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93" r:id="rId3"/>
    <p:sldId id="294" r:id="rId4"/>
    <p:sldId id="276" r:id="rId5"/>
    <p:sldId id="257" r:id="rId6"/>
    <p:sldId id="275" r:id="rId7"/>
    <p:sldId id="297" r:id="rId8"/>
    <p:sldId id="260" r:id="rId9"/>
    <p:sldId id="261" r:id="rId10"/>
    <p:sldId id="277" r:id="rId11"/>
    <p:sldId id="278" r:id="rId12"/>
    <p:sldId id="266" r:id="rId13"/>
    <p:sldId id="953" r:id="rId14"/>
    <p:sldId id="314" r:id="rId15"/>
    <p:sldId id="264" r:id="rId16"/>
    <p:sldId id="311" r:id="rId17"/>
    <p:sldId id="316" r:id="rId18"/>
    <p:sldId id="954" r:id="rId19"/>
    <p:sldId id="263" r:id="rId20"/>
    <p:sldId id="290" r:id="rId21"/>
    <p:sldId id="317" r:id="rId22"/>
    <p:sldId id="291" r:id="rId23"/>
    <p:sldId id="304" r:id="rId24"/>
    <p:sldId id="318" r:id="rId25"/>
    <p:sldId id="284" r:id="rId26"/>
    <p:sldId id="955" r:id="rId27"/>
    <p:sldId id="298" r:id="rId28"/>
    <p:sldId id="267" r:id="rId29"/>
    <p:sldId id="292" r:id="rId30"/>
    <p:sldId id="272" r:id="rId31"/>
    <p:sldId id="288" r:id="rId32"/>
    <p:sldId id="262" r:id="rId33"/>
    <p:sldId id="308" r:id="rId34"/>
    <p:sldId id="315" r:id="rId35"/>
    <p:sldId id="301" r:id="rId36"/>
    <p:sldId id="302" r:id="rId37"/>
    <p:sldId id="303" r:id="rId38"/>
    <p:sldId id="306" r:id="rId39"/>
    <p:sldId id="310"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2C71E-3CA6-94DC-FADB-5F503151B7DD}" name="Guest User" initials="GU" userId="S::urn:spo:anon#d5db8cdcbe72406ac8f5e6e3042cf4f80ed0115a17c10ea56cd1e84a4279046d::" providerId="AD"/>
  <p188:author id="{AB270B23-2444-1A66-074B-D5DED476DC12}" name="Kristy Wang" initials="KW" userId="Kristy Wang" providerId="None"/>
  <p188:author id="{AF49284C-C8B9-9241-F0C4-EE440576BB70}" name="Nazanin Salehi" initials="NS" userId="S::nsalehi@goldfarblipman.com::3829f1e3-1692-450f-8b3d-b68eae97a87d" providerId="AD"/>
  <p188:author id="{B997F160-BA71-1D05-8470-9610741B0BCE}" name="Joshua Abrams" initials="JA" userId="7df77d2577a77629" providerId="Windows Live"/>
  <p188:author id="{CE3369FA-B35E-46DE-8953-A2B1A4732AF1}" name="Heather Peters" initials="HP" userId="S::hpeters@bayareametro.gov::41d100b2-64da-45a1-922f-8ab29a8bcd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4A9"/>
    <a:srgbClr val="2B6B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79F14-9063-4880-86FC-2CA860F9A126}" v="2" dt="2025-04-02T17:19:15.4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42"/>
    <p:restoredTop sz="84110"/>
  </p:normalViewPr>
  <p:slideViewPr>
    <p:cSldViewPr snapToGrid="0" snapToObjects="1" showGuides="1">
      <p:cViewPr varScale="1">
        <p:scale>
          <a:sx n="106" d="100"/>
          <a:sy n="106" d="100"/>
        </p:scale>
        <p:origin x="960"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 McDevitt" userId="/wxM4uzCriFtmD+rneywj4tXIvw9Nlv+VaDBnxRD+a0=" providerId="None" clId="Web-{7C179F14-9063-4880-86FC-2CA860F9A126}"/>
    <pc:docChg chg="sldOrd">
      <pc:chgData name="Clair McDevitt" userId="/wxM4uzCriFtmD+rneywj4tXIvw9Nlv+VaDBnxRD+a0=" providerId="None" clId="Web-{7C179F14-9063-4880-86FC-2CA860F9A126}" dt="2025-04-02T17:19:15.479" v="1"/>
      <pc:docMkLst>
        <pc:docMk/>
      </pc:docMkLst>
      <pc:sldChg chg="ord">
        <pc:chgData name="Clair McDevitt" userId="/wxM4uzCriFtmD+rneywj4tXIvw9Nlv+VaDBnxRD+a0=" providerId="None" clId="Web-{7C179F14-9063-4880-86FC-2CA860F9A126}" dt="2025-04-02T17:19:15.479" v="1"/>
        <pc:sldMkLst>
          <pc:docMk/>
          <pc:sldMk cId="1056927644" sldId="2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dischinger\OneDrive%20-%20BRIDGE%20Housing%20Corporation\Desktop\inclusionary%20Summary%20tab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RHNA/ Housing Element Progress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'RHNA Data'!$B$1</c:f>
              <c:strCache>
                <c:ptCount val="1"/>
                <c:pt idx="0">
                  <c:v>Production toward RHNA Target</c:v>
                </c:pt>
              </c:strCache>
            </c:strRef>
          </c:tx>
          <c:spPr>
            <a:solidFill>
              <a:schemeClr val="accent1"/>
            </a:solidFill>
            <a:ln>
              <a:noFill/>
            </a:ln>
            <a:effectLst/>
          </c:spPr>
          <c:invertIfNegative val="0"/>
          <c:cat>
            <c:strRef>
              <c:f>'RHNA Data'!$A$2:$A$5</c:f>
              <c:strCache>
                <c:ptCount val="4"/>
                <c:pt idx="0">
                  <c:v>Very Low Income</c:v>
                </c:pt>
                <c:pt idx="1">
                  <c:v>Low Income</c:v>
                </c:pt>
                <c:pt idx="2">
                  <c:v>Moderate</c:v>
                </c:pt>
                <c:pt idx="3">
                  <c:v>Above Moderate</c:v>
                </c:pt>
              </c:strCache>
            </c:strRef>
          </c:cat>
          <c:val>
            <c:numRef>
              <c:f>'RHNA Data'!$B$2:$B$5</c:f>
              <c:numCache>
                <c:formatCode>General</c:formatCode>
                <c:ptCount val="4"/>
                <c:pt idx="0">
                  <c:v>8000</c:v>
                </c:pt>
                <c:pt idx="1">
                  <c:v>2000</c:v>
                </c:pt>
                <c:pt idx="2">
                  <c:v>1000</c:v>
                </c:pt>
                <c:pt idx="3">
                  <c:v>15000</c:v>
                </c:pt>
              </c:numCache>
            </c:numRef>
          </c:val>
          <c:extLst>
            <c:ext xmlns:c16="http://schemas.microsoft.com/office/drawing/2014/chart" uri="{C3380CC4-5D6E-409C-BE32-E72D297353CC}">
              <c16:uniqueId val="{00000000-64B2-5448-B38A-53E3F404505F}"/>
            </c:ext>
          </c:extLst>
        </c:ser>
        <c:ser>
          <c:idx val="1"/>
          <c:order val="1"/>
          <c:tx>
            <c:strRef>
              <c:f>'RHNA Data'!$C$1</c:f>
              <c:strCache>
                <c:ptCount val="1"/>
                <c:pt idx="0">
                  <c:v>Unmet RHNA</c:v>
                </c:pt>
              </c:strCache>
            </c:strRef>
          </c:tx>
          <c:spPr>
            <a:solidFill>
              <a:schemeClr val="accent3"/>
            </a:solidFill>
            <a:ln>
              <a:noFill/>
            </a:ln>
            <a:effectLst/>
          </c:spPr>
          <c:invertIfNegative val="0"/>
          <c:cat>
            <c:strRef>
              <c:f>'RHNA Data'!$A$2:$A$5</c:f>
              <c:strCache>
                <c:ptCount val="4"/>
                <c:pt idx="0">
                  <c:v>Very Low Income</c:v>
                </c:pt>
                <c:pt idx="1">
                  <c:v>Low Income</c:v>
                </c:pt>
                <c:pt idx="2">
                  <c:v>Moderate</c:v>
                </c:pt>
                <c:pt idx="3">
                  <c:v>Above Moderate</c:v>
                </c:pt>
              </c:strCache>
            </c:strRef>
          </c:cat>
          <c:val>
            <c:numRef>
              <c:f>'RHNA Data'!$C$2:$C$5</c:f>
              <c:numCache>
                <c:formatCode>General</c:formatCode>
                <c:ptCount val="4"/>
                <c:pt idx="0">
                  <c:v>5000</c:v>
                </c:pt>
                <c:pt idx="1">
                  <c:v>5000</c:v>
                </c:pt>
                <c:pt idx="2">
                  <c:v>9000</c:v>
                </c:pt>
                <c:pt idx="3">
                  <c:v>0</c:v>
                </c:pt>
              </c:numCache>
            </c:numRef>
          </c:val>
          <c:extLst>
            <c:ext xmlns:c16="http://schemas.microsoft.com/office/drawing/2014/chart" uri="{C3380CC4-5D6E-409C-BE32-E72D297353CC}">
              <c16:uniqueId val="{00000001-64B2-5448-B38A-53E3F404505F}"/>
            </c:ext>
          </c:extLst>
        </c:ser>
        <c:ser>
          <c:idx val="2"/>
          <c:order val="2"/>
          <c:tx>
            <c:strRef>
              <c:f>'RHNA Data'!$D$1</c:f>
              <c:strCache>
                <c:ptCount val="1"/>
                <c:pt idx="0">
                  <c:v>Production in addition to RHNA</c:v>
                </c:pt>
              </c:strCache>
            </c:strRef>
          </c:tx>
          <c:spPr>
            <a:solidFill>
              <a:schemeClr val="accent5"/>
            </a:solidFill>
            <a:ln>
              <a:noFill/>
            </a:ln>
            <a:effectLst/>
          </c:spPr>
          <c:invertIfNegative val="0"/>
          <c:cat>
            <c:strRef>
              <c:f>'RHNA Data'!$A$2:$A$5</c:f>
              <c:strCache>
                <c:ptCount val="4"/>
                <c:pt idx="0">
                  <c:v>Very Low Income</c:v>
                </c:pt>
                <c:pt idx="1">
                  <c:v>Low Income</c:v>
                </c:pt>
                <c:pt idx="2">
                  <c:v>Moderate</c:v>
                </c:pt>
                <c:pt idx="3">
                  <c:v>Above Moderate</c:v>
                </c:pt>
              </c:strCache>
            </c:strRef>
          </c:cat>
          <c:val>
            <c:numRef>
              <c:f>'RHNA Data'!$D$2:$D$5</c:f>
              <c:numCache>
                <c:formatCode>General</c:formatCode>
                <c:ptCount val="4"/>
                <c:pt idx="0">
                  <c:v>0</c:v>
                </c:pt>
                <c:pt idx="1">
                  <c:v>0</c:v>
                </c:pt>
                <c:pt idx="2">
                  <c:v>0</c:v>
                </c:pt>
                <c:pt idx="3">
                  <c:v>2000</c:v>
                </c:pt>
              </c:numCache>
            </c:numRef>
          </c:val>
          <c:extLst>
            <c:ext xmlns:c16="http://schemas.microsoft.com/office/drawing/2014/chart" uri="{C3380CC4-5D6E-409C-BE32-E72D297353CC}">
              <c16:uniqueId val="{00000002-64B2-5448-B38A-53E3F404505F}"/>
            </c:ext>
          </c:extLst>
        </c:ser>
        <c:dLbls>
          <c:showLegendKey val="0"/>
          <c:showVal val="0"/>
          <c:showCatName val="0"/>
          <c:showSerName val="0"/>
          <c:showPercent val="0"/>
          <c:showBubbleSize val="0"/>
        </c:dLbls>
        <c:gapWidth val="150"/>
        <c:overlap val="100"/>
        <c:axId val="164239136"/>
        <c:axId val="102327407"/>
      </c:barChart>
      <c:catAx>
        <c:axId val="164239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2327407"/>
        <c:crosses val="autoZero"/>
        <c:auto val="1"/>
        <c:lblAlgn val="ctr"/>
        <c:lblOffset val="100"/>
        <c:noMultiLvlLbl val="0"/>
      </c:catAx>
      <c:valAx>
        <c:axId val="1023274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239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 Santa Clara County, maximum inclusionary by ownership and renter, 2023. </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 Tab onsite affordable'!$B$95</c:f>
              <c:strCache>
                <c:ptCount val="1"/>
                <c:pt idx="0">
                  <c:v>Rental</c:v>
                </c:pt>
              </c:strCache>
            </c:strRef>
          </c:tx>
          <c:spPr>
            <a:solidFill>
              <a:schemeClr val="accent1"/>
            </a:solidFill>
            <a:ln>
              <a:noFill/>
            </a:ln>
            <a:effectLst/>
          </c:spPr>
          <c:invertIfNegative val="0"/>
          <c:cat>
            <c:strRef>
              <c:f>'summary Tab onsite affordable'!$A$96:$A$110</c:f>
              <c:strCache>
                <c:ptCount val="15"/>
                <c:pt idx="0">
                  <c:v>Campbell</c:v>
                </c:pt>
                <c:pt idx="1">
                  <c:v>Cupertino</c:v>
                </c:pt>
                <c:pt idx="2">
                  <c:v>Gilroy</c:v>
                </c:pt>
                <c:pt idx="3">
                  <c:v>Los Altos</c:v>
                </c:pt>
                <c:pt idx="4">
                  <c:v>Los Altos Hills</c:v>
                </c:pt>
                <c:pt idx="5">
                  <c:v>Los Gatos</c:v>
                </c:pt>
                <c:pt idx="6">
                  <c:v>Milpitas</c:v>
                </c:pt>
                <c:pt idx="7">
                  <c:v>Monte Sereno</c:v>
                </c:pt>
                <c:pt idx="8">
                  <c:v>Morgan Hill</c:v>
                </c:pt>
                <c:pt idx="9">
                  <c:v>Mountain View</c:v>
                </c:pt>
                <c:pt idx="10">
                  <c:v>Palo Alto</c:v>
                </c:pt>
                <c:pt idx="11">
                  <c:v>San Jose</c:v>
                </c:pt>
                <c:pt idx="12">
                  <c:v>Santa Clara</c:v>
                </c:pt>
                <c:pt idx="13">
                  <c:v>Saratoga</c:v>
                </c:pt>
                <c:pt idx="14">
                  <c:v>Sunnyvale</c:v>
                </c:pt>
              </c:strCache>
            </c:strRef>
          </c:cat>
          <c:val>
            <c:numRef>
              <c:f>'summary Tab onsite affordable'!$B$96:$B$110</c:f>
              <c:numCache>
                <c:formatCode>0%</c:formatCode>
                <c:ptCount val="15"/>
                <c:pt idx="0">
                  <c:v>0.15</c:v>
                </c:pt>
                <c:pt idx="1">
                  <c:v>0.15</c:v>
                </c:pt>
                <c:pt idx="3">
                  <c:v>0.15</c:v>
                </c:pt>
                <c:pt idx="5">
                  <c:v>0.15</c:v>
                </c:pt>
                <c:pt idx="6">
                  <c:v>0.15</c:v>
                </c:pt>
                <c:pt idx="8">
                  <c:v>0.15</c:v>
                </c:pt>
                <c:pt idx="9">
                  <c:v>0.15</c:v>
                </c:pt>
                <c:pt idx="10">
                  <c:v>0.2</c:v>
                </c:pt>
                <c:pt idx="12">
                  <c:v>0.15</c:v>
                </c:pt>
                <c:pt idx="14">
                  <c:v>0.15</c:v>
                </c:pt>
              </c:numCache>
            </c:numRef>
          </c:val>
          <c:extLst>
            <c:ext xmlns:c16="http://schemas.microsoft.com/office/drawing/2014/chart" uri="{C3380CC4-5D6E-409C-BE32-E72D297353CC}">
              <c16:uniqueId val="{00000000-35EB-47D4-9047-F657DFCAC823}"/>
            </c:ext>
          </c:extLst>
        </c:ser>
        <c:ser>
          <c:idx val="1"/>
          <c:order val="1"/>
          <c:tx>
            <c:strRef>
              <c:f>'summary Tab onsite affordable'!$C$95</c:f>
              <c:strCache>
                <c:ptCount val="1"/>
                <c:pt idx="0">
                  <c:v>Ownership</c:v>
                </c:pt>
              </c:strCache>
            </c:strRef>
          </c:tx>
          <c:spPr>
            <a:solidFill>
              <a:schemeClr val="accent2"/>
            </a:solidFill>
            <a:ln>
              <a:noFill/>
            </a:ln>
            <a:effectLst/>
          </c:spPr>
          <c:invertIfNegative val="0"/>
          <c:cat>
            <c:strRef>
              <c:f>'summary Tab onsite affordable'!$A$96:$A$110</c:f>
              <c:strCache>
                <c:ptCount val="15"/>
                <c:pt idx="0">
                  <c:v>Campbell</c:v>
                </c:pt>
                <c:pt idx="1">
                  <c:v>Cupertino</c:v>
                </c:pt>
                <c:pt idx="2">
                  <c:v>Gilroy</c:v>
                </c:pt>
                <c:pt idx="3">
                  <c:v>Los Altos</c:v>
                </c:pt>
                <c:pt idx="4">
                  <c:v>Los Altos Hills</c:v>
                </c:pt>
                <c:pt idx="5">
                  <c:v>Los Gatos</c:v>
                </c:pt>
                <c:pt idx="6">
                  <c:v>Milpitas</c:v>
                </c:pt>
                <c:pt idx="7">
                  <c:v>Monte Sereno</c:v>
                </c:pt>
                <c:pt idx="8">
                  <c:v>Morgan Hill</c:v>
                </c:pt>
                <c:pt idx="9">
                  <c:v>Mountain View</c:v>
                </c:pt>
                <c:pt idx="10">
                  <c:v>Palo Alto</c:v>
                </c:pt>
                <c:pt idx="11">
                  <c:v>San Jose</c:v>
                </c:pt>
                <c:pt idx="12">
                  <c:v>Santa Clara</c:v>
                </c:pt>
                <c:pt idx="13">
                  <c:v>Saratoga</c:v>
                </c:pt>
                <c:pt idx="14">
                  <c:v>Sunnyvale</c:v>
                </c:pt>
              </c:strCache>
            </c:strRef>
          </c:cat>
          <c:val>
            <c:numRef>
              <c:f>'summary Tab onsite affordable'!$C$96:$C$110</c:f>
              <c:numCache>
                <c:formatCode>0%</c:formatCode>
                <c:ptCount val="15"/>
                <c:pt idx="0">
                  <c:v>0.15</c:v>
                </c:pt>
                <c:pt idx="1">
                  <c:v>0.2</c:v>
                </c:pt>
                <c:pt idx="3">
                  <c:v>0.15</c:v>
                </c:pt>
                <c:pt idx="5">
                  <c:v>0.15</c:v>
                </c:pt>
                <c:pt idx="6">
                  <c:v>0.15</c:v>
                </c:pt>
                <c:pt idx="8">
                  <c:v>0.15</c:v>
                </c:pt>
                <c:pt idx="9">
                  <c:v>0.15</c:v>
                </c:pt>
                <c:pt idx="10">
                  <c:v>0.2</c:v>
                </c:pt>
                <c:pt idx="12">
                  <c:v>0.15</c:v>
                </c:pt>
                <c:pt idx="14" formatCode="0.00%">
                  <c:v>0.125</c:v>
                </c:pt>
              </c:numCache>
            </c:numRef>
          </c:val>
          <c:extLst>
            <c:ext xmlns:c16="http://schemas.microsoft.com/office/drawing/2014/chart" uri="{C3380CC4-5D6E-409C-BE32-E72D297353CC}">
              <c16:uniqueId val="{00000001-35EB-47D4-9047-F657DFCAC823}"/>
            </c:ext>
          </c:extLst>
        </c:ser>
        <c:dLbls>
          <c:showLegendKey val="0"/>
          <c:showVal val="0"/>
          <c:showCatName val="0"/>
          <c:showSerName val="0"/>
          <c:showPercent val="0"/>
          <c:showBubbleSize val="0"/>
        </c:dLbls>
        <c:gapWidth val="219"/>
        <c:overlap val="-27"/>
        <c:axId val="1254688991"/>
        <c:axId val="1179479343"/>
      </c:barChart>
      <c:catAx>
        <c:axId val="1254688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9479343"/>
        <c:crosses val="autoZero"/>
        <c:auto val="1"/>
        <c:lblAlgn val="ctr"/>
        <c:lblOffset val="100"/>
        <c:noMultiLvlLbl val="0"/>
      </c:catAx>
      <c:valAx>
        <c:axId val="11794793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4688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1CB40C-B718-46AD-A1AD-9C181575C87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46C2DC-6921-4D9C-915D-A5003AD20E6B}">
      <dgm:prSet/>
      <dgm:spPr/>
      <dgm:t>
        <a:bodyPr/>
        <a:lstStyle/>
        <a:p>
          <a:pPr>
            <a:lnSpc>
              <a:spcPct val="100000"/>
            </a:lnSpc>
          </a:pPr>
          <a:r>
            <a:rPr lang="en-US" i="0" dirty="0"/>
            <a:t>Compile data on multiple project types </a:t>
          </a:r>
        </a:p>
      </dgm:t>
    </dgm:pt>
    <dgm:pt modelId="{45E75834-58B0-4922-9B1E-4288D9B1EB61}" type="parTrans" cxnId="{1001161F-D8FF-4F26-9057-F937503C1B5B}">
      <dgm:prSet/>
      <dgm:spPr/>
      <dgm:t>
        <a:bodyPr/>
        <a:lstStyle/>
        <a:p>
          <a:endParaRPr lang="en-US"/>
        </a:p>
      </dgm:t>
    </dgm:pt>
    <dgm:pt modelId="{E5116668-79B5-4D7F-9274-45D33638E557}" type="sibTrans" cxnId="{1001161F-D8FF-4F26-9057-F937503C1B5B}">
      <dgm:prSet/>
      <dgm:spPr/>
      <dgm:t>
        <a:bodyPr/>
        <a:lstStyle/>
        <a:p>
          <a:endParaRPr lang="en-US"/>
        </a:p>
      </dgm:t>
    </dgm:pt>
    <dgm:pt modelId="{3EAC89E5-4987-402F-8C88-F66CEF83AC49}">
      <dgm:prSet/>
      <dgm:spPr/>
      <dgm:t>
        <a:bodyPr/>
        <a:lstStyle/>
        <a:p>
          <a:pPr>
            <a:lnSpc>
              <a:spcPct val="100000"/>
            </a:lnSpc>
          </a:pPr>
          <a:r>
            <a:rPr lang="en-US" i="0" dirty="0"/>
            <a:t>Identify minimum profitability requirements</a:t>
          </a:r>
        </a:p>
      </dgm:t>
    </dgm:pt>
    <dgm:pt modelId="{AC441897-EB79-4C88-A3CE-250410461B0F}" type="parTrans" cxnId="{04EA0B19-D7FA-4BFD-A93E-37808C05FA29}">
      <dgm:prSet/>
      <dgm:spPr/>
      <dgm:t>
        <a:bodyPr/>
        <a:lstStyle/>
        <a:p>
          <a:endParaRPr lang="en-US"/>
        </a:p>
      </dgm:t>
    </dgm:pt>
    <dgm:pt modelId="{78BE3743-CC24-47C0-920D-BFF365AE1E62}" type="sibTrans" cxnId="{04EA0B19-D7FA-4BFD-A93E-37808C05FA29}">
      <dgm:prSet/>
      <dgm:spPr/>
      <dgm:t>
        <a:bodyPr/>
        <a:lstStyle/>
        <a:p>
          <a:endParaRPr lang="en-US"/>
        </a:p>
      </dgm:t>
    </dgm:pt>
    <dgm:pt modelId="{2AE3EB22-4075-45A1-B546-075C75C34E13}">
      <dgm:prSet/>
      <dgm:spPr/>
      <dgm:t>
        <a:bodyPr/>
        <a:lstStyle/>
        <a:p>
          <a:pPr>
            <a:lnSpc>
              <a:spcPct val="100000"/>
            </a:lnSpc>
          </a:pPr>
          <a:r>
            <a:rPr lang="en-US" i="0" dirty="0"/>
            <a:t>Compare profitability with and without affordability requirements (and incentives)</a:t>
          </a:r>
        </a:p>
      </dgm:t>
    </dgm:pt>
    <dgm:pt modelId="{75E2CDB1-ED15-43A5-A097-8FDC7B0DA64E}" type="parTrans" cxnId="{E83F0DD3-4860-49FA-9CD4-C109960CC7B4}">
      <dgm:prSet/>
      <dgm:spPr/>
      <dgm:t>
        <a:bodyPr/>
        <a:lstStyle/>
        <a:p>
          <a:endParaRPr lang="en-US"/>
        </a:p>
      </dgm:t>
    </dgm:pt>
    <dgm:pt modelId="{10632F77-FB5E-4401-B013-B4201F28DC03}" type="sibTrans" cxnId="{E83F0DD3-4860-49FA-9CD4-C109960CC7B4}">
      <dgm:prSet/>
      <dgm:spPr/>
      <dgm:t>
        <a:bodyPr/>
        <a:lstStyle/>
        <a:p>
          <a:endParaRPr lang="en-US"/>
        </a:p>
      </dgm:t>
    </dgm:pt>
    <dgm:pt modelId="{B443BB9F-81FD-45B1-8FA9-6A69462FAA4C}" type="pres">
      <dgm:prSet presAssocID="{D21CB40C-B718-46AD-A1AD-9C181575C871}" presName="root" presStyleCnt="0">
        <dgm:presLayoutVars>
          <dgm:dir/>
          <dgm:resizeHandles val="exact"/>
        </dgm:presLayoutVars>
      </dgm:prSet>
      <dgm:spPr/>
    </dgm:pt>
    <dgm:pt modelId="{65B59CFA-78AC-4312-9739-62BE6A828B88}" type="pres">
      <dgm:prSet presAssocID="{B546C2DC-6921-4D9C-915D-A5003AD20E6B}" presName="compNode" presStyleCnt="0"/>
      <dgm:spPr/>
    </dgm:pt>
    <dgm:pt modelId="{7A93E9BD-B022-43AB-BE1F-9F76622C2001}" type="pres">
      <dgm:prSet presAssocID="{B546C2DC-6921-4D9C-915D-A5003AD20E6B}" presName="bgRect" presStyleLbl="bgShp" presStyleIdx="0" presStyleCnt="3"/>
      <dgm:spPr/>
    </dgm:pt>
    <dgm:pt modelId="{C6E43E39-514C-4E90-A066-CF8195B308A7}" type="pres">
      <dgm:prSet presAssocID="{B546C2DC-6921-4D9C-915D-A5003AD20E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r chart"/>
        </a:ext>
      </dgm:extLst>
    </dgm:pt>
    <dgm:pt modelId="{A82113A2-A307-44D1-9221-1413EFC622C1}" type="pres">
      <dgm:prSet presAssocID="{B546C2DC-6921-4D9C-915D-A5003AD20E6B}" presName="spaceRect" presStyleCnt="0"/>
      <dgm:spPr/>
    </dgm:pt>
    <dgm:pt modelId="{BAEBF484-425C-44CB-9B76-3E41A9C90036}" type="pres">
      <dgm:prSet presAssocID="{B546C2DC-6921-4D9C-915D-A5003AD20E6B}" presName="parTx" presStyleLbl="revTx" presStyleIdx="0" presStyleCnt="3">
        <dgm:presLayoutVars>
          <dgm:chMax val="0"/>
          <dgm:chPref val="0"/>
        </dgm:presLayoutVars>
      </dgm:prSet>
      <dgm:spPr/>
    </dgm:pt>
    <dgm:pt modelId="{D70D1D61-36CE-4976-B6B9-D9AC166B25FB}" type="pres">
      <dgm:prSet presAssocID="{E5116668-79B5-4D7F-9274-45D33638E557}" presName="sibTrans" presStyleCnt="0"/>
      <dgm:spPr/>
    </dgm:pt>
    <dgm:pt modelId="{4BF27D89-86B9-4625-BEC8-F0DCC32C9C7E}" type="pres">
      <dgm:prSet presAssocID="{3EAC89E5-4987-402F-8C88-F66CEF83AC49}" presName="compNode" presStyleCnt="0"/>
      <dgm:spPr/>
    </dgm:pt>
    <dgm:pt modelId="{646ADFC6-D12E-4A73-8939-665A5FDC6302}" type="pres">
      <dgm:prSet presAssocID="{3EAC89E5-4987-402F-8C88-F66CEF83AC49}" presName="bgRect" presStyleLbl="bgShp" presStyleIdx="1" presStyleCnt="3"/>
      <dgm:spPr/>
    </dgm:pt>
    <dgm:pt modelId="{1C7A187F-A0C1-4B4A-BC44-25C3B0E8BDB0}" type="pres">
      <dgm:prSet presAssocID="{3EAC89E5-4987-402F-8C88-F66CEF83AC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395BCC54-C96C-4521-8828-10F39EEC645A}" type="pres">
      <dgm:prSet presAssocID="{3EAC89E5-4987-402F-8C88-F66CEF83AC49}" presName="spaceRect" presStyleCnt="0"/>
      <dgm:spPr/>
    </dgm:pt>
    <dgm:pt modelId="{F5970032-88F4-4A56-8362-8ED155650832}" type="pres">
      <dgm:prSet presAssocID="{3EAC89E5-4987-402F-8C88-F66CEF83AC49}" presName="parTx" presStyleLbl="revTx" presStyleIdx="1" presStyleCnt="3">
        <dgm:presLayoutVars>
          <dgm:chMax val="0"/>
          <dgm:chPref val="0"/>
        </dgm:presLayoutVars>
      </dgm:prSet>
      <dgm:spPr/>
    </dgm:pt>
    <dgm:pt modelId="{848EE35D-281A-48E8-9ADF-AEB37340A3DF}" type="pres">
      <dgm:prSet presAssocID="{78BE3743-CC24-47C0-920D-BFF365AE1E62}" presName="sibTrans" presStyleCnt="0"/>
      <dgm:spPr/>
    </dgm:pt>
    <dgm:pt modelId="{8CC0EEA6-30A5-4D75-BEEB-DD9D982B6ECB}" type="pres">
      <dgm:prSet presAssocID="{2AE3EB22-4075-45A1-B546-075C75C34E13}" presName="compNode" presStyleCnt="0"/>
      <dgm:spPr/>
    </dgm:pt>
    <dgm:pt modelId="{CCDBAC36-7154-457E-9372-70E769B5411A}" type="pres">
      <dgm:prSet presAssocID="{2AE3EB22-4075-45A1-B546-075C75C34E13}" presName="bgRect" presStyleLbl="bgShp" presStyleIdx="2" presStyleCnt="3"/>
      <dgm:spPr/>
    </dgm:pt>
    <dgm:pt modelId="{38353CC9-F9B8-4047-B6E4-E86296DFEA30}" type="pres">
      <dgm:prSet presAssocID="{2AE3EB22-4075-45A1-B546-075C75C34E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7DF1BB85-9E1C-49C0-83EF-537CF8E4DFBE}" type="pres">
      <dgm:prSet presAssocID="{2AE3EB22-4075-45A1-B546-075C75C34E13}" presName="spaceRect" presStyleCnt="0"/>
      <dgm:spPr/>
    </dgm:pt>
    <dgm:pt modelId="{83007E41-A1ED-4003-89DA-A0345C3717ED}" type="pres">
      <dgm:prSet presAssocID="{2AE3EB22-4075-45A1-B546-075C75C34E13}" presName="parTx" presStyleLbl="revTx" presStyleIdx="2" presStyleCnt="3">
        <dgm:presLayoutVars>
          <dgm:chMax val="0"/>
          <dgm:chPref val="0"/>
        </dgm:presLayoutVars>
      </dgm:prSet>
      <dgm:spPr/>
    </dgm:pt>
  </dgm:ptLst>
  <dgm:cxnLst>
    <dgm:cxn modelId="{04EA0B19-D7FA-4BFD-A93E-37808C05FA29}" srcId="{D21CB40C-B718-46AD-A1AD-9C181575C871}" destId="{3EAC89E5-4987-402F-8C88-F66CEF83AC49}" srcOrd="1" destOrd="0" parTransId="{AC441897-EB79-4C88-A3CE-250410461B0F}" sibTransId="{78BE3743-CC24-47C0-920D-BFF365AE1E62}"/>
    <dgm:cxn modelId="{1001161F-D8FF-4F26-9057-F937503C1B5B}" srcId="{D21CB40C-B718-46AD-A1AD-9C181575C871}" destId="{B546C2DC-6921-4D9C-915D-A5003AD20E6B}" srcOrd="0" destOrd="0" parTransId="{45E75834-58B0-4922-9B1E-4288D9B1EB61}" sibTransId="{E5116668-79B5-4D7F-9274-45D33638E557}"/>
    <dgm:cxn modelId="{5A4FBD5E-46CF-E943-AE49-EFE0D4BDB440}" type="presOf" srcId="{B546C2DC-6921-4D9C-915D-A5003AD20E6B}" destId="{BAEBF484-425C-44CB-9B76-3E41A9C90036}" srcOrd="0" destOrd="0" presId="urn:microsoft.com/office/officeart/2018/2/layout/IconVerticalSolidList"/>
    <dgm:cxn modelId="{DE94D5B2-241E-574C-B092-B3A1FF390C35}" type="presOf" srcId="{2AE3EB22-4075-45A1-B546-075C75C34E13}" destId="{83007E41-A1ED-4003-89DA-A0345C3717ED}" srcOrd="0" destOrd="0" presId="urn:microsoft.com/office/officeart/2018/2/layout/IconVerticalSolidList"/>
    <dgm:cxn modelId="{E83F0DD3-4860-49FA-9CD4-C109960CC7B4}" srcId="{D21CB40C-B718-46AD-A1AD-9C181575C871}" destId="{2AE3EB22-4075-45A1-B546-075C75C34E13}" srcOrd="2" destOrd="0" parTransId="{75E2CDB1-ED15-43A5-A097-8FDC7B0DA64E}" sibTransId="{10632F77-FB5E-4401-B013-B4201F28DC03}"/>
    <dgm:cxn modelId="{BE87CCE9-38A9-D74D-8C91-DB940ABFA595}" type="presOf" srcId="{3EAC89E5-4987-402F-8C88-F66CEF83AC49}" destId="{F5970032-88F4-4A56-8362-8ED155650832}" srcOrd="0" destOrd="0" presId="urn:microsoft.com/office/officeart/2018/2/layout/IconVerticalSolidList"/>
    <dgm:cxn modelId="{E655D9EA-DFF2-9941-AA6C-8C9143D56417}" type="presOf" srcId="{D21CB40C-B718-46AD-A1AD-9C181575C871}" destId="{B443BB9F-81FD-45B1-8FA9-6A69462FAA4C}" srcOrd="0" destOrd="0" presId="urn:microsoft.com/office/officeart/2018/2/layout/IconVerticalSolidList"/>
    <dgm:cxn modelId="{59706A0A-5A2E-B843-A30F-2FD1B0F89034}" type="presParOf" srcId="{B443BB9F-81FD-45B1-8FA9-6A69462FAA4C}" destId="{65B59CFA-78AC-4312-9739-62BE6A828B88}" srcOrd="0" destOrd="0" presId="urn:microsoft.com/office/officeart/2018/2/layout/IconVerticalSolidList"/>
    <dgm:cxn modelId="{55CAC713-C346-CE42-9BD4-649B9F76B4BB}" type="presParOf" srcId="{65B59CFA-78AC-4312-9739-62BE6A828B88}" destId="{7A93E9BD-B022-43AB-BE1F-9F76622C2001}" srcOrd="0" destOrd="0" presId="urn:microsoft.com/office/officeart/2018/2/layout/IconVerticalSolidList"/>
    <dgm:cxn modelId="{EC6B66A7-3CC2-1A41-8637-7D838586FABE}" type="presParOf" srcId="{65B59CFA-78AC-4312-9739-62BE6A828B88}" destId="{C6E43E39-514C-4E90-A066-CF8195B308A7}" srcOrd="1" destOrd="0" presId="urn:microsoft.com/office/officeart/2018/2/layout/IconVerticalSolidList"/>
    <dgm:cxn modelId="{1F10DD6F-00DD-734C-9F01-C38928970C32}" type="presParOf" srcId="{65B59CFA-78AC-4312-9739-62BE6A828B88}" destId="{A82113A2-A307-44D1-9221-1413EFC622C1}" srcOrd="2" destOrd="0" presId="urn:microsoft.com/office/officeart/2018/2/layout/IconVerticalSolidList"/>
    <dgm:cxn modelId="{89481ACE-4F42-5A42-A72D-3DC7D3714938}" type="presParOf" srcId="{65B59CFA-78AC-4312-9739-62BE6A828B88}" destId="{BAEBF484-425C-44CB-9B76-3E41A9C90036}" srcOrd="3" destOrd="0" presId="urn:microsoft.com/office/officeart/2018/2/layout/IconVerticalSolidList"/>
    <dgm:cxn modelId="{2AD8DE37-0539-FE42-8FAD-ADA91B713B55}" type="presParOf" srcId="{B443BB9F-81FD-45B1-8FA9-6A69462FAA4C}" destId="{D70D1D61-36CE-4976-B6B9-D9AC166B25FB}" srcOrd="1" destOrd="0" presId="urn:microsoft.com/office/officeart/2018/2/layout/IconVerticalSolidList"/>
    <dgm:cxn modelId="{27CFA100-4AE7-DF4C-AAAD-2FF597B714FE}" type="presParOf" srcId="{B443BB9F-81FD-45B1-8FA9-6A69462FAA4C}" destId="{4BF27D89-86B9-4625-BEC8-F0DCC32C9C7E}" srcOrd="2" destOrd="0" presId="urn:microsoft.com/office/officeart/2018/2/layout/IconVerticalSolidList"/>
    <dgm:cxn modelId="{D76916AF-8503-3B42-95F6-22D55BC8A2D5}" type="presParOf" srcId="{4BF27D89-86B9-4625-BEC8-F0DCC32C9C7E}" destId="{646ADFC6-D12E-4A73-8939-665A5FDC6302}" srcOrd="0" destOrd="0" presId="urn:microsoft.com/office/officeart/2018/2/layout/IconVerticalSolidList"/>
    <dgm:cxn modelId="{DACC9580-79F0-554C-B231-D0B6ECA18E07}" type="presParOf" srcId="{4BF27D89-86B9-4625-BEC8-F0DCC32C9C7E}" destId="{1C7A187F-A0C1-4B4A-BC44-25C3B0E8BDB0}" srcOrd="1" destOrd="0" presId="urn:microsoft.com/office/officeart/2018/2/layout/IconVerticalSolidList"/>
    <dgm:cxn modelId="{C1D74182-95E9-8E45-B6A9-5190085AC7C6}" type="presParOf" srcId="{4BF27D89-86B9-4625-BEC8-F0DCC32C9C7E}" destId="{395BCC54-C96C-4521-8828-10F39EEC645A}" srcOrd="2" destOrd="0" presId="urn:microsoft.com/office/officeart/2018/2/layout/IconVerticalSolidList"/>
    <dgm:cxn modelId="{CE5FE3F4-7DAB-AB41-9B9D-F024D88E3247}" type="presParOf" srcId="{4BF27D89-86B9-4625-BEC8-F0DCC32C9C7E}" destId="{F5970032-88F4-4A56-8362-8ED155650832}" srcOrd="3" destOrd="0" presId="urn:microsoft.com/office/officeart/2018/2/layout/IconVerticalSolidList"/>
    <dgm:cxn modelId="{43D9F52C-26F6-C748-9A1D-DD47540E8A7D}" type="presParOf" srcId="{B443BB9F-81FD-45B1-8FA9-6A69462FAA4C}" destId="{848EE35D-281A-48E8-9ADF-AEB37340A3DF}" srcOrd="3" destOrd="0" presId="urn:microsoft.com/office/officeart/2018/2/layout/IconVerticalSolidList"/>
    <dgm:cxn modelId="{921EE5B2-5601-1C4A-BD8A-D2B3961E16F9}" type="presParOf" srcId="{B443BB9F-81FD-45B1-8FA9-6A69462FAA4C}" destId="{8CC0EEA6-30A5-4D75-BEEB-DD9D982B6ECB}" srcOrd="4" destOrd="0" presId="urn:microsoft.com/office/officeart/2018/2/layout/IconVerticalSolidList"/>
    <dgm:cxn modelId="{0BCEC704-A590-684B-B1BE-5F4448C15D55}" type="presParOf" srcId="{8CC0EEA6-30A5-4D75-BEEB-DD9D982B6ECB}" destId="{CCDBAC36-7154-457E-9372-70E769B5411A}" srcOrd="0" destOrd="0" presId="urn:microsoft.com/office/officeart/2018/2/layout/IconVerticalSolidList"/>
    <dgm:cxn modelId="{6CFEC059-95A8-EB4C-A92A-FF9130465875}" type="presParOf" srcId="{8CC0EEA6-30A5-4D75-BEEB-DD9D982B6ECB}" destId="{38353CC9-F9B8-4047-B6E4-E86296DFEA30}" srcOrd="1" destOrd="0" presId="urn:microsoft.com/office/officeart/2018/2/layout/IconVerticalSolidList"/>
    <dgm:cxn modelId="{09CB8621-8961-9843-AC61-238FD37A0BAE}" type="presParOf" srcId="{8CC0EEA6-30A5-4D75-BEEB-DD9D982B6ECB}" destId="{7DF1BB85-9E1C-49C0-83EF-537CF8E4DFBE}" srcOrd="2" destOrd="0" presId="urn:microsoft.com/office/officeart/2018/2/layout/IconVerticalSolidList"/>
    <dgm:cxn modelId="{DF0D2F4F-EC01-5E4C-82FE-5EB92368E698}" type="presParOf" srcId="{8CC0EEA6-30A5-4D75-BEEB-DD9D982B6ECB}" destId="{83007E41-A1ED-4003-89DA-A0345C3717E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3E9BD-B022-43AB-BE1F-9F76622C2001}">
      <dsp:nvSpPr>
        <dsp:cNvPr id="0" name=""/>
        <dsp:cNvSpPr/>
      </dsp:nvSpPr>
      <dsp:spPr>
        <a:xfrm>
          <a:off x="0" y="682"/>
          <a:ext cx="6572250" cy="15975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E43E39-514C-4E90-A066-CF8195B308A7}">
      <dsp:nvSpPr>
        <dsp:cNvPr id="0" name=""/>
        <dsp:cNvSpPr/>
      </dsp:nvSpPr>
      <dsp:spPr>
        <a:xfrm>
          <a:off x="483256" y="360129"/>
          <a:ext cx="878648" cy="8786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EBF484-425C-44CB-9B76-3E41A9C90036}">
      <dsp:nvSpPr>
        <dsp:cNvPr id="0" name=""/>
        <dsp:cNvSpPr/>
      </dsp:nvSpPr>
      <dsp:spPr>
        <a:xfrm>
          <a:off x="1845161" y="682"/>
          <a:ext cx="4727088" cy="159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73" tIns="169073" rIns="169073" bIns="169073" numCol="1" spcCol="1270" anchor="ctr" anchorCtr="0">
          <a:noAutofit/>
        </a:bodyPr>
        <a:lstStyle/>
        <a:p>
          <a:pPr marL="0" lvl="0" indent="0" algn="l" defTabSz="1066800">
            <a:lnSpc>
              <a:spcPct val="100000"/>
            </a:lnSpc>
            <a:spcBef>
              <a:spcPct val="0"/>
            </a:spcBef>
            <a:spcAft>
              <a:spcPct val="35000"/>
            </a:spcAft>
            <a:buNone/>
          </a:pPr>
          <a:r>
            <a:rPr lang="en-US" sz="2400" i="0" kern="1200" dirty="0"/>
            <a:t>Compile data on multiple project types </a:t>
          </a:r>
        </a:p>
      </dsp:txBody>
      <dsp:txXfrm>
        <a:off x="1845161" y="682"/>
        <a:ext cx="4727088" cy="1597542"/>
      </dsp:txXfrm>
    </dsp:sp>
    <dsp:sp modelId="{646ADFC6-D12E-4A73-8939-665A5FDC6302}">
      <dsp:nvSpPr>
        <dsp:cNvPr id="0" name=""/>
        <dsp:cNvSpPr/>
      </dsp:nvSpPr>
      <dsp:spPr>
        <a:xfrm>
          <a:off x="0" y="1997610"/>
          <a:ext cx="6572250" cy="15975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7A187F-A0C1-4B4A-BC44-25C3B0E8BDB0}">
      <dsp:nvSpPr>
        <dsp:cNvPr id="0" name=""/>
        <dsp:cNvSpPr/>
      </dsp:nvSpPr>
      <dsp:spPr>
        <a:xfrm>
          <a:off x="483256" y="2357057"/>
          <a:ext cx="878648" cy="8786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970032-88F4-4A56-8362-8ED155650832}">
      <dsp:nvSpPr>
        <dsp:cNvPr id="0" name=""/>
        <dsp:cNvSpPr/>
      </dsp:nvSpPr>
      <dsp:spPr>
        <a:xfrm>
          <a:off x="1845161" y="1997610"/>
          <a:ext cx="4727088" cy="159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73" tIns="169073" rIns="169073" bIns="169073" numCol="1" spcCol="1270" anchor="ctr" anchorCtr="0">
          <a:noAutofit/>
        </a:bodyPr>
        <a:lstStyle/>
        <a:p>
          <a:pPr marL="0" lvl="0" indent="0" algn="l" defTabSz="1066800">
            <a:lnSpc>
              <a:spcPct val="100000"/>
            </a:lnSpc>
            <a:spcBef>
              <a:spcPct val="0"/>
            </a:spcBef>
            <a:spcAft>
              <a:spcPct val="35000"/>
            </a:spcAft>
            <a:buNone/>
          </a:pPr>
          <a:r>
            <a:rPr lang="en-US" sz="2400" i="0" kern="1200" dirty="0"/>
            <a:t>Identify minimum profitability requirements</a:t>
          </a:r>
        </a:p>
      </dsp:txBody>
      <dsp:txXfrm>
        <a:off x="1845161" y="1997610"/>
        <a:ext cx="4727088" cy="1597542"/>
      </dsp:txXfrm>
    </dsp:sp>
    <dsp:sp modelId="{CCDBAC36-7154-457E-9372-70E769B5411A}">
      <dsp:nvSpPr>
        <dsp:cNvPr id="0" name=""/>
        <dsp:cNvSpPr/>
      </dsp:nvSpPr>
      <dsp:spPr>
        <a:xfrm>
          <a:off x="0" y="3994538"/>
          <a:ext cx="6572250" cy="15975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353CC9-F9B8-4047-B6E4-E86296DFEA30}">
      <dsp:nvSpPr>
        <dsp:cNvPr id="0" name=""/>
        <dsp:cNvSpPr/>
      </dsp:nvSpPr>
      <dsp:spPr>
        <a:xfrm>
          <a:off x="483256" y="4353985"/>
          <a:ext cx="878648" cy="8786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07E41-A1ED-4003-89DA-A0345C3717ED}">
      <dsp:nvSpPr>
        <dsp:cNvPr id="0" name=""/>
        <dsp:cNvSpPr/>
      </dsp:nvSpPr>
      <dsp:spPr>
        <a:xfrm>
          <a:off x="1845161" y="3994538"/>
          <a:ext cx="4727088" cy="1597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73" tIns="169073" rIns="169073" bIns="169073" numCol="1" spcCol="1270" anchor="ctr" anchorCtr="0">
          <a:noAutofit/>
        </a:bodyPr>
        <a:lstStyle/>
        <a:p>
          <a:pPr marL="0" lvl="0" indent="0" algn="l" defTabSz="1066800">
            <a:lnSpc>
              <a:spcPct val="100000"/>
            </a:lnSpc>
            <a:spcBef>
              <a:spcPct val="0"/>
            </a:spcBef>
            <a:spcAft>
              <a:spcPct val="35000"/>
            </a:spcAft>
            <a:buNone/>
          </a:pPr>
          <a:r>
            <a:rPr lang="en-US" sz="2400" i="0" kern="1200" dirty="0"/>
            <a:t>Compare profitability with and without affordability requirements (and incentives)</a:t>
          </a:r>
        </a:p>
      </dsp:txBody>
      <dsp:txXfrm>
        <a:off x="1845161" y="3994538"/>
        <a:ext cx="4727088" cy="15975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69E851-F6C6-8D41-8E3F-70CF209C680F}" type="datetimeFigureOut">
              <a:rPr lang="en-US" smtClean="0"/>
              <a:t>4/2/2025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32F750-EC4D-814A-A258-035A734947E2}" type="slidenum">
              <a:rPr lang="en-US" smtClean="0"/>
              <a:t>‹#›</a:t>
            </a:fld>
            <a:endParaRPr lang="en-US" dirty="0"/>
          </a:p>
        </p:txBody>
      </p:sp>
    </p:spTree>
    <p:extLst>
      <p:ext uri="{BB962C8B-B14F-4D97-AF65-F5344CB8AC3E}">
        <p14:creationId xmlns:p14="http://schemas.microsoft.com/office/powerpoint/2010/main" val="261760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a:t>
            </a:fld>
            <a:endParaRPr lang="en-US" dirty="0"/>
          </a:p>
        </p:txBody>
      </p:sp>
    </p:spTree>
    <p:extLst>
      <p:ext uri="{BB962C8B-B14F-4D97-AF65-F5344CB8AC3E}">
        <p14:creationId xmlns:p14="http://schemas.microsoft.com/office/powerpoint/2010/main" val="22901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dirty="0">
              <a:solidFill>
                <a:srgbClr val="7030A0"/>
              </a:solidFill>
            </a:endParaRPr>
          </a:p>
        </p:txBody>
      </p:sp>
      <p:sp>
        <p:nvSpPr>
          <p:cNvPr id="4" name="Slide Number Placeholder 3"/>
          <p:cNvSpPr>
            <a:spLocks noGrp="1"/>
          </p:cNvSpPr>
          <p:nvPr>
            <p:ph type="sldNum" sz="quarter" idx="5"/>
          </p:nvPr>
        </p:nvSpPr>
        <p:spPr/>
        <p:txBody>
          <a:bodyPr/>
          <a:lstStyle/>
          <a:p>
            <a:fld id="{4661D967-A16A-114A-97DB-081E4A497FA7}" type="slidenum">
              <a:rPr lang="en-US" smtClean="0"/>
              <a:t>10</a:t>
            </a:fld>
            <a:endParaRPr lang="en-US" dirty="0"/>
          </a:p>
        </p:txBody>
      </p:sp>
    </p:spTree>
    <p:extLst>
      <p:ext uri="{BB962C8B-B14F-4D97-AF65-F5344CB8AC3E}">
        <p14:creationId xmlns:p14="http://schemas.microsoft.com/office/powerpoint/2010/main" val="1192625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p:txBody>
      </p:sp>
      <p:sp>
        <p:nvSpPr>
          <p:cNvPr id="4" name="Slide Number Placeholder 3"/>
          <p:cNvSpPr>
            <a:spLocks noGrp="1"/>
          </p:cNvSpPr>
          <p:nvPr>
            <p:ph type="sldNum" sz="quarter" idx="5"/>
          </p:nvPr>
        </p:nvSpPr>
        <p:spPr/>
        <p:txBody>
          <a:bodyPr/>
          <a:lstStyle/>
          <a:p>
            <a:fld id="{4661D967-A16A-114A-97DB-081E4A497FA7}" type="slidenum">
              <a:rPr lang="en-US" smtClean="0"/>
              <a:t>11</a:t>
            </a:fld>
            <a:endParaRPr lang="en-US" dirty="0"/>
          </a:p>
        </p:txBody>
      </p:sp>
    </p:spTree>
    <p:extLst>
      <p:ext uri="{BB962C8B-B14F-4D97-AF65-F5344CB8AC3E}">
        <p14:creationId xmlns:p14="http://schemas.microsoft.com/office/powerpoint/2010/main" val="2009469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12</a:t>
            </a:fld>
            <a:endParaRPr lang="en-US" dirty="0"/>
          </a:p>
        </p:txBody>
      </p:sp>
    </p:spTree>
    <p:extLst>
      <p:ext uri="{BB962C8B-B14F-4D97-AF65-F5344CB8AC3E}">
        <p14:creationId xmlns:p14="http://schemas.microsoft.com/office/powerpoint/2010/main" val="794893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13</a:t>
            </a:fld>
            <a:endParaRPr lang="en-US" dirty="0"/>
          </a:p>
        </p:txBody>
      </p:sp>
    </p:spTree>
    <p:extLst>
      <p:ext uri="{BB962C8B-B14F-4D97-AF65-F5344CB8AC3E}">
        <p14:creationId xmlns:p14="http://schemas.microsoft.com/office/powerpoint/2010/main" val="2792022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C4CDF-4DA0-DB4D-7E25-8C7AAD8314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6AE2EC-9A3A-3542-AF79-4448E33F8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9BE76C-7608-40BF-2B5F-0D3D960752D7}"/>
              </a:ext>
            </a:extLst>
          </p:cNvPr>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a:extLst>
              <a:ext uri="{FF2B5EF4-FFF2-40B4-BE49-F238E27FC236}">
                <a16:creationId xmlns:a16="http://schemas.microsoft.com/office/drawing/2014/main" id="{D25857EC-B64B-6184-8535-55E6D6A6DCDF}"/>
              </a:ext>
            </a:extLst>
          </p:cNvPr>
          <p:cNvSpPr>
            <a:spLocks noGrp="1"/>
          </p:cNvSpPr>
          <p:nvPr>
            <p:ph type="sldNum" sz="quarter" idx="5"/>
          </p:nvPr>
        </p:nvSpPr>
        <p:spPr/>
        <p:txBody>
          <a:bodyPr/>
          <a:lstStyle/>
          <a:p>
            <a:fld id="{4661D967-A16A-114A-97DB-081E4A497FA7}" type="slidenum">
              <a:rPr lang="en-US" smtClean="0"/>
              <a:t>14</a:t>
            </a:fld>
            <a:endParaRPr lang="en-US" dirty="0"/>
          </a:p>
        </p:txBody>
      </p:sp>
    </p:spTree>
    <p:extLst>
      <p:ext uri="{BB962C8B-B14F-4D97-AF65-F5344CB8AC3E}">
        <p14:creationId xmlns:p14="http://schemas.microsoft.com/office/powerpoint/2010/main" val="3459700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15</a:t>
            </a:fld>
            <a:endParaRPr lang="en-US" dirty="0"/>
          </a:p>
        </p:txBody>
      </p:sp>
    </p:spTree>
    <p:extLst>
      <p:ext uri="{BB962C8B-B14F-4D97-AF65-F5344CB8AC3E}">
        <p14:creationId xmlns:p14="http://schemas.microsoft.com/office/powerpoint/2010/main" val="385661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16</a:t>
            </a:fld>
            <a:endParaRPr lang="en-US" dirty="0"/>
          </a:p>
        </p:txBody>
      </p:sp>
    </p:spTree>
    <p:extLst>
      <p:ext uri="{BB962C8B-B14F-4D97-AF65-F5344CB8AC3E}">
        <p14:creationId xmlns:p14="http://schemas.microsoft.com/office/powerpoint/2010/main" val="1584606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17</a:t>
            </a:fld>
            <a:endParaRPr lang="en-US" dirty="0"/>
          </a:p>
        </p:txBody>
      </p:sp>
    </p:spTree>
    <p:extLst>
      <p:ext uri="{BB962C8B-B14F-4D97-AF65-F5344CB8AC3E}">
        <p14:creationId xmlns:p14="http://schemas.microsoft.com/office/powerpoint/2010/main" val="347945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18</a:t>
            </a:fld>
            <a:endParaRPr lang="en-US" dirty="0"/>
          </a:p>
        </p:txBody>
      </p:sp>
    </p:spTree>
    <p:extLst>
      <p:ext uri="{BB962C8B-B14F-4D97-AF65-F5344CB8AC3E}">
        <p14:creationId xmlns:p14="http://schemas.microsoft.com/office/powerpoint/2010/main" val="1585105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19</a:t>
            </a:fld>
            <a:endParaRPr lang="en-US" dirty="0"/>
          </a:p>
        </p:txBody>
      </p:sp>
    </p:spTree>
    <p:extLst>
      <p:ext uri="{BB962C8B-B14F-4D97-AF65-F5344CB8AC3E}">
        <p14:creationId xmlns:p14="http://schemas.microsoft.com/office/powerpoint/2010/main" val="304094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2</a:t>
            </a:fld>
            <a:endParaRPr lang="en-US" dirty="0"/>
          </a:p>
        </p:txBody>
      </p:sp>
    </p:spTree>
    <p:extLst>
      <p:ext uri="{BB962C8B-B14F-4D97-AF65-F5344CB8AC3E}">
        <p14:creationId xmlns:p14="http://schemas.microsoft.com/office/powerpoint/2010/main" val="1496932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u="none" dirty="0"/>
          </a:p>
        </p:txBody>
      </p:sp>
      <p:sp>
        <p:nvSpPr>
          <p:cNvPr id="4" name="Slide Number Placeholder 3"/>
          <p:cNvSpPr>
            <a:spLocks noGrp="1"/>
          </p:cNvSpPr>
          <p:nvPr>
            <p:ph type="sldNum" sz="quarter" idx="5"/>
          </p:nvPr>
        </p:nvSpPr>
        <p:spPr/>
        <p:txBody>
          <a:bodyPr/>
          <a:lstStyle/>
          <a:p>
            <a:fld id="{4661D967-A16A-114A-97DB-081E4A497FA7}" type="slidenum">
              <a:rPr lang="en-US" smtClean="0"/>
              <a:t>20</a:t>
            </a:fld>
            <a:endParaRPr lang="en-US" dirty="0"/>
          </a:p>
        </p:txBody>
      </p:sp>
    </p:spTree>
    <p:extLst>
      <p:ext uri="{BB962C8B-B14F-4D97-AF65-F5344CB8AC3E}">
        <p14:creationId xmlns:p14="http://schemas.microsoft.com/office/powerpoint/2010/main" val="3005396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i="1" dirty="0"/>
          </a:p>
        </p:txBody>
      </p:sp>
      <p:sp>
        <p:nvSpPr>
          <p:cNvPr id="4" name="Slide Number Placeholder 3"/>
          <p:cNvSpPr>
            <a:spLocks noGrp="1"/>
          </p:cNvSpPr>
          <p:nvPr>
            <p:ph type="sldNum" sz="quarter" idx="5"/>
          </p:nvPr>
        </p:nvSpPr>
        <p:spPr/>
        <p:txBody>
          <a:bodyPr/>
          <a:lstStyle/>
          <a:p>
            <a:fld id="{4661D967-A16A-114A-97DB-081E4A497FA7}" type="slidenum">
              <a:rPr lang="en-US" smtClean="0"/>
              <a:t>21</a:t>
            </a:fld>
            <a:endParaRPr lang="en-US" dirty="0"/>
          </a:p>
        </p:txBody>
      </p:sp>
    </p:spTree>
    <p:extLst>
      <p:ext uri="{BB962C8B-B14F-4D97-AF65-F5344CB8AC3E}">
        <p14:creationId xmlns:p14="http://schemas.microsoft.com/office/powerpoint/2010/main" val="2097901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4661D967-A16A-114A-97DB-081E4A497FA7}" type="slidenum">
              <a:rPr lang="en-US" smtClean="0"/>
              <a:t>22</a:t>
            </a:fld>
            <a:endParaRPr lang="en-US" dirty="0"/>
          </a:p>
        </p:txBody>
      </p:sp>
    </p:spTree>
    <p:extLst>
      <p:ext uri="{BB962C8B-B14F-4D97-AF65-F5344CB8AC3E}">
        <p14:creationId xmlns:p14="http://schemas.microsoft.com/office/powerpoint/2010/main" val="3566028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4661D967-A16A-114A-97DB-081E4A497FA7}" type="slidenum">
              <a:rPr lang="en-US" smtClean="0"/>
              <a:t>23</a:t>
            </a:fld>
            <a:endParaRPr lang="en-US" dirty="0"/>
          </a:p>
        </p:txBody>
      </p:sp>
    </p:spTree>
    <p:extLst>
      <p:ext uri="{BB962C8B-B14F-4D97-AF65-F5344CB8AC3E}">
        <p14:creationId xmlns:p14="http://schemas.microsoft.com/office/powerpoint/2010/main" val="3885741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661D967-A16A-114A-97DB-081E4A497FA7}" type="slidenum">
              <a:rPr lang="en-US" smtClean="0"/>
              <a:t>24</a:t>
            </a:fld>
            <a:endParaRPr lang="en-US" dirty="0"/>
          </a:p>
        </p:txBody>
      </p:sp>
    </p:spTree>
    <p:extLst>
      <p:ext uri="{BB962C8B-B14F-4D97-AF65-F5344CB8AC3E}">
        <p14:creationId xmlns:p14="http://schemas.microsoft.com/office/powerpoint/2010/main" val="1881936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25</a:t>
            </a:fld>
            <a:endParaRPr lang="en-US" dirty="0"/>
          </a:p>
        </p:txBody>
      </p:sp>
    </p:spTree>
    <p:extLst>
      <p:ext uri="{BB962C8B-B14F-4D97-AF65-F5344CB8AC3E}">
        <p14:creationId xmlns:p14="http://schemas.microsoft.com/office/powerpoint/2010/main" val="36133379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26</a:t>
            </a:fld>
            <a:endParaRPr lang="en-US" dirty="0"/>
          </a:p>
        </p:txBody>
      </p:sp>
    </p:spTree>
    <p:extLst>
      <p:ext uri="{BB962C8B-B14F-4D97-AF65-F5344CB8AC3E}">
        <p14:creationId xmlns:p14="http://schemas.microsoft.com/office/powerpoint/2010/main" val="1757032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u="sng" dirty="0"/>
          </a:p>
        </p:txBody>
      </p:sp>
      <p:sp>
        <p:nvSpPr>
          <p:cNvPr id="4" name="Slide Number Placeholder 3"/>
          <p:cNvSpPr>
            <a:spLocks noGrp="1"/>
          </p:cNvSpPr>
          <p:nvPr>
            <p:ph type="sldNum" sz="quarter" idx="5"/>
          </p:nvPr>
        </p:nvSpPr>
        <p:spPr/>
        <p:txBody>
          <a:bodyPr/>
          <a:lstStyle/>
          <a:p>
            <a:fld id="{4661D967-A16A-114A-97DB-081E4A497FA7}" type="slidenum">
              <a:rPr lang="en-US" smtClean="0"/>
              <a:t>27</a:t>
            </a:fld>
            <a:endParaRPr lang="en-US" dirty="0"/>
          </a:p>
        </p:txBody>
      </p:sp>
    </p:spTree>
    <p:extLst>
      <p:ext uri="{BB962C8B-B14F-4D97-AF65-F5344CB8AC3E}">
        <p14:creationId xmlns:p14="http://schemas.microsoft.com/office/powerpoint/2010/main" val="41349404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28</a:t>
            </a:fld>
            <a:endParaRPr lang="en-US" dirty="0"/>
          </a:p>
        </p:txBody>
      </p:sp>
    </p:spTree>
    <p:extLst>
      <p:ext uri="{BB962C8B-B14F-4D97-AF65-F5344CB8AC3E}">
        <p14:creationId xmlns:p14="http://schemas.microsoft.com/office/powerpoint/2010/main" val="1478588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29</a:t>
            </a:fld>
            <a:endParaRPr lang="en-US" dirty="0"/>
          </a:p>
        </p:txBody>
      </p:sp>
    </p:spTree>
    <p:extLst>
      <p:ext uri="{BB962C8B-B14F-4D97-AF65-F5344CB8AC3E}">
        <p14:creationId xmlns:p14="http://schemas.microsoft.com/office/powerpoint/2010/main" val="429384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a:t>
            </a:fld>
            <a:endParaRPr lang="en-US" dirty="0"/>
          </a:p>
        </p:txBody>
      </p:sp>
    </p:spTree>
    <p:extLst>
      <p:ext uri="{BB962C8B-B14F-4D97-AF65-F5344CB8AC3E}">
        <p14:creationId xmlns:p14="http://schemas.microsoft.com/office/powerpoint/2010/main" val="3633276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30</a:t>
            </a:fld>
            <a:endParaRPr lang="en-US" dirty="0"/>
          </a:p>
        </p:txBody>
      </p:sp>
    </p:spTree>
    <p:extLst>
      <p:ext uri="{BB962C8B-B14F-4D97-AF65-F5344CB8AC3E}">
        <p14:creationId xmlns:p14="http://schemas.microsoft.com/office/powerpoint/2010/main" val="9198856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31</a:t>
            </a:fld>
            <a:endParaRPr lang="en-US" dirty="0"/>
          </a:p>
        </p:txBody>
      </p:sp>
    </p:spTree>
    <p:extLst>
      <p:ext uri="{BB962C8B-B14F-4D97-AF65-F5344CB8AC3E}">
        <p14:creationId xmlns:p14="http://schemas.microsoft.com/office/powerpoint/2010/main" val="2368553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32</a:t>
            </a:fld>
            <a:endParaRPr lang="en-US" dirty="0"/>
          </a:p>
        </p:txBody>
      </p:sp>
    </p:spTree>
    <p:extLst>
      <p:ext uri="{BB962C8B-B14F-4D97-AF65-F5344CB8AC3E}">
        <p14:creationId xmlns:p14="http://schemas.microsoft.com/office/powerpoint/2010/main" val="43748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33</a:t>
            </a:fld>
            <a:endParaRPr lang="en-US" dirty="0"/>
          </a:p>
        </p:txBody>
      </p:sp>
    </p:spTree>
    <p:extLst>
      <p:ext uri="{BB962C8B-B14F-4D97-AF65-F5344CB8AC3E}">
        <p14:creationId xmlns:p14="http://schemas.microsoft.com/office/powerpoint/2010/main" val="2695771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4661D967-A16A-114A-97DB-081E4A497FA7}" type="slidenum">
              <a:rPr lang="en-US" smtClean="0"/>
              <a:t>35</a:t>
            </a:fld>
            <a:endParaRPr lang="en-US" dirty="0"/>
          </a:p>
        </p:txBody>
      </p:sp>
    </p:spTree>
    <p:extLst>
      <p:ext uri="{BB962C8B-B14F-4D97-AF65-F5344CB8AC3E}">
        <p14:creationId xmlns:p14="http://schemas.microsoft.com/office/powerpoint/2010/main" val="1230187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4661D967-A16A-114A-97DB-081E4A497FA7}" type="slidenum">
              <a:rPr lang="en-US" smtClean="0"/>
              <a:t>36</a:t>
            </a:fld>
            <a:endParaRPr lang="en-US" dirty="0"/>
          </a:p>
        </p:txBody>
      </p:sp>
    </p:spTree>
    <p:extLst>
      <p:ext uri="{BB962C8B-B14F-4D97-AF65-F5344CB8AC3E}">
        <p14:creationId xmlns:p14="http://schemas.microsoft.com/office/powerpoint/2010/main" val="1983707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37</a:t>
            </a:fld>
            <a:endParaRPr lang="en-US" dirty="0"/>
          </a:p>
        </p:txBody>
      </p:sp>
    </p:spTree>
    <p:extLst>
      <p:ext uri="{BB962C8B-B14F-4D97-AF65-F5344CB8AC3E}">
        <p14:creationId xmlns:p14="http://schemas.microsoft.com/office/powerpoint/2010/main" val="4083594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38</a:t>
            </a:fld>
            <a:endParaRPr lang="en-US" dirty="0"/>
          </a:p>
        </p:txBody>
      </p:sp>
    </p:spTree>
    <p:extLst>
      <p:ext uri="{BB962C8B-B14F-4D97-AF65-F5344CB8AC3E}">
        <p14:creationId xmlns:p14="http://schemas.microsoft.com/office/powerpoint/2010/main" val="21593210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661D967-A16A-114A-97DB-081E4A497FA7}" type="slidenum">
              <a:rPr lang="en-US" smtClean="0"/>
              <a:t>39</a:t>
            </a:fld>
            <a:endParaRPr lang="en-US" dirty="0"/>
          </a:p>
        </p:txBody>
      </p:sp>
    </p:spTree>
    <p:extLst>
      <p:ext uri="{BB962C8B-B14F-4D97-AF65-F5344CB8AC3E}">
        <p14:creationId xmlns:p14="http://schemas.microsoft.com/office/powerpoint/2010/main" val="2598924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none" dirty="0"/>
          </a:p>
        </p:txBody>
      </p:sp>
      <p:sp>
        <p:nvSpPr>
          <p:cNvPr id="4" name="Slide Number Placeholder 3"/>
          <p:cNvSpPr>
            <a:spLocks noGrp="1"/>
          </p:cNvSpPr>
          <p:nvPr>
            <p:ph type="sldNum" sz="quarter" idx="5"/>
          </p:nvPr>
        </p:nvSpPr>
        <p:spPr/>
        <p:txBody>
          <a:bodyPr/>
          <a:lstStyle/>
          <a:p>
            <a:fld id="{4661D967-A16A-114A-97DB-081E4A497FA7}" type="slidenum">
              <a:rPr lang="en-US" smtClean="0"/>
              <a:t>40</a:t>
            </a:fld>
            <a:endParaRPr lang="en-US" dirty="0"/>
          </a:p>
        </p:txBody>
      </p:sp>
    </p:spTree>
    <p:extLst>
      <p:ext uri="{BB962C8B-B14F-4D97-AF65-F5344CB8AC3E}">
        <p14:creationId xmlns:p14="http://schemas.microsoft.com/office/powerpoint/2010/main" val="3899070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solidFill>
                <a:srgbClr val="7030A0"/>
              </a:solidFill>
            </a:endParaRPr>
          </a:p>
        </p:txBody>
      </p:sp>
      <p:sp>
        <p:nvSpPr>
          <p:cNvPr id="4" name="Slide Number Placeholder 3"/>
          <p:cNvSpPr>
            <a:spLocks noGrp="1"/>
          </p:cNvSpPr>
          <p:nvPr>
            <p:ph type="sldNum" sz="quarter" idx="5"/>
          </p:nvPr>
        </p:nvSpPr>
        <p:spPr/>
        <p:txBody>
          <a:bodyPr/>
          <a:lstStyle/>
          <a:p>
            <a:fld id="{4661D967-A16A-114A-97DB-081E4A497FA7}" type="slidenum">
              <a:rPr lang="en-US" smtClean="0"/>
              <a:t>4</a:t>
            </a:fld>
            <a:endParaRPr lang="en-US" dirty="0"/>
          </a:p>
        </p:txBody>
      </p:sp>
    </p:spTree>
    <p:extLst>
      <p:ext uri="{BB962C8B-B14F-4D97-AF65-F5344CB8AC3E}">
        <p14:creationId xmlns:p14="http://schemas.microsoft.com/office/powerpoint/2010/main" val="265256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61D967-A16A-114A-97DB-081E4A497FA7}" type="slidenum">
              <a:rPr lang="en-US" smtClean="0"/>
              <a:t>5</a:t>
            </a:fld>
            <a:endParaRPr lang="en-US" dirty="0"/>
          </a:p>
        </p:txBody>
      </p:sp>
    </p:spTree>
    <p:extLst>
      <p:ext uri="{BB962C8B-B14F-4D97-AF65-F5344CB8AC3E}">
        <p14:creationId xmlns:p14="http://schemas.microsoft.com/office/powerpoint/2010/main" val="144615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solidFill>
                <a:srgbClr val="7030A0"/>
              </a:solidFill>
            </a:endParaRPr>
          </a:p>
        </p:txBody>
      </p:sp>
      <p:sp>
        <p:nvSpPr>
          <p:cNvPr id="4" name="Slide Number Placeholder 3"/>
          <p:cNvSpPr>
            <a:spLocks noGrp="1"/>
          </p:cNvSpPr>
          <p:nvPr>
            <p:ph type="sldNum" sz="quarter" idx="5"/>
          </p:nvPr>
        </p:nvSpPr>
        <p:spPr/>
        <p:txBody>
          <a:bodyPr/>
          <a:lstStyle/>
          <a:p>
            <a:fld id="{4661D967-A16A-114A-97DB-081E4A497FA7}" type="slidenum">
              <a:rPr lang="en-US" smtClean="0"/>
              <a:t>6</a:t>
            </a:fld>
            <a:endParaRPr lang="en-US" dirty="0"/>
          </a:p>
        </p:txBody>
      </p:sp>
    </p:spTree>
    <p:extLst>
      <p:ext uri="{BB962C8B-B14F-4D97-AF65-F5344CB8AC3E}">
        <p14:creationId xmlns:p14="http://schemas.microsoft.com/office/powerpoint/2010/main" val="3605775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5"/>
          </p:nvPr>
        </p:nvSpPr>
        <p:spPr/>
        <p:txBody>
          <a:bodyPr/>
          <a:lstStyle/>
          <a:p>
            <a:fld id="{4661D967-A16A-114A-97DB-081E4A497FA7}" type="slidenum">
              <a:rPr lang="en-US" smtClean="0"/>
              <a:t>7</a:t>
            </a:fld>
            <a:endParaRPr lang="en-US" dirty="0"/>
          </a:p>
        </p:txBody>
      </p:sp>
    </p:spTree>
    <p:extLst>
      <p:ext uri="{BB962C8B-B14F-4D97-AF65-F5344CB8AC3E}">
        <p14:creationId xmlns:p14="http://schemas.microsoft.com/office/powerpoint/2010/main" val="330970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sng" dirty="0"/>
          </a:p>
        </p:txBody>
      </p:sp>
      <p:sp>
        <p:nvSpPr>
          <p:cNvPr id="4" name="Slide Number Placeholder 3"/>
          <p:cNvSpPr>
            <a:spLocks noGrp="1"/>
          </p:cNvSpPr>
          <p:nvPr>
            <p:ph type="sldNum" sz="quarter" idx="5"/>
          </p:nvPr>
        </p:nvSpPr>
        <p:spPr/>
        <p:txBody>
          <a:bodyPr/>
          <a:lstStyle/>
          <a:p>
            <a:fld id="{4661D967-A16A-114A-97DB-081E4A497FA7}" type="slidenum">
              <a:rPr lang="en-US" smtClean="0"/>
              <a:t>8</a:t>
            </a:fld>
            <a:endParaRPr lang="en-US" dirty="0"/>
          </a:p>
        </p:txBody>
      </p:sp>
    </p:spTree>
    <p:extLst>
      <p:ext uri="{BB962C8B-B14F-4D97-AF65-F5344CB8AC3E}">
        <p14:creationId xmlns:p14="http://schemas.microsoft.com/office/powerpoint/2010/main" val="1211522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u="sng" dirty="0">
              <a:solidFill>
                <a:srgbClr val="7030A0"/>
              </a:solidFill>
            </a:endParaRPr>
          </a:p>
        </p:txBody>
      </p:sp>
      <p:sp>
        <p:nvSpPr>
          <p:cNvPr id="4" name="Slide Number Placeholder 3"/>
          <p:cNvSpPr>
            <a:spLocks noGrp="1"/>
          </p:cNvSpPr>
          <p:nvPr>
            <p:ph type="sldNum" sz="quarter" idx="5"/>
          </p:nvPr>
        </p:nvSpPr>
        <p:spPr/>
        <p:txBody>
          <a:bodyPr/>
          <a:lstStyle/>
          <a:p>
            <a:fld id="{4661D967-A16A-114A-97DB-081E4A497FA7}" type="slidenum">
              <a:rPr lang="en-US" smtClean="0"/>
              <a:t>9</a:t>
            </a:fld>
            <a:endParaRPr lang="en-US" dirty="0"/>
          </a:p>
        </p:txBody>
      </p:sp>
    </p:spTree>
    <p:extLst>
      <p:ext uri="{BB962C8B-B14F-4D97-AF65-F5344CB8AC3E}">
        <p14:creationId xmlns:p14="http://schemas.microsoft.com/office/powerpoint/2010/main" val="208203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70000">
              <a:schemeClr val="bg1">
                <a:lumMod val="70000"/>
                <a:lumOff val="30000"/>
              </a:schemeClr>
            </a:gs>
            <a:gs pos="100000">
              <a:schemeClr val="bg1">
                <a:lumMod val="70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FFE6-28A6-324E-9941-53CE691FB211}"/>
              </a:ext>
            </a:extLst>
          </p:cNvPr>
          <p:cNvSpPr>
            <a:spLocks noGrp="1"/>
          </p:cNvSpPr>
          <p:nvPr>
            <p:ph type="ctrTitle"/>
          </p:nvPr>
        </p:nvSpPr>
        <p:spPr>
          <a:xfrm>
            <a:off x="1077238" y="1122363"/>
            <a:ext cx="9590762" cy="2387600"/>
          </a:xfrm>
        </p:spPr>
        <p:txBody>
          <a:bodyPr anchor="ctr" anchorCtr="0">
            <a:normAutofit/>
          </a:bodyPr>
          <a:lstStyle>
            <a:lvl1pPr algn="l">
              <a:defRPr sz="4800">
                <a:solidFill>
                  <a:schemeClr val="accent5">
                    <a:lumMod val="75000"/>
                  </a:schemeClr>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B7204F0-4A2B-1F4B-93FA-BF20E9E846D1}"/>
              </a:ext>
            </a:extLst>
          </p:cNvPr>
          <p:cNvSpPr>
            <a:spLocks noGrp="1"/>
          </p:cNvSpPr>
          <p:nvPr>
            <p:ph type="subTitle" idx="1"/>
          </p:nvPr>
        </p:nvSpPr>
        <p:spPr>
          <a:xfrm>
            <a:off x="4842026" y="3827507"/>
            <a:ext cx="5825974"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67E56DB-CB3F-8446-B702-82082D862E60}"/>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5" name="Footer Placeholder 4">
            <a:extLst>
              <a:ext uri="{FF2B5EF4-FFF2-40B4-BE49-F238E27FC236}">
                <a16:creationId xmlns:a16="http://schemas.microsoft.com/office/drawing/2014/main" id="{EA02B295-61FD-4349-B47F-59858F6DBD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2B9664-DF16-3444-A551-23878299810A}"/>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30754366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418223-49ED-5644-B91A-1F29FEF32D4B}"/>
              </a:ext>
            </a:extLst>
          </p:cNvPr>
          <p:cNvSpPr/>
          <p:nvPr userDrawn="1"/>
        </p:nvSpPr>
        <p:spPr>
          <a:xfrm>
            <a:off x="0" y="0"/>
            <a:ext cx="4597052" cy="68580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45BDDCF-F1F5-EE41-9D2D-FD5D3696F160}"/>
              </a:ext>
            </a:extLst>
          </p:cNvPr>
          <p:cNvSpPr>
            <a:spLocks noGrp="1"/>
          </p:cNvSpPr>
          <p:nvPr>
            <p:ph type="title"/>
          </p:nvPr>
        </p:nvSpPr>
        <p:spPr>
          <a:xfrm>
            <a:off x="489060" y="449262"/>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AF18229-6195-AB43-B02D-E25A598A095C}"/>
              </a:ext>
            </a:extLst>
          </p:cNvPr>
          <p:cNvSpPr>
            <a:spLocks noGrp="1"/>
          </p:cNvSpPr>
          <p:nvPr>
            <p:ph idx="1"/>
          </p:nvPr>
        </p:nvSpPr>
        <p:spPr>
          <a:xfrm>
            <a:off x="4910357" y="449263"/>
            <a:ext cx="6701270" cy="5411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6DB02B-F810-094A-80BA-C02E09233A8C}"/>
              </a:ext>
            </a:extLst>
          </p:cNvPr>
          <p:cNvSpPr>
            <a:spLocks noGrp="1"/>
          </p:cNvSpPr>
          <p:nvPr>
            <p:ph type="body" sz="half" idx="2"/>
          </p:nvPr>
        </p:nvSpPr>
        <p:spPr>
          <a:xfrm>
            <a:off x="489060" y="2049462"/>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795FE-FA39-7548-8505-23E6A034FC8E}"/>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6" name="Footer Placeholder 5">
            <a:extLst>
              <a:ext uri="{FF2B5EF4-FFF2-40B4-BE49-F238E27FC236}">
                <a16:creationId xmlns:a16="http://schemas.microsoft.com/office/drawing/2014/main" id="{82984A06-D364-F44B-8F44-396D9834A7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18B531-3883-6A41-9B33-A05965E20F7F}"/>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450578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D642-B237-B147-9113-5F2B54B2B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DD64B32F-D4F3-7E4F-AE58-FA06738E52F7}"/>
              </a:ext>
            </a:extLst>
          </p:cNvPr>
          <p:cNvSpPr>
            <a:spLocks noGrp="1"/>
          </p:cNvSpPr>
          <p:nvPr>
            <p:ph type="body" sz="half" idx="2"/>
          </p:nvPr>
        </p:nvSpPr>
        <p:spPr>
          <a:xfrm>
            <a:off x="839788" y="2057399"/>
            <a:ext cx="3932237" cy="39926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16C1D0-0D4C-0E4F-916A-C1147BC6CABE}"/>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6" name="Footer Placeholder 5">
            <a:extLst>
              <a:ext uri="{FF2B5EF4-FFF2-40B4-BE49-F238E27FC236}">
                <a16:creationId xmlns:a16="http://schemas.microsoft.com/office/drawing/2014/main" id="{6B0E3D35-FF9C-094C-B970-3B1EB170B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055AA0-46F6-6846-BB27-5E2DE76F2044}"/>
              </a:ext>
            </a:extLst>
          </p:cNvPr>
          <p:cNvSpPr>
            <a:spLocks noGrp="1"/>
          </p:cNvSpPr>
          <p:nvPr>
            <p:ph type="sldNum" sz="quarter" idx="12"/>
          </p:nvPr>
        </p:nvSpPr>
        <p:spPr/>
        <p:txBody>
          <a:bodyPr/>
          <a:lstStyle/>
          <a:p>
            <a:fld id="{664336B7-4B1B-B043-B8D4-F2A73EBA36CA}" type="slidenum">
              <a:rPr lang="en-US" smtClean="0"/>
              <a:t>‹#›</a:t>
            </a:fld>
            <a:endParaRPr lang="en-US" dirty="0"/>
          </a:p>
        </p:txBody>
      </p:sp>
      <p:sp>
        <p:nvSpPr>
          <p:cNvPr id="9" name="Content Placeholder 8">
            <a:extLst>
              <a:ext uri="{FF2B5EF4-FFF2-40B4-BE49-F238E27FC236}">
                <a16:creationId xmlns:a16="http://schemas.microsoft.com/office/drawing/2014/main" id="{9B8940EB-C385-5F4F-B057-6AFD72AB570C}"/>
              </a:ext>
            </a:extLst>
          </p:cNvPr>
          <p:cNvSpPr>
            <a:spLocks noGrp="1"/>
          </p:cNvSpPr>
          <p:nvPr>
            <p:ph sz="quarter" idx="13"/>
          </p:nvPr>
        </p:nvSpPr>
        <p:spPr>
          <a:xfrm>
            <a:off x="5038725" y="457200"/>
            <a:ext cx="6572902" cy="55928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52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cSld name="OLD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7306A-B3B3-C747-9556-B027E5FAACF4}"/>
              </a:ext>
            </a:extLst>
          </p:cNvPr>
          <p:cNvSpPr>
            <a:spLocks noGrp="1"/>
          </p:cNvSpPr>
          <p:nvPr>
            <p:ph type="title"/>
          </p:nvPr>
        </p:nvSpPr>
        <p:spPr>
          <a:xfrm>
            <a:off x="1009981" y="1709740"/>
            <a:ext cx="10515600" cy="2852737"/>
          </a:xfrm>
        </p:spPr>
        <p:txBody>
          <a:bodyPr anchor="b"/>
          <a:lstStyle>
            <a:lvl1pPr>
              <a:defRPr sz="45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C8A6879-DCFB-7B46-A593-8D819269076A}"/>
              </a:ext>
            </a:extLst>
          </p:cNvPr>
          <p:cNvSpPr>
            <a:spLocks noGrp="1"/>
          </p:cNvSpPr>
          <p:nvPr>
            <p:ph type="body" idx="1"/>
          </p:nvPr>
        </p:nvSpPr>
        <p:spPr>
          <a:xfrm>
            <a:off x="100998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57273E-B4A4-1249-9383-D8709EB0ED86}"/>
              </a:ext>
            </a:extLst>
          </p:cNvPr>
          <p:cNvSpPr>
            <a:spLocks noGrp="1"/>
          </p:cNvSpPr>
          <p:nvPr>
            <p:ph type="dt" sz="half" idx="10"/>
          </p:nvPr>
        </p:nvSpPr>
        <p:spPr/>
        <p:txBody>
          <a:bodyPr/>
          <a:lstStyle/>
          <a:p>
            <a:fld id="{EC002714-3362-4441-BE57-873D885D976D}" type="datetimeFigureOut">
              <a:rPr lang="en-US" smtClean="0"/>
              <a:t>4/2/2025</a:t>
            </a:fld>
            <a:endParaRPr lang="en-US" dirty="0"/>
          </a:p>
        </p:txBody>
      </p:sp>
      <p:sp>
        <p:nvSpPr>
          <p:cNvPr id="5" name="Footer Placeholder 4">
            <a:extLst>
              <a:ext uri="{FF2B5EF4-FFF2-40B4-BE49-F238E27FC236}">
                <a16:creationId xmlns:a16="http://schemas.microsoft.com/office/drawing/2014/main" id="{36DC03CD-5A35-C84C-8286-06E0F2838B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399D1E-078A-A745-86D6-197FA6E2A138}"/>
              </a:ext>
            </a:extLst>
          </p:cNvPr>
          <p:cNvSpPr>
            <a:spLocks noGrp="1"/>
          </p:cNvSpPr>
          <p:nvPr>
            <p:ph type="sldNum" sz="quarter" idx="12"/>
          </p:nvPr>
        </p:nvSpPr>
        <p:spPr/>
        <p:txBody>
          <a:bodyPr/>
          <a:lstStyle/>
          <a:p>
            <a:fld id="{A8F03755-A10C-4B4D-9288-0FCBDA01038F}" type="slidenum">
              <a:rPr lang="en-US" smtClean="0"/>
              <a:t>‹#›</a:t>
            </a:fld>
            <a:endParaRPr lang="en-US" dirty="0"/>
          </a:p>
        </p:txBody>
      </p:sp>
    </p:spTree>
    <p:extLst>
      <p:ext uri="{BB962C8B-B14F-4D97-AF65-F5344CB8AC3E}">
        <p14:creationId xmlns:p14="http://schemas.microsoft.com/office/powerpoint/2010/main" val="269200028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17733255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56B94-2AF4-E045-BBDE-A9D3F5C71F90}"/>
              </a:ext>
            </a:extLst>
          </p:cNvPr>
          <p:cNvSpPr>
            <a:spLocks noGrp="1"/>
          </p:cNvSpPr>
          <p:nvPr>
            <p:ph type="title"/>
          </p:nvPr>
        </p:nvSpPr>
        <p:spPr>
          <a:xfrm>
            <a:off x="902525" y="365125"/>
            <a:ext cx="4726379" cy="5811838"/>
          </a:xfrm>
        </p:spPr>
        <p:txBody>
          <a:bodyPr>
            <a:normAutofit/>
          </a:bodyPr>
          <a:lstStyle>
            <a:lvl1pPr algn="r">
              <a:defRPr sz="40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9ABC820-0769-0E4C-B905-2613251A3874}"/>
              </a:ext>
            </a:extLst>
          </p:cNvPr>
          <p:cNvSpPr>
            <a:spLocks noGrp="1"/>
          </p:cNvSpPr>
          <p:nvPr>
            <p:ph idx="1"/>
          </p:nvPr>
        </p:nvSpPr>
        <p:spPr>
          <a:xfrm>
            <a:off x="6096000" y="365125"/>
            <a:ext cx="5504120" cy="5811838"/>
          </a:xfrm>
        </p:spPr>
        <p:txBody>
          <a:bodyPr anchor="ctr" anchorCtr="0">
            <a:normAutofit/>
          </a:bodyPr>
          <a:lstStyle>
            <a:lvl1pPr>
              <a:buClrTx/>
              <a:defRPr sz="2800">
                <a:solidFill>
                  <a:schemeClr val="bg1"/>
                </a:solidFill>
              </a:defRPr>
            </a:lvl1pPr>
            <a:lvl2pPr>
              <a:buClrTx/>
              <a:defRPr sz="2400">
                <a:solidFill>
                  <a:schemeClr val="bg1"/>
                </a:solidFill>
              </a:defRPr>
            </a:lvl2pPr>
            <a:lvl3pPr>
              <a:buClrTx/>
              <a:defRPr sz="2000">
                <a:solidFill>
                  <a:schemeClr val="bg1"/>
                </a:solidFill>
              </a:defRPr>
            </a:lvl3pPr>
            <a:lvl4pPr>
              <a:buClrTx/>
              <a:defRPr sz="1800">
                <a:solidFill>
                  <a:schemeClr val="bg1"/>
                </a:solidFill>
              </a:defRPr>
            </a:lvl4pPr>
            <a:lvl5pPr>
              <a:buClrTx/>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79296-CA0C-BD46-A5B3-7D5B6F9599F0}"/>
              </a:ext>
            </a:extLst>
          </p:cNvPr>
          <p:cNvSpPr>
            <a:spLocks noGrp="1"/>
          </p:cNvSpPr>
          <p:nvPr>
            <p:ph type="dt" sz="half" idx="10"/>
          </p:nvPr>
        </p:nvSpPr>
        <p:spPr/>
        <p:txBody>
          <a:bodyPr/>
          <a:lstStyle>
            <a:lvl1pPr>
              <a:defRPr>
                <a:solidFill>
                  <a:schemeClr val="bg1">
                    <a:lumMod val="85000"/>
                  </a:schemeClr>
                </a:solidFill>
              </a:defRPr>
            </a:lvl1pPr>
          </a:lstStyle>
          <a:p>
            <a:fld id="{4192C647-2CC3-1E43-9F5A-5CB13B78CC42}" type="datetimeFigureOut">
              <a:rPr lang="en-US" smtClean="0"/>
              <a:pPr/>
              <a:t>4/2/2025</a:t>
            </a:fld>
            <a:endParaRPr lang="en-US" dirty="0"/>
          </a:p>
        </p:txBody>
      </p:sp>
      <p:sp>
        <p:nvSpPr>
          <p:cNvPr id="5" name="Footer Placeholder 4">
            <a:extLst>
              <a:ext uri="{FF2B5EF4-FFF2-40B4-BE49-F238E27FC236}">
                <a16:creationId xmlns:a16="http://schemas.microsoft.com/office/drawing/2014/main" id="{78C9B519-F80C-AC4C-B953-6F4E260F6EB4}"/>
              </a:ext>
            </a:extLst>
          </p:cNvPr>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6" name="Slide Number Placeholder 5">
            <a:extLst>
              <a:ext uri="{FF2B5EF4-FFF2-40B4-BE49-F238E27FC236}">
                <a16:creationId xmlns:a16="http://schemas.microsoft.com/office/drawing/2014/main" id="{A8FB24AC-DB2B-364D-92A3-A78394AF9649}"/>
              </a:ext>
            </a:extLst>
          </p:cNvPr>
          <p:cNvSpPr>
            <a:spLocks noGrp="1"/>
          </p:cNvSpPr>
          <p:nvPr>
            <p:ph type="sldNum" sz="quarter" idx="12"/>
          </p:nvPr>
        </p:nvSpPr>
        <p:spPr/>
        <p:txBody>
          <a:bodyPr/>
          <a:lstStyle>
            <a:lvl1pPr>
              <a:defRPr>
                <a:solidFill>
                  <a:schemeClr val="bg1">
                    <a:lumMod val="85000"/>
                  </a:schemeClr>
                </a:solidFill>
              </a:defRPr>
            </a:lvl1pPr>
          </a:lstStyle>
          <a:p>
            <a:fld id="{664336B7-4B1B-B043-B8D4-F2A73EBA36CA}" type="slidenum">
              <a:rPr lang="en-US" smtClean="0"/>
              <a:pPr/>
              <a:t>‹#›</a:t>
            </a:fld>
            <a:endParaRPr lang="en-US" dirty="0"/>
          </a:p>
        </p:txBody>
      </p:sp>
    </p:spTree>
    <p:extLst>
      <p:ext uri="{BB962C8B-B14F-4D97-AF65-F5344CB8AC3E}">
        <p14:creationId xmlns:p14="http://schemas.microsoft.com/office/powerpoint/2010/main" val="428352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148C5F-362C-3F4F-A17C-838280E3DCDE}"/>
              </a:ext>
            </a:extLst>
          </p:cNvPr>
          <p:cNvSpPr>
            <a:spLocks noGrp="1"/>
          </p:cNvSpPr>
          <p:nvPr>
            <p:ph type="pic" sz="quarter" idx="13"/>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B2F206B4-CA18-C244-81E1-C0F0B596CC0C}"/>
              </a:ext>
            </a:extLst>
          </p:cNvPr>
          <p:cNvSpPr>
            <a:spLocks noGrp="1"/>
          </p:cNvSpPr>
          <p:nvPr>
            <p:ph type="title"/>
          </p:nvPr>
        </p:nvSpPr>
        <p:spPr>
          <a:xfrm>
            <a:off x="831850" y="1196171"/>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8AB7A-7CA9-B84C-B1CB-9D49DDBC2F3C}"/>
              </a:ext>
            </a:extLst>
          </p:cNvPr>
          <p:cNvSpPr>
            <a:spLocks noGrp="1"/>
          </p:cNvSpPr>
          <p:nvPr>
            <p:ph type="body" idx="1"/>
          </p:nvPr>
        </p:nvSpPr>
        <p:spPr>
          <a:xfrm>
            <a:off x="831850" y="407589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909538-475D-AE44-99C4-DFD6144DB74B}"/>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5" name="Footer Placeholder 4">
            <a:extLst>
              <a:ext uri="{FF2B5EF4-FFF2-40B4-BE49-F238E27FC236}">
                <a16:creationId xmlns:a16="http://schemas.microsoft.com/office/drawing/2014/main" id="{9A498308-303C-8444-A821-8D586B23FC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BCCE36-BD03-A44B-B9B8-D69B5FEA0CA7}"/>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265457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7766-ABBC-AA49-8374-1D18E39E9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81267-6708-064F-9DDC-D29B45BC21F3}"/>
              </a:ext>
            </a:extLst>
          </p:cNvPr>
          <p:cNvSpPr>
            <a:spLocks noGrp="1"/>
          </p:cNvSpPr>
          <p:nvPr>
            <p:ph sz="half" idx="1"/>
          </p:nvPr>
        </p:nvSpPr>
        <p:spPr>
          <a:xfrm>
            <a:off x="87577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09F576C-88E0-1247-8EC4-86D2D842EBC4}"/>
              </a:ext>
            </a:extLst>
          </p:cNvPr>
          <p:cNvSpPr>
            <a:spLocks noGrp="1"/>
          </p:cNvSpPr>
          <p:nvPr>
            <p:ph sz="half" idx="2"/>
          </p:nvPr>
        </p:nvSpPr>
        <p:spPr>
          <a:xfrm>
            <a:off x="6418520" y="183497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952B7A-6E50-2A4D-8BAF-FB3429E22963}"/>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6" name="Footer Placeholder 5">
            <a:extLst>
              <a:ext uri="{FF2B5EF4-FFF2-40B4-BE49-F238E27FC236}">
                <a16:creationId xmlns:a16="http://schemas.microsoft.com/office/drawing/2014/main" id="{693C2DC5-D180-1640-87B6-E1B6DE82F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B0D7E3-C01B-264D-A33D-2130B14F9B5B}"/>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128425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B588-A477-1245-990B-BDA5526FDAE4}"/>
              </a:ext>
            </a:extLst>
          </p:cNvPr>
          <p:cNvSpPr>
            <a:spLocks noGrp="1"/>
          </p:cNvSpPr>
          <p:nvPr>
            <p:ph type="title"/>
          </p:nvPr>
        </p:nvSpPr>
        <p:spPr>
          <a:xfrm>
            <a:off x="839787" y="365125"/>
            <a:ext cx="1078436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AEDAF2-3F02-5E49-97CC-EB261EC76351}"/>
              </a:ext>
            </a:extLst>
          </p:cNvPr>
          <p:cNvSpPr>
            <a:spLocks noGrp="1"/>
          </p:cNvSpPr>
          <p:nvPr>
            <p:ph type="body" idx="1"/>
          </p:nvPr>
        </p:nvSpPr>
        <p:spPr>
          <a:xfrm>
            <a:off x="951282" y="1681163"/>
            <a:ext cx="5157787"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77DD0B-D9B0-A14B-9CE3-1B66BD5635AE}"/>
              </a:ext>
            </a:extLst>
          </p:cNvPr>
          <p:cNvSpPr>
            <a:spLocks noGrp="1"/>
          </p:cNvSpPr>
          <p:nvPr>
            <p:ph sz="half" idx="2"/>
          </p:nvPr>
        </p:nvSpPr>
        <p:spPr>
          <a:xfrm>
            <a:off x="951282"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C442C-F4A4-D94B-AE96-9D1BF3B8FACA}"/>
              </a:ext>
            </a:extLst>
          </p:cNvPr>
          <p:cNvSpPr>
            <a:spLocks noGrp="1"/>
          </p:cNvSpPr>
          <p:nvPr>
            <p:ph type="body" sz="quarter" idx="3"/>
          </p:nvPr>
        </p:nvSpPr>
        <p:spPr>
          <a:xfrm>
            <a:off x="6440964" y="1681163"/>
            <a:ext cx="5183188" cy="823912"/>
          </a:xfrm>
        </p:spPr>
        <p:txBody>
          <a:bodyPr anchor="b"/>
          <a:lstStyle>
            <a:lvl1pPr marL="0" indent="0">
              <a:buNone/>
              <a:defRPr sz="24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A583A7-9548-4F4B-8D08-7B976B2E2018}"/>
              </a:ext>
            </a:extLst>
          </p:cNvPr>
          <p:cNvSpPr>
            <a:spLocks noGrp="1"/>
          </p:cNvSpPr>
          <p:nvPr>
            <p:ph sz="quarter" idx="4"/>
          </p:nvPr>
        </p:nvSpPr>
        <p:spPr>
          <a:xfrm>
            <a:off x="6440964"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773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04F5A-341E-EC4A-85CA-F728AA92F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B06A4B-F12B-8741-ADEE-F5A54C030CBB}"/>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4" name="Footer Placeholder 3">
            <a:extLst>
              <a:ext uri="{FF2B5EF4-FFF2-40B4-BE49-F238E27FC236}">
                <a16:creationId xmlns:a16="http://schemas.microsoft.com/office/drawing/2014/main" id="{C4CF9BC7-347D-224C-9B14-013EC2A001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360AC4-CDCF-A341-BADB-10BFF7E0E96B}"/>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1241939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297FA6-B29B-4446-8E56-3D6B65DEA417}"/>
              </a:ext>
            </a:extLst>
          </p:cNvPr>
          <p:cNvSpPr>
            <a:spLocks noGrp="1"/>
          </p:cNvSpPr>
          <p:nvPr>
            <p:ph type="dt" sz="half" idx="10"/>
          </p:nvPr>
        </p:nvSpPr>
        <p:spPr/>
        <p:txBody>
          <a:bodyPr/>
          <a:lstStyle/>
          <a:p>
            <a:fld id="{4192C647-2CC3-1E43-9F5A-5CB13B78CC42}" type="datetimeFigureOut">
              <a:rPr lang="en-US" smtClean="0"/>
              <a:t>4/2/2025</a:t>
            </a:fld>
            <a:endParaRPr lang="en-US" dirty="0"/>
          </a:p>
        </p:txBody>
      </p:sp>
      <p:sp>
        <p:nvSpPr>
          <p:cNvPr id="3" name="Footer Placeholder 2">
            <a:extLst>
              <a:ext uri="{FF2B5EF4-FFF2-40B4-BE49-F238E27FC236}">
                <a16:creationId xmlns:a16="http://schemas.microsoft.com/office/drawing/2014/main" id="{4709177F-5DCD-C845-82D7-C00DC550566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FA6914-4CAF-0B4D-8378-E46A91185FCC}"/>
              </a:ext>
            </a:extLst>
          </p:cNvPr>
          <p:cNvSpPr>
            <a:spLocks noGrp="1"/>
          </p:cNvSpPr>
          <p:nvPr>
            <p:ph type="sldNum" sz="quarter" idx="12"/>
          </p:nvPr>
        </p:nvSpPr>
        <p:spPr/>
        <p:txBody>
          <a:bodyPr/>
          <a:lstStyle/>
          <a:p>
            <a:fld id="{664336B7-4B1B-B043-B8D4-F2A73EBA36CA}" type="slidenum">
              <a:rPr lang="en-US" smtClean="0"/>
              <a:t>‹#›</a:t>
            </a:fld>
            <a:endParaRPr lang="en-US" dirty="0"/>
          </a:p>
        </p:txBody>
      </p:sp>
    </p:spTree>
    <p:extLst>
      <p:ext uri="{BB962C8B-B14F-4D97-AF65-F5344CB8AC3E}">
        <p14:creationId xmlns:p14="http://schemas.microsoft.com/office/powerpoint/2010/main" val="368099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ABCC8C-744E-8542-8C32-1AEB8B089699}"/>
              </a:ext>
            </a:extLst>
          </p:cNvPr>
          <p:cNvSpPr>
            <a:spLocks noGrp="1"/>
          </p:cNvSpPr>
          <p:nvPr>
            <p:ph type="title"/>
          </p:nvPr>
        </p:nvSpPr>
        <p:spPr>
          <a:xfrm>
            <a:off x="614915" y="365125"/>
            <a:ext cx="1098520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929B15E-CD33-5747-AF61-FBC02949A6CF}"/>
              </a:ext>
            </a:extLst>
          </p:cNvPr>
          <p:cNvSpPr>
            <a:spLocks noGrp="1"/>
          </p:cNvSpPr>
          <p:nvPr>
            <p:ph type="body" idx="1"/>
          </p:nvPr>
        </p:nvSpPr>
        <p:spPr>
          <a:xfrm>
            <a:off x="889348" y="1825625"/>
            <a:ext cx="1071077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9ABD88-AC86-064C-B776-F1AD429E8A1E}"/>
              </a:ext>
            </a:extLst>
          </p:cNvPr>
          <p:cNvSpPr>
            <a:spLocks noGrp="1"/>
          </p:cNvSpPr>
          <p:nvPr>
            <p:ph type="dt" sz="half" idx="2"/>
          </p:nvPr>
        </p:nvSpPr>
        <p:spPr>
          <a:xfrm>
            <a:off x="2870791" y="6310312"/>
            <a:ext cx="216726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92C647-2CC3-1E43-9F5A-5CB13B78CC42}" type="datetimeFigureOut">
              <a:rPr lang="en-US" smtClean="0"/>
              <a:t>4/2/2025</a:t>
            </a:fld>
            <a:endParaRPr lang="en-US" dirty="0"/>
          </a:p>
        </p:txBody>
      </p:sp>
      <p:sp>
        <p:nvSpPr>
          <p:cNvPr id="5" name="Footer Placeholder 4">
            <a:extLst>
              <a:ext uri="{FF2B5EF4-FFF2-40B4-BE49-F238E27FC236}">
                <a16:creationId xmlns:a16="http://schemas.microsoft.com/office/drawing/2014/main" id="{2533CA6B-10C4-D144-9DCE-BD922901F08E}"/>
              </a:ext>
            </a:extLst>
          </p:cNvPr>
          <p:cNvSpPr>
            <a:spLocks noGrp="1"/>
          </p:cNvSpPr>
          <p:nvPr>
            <p:ph type="ftr" sz="quarter" idx="3"/>
          </p:nvPr>
        </p:nvSpPr>
        <p:spPr>
          <a:xfrm>
            <a:off x="5038059" y="6310312"/>
            <a:ext cx="628206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ACFC620-87C0-F84A-B66D-AC27BCAC8651}"/>
              </a:ext>
            </a:extLst>
          </p:cNvPr>
          <p:cNvSpPr>
            <a:spLocks noGrp="1"/>
          </p:cNvSpPr>
          <p:nvPr>
            <p:ph type="sldNum" sz="quarter" idx="4"/>
          </p:nvPr>
        </p:nvSpPr>
        <p:spPr>
          <a:xfrm>
            <a:off x="11320127" y="6310312"/>
            <a:ext cx="63086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336B7-4B1B-B043-B8D4-F2A73EBA36CA}" type="slidenum">
              <a:rPr lang="en-US" smtClean="0"/>
              <a:t>‹#›</a:t>
            </a:fld>
            <a:endParaRPr lang="en-US" dirty="0"/>
          </a:p>
        </p:txBody>
      </p:sp>
    </p:spTree>
    <p:extLst>
      <p:ext uri="{BB962C8B-B14F-4D97-AF65-F5344CB8AC3E}">
        <p14:creationId xmlns:p14="http://schemas.microsoft.com/office/powerpoint/2010/main" val="218938881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Lst>
  <p:txStyles>
    <p:titleStyle>
      <a:lvl1pPr algn="l" defTabSz="914400" rtl="0" eaLnBrk="1" latinLnBrk="0" hangingPunct="1">
        <a:lnSpc>
          <a:spcPct val="90000"/>
        </a:lnSpc>
        <a:spcBef>
          <a:spcPct val="0"/>
        </a:spcBef>
        <a:buNone/>
        <a:defRPr sz="4000" b="1"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Tx/>
        <a:buFont typeface="Arial" panose="020B0604020202020204" pitchFamily="34" charset="0"/>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Tx/>
        <a:buFont typeface="Arial" panose="020B0604020202020204" pitchFamily="34" charset="0"/>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Tx/>
        <a:buFont typeface="Arial" panose="020B0604020202020204" pitchFamily="34" charset="0"/>
        <a:buChar char="•"/>
        <a:defRPr sz="16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bag.ca.gov/technical-assistance/zoning-affordabilit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hyperlink" Target="https://groundedsolutions.org/tools-for-success/resource-library/inclusionary-housing-united-sta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abag.ca.gov/technical-assistance/zoning-affordability"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InclusionaryHousing.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www.acgov.org/cda/hcd/documents/2023IncomeandRentLimit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E906CC5-2175-E7D9-C2F5-E54FE8980880}"/>
              </a:ext>
            </a:extLst>
          </p:cNvPr>
          <p:cNvSpPr>
            <a:spLocks noGrp="1"/>
          </p:cNvSpPr>
          <p:nvPr>
            <p:ph type="ctrTitle"/>
          </p:nvPr>
        </p:nvSpPr>
        <p:spPr>
          <a:xfrm>
            <a:off x="1144358" y="1596571"/>
            <a:ext cx="10432591" cy="870857"/>
          </a:xfrm>
        </p:spPr>
        <p:txBody>
          <a:bodyPr>
            <a:normAutofit/>
          </a:bodyPr>
          <a:lstStyle/>
          <a:p>
            <a:r>
              <a:rPr lang="en-US" dirty="0"/>
              <a:t>Inclusionary Housing</a:t>
            </a:r>
          </a:p>
        </p:txBody>
      </p:sp>
      <p:sp>
        <p:nvSpPr>
          <p:cNvPr id="6" name="Rectangle 5">
            <a:extLst>
              <a:ext uri="{FF2B5EF4-FFF2-40B4-BE49-F238E27FC236}">
                <a16:creationId xmlns:a16="http://schemas.microsoft.com/office/drawing/2014/main" id="{37E49289-C2AB-1DB2-0BCC-3736ED753CEC}"/>
              </a:ext>
            </a:extLst>
          </p:cNvPr>
          <p:cNvSpPr/>
          <p:nvPr/>
        </p:nvSpPr>
        <p:spPr>
          <a:xfrm>
            <a:off x="152891" y="147773"/>
            <a:ext cx="460463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  ALL JURISDICTIONS USE THIS SLIDE</a:t>
            </a:r>
          </a:p>
          <a:p>
            <a:pPr algn="ctr"/>
            <a:r>
              <a:rPr lang="en-US" dirty="0"/>
              <a:t>(Update text in purple)</a:t>
            </a:r>
          </a:p>
        </p:txBody>
      </p:sp>
      <p:sp>
        <p:nvSpPr>
          <p:cNvPr id="7" name="Rectangle 6">
            <a:extLst>
              <a:ext uri="{FF2B5EF4-FFF2-40B4-BE49-F238E27FC236}">
                <a16:creationId xmlns:a16="http://schemas.microsoft.com/office/drawing/2014/main" id="{C8F5E44D-88EE-ACF3-3951-EFD49BE246D8}"/>
              </a:ext>
            </a:extLst>
          </p:cNvPr>
          <p:cNvSpPr/>
          <p:nvPr/>
        </p:nvSpPr>
        <p:spPr>
          <a:xfrm>
            <a:off x="7077946" y="2467428"/>
            <a:ext cx="4458238" cy="234857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a:t>These slides are designed to help jurisdictions present about inclusionary housing. Please review the next two pages closely, because they explain how to use this deck. </a:t>
            </a:r>
          </a:p>
          <a:p>
            <a:r>
              <a:rPr lang="en-US" dirty="0"/>
              <a:t>See sample talking points at the </a:t>
            </a:r>
            <a:r>
              <a:rPr lang="en-US" dirty="0">
                <a:solidFill>
                  <a:schemeClr val="accent6">
                    <a:lumMod val="20000"/>
                    <a:lumOff val="80000"/>
                  </a:schemeClr>
                </a:solidFill>
                <a:hlinkClick r:id="rId3">
                  <a:extLst>
                    <a:ext uri="{A12FA001-AC4F-418D-AE19-62706E023703}">
                      <ahyp:hlinkClr xmlns:ahyp="http://schemas.microsoft.com/office/drawing/2018/hyperlinkcolor" val="tx"/>
                    </a:ext>
                  </a:extLst>
                </a:hlinkClick>
              </a:rPr>
              <a:t>Zoning for Affordability Resource Page</a:t>
            </a:r>
            <a:r>
              <a:rPr lang="en-US" dirty="0">
                <a:solidFill>
                  <a:schemeClr val="accent6">
                    <a:lumMod val="20000"/>
                    <a:lumOff val="80000"/>
                  </a:schemeClr>
                </a:solidFill>
              </a:rPr>
              <a:t>. </a:t>
            </a:r>
          </a:p>
          <a:p>
            <a:r>
              <a:rPr lang="en-US" dirty="0">
                <a:solidFill>
                  <a:schemeClr val="bg1"/>
                </a:solidFill>
              </a:rPr>
              <a:t>Published May 2024.</a:t>
            </a:r>
          </a:p>
        </p:txBody>
      </p:sp>
      <p:sp>
        <p:nvSpPr>
          <p:cNvPr id="5" name="TextBox 4">
            <a:extLst>
              <a:ext uri="{FF2B5EF4-FFF2-40B4-BE49-F238E27FC236}">
                <a16:creationId xmlns:a16="http://schemas.microsoft.com/office/drawing/2014/main" id="{6EB94ACC-AB9E-0D1C-800A-5CC4AB475C8C}"/>
              </a:ext>
            </a:extLst>
          </p:cNvPr>
          <p:cNvSpPr txBox="1"/>
          <p:nvPr/>
        </p:nvSpPr>
        <p:spPr>
          <a:xfrm>
            <a:off x="6106665" y="5366305"/>
            <a:ext cx="3200400" cy="369332"/>
          </a:xfrm>
          <a:prstGeom prst="rect">
            <a:avLst/>
          </a:prstGeom>
          <a:noFill/>
        </p:spPr>
        <p:txBody>
          <a:bodyPr wrap="square" rtlCol="0">
            <a:spAutoFit/>
          </a:bodyPr>
          <a:lstStyle/>
          <a:p>
            <a:r>
              <a:rPr lang="en-US" dirty="0">
                <a:solidFill>
                  <a:srgbClr val="7030A0"/>
                </a:solidFill>
              </a:rPr>
              <a:t>MONTH YEAR</a:t>
            </a:r>
          </a:p>
        </p:txBody>
      </p:sp>
    </p:spTree>
    <p:extLst>
      <p:ext uri="{BB962C8B-B14F-4D97-AF65-F5344CB8AC3E}">
        <p14:creationId xmlns:p14="http://schemas.microsoft.com/office/powerpoint/2010/main" val="3297904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16A8-3B9A-174F-BAAC-E18588A9D37B}"/>
              </a:ext>
            </a:extLst>
          </p:cNvPr>
          <p:cNvSpPr>
            <a:spLocks noGrp="1"/>
          </p:cNvSpPr>
          <p:nvPr>
            <p:ph type="title"/>
          </p:nvPr>
        </p:nvSpPr>
        <p:spPr>
          <a:xfrm>
            <a:off x="3013832" y="936071"/>
            <a:ext cx="6478765" cy="1049235"/>
          </a:xfrm>
        </p:spPr>
        <p:txBody>
          <a:bodyPr/>
          <a:lstStyle/>
          <a:p>
            <a:pPr algn="ctr"/>
            <a:r>
              <a:rPr lang="en-US" dirty="0"/>
              <a:t>Are we Meeting the Need?</a:t>
            </a:r>
          </a:p>
        </p:txBody>
      </p:sp>
      <p:sp>
        <p:nvSpPr>
          <p:cNvPr id="3" name="Rectangle 2">
            <a:extLst>
              <a:ext uri="{FF2B5EF4-FFF2-40B4-BE49-F238E27FC236}">
                <a16:creationId xmlns:a16="http://schemas.microsoft.com/office/drawing/2014/main" id="{085A888F-A0C1-E148-C3A6-8CF8F94A9070}"/>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10.  ALL JURISDICTIONS USE THIS SLIDE</a:t>
            </a:r>
          </a:p>
        </p:txBody>
      </p:sp>
      <p:graphicFrame>
        <p:nvGraphicFramePr>
          <p:cNvPr id="5" name="Chart 4" descr="Example chart tracking Regional Housing Needs Assessment Progress. Chart lists amount of very low, low, moderate, and above moderate income units built and their and the unmet RHNA, production towards RHNA target, and production completed in addition to RHNA. ">
            <a:extLst>
              <a:ext uri="{FF2B5EF4-FFF2-40B4-BE49-F238E27FC236}">
                <a16:creationId xmlns:a16="http://schemas.microsoft.com/office/drawing/2014/main" id="{D209255E-1A6A-5E9D-E519-CC231FB32EBC}"/>
              </a:ext>
            </a:extLst>
          </p:cNvPr>
          <p:cNvGraphicFramePr/>
          <p:nvPr>
            <p:extLst>
              <p:ext uri="{D42A27DB-BD31-4B8C-83A1-F6EECF244321}">
                <p14:modId xmlns:p14="http://schemas.microsoft.com/office/powerpoint/2010/main" val="872874239"/>
              </p:ext>
            </p:extLst>
          </p:nvPr>
        </p:nvGraphicFramePr>
        <p:xfrm>
          <a:off x="2549121" y="1985306"/>
          <a:ext cx="7408189" cy="4085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832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D2127-2394-6664-2485-F39FEE941799}"/>
              </a:ext>
            </a:extLst>
          </p:cNvPr>
          <p:cNvSpPr>
            <a:spLocks noGrp="1"/>
          </p:cNvSpPr>
          <p:nvPr>
            <p:ph type="title"/>
          </p:nvPr>
        </p:nvSpPr>
        <p:spPr>
          <a:xfrm>
            <a:off x="1438879" y="1198220"/>
            <a:ext cx="10114491" cy="571500"/>
          </a:xfrm>
        </p:spPr>
        <p:txBody>
          <a:bodyPr>
            <a:noAutofit/>
          </a:bodyPr>
          <a:lstStyle/>
          <a:p>
            <a:r>
              <a:rPr lang="en-US" dirty="0"/>
              <a:t>Inclusionary Program Results: </a:t>
            </a:r>
            <a:r>
              <a:rPr lang="en-US" dirty="0">
                <a:solidFill>
                  <a:srgbClr val="7030A0"/>
                </a:solidFill>
              </a:rPr>
              <a:t>2020-202X</a:t>
            </a:r>
          </a:p>
        </p:txBody>
      </p:sp>
      <p:graphicFrame>
        <p:nvGraphicFramePr>
          <p:cNvPr id="9" name="Object 8" descr="Chart tracking results of inclusionary programs through inclusionary units built, in-lieu fees, units benefiting from in-lieu fees, and total units. ">
            <a:extLst>
              <a:ext uri="{FF2B5EF4-FFF2-40B4-BE49-F238E27FC236}">
                <a16:creationId xmlns:a16="http://schemas.microsoft.com/office/drawing/2014/main" id="{CFC9C935-BB60-C6F8-47C3-DE9D3C079C7E}"/>
              </a:ext>
            </a:extLst>
          </p:cNvPr>
          <p:cNvGraphicFramePr>
            <a:graphicFrameLocks noChangeAspect="1"/>
          </p:cNvGraphicFramePr>
          <p:nvPr>
            <p:extLst>
              <p:ext uri="{D42A27DB-BD31-4B8C-83A1-F6EECF244321}">
                <p14:modId xmlns:p14="http://schemas.microsoft.com/office/powerpoint/2010/main" val="227845416"/>
              </p:ext>
            </p:extLst>
          </p:nvPr>
        </p:nvGraphicFramePr>
        <p:xfrm>
          <a:off x="1536700" y="2248667"/>
          <a:ext cx="9118600" cy="3683000"/>
        </p:xfrm>
        <a:graphic>
          <a:graphicData uri="http://schemas.openxmlformats.org/presentationml/2006/ole">
            <mc:AlternateContent xmlns:mc="http://schemas.openxmlformats.org/markup-compatibility/2006">
              <mc:Choice xmlns:v="urn:schemas-microsoft-com:vml" Requires="v">
                <p:oleObj name="Worksheet" r:id="rId3" imgW="9118600" imgH="3683000" progId="Excel.Sheet.12">
                  <p:embed/>
                </p:oleObj>
              </mc:Choice>
              <mc:Fallback>
                <p:oleObj name="Worksheet" r:id="rId3" imgW="9118600" imgH="3683000" progId="Excel.Sheet.12">
                  <p:embed/>
                  <p:pic>
                    <p:nvPicPr>
                      <p:cNvPr id="9" name="Object 8" descr="Chart tracking results of inclusionary programs through inclusionary units built, in-lieu fees, units benefiting from in-lieu fees, and total units. ">
                        <a:extLst>
                          <a:ext uri="{FF2B5EF4-FFF2-40B4-BE49-F238E27FC236}">
                            <a16:creationId xmlns:a16="http://schemas.microsoft.com/office/drawing/2014/main" id="{CFC9C935-BB60-C6F8-47C3-DE9D3C079C7E}"/>
                          </a:ext>
                        </a:extLst>
                      </p:cNvPr>
                      <p:cNvPicPr/>
                      <p:nvPr/>
                    </p:nvPicPr>
                    <p:blipFill>
                      <a:blip r:embed="rId4"/>
                      <a:stretch>
                        <a:fillRect/>
                      </a:stretch>
                    </p:blipFill>
                    <p:spPr>
                      <a:xfrm>
                        <a:off x="1536700" y="2248667"/>
                        <a:ext cx="9118600" cy="3683000"/>
                      </a:xfrm>
                      <a:prstGeom prst="rect">
                        <a:avLst/>
                      </a:prstGeom>
                      <a:solidFill>
                        <a:schemeClr val="accent6">
                          <a:lumMod val="20000"/>
                          <a:lumOff val="80000"/>
                        </a:schemeClr>
                      </a:solidFill>
                    </p:spPr>
                  </p:pic>
                </p:oleObj>
              </mc:Fallback>
            </mc:AlternateContent>
          </a:graphicData>
        </a:graphic>
      </p:graphicFrame>
      <p:sp>
        <p:nvSpPr>
          <p:cNvPr id="6" name="Rectangle 5">
            <a:extLst>
              <a:ext uri="{FF2B5EF4-FFF2-40B4-BE49-F238E27FC236}">
                <a16:creationId xmlns:a16="http://schemas.microsoft.com/office/drawing/2014/main" id="{6778EA6F-C8C0-B9A9-1676-4EA244E74E59}"/>
              </a:ext>
            </a:extLst>
          </p:cNvPr>
          <p:cNvSpPr/>
          <p:nvPr/>
        </p:nvSpPr>
        <p:spPr>
          <a:xfrm>
            <a:off x="152891" y="147773"/>
            <a:ext cx="511919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11.  FOR JURISDICTIONS UPDATING POLICY</a:t>
            </a:r>
          </a:p>
          <a:p>
            <a:pPr algn="ctr"/>
            <a:r>
              <a:rPr lang="en-US" dirty="0"/>
              <a:t>(Update text in purple)</a:t>
            </a:r>
          </a:p>
        </p:txBody>
      </p:sp>
    </p:spTree>
    <p:extLst>
      <p:ext uri="{BB962C8B-B14F-4D97-AF65-F5344CB8AC3E}">
        <p14:creationId xmlns:p14="http://schemas.microsoft.com/office/powerpoint/2010/main" val="2172076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F4C455-BD47-5F5D-2E7F-3F8B0DF92563}"/>
              </a:ext>
            </a:extLst>
          </p:cNvPr>
          <p:cNvSpPr>
            <a:spLocks noGrp="1"/>
          </p:cNvSpPr>
          <p:nvPr>
            <p:ph type="ctrTitle"/>
          </p:nvPr>
        </p:nvSpPr>
        <p:spPr>
          <a:xfrm>
            <a:off x="1144358" y="1188358"/>
            <a:ext cx="10771871" cy="1538514"/>
          </a:xfrm>
        </p:spPr>
        <p:txBody>
          <a:bodyPr>
            <a:noAutofit/>
          </a:bodyPr>
          <a:lstStyle/>
          <a:p>
            <a:r>
              <a:rPr lang="en-US" sz="6000" dirty="0"/>
              <a:t>Economics of Inclusionary Housing</a:t>
            </a:r>
          </a:p>
        </p:txBody>
      </p:sp>
      <p:sp>
        <p:nvSpPr>
          <p:cNvPr id="4" name="Subtitle 3">
            <a:extLst>
              <a:ext uri="{FF2B5EF4-FFF2-40B4-BE49-F238E27FC236}">
                <a16:creationId xmlns:a16="http://schemas.microsoft.com/office/drawing/2014/main" id="{5BBF8041-5FC7-172B-888D-37A06152DC6E}"/>
              </a:ext>
            </a:extLst>
          </p:cNvPr>
          <p:cNvSpPr>
            <a:spLocks noGrp="1"/>
          </p:cNvSpPr>
          <p:nvPr>
            <p:ph type="subTitle" idx="1"/>
          </p:nvPr>
        </p:nvSpPr>
        <p:spPr>
          <a:xfrm>
            <a:off x="1144358" y="3046187"/>
            <a:ext cx="9770385" cy="509814"/>
          </a:xfrm>
        </p:spPr>
        <p:txBody>
          <a:bodyPr>
            <a:normAutofit/>
          </a:bodyPr>
          <a:lstStyle/>
          <a:p>
            <a:pPr algn="l"/>
            <a:r>
              <a:rPr lang="en-US" sz="2800" dirty="0"/>
              <a:t>How do affordable housing requirements impact feasibility?</a:t>
            </a:r>
          </a:p>
        </p:txBody>
      </p:sp>
      <p:sp>
        <p:nvSpPr>
          <p:cNvPr id="8" name="Rectangle 7">
            <a:extLst>
              <a:ext uri="{FF2B5EF4-FFF2-40B4-BE49-F238E27FC236}">
                <a16:creationId xmlns:a16="http://schemas.microsoft.com/office/drawing/2014/main" id="{57B09811-0825-136D-54EC-45E2B61D69F6}"/>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12.  ALL JURISDICTIONS USE THIS SLIDE</a:t>
            </a:r>
          </a:p>
        </p:txBody>
      </p:sp>
    </p:spTree>
    <p:extLst>
      <p:ext uri="{BB962C8B-B14F-4D97-AF65-F5344CB8AC3E}">
        <p14:creationId xmlns:p14="http://schemas.microsoft.com/office/powerpoint/2010/main" val="1741190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7BCB-4250-CDF5-59C0-6FBA11E1652B}"/>
              </a:ext>
            </a:extLst>
          </p:cNvPr>
          <p:cNvSpPr>
            <a:spLocks noGrp="1"/>
          </p:cNvSpPr>
          <p:nvPr>
            <p:ph type="title"/>
          </p:nvPr>
        </p:nvSpPr>
        <p:spPr>
          <a:xfrm>
            <a:off x="402336" y="1901952"/>
            <a:ext cx="3932237" cy="1183821"/>
          </a:xfrm>
        </p:spPr>
        <p:txBody>
          <a:bodyPr anchor="ctr">
            <a:normAutofit/>
          </a:bodyPr>
          <a:lstStyle/>
          <a:p>
            <a:r>
              <a:rPr lang="en-US" dirty="0"/>
              <a:t>Feasibility Studies</a:t>
            </a:r>
          </a:p>
        </p:txBody>
      </p:sp>
      <p:sp>
        <p:nvSpPr>
          <p:cNvPr id="4" name="Rectangle 3">
            <a:extLst>
              <a:ext uri="{FF2B5EF4-FFF2-40B4-BE49-F238E27FC236}">
                <a16:creationId xmlns:a16="http://schemas.microsoft.com/office/drawing/2014/main" id="{57F5330E-2059-22F7-1CB4-664A73C38639}"/>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13.  ALL JURISDICTIONS USE THIS SLIDE</a:t>
            </a:r>
          </a:p>
        </p:txBody>
      </p:sp>
      <p:sp>
        <p:nvSpPr>
          <p:cNvPr id="5" name="Text Placeholder 4">
            <a:extLst>
              <a:ext uri="{FF2B5EF4-FFF2-40B4-BE49-F238E27FC236}">
                <a16:creationId xmlns:a16="http://schemas.microsoft.com/office/drawing/2014/main" id="{BD788564-B74E-BE10-4D1E-5537BFA504AD}"/>
              </a:ext>
            </a:extLst>
          </p:cNvPr>
          <p:cNvSpPr>
            <a:spLocks noGrp="1"/>
          </p:cNvSpPr>
          <p:nvPr>
            <p:ph type="body" sz="half" idx="2"/>
          </p:nvPr>
        </p:nvSpPr>
        <p:spPr>
          <a:xfrm>
            <a:off x="402336" y="3291840"/>
            <a:ext cx="3932237" cy="1371601"/>
          </a:xfrm>
        </p:spPr>
        <p:txBody>
          <a:bodyPr>
            <a:normAutofit/>
          </a:bodyPr>
          <a:lstStyle/>
          <a:p>
            <a:r>
              <a:rPr lang="en-US" sz="2400" dirty="0"/>
              <a:t>How do we determine what level of requirements are financially feasible?</a:t>
            </a:r>
          </a:p>
        </p:txBody>
      </p:sp>
      <p:graphicFrame>
        <p:nvGraphicFramePr>
          <p:cNvPr id="9" name="Content Placeholder 2" descr="Data points needed to track the level of requirements necessary to produce financially feasible projects. &#10;&#10;- Compile data on multiple projects&#10;- Identify minimum profitability requirements&#10;- Compare profitability with and without affordability requirements (and incentives)">
            <a:extLst>
              <a:ext uri="{FF2B5EF4-FFF2-40B4-BE49-F238E27FC236}">
                <a16:creationId xmlns:a16="http://schemas.microsoft.com/office/drawing/2014/main" id="{BD335BED-AABF-65C8-D754-9FC80D215599}"/>
              </a:ext>
            </a:extLst>
          </p:cNvPr>
          <p:cNvGraphicFramePr>
            <a:graphicFrameLocks noGrp="1"/>
          </p:cNvGraphicFramePr>
          <p:nvPr>
            <p:ph sz="quarter" idx="13"/>
            <p:extLst>
              <p:ext uri="{D42A27DB-BD31-4B8C-83A1-F6EECF244321}">
                <p14:modId xmlns:p14="http://schemas.microsoft.com/office/powerpoint/2010/main" val="833702595"/>
              </p:ext>
            </p:extLst>
          </p:nvPr>
        </p:nvGraphicFramePr>
        <p:xfrm>
          <a:off x="5038725" y="457200"/>
          <a:ext cx="6572250" cy="5592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346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983C-DFC1-6F4A-F494-FA5CDFA44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B8F93-D9A4-AF31-E098-D2648DE41F0A}"/>
              </a:ext>
            </a:extLst>
          </p:cNvPr>
          <p:cNvSpPr>
            <a:spLocks noGrp="1"/>
          </p:cNvSpPr>
          <p:nvPr>
            <p:ph type="title"/>
          </p:nvPr>
        </p:nvSpPr>
        <p:spPr>
          <a:xfrm>
            <a:off x="1498955" y="1286038"/>
            <a:ext cx="9851216" cy="587136"/>
          </a:xfrm>
        </p:spPr>
        <p:txBody>
          <a:bodyPr>
            <a:noAutofit/>
          </a:bodyPr>
          <a:lstStyle/>
          <a:p>
            <a:r>
              <a:rPr lang="en-US" dirty="0"/>
              <a:t>Understanding the Economic Impact </a:t>
            </a:r>
            <a:r>
              <a:rPr lang="en-US" sz="800" dirty="0">
                <a:solidFill>
                  <a:srgbClr val="E5E2DF"/>
                </a:solidFill>
              </a:rPr>
              <a:t>(2)</a:t>
            </a:r>
          </a:p>
        </p:txBody>
      </p:sp>
      <p:sp>
        <p:nvSpPr>
          <p:cNvPr id="5" name="Rectangle 4">
            <a:extLst>
              <a:ext uri="{FF2B5EF4-FFF2-40B4-BE49-F238E27FC236}">
                <a16:creationId xmlns:a16="http://schemas.microsoft.com/office/drawing/2014/main" id="{7E7E7976-C725-14A6-AF2B-6E9B0DE1FDA9}"/>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14.  ALL JURISDICTIONS USE THIS SLIDE</a:t>
            </a:r>
          </a:p>
        </p:txBody>
      </p:sp>
      <p:sp>
        <p:nvSpPr>
          <p:cNvPr id="3" name="Content Placeholder 2">
            <a:extLst>
              <a:ext uri="{FF2B5EF4-FFF2-40B4-BE49-F238E27FC236}">
                <a16:creationId xmlns:a16="http://schemas.microsoft.com/office/drawing/2014/main" id="{F5299BCC-A2E8-EFD9-C5FE-5CB87D9401E9}"/>
              </a:ext>
            </a:extLst>
          </p:cNvPr>
          <p:cNvSpPr>
            <a:spLocks noGrp="1"/>
          </p:cNvSpPr>
          <p:nvPr>
            <p:ph idx="1"/>
          </p:nvPr>
        </p:nvSpPr>
        <p:spPr>
          <a:xfrm>
            <a:off x="1498955" y="1966756"/>
            <a:ext cx="9603275" cy="587137"/>
          </a:xfrm>
        </p:spPr>
        <p:txBody>
          <a:bodyPr/>
          <a:lstStyle/>
          <a:p>
            <a:pPr marL="0" indent="0">
              <a:buNone/>
            </a:pPr>
            <a:r>
              <a:rPr lang="en-US" sz="2000" dirty="0"/>
              <a:t>How do affordable housing requirements effect profitability? </a:t>
            </a:r>
          </a:p>
        </p:txBody>
      </p:sp>
      <p:graphicFrame>
        <p:nvGraphicFramePr>
          <p:cNvPr id="7" name="Table 6">
            <a:extLst>
              <a:ext uri="{FF2B5EF4-FFF2-40B4-BE49-F238E27FC236}">
                <a16:creationId xmlns:a16="http://schemas.microsoft.com/office/drawing/2014/main" id="{47E7F5C4-06F3-4BC7-134A-3F45C18A415B}"/>
              </a:ext>
            </a:extLst>
          </p:cNvPr>
          <p:cNvGraphicFramePr>
            <a:graphicFrameLocks noGrp="1"/>
          </p:cNvGraphicFramePr>
          <p:nvPr/>
        </p:nvGraphicFramePr>
        <p:xfrm>
          <a:off x="1546333" y="2925041"/>
          <a:ext cx="9508521" cy="2717327"/>
        </p:xfrm>
        <a:graphic>
          <a:graphicData uri="http://schemas.openxmlformats.org/drawingml/2006/table">
            <a:tbl>
              <a:tblPr firstRow="1" bandRow="1">
                <a:tableStyleId>{5C22544A-7EE6-4342-B048-85BDC9FD1C3A}</a:tableStyleId>
              </a:tblPr>
              <a:tblGrid>
                <a:gridCol w="3169507">
                  <a:extLst>
                    <a:ext uri="{9D8B030D-6E8A-4147-A177-3AD203B41FA5}">
                      <a16:colId xmlns:a16="http://schemas.microsoft.com/office/drawing/2014/main" val="1840484786"/>
                    </a:ext>
                  </a:extLst>
                </a:gridCol>
                <a:gridCol w="3169507">
                  <a:extLst>
                    <a:ext uri="{9D8B030D-6E8A-4147-A177-3AD203B41FA5}">
                      <a16:colId xmlns:a16="http://schemas.microsoft.com/office/drawing/2014/main" val="1776732806"/>
                    </a:ext>
                  </a:extLst>
                </a:gridCol>
                <a:gridCol w="3169507">
                  <a:extLst>
                    <a:ext uri="{9D8B030D-6E8A-4147-A177-3AD203B41FA5}">
                      <a16:colId xmlns:a16="http://schemas.microsoft.com/office/drawing/2014/main" val="451333675"/>
                    </a:ext>
                  </a:extLst>
                </a:gridCol>
              </a:tblGrid>
              <a:tr h="522013">
                <a:tc>
                  <a:txBody>
                    <a:bodyPr/>
                    <a:lstStyle/>
                    <a:p>
                      <a:r>
                        <a:rPr lang="en-US" dirty="0"/>
                        <a:t>Total Costs</a:t>
                      </a:r>
                    </a:p>
                  </a:txBody>
                  <a:tcPr/>
                </a:tc>
                <a:tc>
                  <a:txBody>
                    <a:bodyPr/>
                    <a:lstStyle/>
                    <a:p>
                      <a:r>
                        <a:rPr lang="en-US" dirty="0"/>
                        <a:t>Incentives</a:t>
                      </a:r>
                    </a:p>
                  </a:txBody>
                  <a:tcPr/>
                </a:tc>
                <a:tc>
                  <a:txBody>
                    <a:bodyPr/>
                    <a:lstStyle/>
                    <a:p>
                      <a:r>
                        <a:rPr lang="en-US" dirty="0"/>
                        <a:t>Net Costs</a:t>
                      </a:r>
                    </a:p>
                  </a:txBody>
                  <a:tcPr/>
                </a:tc>
                <a:extLst>
                  <a:ext uri="{0D108BD9-81ED-4DB2-BD59-A6C34878D82A}">
                    <a16:rowId xmlns:a16="http://schemas.microsoft.com/office/drawing/2014/main" val="415137159"/>
                  </a:ext>
                </a:extLst>
              </a:tr>
              <a:tr h="522013">
                <a:tc>
                  <a:txBody>
                    <a:bodyPr/>
                    <a:lstStyle/>
                    <a:p>
                      <a:r>
                        <a:rPr lang="en-US" dirty="0"/>
                        <a:t>$10 Million</a:t>
                      </a:r>
                    </a:p>
                  </a:txBody>
                  <a:tcPr/>
                </a:tc>
                <a:tc>
                  <a:txBody>
                    <a:bodyPr/>
                    <a:lstStyle/>
                    <a:p>
                      <a:r>
                        <a:rPr lang="en-US" dirty="0"/>
                        <a:t>Minus $4 Million</a:t>
                      </a:r>
                    </a:p>
                  </a:txBody>
                  <a:tcPr/>
                </a:tc>
                <a:tc>
                  <a:txBody>
                    <a:bodyPr/>
                    <a:lstStyle/>
                    <a:p>
                      <a:r>
                        <a:rPr lang="en-US" dirty="0"/>
                        <a:t>$6 Million ($10 minus $4)</a:t>
                      </a:r>
                    </a:p>
                  </a:txBody>
                  <a:tcPr/>
                </a:tc>
                <a:extLst>
                  <a:ext uri="{0D108BD9-81ED-4DB2-BD59-A6C34878D82A}">
                    <a16:rowId xmlns:a16="http://schemas.microsoft.com/office/drawing/2014/main" val="2394894606"/>
                  </a:ext>
                </a:extLst>
              </a:tr>
              <a:tr h="1673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Including affordable units reduces the amount a building could sell for.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Incentives like added density or reduced parking increase project value.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net result is less costly than affordable requirements alone. </a:t>
                      </a:r>
                    </a:p>
                  </a:txBody>
                  <a:tcPr/>
                </a:tc>
                <a:extLst>
                  <a:ext uri="{0D108BD9-81ED-4DB2-BD59-A6C34878D82A}">
                    <a16:rowId xmlns:a16="http://schemas.microsoft.com/office/drawing/2014/main" val="442708229"/>
                  </a:ext>
                </a:extLst>
              </a:tr>
            </a:tbl>
          </a:graphicData>
        </a:graphic>
      </p:graphicFrame>
    </p:spTree>
    <p:extLst>
      <p:ext uri="{BB962C8B-B14F-4D97-AF65-F5344CB8AC3E}">
        <p14:creationId xmlns:p14="http://schemas.microsoft.com/office/powerpoint/2010/main" val="1005865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6565-85A9-A7BA-3990-87E91E86F59B}"/>
              </a:ext>
            </a:extLst>
          </p:cNvPr>
          <p:cNvSpPr>
            <a:spLocks noGrp="1"/>
          </p:cNvSpPr>
          <p:nvPr>
            <p:ph type="title"/>
          </p:nvPr>
        </p:nvSpPr>
        <p:spPr>
          <a:xfrm>
            <a:off x="402336" y="1901952"/>
            <a:ext cx="3932237" cy="571500"/>
          </a:xfrm>
        </p:spPr>
        <p:txBody>
          <a:bodyPr>
            <a:normAutofit/>
          </a:bodyPr>
          <a:lstStyle/>
          <a:p>
            <a:r>
              <a:rPr lang="en-US" dirty="0"/>
              <a:t>Incentives</a:t>
            </a:r>
          </a:p>
        </p:txBody>
      </p:sp>
      <p:sp>
        <p:nvSpPr>
          <p:cNvPr id="4" name="Rectangle 3">
            <a:extLst>
              <a:ext uri="{FF2B5EF4-FFF2-40B4-BE49-F238E27FC236}">
                <a16:creationId xmlns:a16="http://schemas.microsoft.com/office/drawing/2014/main" id="{FB8BD033-2B5D-B86B-1E3C-128140A1B61A}"/>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15.  ALL JURISDICTIONS USE THIS SLIDE</a:t>
            </a:r>
          </a:p>
        </p:txBody>
      </p:sp>
      <p:sp>
        <p:nvSpPr>
          <p:cNvPr id="7" name="Text Placeholder 6">
            <a:extLst>
              <a:ext uri="{FF2B5EF4-FFF2-40B4-BE49-F238E27FC236}">
                <a16:creationId xmlns:a16="http://schemas.microsoft.com/office/drawing/2014/main" id="{D5D133C7-59C0-0C47-434D-40EA2EC5A550}"/>
              </a:ext>
            </a:extLst>
          </p:cNvPr>
          <p:cNvSpPr>
            <a:spLocks noGrp="1"/>
          </p:cNvSpPr>
          <p:nvPr>
            <p:ph type="body" sz="half" idx="2"/>
          </p:nvPr>
        </p:nvSpPr>
        <p:spPr>
          <a:xfrm>
            <a:off x="402336" y="3291840"/>
            <a:ext cx="3932237" cy="1534887"/>
          </a:xfrm>
        </p:spPr>
        <p:txBody>
          <a:bodyPr>
            <a:normAutofit/>
          </a:bodyPr>
          <a:lstStyle/>
          <a:p>
            <a:r>
              <a:rPr lang="en-US" sz="2000" dirty="0"/>
              <a:t>Most jurisdictions offer incentives that offset some or all of the cost of providing affordable units.</a:t>
            </a:r>
          </a:p>
        </p:txBody>
      </p:sp>
      <p:pic>
        <p:nvPicPr>
          <p:cNvPr id="1026" name="Picture 2" descr="Chart with different types of incentives offered to developers. ">
            <a:extLst>
              <a:ext uri="{FF2B5EF4-FFF2-40B4-BE49-F238E27FC236}">
                <a16:creationId xmlns:a16="http://schemas.microsoft.com/office/drawing/2014/main" id="{9741CED2-7C56-4647-F252-BBFABD84C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025" y="1257300"/>
            <a:ext cx="7154316" cy="4746613"/>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E12150-F204-8F98-9086-14DCCA972DC6}"/>
              </a:ext>
            </a:extLst>
          </p:cNvPr>
          <p:cNvSpPr txBox="1"/>
          <p:nvPr/>
        </p:nvSpPr>
        <p:spPr>
          <a:xfrm>
            <a:off x="7057697" y="6241487"/>
            <a:ext cx="6103620" cy="369332"/>
          </a:xfrm>
          <a:prstGeom prst="rect">
            <a:avLst/>
          </a:prstGeom>
          <a:noFill/>
        </p:spPr>
        <p:txBody>
          <a:bodyPr wrap="square">
            <a:spAutoFit/>
          </a:bodyPr>
          <a:lstStyle/>
          <a:p>
            <a:r>
              <a:rPr lang="en-US" b="0" i="0" dirty="0">
                <a:solidFill>
                  <a:schemeClr val="bg1"/>
                </a:solidFill>
                <a:effectLst/>
                <a:latin typeface="Lucida Grande" panose="020B0600040502020204" pitchFamily="34" charset="0"/>
              </a:rPr>
              <a:t>Source: </a:t>
            </a:r>
            <a:r>
              <a:rPr lang="en-US" b="0" i="0" u="sng" dirty="0">
                <a:solidFill>
                  <a:schemeClr val="bg1"/>
                </a:solidFill>
                <a:effectLst/>
                <a:latin typeface="Lucida Grande" panose="020B0600040502020204" pitchFamily="34" charset="0"/>
                <a:hlinkClick r:id="rId4">
                  <a:extLst>
                    <a:ext uri="{A12FA001-AC4F-418D-AE19-62706E023703}">
                      <ahyp:hlinkClr xmlns:ahyp="http://schemas.microsoft.com/office/drawing/2018/hyperlinkcolor" val="tx"/>
                    </a:ext>
                  </a:extLst>
                </a:hlinkClick>
              </a:rPr>
              <a:t>Wang and Balachandran (2021)</a:t>
            </a:r>
            <a:endParaRPr lang="en-US" dirty="0">
              <a:solidFill>
                <a:schemeClr val="bg1"/>
              </a:solidFill>
            </a:endParaRPr>
          </a:p>
        </p:txBody>
      </p:sp>
      <p:sp>
        <p:nvSpPr>
          <p:cNvPr id="6" name="TextBox 5">
            <a:extLst>
              <a:ext uri="{FF2B5EF4-FFF2-40B4-BE49-F238E27FC236}">
                <a16:creationId xmlns:a16="http://schemas.microsoft.com/office/drawing/2014/main" id="{ED3FA8F2-50A0-E7D9-1B12-1E972A9B465B}"/>
              </a:ext>
            </a:extLst>
          </p:cNvPr>
          <p:cNvSpPr txBox="1"/>
          <p:nvPr/>
        </p:nvSpPr>
        <p:spPr>
          <a:xfrm>
            <a:off x="4690382" y="6143516"/>
            <a:ext cx="6103620" cy="369332"/>
          </a:xfrm>
          <a:prstGeom prst="rect">
            <a:avLst/>
          </a:prstGeom>
          <a:noFill/>
        </p:spPr>
        <p:txBody>
          <a:bodyPr wrap="square">
            <a:spAutoFit/>
          </a:bodyPr>
          <a:lstStyle/>
          <a:p>
            <a:r>
              <a:rPr lang="en-US" b="0" i="0" dirty="0">
                <a:solidFill>
                  <a:schemeClr val="bg2">
                    <a:lumMod val="10000"/>
                  </a:schemeClr>
                </a:solidFill>
                <a:effectLst/>
                <a:latin typeface="Lucida Grande" panose="020B0600040502020204" pitchFamily="34" charset="0"/>
              </a:rPr>
              <a:t>Source: </a:t>
            </a:r>
            <a:r>
              <a:rPr lang="en-US" b="0" i="0" u="sng" dirty="0">
                <a:solidFill>
                  <a:schemeClr val="bg2">
                    <a:lumMod val="10000"/>
                  </a:schemeClr>
                </a:solidFill>
                <a:effectLst/>
                <a:latin typeface="Lucida Grande" panose="020B0600040502020204" pitchFamily="34" charset="0"/>
                <a:hlinkClick r:id="rId4">
                  <a:extLst>
                    <a:ext uri="{A12FA001-AC4F-418D-AE19-62706E023703}">
                      <ahyp:hlinkClr xmlns:ahyp="http://schemas.microsoft.com/office/drawing/2018/hyperlinkcolor" val="tx"/>
                    </a:ext>
                  </a:extLst>
                </a:hlinkClick>
              </a:rPr>
              <a:t>Wang and Balachandran (2021)</a:t>
            </a:r>
            <a:endParaRPr lang="en-US" dirty="0">
              <a:solidFill>
                <a:schemeClr val="bg2">
                  <a:lumMod val="10000"/>
                </a:schemeClr>
              </a:solidFill>
            </a:endParaRPr>
          </a:p>
        </p:txBody>
      </p:sp>
    </p:spTree>
    <p:extLst>
      <p:ext uri="{BB962C8B-B14F-4D97-AF65-F5344CB8AC3E}">
        <p14:creationId xmlns:p14="http://schemas.microsoft.com/office/powerpoint/2010/main" val="410729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91BFB-1A9B-C661-FB90-E846D9F2EBEC}"/>
              </a:ext>
            </a:extLst>
          </p:cNvPr>
          <p:cNvSpPr>
            <a:spLocks noGrp="1"/>
          </p:cNvSpPr>
          <p:nvPr>
            <p:ph type="title"/>
          </p:nvPr>
        </p:nvSpPr>
        <p:spPr>
          <a:xfrm>
            <a:off x="402336" y="913780"/>
            <a:ext cx="10985205" cy="1038013"/>
          </a:xfrm>
        </p:spPr>
        <p:txBody>
          <a:bodyPr>
            <a:noAutofit/>
          </a:bodyPr>
          <a:lstStyle/>
          <a:p>
            <a:pPr rtl="0" eaLnBrk="1" latinLnBrk="0" hangingPunct="1"/>
            <a:r>
              <a:rPr lang="en-US" sz="3600" kern="1200" cap="all" dirty="0">
                <a:solidFill>
                  <a:srgbClr val="1174A9"/>
                </a:solidFill>
                <a:effectLst/>
                <a:ea typeface="+mn-ea"/>
                <a:cs typeface="+mn-cs"/>
              </a:rPr>
              <a:t>FAQ: </a:t>
            </a:r>
            <a:r>
              <a:rPr lang="en-US" sz="3600" kern="1200" dirty="0">
                <a:solidFill>
                  <a:srgbClr val="1174A9"/>
                </a:solidFill>
                <a:effectLst/>
                <a:latin typeface="+mn-lt"/>
                <a:ea typeface="+mn-ea"/>
                <a:cs typeface="+mn-cs"/>
              </a:rPr>
              <a:t>Will developers just raise market rents to pay for affordable units?</a:t>
            </a:r>
            <a:endParaRPr lang="en-US" sz="3600" dirty="0">
              <a:solidFill>
                <a:srgbClr val="1174A9"/>
              </a:solidFill>
              <a:effectLst/>
            </a:endParaRPr>
          </a:p>
        </p:txBody>
      </p:sp>
      <p:sp>
        <p:nvSpPr>
          <p:cNvPr id="4" name="Rectangle 3">
            <a:extLst>
              <a:ext uri="{FF2B5EF4-FFF2-40B4-BE49-F238E27FC236}">
                <a16:creationId xmlns:a16="http://schemas.microsoft.com/office/drawing/2014/main" id="{ADE2A72F-83BF-5C02-BC9F-8BDB400F7F47}"/>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16.  ALL JURISDICTIONS USE THIS SLIDE</a:t>
            </a:r>
          </a:p>
        </p:txBody>
      </p:sp>
      <p:pic>
        <p:nvPicPr>
          <p:cNvPr id="6" name="Picture 5" descr="Infographic of line graph. ">
            <a:extLst>
              <a:ext uri="{FF2B5EF4-FFF2-40B4-BE49-F238E27FC236}">
                <a16:creationId xmlns:a16="http://schemas.microsoft.com/office/drawing/2014/main" id="{9018D9A1-CDC8-15B2-376C-0AEB2A9D601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009133" y="2146300"/>
            <a:ext cx="1282700" cy="1282700"/>
          </a:xfrm>
          <a:prstGeom prst="rect">
            <a:avLst/>
          </a:prstGeom>
        </p:spPr>
      </p:pic>
      <p:pic>
        <p:nvPicPr>
          <p:cNvPr id="7" name="Picture 6" descr="Image of house and pinpoint arrow. ">
            <a:extLst>
              <a:ext uri="{FF2B5EF4-FFF2-40B4-BE49-F238E27FC236}">
                <a16:creationId xmlns:a16="http://schemas.microsoft.com/office/drawing/2014/main" id="{1A715BD3-4F29-2FCA-5C65-6D5BFC02D995}"/>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280025" y="1891418"/>
            <a:ext cx="1631950" cy="1631950"/>
          </a:xfrm>
          <a:prstGeom prst="rect">
            <a:avLst/>
          </a:prstGeom>
        </p:spPr>
      </p:pic>
      <p:pic>
        <p:nvPicPr>
          <p:cNvPr id="8" name="Picture 7" descr="Image of line graph. ">
            <a:extLst>
              <a:ext uri="{FF2B5EF4-FFF2-40B4-BE49-F238E27FC236}">
                <a16:creationId xmlns:a16="http://schemas.microsoft.com/office/drawing/2014/main" id="{CE9D86D4-C595-D110-86DF-40F21C55CF73}"/>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202339" y="1853754"/>
            <a:ext cx="1631950" cy="1631950"/>
          </a:xfrm>
          <a:prstGeom prst="rect">
            <a:avLst/>
          </a:prstGeom>
        </p:spPr>
      </p:pic>
      <p:sp>
        <p:nvSpPr>
          <p:cNvPr id="11" name="TextBox 10">
            <a:extLst>
              <a:ext uri="{FF2B5EF4-FFF2-40B4-BE49-F238E27FC236}">
                <a16:creationId xmlns:a16="http://schemas.microsoft.com/office/drawing/2014/main" id="{A311B0F1-DD73-69B9-5727-28DFE216BCDE}"/>
              </a:ext>
            </a:extLst>
          </p:cNvPr>
          <p:cNvSpPr txBox="1"/>
          <p:nvPr/>
        </p:nvSpPr>
        <p:spPr>
          <a:xfrm>
            <a:off x="1294909" y="3753286"/>
            <a:ext cx="2711148" cy="1785104"/>
          </a:xfrm>
          <a:prstGeom prst="rect">
            <a:avLst/>
          </a:prstGeom>
          <a:noFill/>
        </p:spPr>
        <p:txBody>
          <a:bodyPr wrap="square">
            <a:spAutoFit/>
          </a:bodyPr>
          <a:lstStyle/>
          <a:p>
            <a:r>
              <a:rPr lang="en-US" b="1" dirty="0">
                <a:solidFill>
                  <a:srgbClr val="000000"/>
                </a:solidFill>
                <a:effectLst/>
              </a:rPr>
              <a:t>Rents/prices are set by the market</a:t>
            </a:r>
            <a:br>
              <a:rPr lang="en-US" b="1" dirty="0">
                <a:solidFill>
                  <a:srgbClr val="000000"/>
                </a:solidFill>
                <a:effectLst/>
              </a:rPr>
            </a:br>
            <a:br>
              <a:rPr lang="en-US" dirty="0">
                <a:solidFill>
                  <a:srgbClr val="000000"/>
                </a:solidFill>
                <a:effectLst/>
              </a:rPr>
            </a:br>
            <a:r>
              <a:rPr lang="en-US" sz="1400" dirty="0">
                <a:solidFill>
                  <a:srgbClr val="000000"/>
                </a:solidFill>
                <a:effectLst/>
              </a:rPr>
              <a:t>Developers set their rents at the current market price and can’t charge more than market regardless of their costs.</a:t>
            </a:r>
          </a:p>
        </p:txBody>
      </p:sp>
      <p:sp>
        <p:nvSpPr>
          <p:cNvPr id="13" name="TextBox 12">
            <a:extLst>
              <a:ext uri="{FF2B5EF4-FFF2-40B4-BE49-F238E27FC236}">
                <a16:creationId xmlns:a16="http://schemas.microsoft.com/office/drawing/2014/main" id="{519B3A0E-3F02-7BD1-839F-2FD642AB5DFE}"/>
              </a:ext>
            </a:extLst>
          </p:cNvPr>
          <p:cNvSpPr txBox="1"/>
          <p:nvPr/>
        </p:nvSpPr>
        <p:spPr>
          <a:xfrm>
            <a:off x="4384278" y="3652824"/>
            <a:ext cx="3423443" cy="2862322"/>
          </a:xfrm>
          <a:prstGeom prst="rect">
            <a:avLst/>
          </a:prstGeom>
          <a:noFill/>
        </p:spPr>
        <p:txBody>
          <a:bodyPr wrap="square">
            <a:spAutoFit/>
          </a:bodyPr>
          <a:lstStyle/>
          <a:p>
            <a:r>
              <a:rPr lang="en-US" b="1" dirty="0">
                <a:solidFill>
                  <a:srgbClr val="000000"/>
                </a:solidFill>
                <a:effectLst/>
              </a:rPr>
              <a:t>Affordability requirements push land prices down</a:t>
            </a:r>
            <a:br>
              <a:rPr lang="en-US" b="1" dirty="0">
                <a:solidFill>
                  <a:srgbClr val="000000"/>
                </a:solidFill>
                <a:effectLst/>
              </a:rPr>
            </a:br>
            <a:br>
              <a:rPr lang="en-US" dirty="0">
                <a:solidFill>
                  <a:srgbClr val="000000"/>
                </a:solidFill>
                <a:effectLst/>
              </a:rPr>
            </a:br>
            <a:r>
              <a:rPr lang="en-US" sz="1400" dirty="0">
                <a:solidFill>
                  <a:srgbClr val="000000"/>
                </a:solidFill>
                <a:effectLst/>
              </a:rPr>
              <a:t>If market rents or prices aren’t high enough to cover costs (including affordable housing requirements) developers can’t build.</a:t>
            </a:r>
          </a:p>
          <a:p>
            <a:br>
              <a:rPr lang="en-US" sz="1400" dirty="0">
                <a:solidFill>
                  <a:srgbClr val="000000"/>
                </a:solidFill>
                <a:effectLst/>
              </a:rPr>
            </a:br>
            <a:r>
              <a:rPr lang="en-US" sz="1400" dirty="0">
                <a:solidFill>
                  <a:srgbClr val="000000"/>
                </a:solidFill>
                <a:effectLst/>
              </a:rPr>
              <a:t>But because these requirements apply to every potential developer, landowners will often accept a lower price in order to sell.</a:t>
            </a:r>
          </a:p>
        </p:txBody>
      </p:sp>
      <p:sp>
        <p:nvSpPr>
          <p:cNvPr id="15" name="TextBox 14">
            <a:extLst>
              <a:ext uri="{FF2B5EF4-FFF2-40B4-BE49-F238E27FC236}">
                <a16:creationId xmlns:a16="http://schemas.microsoft.com/office/drawing/2014/main" id="{4214CAD4-8D63-3BE8-8A2F-C009679CF30D}"/>
              </a:ext>
            </a:extLst>
          </p:cNvPr>
          <p:cNvSpPr txBox="1"/>
          <p:nvPr/>
        </p:nvSpPr>
        <p:spPr>
          <a:xfrm>
            <a:off x="8185942" y="3753286"/>
            <a:ext cx="3664744" cy="2339102"/>
          </a:xfrm>
          <a:prstGeom prst="rect">
            <a:avLst/>
          </a:prstGeom>
          <a:noFill/>
        </p:spPr>
        <p:txBody>
          <a:bodyPr wrap="square">
            <a:spAutoFit/>
          </a:bodyPr>
          <a:lstStyle/>
          <a:p>
            <a:r>
              <a:rPr lang="en-US" b="1" dirty="0">
                <a:solidFill>
                  <a:srgbClr val="000000"/>
                </a:solidFill>
                <a:effectLst/>
              </a:rPr>
              <a:t>But that can lead to higher prices over time</a:t>
            </a:r>
            <a:endParaRPr lang="en-US" dirty="0">
              <a:solidFill>
                <a:srgbClr val="000000"/>
              </a:solidFill>
              <a:effectLst/>
            </a:endParaRPr>
          </a:p>
          <a:p>
            <a:br>
              <a:rPr lang="en-US" sz="1200" dirty="0">
                <a:solidFill>
                  <a:srgbClr val="000000"/>
                </a:solidFill>
                <a:effectLst/>
              </a:rPr>
            </a:br>
            <a:r>
              <a:rPr lang="en-US" sz="1400" dirty="0">
                <a:solidFill>
                  <a:srgbClr val="000000"/>
                </a:solidFill>
                <a:effectLst/>
              </a:rPr>
              <a:t>If requirements are too high, that can push land prices down to the point where some sellers may choose not to sell. Owners may hold on to developable land or sell for non-residential uses. If less land sells, fewer homes will be built leading to higher prices</a:t>
            </a:r>
            <a:r>
              <a:rPr lang="en-US" sz="1400" dirty="0">
                <a:solidFill>
                  <a:srgbClr val="000000"/>
                </a:solidFill>
                <a:effectLst/>
                <a:latin typeface="Lucida Grande" panose="020B0600040502020204" pitchFamily="34" charset="0"/>
              </a:rPr>
              <a:t>.</a:t>
            </a:r>
          </a:p>
        </p:txBody>
      </p:sp>
    </p:spTree>
    <p:extLst>
      <p:ext uri="{BB962C8B-B14F-4D97-AF65-F5344CB8AC3E}">
        <p14:creationId xmlns:p14="http://schemas.microsoft.com/office/powerpoint/2010/main" val="1306635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8498A-BB58-7C49-76D8-CADC508451D5}"/>
              </a:ext>
            </a:extLst>
          </p:cNvPr>
          <p:cNvSpPr>
            <a:spLocks noGrp="1"/>
          </p:cNvSpPr>
          <p:nvPr>
            <p:ph type="title"/>
          </p:nvPr>
        </p:nvSpPr>
        <p:spPr>
          <a:xfrm>
            <a:off x="402336" y="743165"/>
            <a:ext cx="10985205" cy="1325563"/>
          </a:xfrm>
        </p:spPr>
        <p:txBody>
          <a:bodyPr>
            <a:normAutofit/>
          </a:bodyPr>
          <a:lstStyle/>
          <a:p>
            <a:r>
              <a:rPr lang="en-US" sz="3600" dirty="0"/>
              <a:t>FAQ: Will affordable housing requirements make housing too expensive to build?</a:t>
            </a:r>
          </a:p>
        </p:txBody>
      </p:sp>
      <p:sp>
        <p:nvSpPr>
          <p:cNvPr id="5" name="Rectangle 4">
            <a:extLst>
              <a:ext uri="{FF2B5EF4-FFF2-40B4-BE49-F238E27FC236}">
                <a16:creationId xmlns:a16="http://schemas.microsoft.com/office/drawing/2014/main" id="{FE152629-CDD0-90B3-9D0E-3984B178B7F6}"/>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17.  ALL JURISDICTIONS USE THIS SLIDE</a:t>
            </a:r>
          </a:p>
        </p:txBody>
      </p:sp>
      <p:pic>
        <p:nvPicPr>
          <p:cNvPr id="19" name="Image" descr="Image of up green arrow. ">
            <a:extLst>
              <a:ext uri="{FF2B5EF4-FFF2-40B4-BE49-F238E27FC236}">
                <a16:creationId xmlns:a16="http://schemas.microsoft.com/office/drawing/2014/main" id="{18591B82-6F81-BA43-55F7-C8E37AEDADE7}"/>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98158" y="2244083"/>
            <a:ext cx="1070981" cy="1070981"/>
          </a:xfrm>
          <a:prstGeom prst="rect">
            <a:avLst/>
          </a:prstGeom>
          <a:ln w="12700">
            <a:miter lim="400000"/>
          </a:ln>
        </p:spPr>
      </p:pic>
      <p:sp>
        <p:nvSpPr>
          <p:cNvPr id="14" name="There is a real risk of setting requirements too high  If requirements are too high, they can become a barrier to building.">
            <a:extLst>
              <a:ext uri="{FF2B5EF4-FFF2-40B4-BE49-F238E27FC236}">
                <a16:creationId xmlns:a16="http://schemas.microsoft.com/office/drawing/2014/main" id="{D511630C-4144-4BC1-8F12-A26DBC182558}"/>
              </a:ext>
            </a:extLst>
          </p:cNvPr>
          <p:cNvSpPr txBox="1"/>
          <p:nvPr/>
        </p:nvSpPr>
        <p:spPr>
          <a:xfrm>
            <a:off x="2310191" y="2097225"/>
            <a:ext cx="3634437" cy="1154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342900">
              <a:defRPr sz="3400">
                <a:solidFill>
                  <a:srgbClr val="000000"/>
                </a:solidFill>
                <a:latin typeface="Lucida Grande"/>
                <a:ea typeface="Lucida Grande"/>
                <a:cs typeface="Lucida Grande"/>
                <a:sym typeface="Lucida Grande"/>
              </a:defRPr>
            </a:pPr>
            <a:r>
              <a:rPr sz="1400" b="1" dirty="0"/>
              <a:t>There is a real risk of setting requirements too high</a:t>
            </a:r>
            <a:br>
              <a:rPr sz="1400" b="1" dirty="0"/>
            </a:br>
            <a:br>
              <a:rPr sz="1400" dirty="0"/>
            </a:br>
            <a:r>
              <a:rPr sz="1400" dirty="0"/>
              <a:t>If requirements are too high, they can become a barrier to building.</a:t>
            </a:r>
          </a:p>
        </p:txBody>
      </p:sp>
      <p:sp>
        <p:nvSpPr>
          <p:cNvPr id="15" name="Most programs conduct a feasibility analysis   These studies ensure that affordable housing requirements are small enough that building remains feasible.">
            <a:extLst>
              <a:ext uri="{FF2B5EF4-FFF2-40B4-BE49-F238E27FC236}">
                <a16:creationId xmlns:a16="http://schemas.microsoft.com/office/drawing/2014/main" id="{F93FF824-C362-7803-8383-CC4CDAAC63C7}"/>
              </a:ext>
            </a:extLst>
          </p:cNvPr>
          <p:cNvSpPr txBox="1"/>
          <p:nvPr/>
        </p:nvSpPr>
        <p:spPr>
          <a:xfrm>
            <a:off x="969414" y="3400232"/>
            <a:ext cx="3726459" cy="1369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342900">
              <a:defRPr sz="3400">
                <a:solidFill>
                  <a:srgbClr val="000000"/>
                </a:solidFill>
                <a:latin typeface="Lucida Grande"/>
                <a:ea typeface="Lucida Grande"/>
                <a:cs typeface="Lucida Grande"/>
                <a:sym typeface="Lucida Grande"/>
              </a:defRPr>
            </a:pPr>
            <a:r>
              <a:rPr sz="1400" b="1" dirty="0"/>
              <a:t>Most programs conduct a feasibility analysis </a:t>
            </a:r>
            <a:br>
              <a:rPr sz="1400" b="1" dirty="0"/>
            </a:br>
            <a:br>
              <a:rPr sz="1400" dirty="0"/>
            </a:br>
            <a:r>
              <a:rPr sz="1400" dirty="0"/>
              <a:t>These studies ensure that affordable housing requirements are small enough that building remains feasible.</a:t>
            </a:r>
          </a:p>
        </p:txBody>
      </p:sp>
      <p:pic>
        <p:nvPicPr>
          <p:cNvPr id="17" name="Image" descr="Image stating feasibility. ">
            <a:extLst>
              <a:ext uri="{FF2B5EF4-FFF2-40B4-BE49-F238E27FC236}">
                <a16:creationId xmlns:a16="http://schemas.microsoft.com/office/drawing/2014/main" id="{DAA570C6-6489-2054-D9CC-E9712DBA80F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634703" y="3494858"/>
            <a:ext cx="1369607" cy="1369607"/>
          </a:xfrm>
          <a:prstGeom prst="rect">
            <a:avLst/>
          </a:prstGeom>
          <a:ln w="12700">
            <a:miter lim="400000"/>
          </a:ln>
        </p:spPr>
      </p:pic>
      <p:pic>
        <p:nvPicPr>
          <p:cNvPr id="21" name="Image" descr="Image of gift box and money. ">
            <a:extLst>
              <a:ext uri="{FF2B5EF4-FFF2-40B4-BE49-F238E27FC236}">
                <a16:creationId xmlns:a16="http://schemas.microsoft.com/office/drawing/2014/main" id="{A98A1A19-71C4-30FF-9C77-A71B2F470B6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69414" y="5051560"/>
            <a:ext cx="964330" cy="964330"/>
          </a:xfrm>
          <a:prstGeom prst="rect">
            <a:avLst/>
          </a:prstGeom>
          <a:ln w="12700">
            <a:miter lim="400000"/>
          </a:ln>
        </p:spPr>
      </p:pic>
      <p:sp>
        <p:nvSpPr>
          <p:cNvPr id="20" name="And offer incentives…">
            <a:extLst>
              <a:ext uri="{FF2B5EF4-FFF2-40B4-BE49-F238E27FC236}">
                <a16:creationId xmlns:a16="http://schemas.microsoft.com/office/drawing/2014/main" id="{08F28CBD-FDD5-15B8-C043-5CEAB04529DA}"/>
              </a:ext>
            </a:extLst>
          </p:cNvPr>
          <p:cNvSpPr txBox="1"/>
          <p:nvPr/>
        </p:nvSpPr>
        <p:spPr>
          <a:xfrm>
            <a:off x="2387541" y="4959091"/>
            <a:ext cx="4229452" cy="1154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342900">
              <a:defRPr sz="3400">
                <a:solidFill>
                  <a:srgbClr val="000000"/>
                </a:solidFill>
                <a:latin typeface="Lucida Grande"/>
                <a:ea typeface="Lucida Grande"/>
                <a:cs typeface="Lucida Grande"/>
                <a:sym typeface="Lucida Grande"/>
              </a:defRPr>
            </a:pPr>
            <a:r>
              <a:rPr sz="1400" b="1" dirty="0"/>
              <a:t>And offer incentives</a:t>
            </a:r>
            <a:br>
              <a:rPr sz="1400" b="1" dirty="0"/>
            </a:br>
            <a:r>
              <a:rPr sz="1400" dirty="0"/>
              <a:t> </a:t>
            </a:r>
          </a:p>
          <a:p>
            <a:pPr defTabSz="342900">
              <a:defRPr sz="3400">
                <a:solidFill>
                  <a:srgbClr val="000000"/>
                </a:solidFill>
                <a:latin typeface="Lucida Grande"/>
                <a:ea typeface="Lucida Grande"/>
                <a:cs typeface="Lucida Grande"/>
                <a:sym typeface="Lucida Grande"/>
              </a:defRPr>
            </a:pPr>
            <a:r>
              <a:rPr sz="1400" dirty="0"/>
              <a:t>Also, incentives such as density bonuses and streamlined permitting lower costs and offset some of the cost of compliance.</a:t>
            </a:r>
          </a:p>
        </p:txBody>
      </p:sp>
      <p:pic>
        <p:nvPicPr>
          <p:cNvPr id="18" name="Image" descr="Image of a building under development. ">
            <a:extLst>
              <a:ext uri="{FF2B5EF4-FFF2-40B4-BE49-F238E27FC236}">
                <a16:creationId xmlns:a16="http://schemas.microsoft.com/office/drawing/2014/main" id="{E3790137-3076-8E1C-C774-3363D050E83E}"/>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964140" y="2566800"/>
            <a:ext cx="2633142" cy="2633142"/>
          </a:xfrm>
          <a:prstGeom prst="rect">
            <a:avLst/>
          </a:prstGeom>
          <a:ln w="12700">
            <a:miter lim="400000"/>
          </a:ln>
        </p:spPr>
      </p:pic>
      <p:sp>
        <p:nvSpPr>
          <p:cNvPr id="16" name="Research shows little or no impact on production  For example, a New York University study comparing Bay Area jurisdictions with IZ to those without found no difference in the rate of housing production.*">
            <a:extLst>
              <a:ext uri="{FF2B5EF4-FFF2-40B4-BE49-F238E27FC236}">
                <a16:creationId xmlns:a16="http://schemas.microsoft.com/office/drawing/2014/main" id="{B9CD3493-46C1-0110-497D-B7701AD7D0DD}"/>
              </a:ext>
            </a:extLst>
          </p:cNvPr>
          <p:cNvSpPr txBox="1"/>
          <p:nvPr/>
        </p:nvSpPr>
        <p:spPr>
          <a:xfrm>
            <a:off x="9794653" y="2659958"/>
            <a:ext cx="2127004" cy="24468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8100" tIns="38100" rIns="38100" bIns="38100" anchor="ctr">
            <a:spAutoFit/>
          </a:bodyPr>
          <a:lstStyle/>
          <a:p>
            <a:pPr defTabSz="342900">
              <a:defRPr sz="3400">
                <a:solidFill>
                  <a:srgbClr val="000000"/>
                </a:solidFill>
                <a:latin typeface="Lucida Grande"/>
                <a:ea typeface="Lucida Grande"/>
                <a:cs typeface="Lucida Grande"/>
                <a:sym typeface="Lucida Grande"/>
              </a:defRPr>
            </a:pPr>
            <a:r>
              <a:rPr sz="1400" b="1" dirty="0"/>
              <a:t>Research shows little or no impact on production</a:t>
            </a:r>
            <a:br>
              <a:rPr sz="1400" b="1" dirty="0"/>
            </a:br>
            <a:br>
              <a:rPr sz="1400" dirty="0"/>
            </a:br>
            <a:r>
              <a:rPr sz="1400" dirty="0"/>
              <a:t>For example, a New York University study comparing Bay Area jurisdictions with IZ to those without found </a:t>
            </a:r>
            <a:r>
              <a:rPr sz="1400" b="1" dirty="0"/>
              <a:t>no difference</a:t>
            </a:r>
            <a:r>
              <a:rPr sz="1400" dirty="0"/>
              <a:t> in the rate of housing production.* </a:t>
            </a:r>
          </a:p>
        </p:txBody>
      </p:sp>
      <p:sp>
        <p:nvSpPr>
          <p:cNvPr id="6" name="TextBox 5">
            <a:extLst>
              <a:ext uri="{FF2B5EF4-FFF2-40B4-BE49-F238E27FC236}">
                <a16:creationId xmlns:a16="http://schemas.microsoft.com/office/drawing/2014/main" id="{F1C6F3B1-C373-5DEF-7B3B-F358ECF26BAC}"/>
              </a:ext>
            </a:extLst>
          </p:cNvPr>
          <p:cNvSpPr txBox="1"/>
          <p:nvPr/>
        </p:nvSpPr>
        <p:spPr>
          <a:xfrm>
            <a:off x="5944628" y="6273334"/>
            <a:ext cx="6106332" cy="461665"/>
          </a:xfrm>
          <a:prstGeom prst="rect">
            <a:avLst/>
          </a:prstGeom>
          <a:noFill/>
        </p:spPr>
        <p:txBody>
          <a:bodyPr wrap="square">
            <a:spAutoFit/>
          </a:bodyPr>
          <a:lstStyle/>
          <a:p>
            <a:r>
              <a:rPr lang="en-US" sz="1200" dirty="0">
                <a:solidFill>
                  <a:schemeClr val="bg1"/>
                </a:solidFill>
              </a:rPr>
              <a:t>* Furman Center for Real Estate at NYU, The Effects of Inclusionary Zoning on Local Housing Markets: Lessons from the San Francisco, Washington DC and Suburban Boston Areas, 2008</a:t>
            </a:r>
          </a:p>
        </p:txBody>
      </p:sp>
      <p:sp>
        <p:nvSpPr>
          <p:cNvPr id="4" name="TextBox 3">
            <a:extLst>
              <a:ext uri="{FF2B5EF4-FFF2-40B4-BE49-F238E27FC236}">
                <a16:creationId xmlns:a16="http://schemas.microsoft.com/office/drawing/2014/main" id="{82EE5304-3DD9-4857-4901-F8EC74E4798C}"/>
              </a:ext>
            </a:extLst>
          </p:cNvPr>
          <p:cNvSpPr txBox="1"/>
          <p:nvPr/>
        </p:nvSpPr>
        <p:spPr>
          <a:xfrm>
            <a:off x="5698671" y="6273334"/>
            <a:ext cx="6765946" cy="461665"/>
          </a:xfrm>
          <a:prstGeom prst="rect">
            <a:avLst/>
          </a:prstGeom>
          <a:noFill/>
        </p:spPr>
        <p:txBody>
          <a:bodyPr wrap="square">
            <a:spAutoFit/>
          </a:bodyPr>
          <a:lstStyle/>
          <a:p>
            <a:r>
              <a:rPr lang="en-US" sz="1200" dirty="0">
                <a:solidFill>
                  <a:schemeClr val="bg2">
                    <a:lumMod val="10000"/>
                  </a:schemeClr>
                </a:solidFill>
              </a:rPr>
              <a:t>* Furman Center for Real Estate at NYU, The Effects of Inclusionary Zoning on Local Housing Markets: Lessons from the San Francisco, Washington DC and Suburban Boston Areas, 2008</a:t>
            </a:r>
          </a:p>
        </p:txBody>
      </p:sp>
    </p:spTree>
    <p:extLst>
      <p:ext uri="{BB962C8B-B14F-4D97-AF65-F5344CB8AC3E}">
        <p14:creationId xmlns:p14="http://schemas.microsoft.com/office/powerpoint/2010/main" val="438697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F4C455-BD47-5F5D-2E7F-3F8B0DF92563}"/>
              </a:ext>
            </a:extLst>
          </p:cNvPr>
          <p:cNvSpPr>
            <a:spLocks noGrp="1"/>
          </p:cNvSpPr>
          <p:nvPr>
            <p:ph type="ctrTitle"/>
          </p:nvPr>
        </p:nvSpPr>
        <p:spPr>
          <a:xfrm>
            <a:off x="1144358" y="1355271"/>
            <a:ext cx="10432591" cy="1204685"/>
          </a:xfrm>
        </p:spPr>
        <p:txBody>
          <a:bodyPr>
            <a:noAutofit/>
          </a:bodyPr>
          <a:lstStyle/>
          <a:p>
            <a:r>
              <a:rPr lang="en-US" sz="6000" dirty="0"/>
              <a:t>Compliance Options</a:t>
            </a:r>
          </a:p>
        </p:txBody>
      </p:sp>
      <p:sp>
        <p:nvSpPr>
          <p:cNvPr id="4" name="Subtitle 3">
            <a:extLst>
              <a:ext uri="{FF2B5EF4-FFF2-40B4-BE49-F238E27FC236}">
                <a16:creationId xmlns:a16="http://schemas.microsoft.com/office/drawing/2014/main" id="{5BBF8041-5FC7-172B-888D-37A06152DC6E}"/>
              </a:ext>
            </a:extLst>
          </p:cNvPr>
          <p:cNvSpPr>
            <a:spLocks noGrp="1"/>
          </p:cNvSpPr>
          <p:nvPr>
            <p:ph type="subTitle" idx="1"/>
          </p:nvPr>
        </p:nvSpPr>
        <p:spPr>
          <a:xfrm>
            <a:off x="1144358" y="3046187"/>
            <a:ext cx="9770385" cy="509814"/>
          </a:xfrm>
        </p:spPr>
        <p:txBody>
          <a:bodyPr>
            <a:normAutofit/>
          </a:bodyPr>
          <a:lstStyle/>
          <a:p>
            <a:pPr algn="l"/>
            <a:r>
              <a:rPr lang="en-US" sz="2800" dirty="0"/>
              <a:t>Designing an inclusionary housing program</a:t>
            </a:r>
          </a:p>
        </p:txBody>
      </p:sp>
      <p:sp>
        <p:nvSpPr>
          <p:cNvPr id="6" name="Rectangle 5">
            <a:extLst>
              <a:ext uri="{FF2B5EF4-FFF2-40B4-BE49-F238E27FC236}">
                <a16:creationId xmlns:a16="http://schemas.microsoft.com/office/drawing/2014/main" id="{FE26252F-B4FB-B9BD-A500-15B672A61388}"/>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18.  ALL JURISDICTIONS USE THIS SLIDE</a:t>
            </a:r>
          </a:p>
        </p:txBody>
      </p:sp>
    </p:spTree>
    <p:extLst>
      <p:ext uri="{BB962C8B-B14F-4D97-AF65-F5344CB8AC3E}">
        <p14:creationId xmlns:p14="http://schemas.microsoft.com/office/powerpoint/2010/main" val="3292011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7CFA-C785-785F-853B-78968381913B}"/>
              </a:ext>
            </a:extLst>
          </p:cNvPr>
          <p:cNvSpPr>
            <a:spLocks noGrp="1"/>
          </p:cNvSpPr>
          <p:nvPr>
            <p:ph type="title"/>
          </p:nvPr>
        </p:nvSpPr>
        <p:spPr>
          <a:xfrm>
            <a:off x="402336" y="1106424"/>
            <a:ext cx="9603275" cy="587136"/>
          </a:xfrm>
        </p:spPr>
        <p:txBody>
          <a:bodyPr>
            <a:normAutofit fontScale="90000"/>
          </a:bodyPr>
          <a:lstStyle/>
          <a:p>
            <a:r>
              <a:rPr lang="en-US" dirty="0"/>
              <a:t>Compliance Options </a:t>
            </a:r>
            <a:r>
              <a:rPr lang="en-US" sz="200" dirty="0">
                <a:solidFill>
                  <a:srgbClr val="E5E2DF"/>
                </a:solidFill>
              </a:rPr>
              <a:t>(2)</a:t>
            </a:r>
          </a:p>
        </p:txBody>
      </p:sp>
      <p:sp>
        <p:nvSpPr>
          <p:cNvPr id="3" name="Content Placeholder 2">
            <a:extLst>
              <a:ext uri="{FF2B5EF4-FFF2-40B4-BE49-F238E27FC236}">
                <a16:creationId xmlns:a16="http://schemas.microsoft.com/office/drawing/2014/main" id="{35766AA1-6F2F-AA9C-F089-8A8CCCE78BBB}"/>
              </a:ext>
            </a:extLst>
          </p:cNvPr>
          <p:cNvSpPr>
            <a:spLocks noGrp="1"/>
          </p:cNvSpPr>
          <p:nvPr>
            <p:ph idx="1"/>
          </p:nvPr>
        </p:nvSpPr>
        <p:spPr>
          <a:xfrm>
            <a:off x="889348" y="1988911"/>
            <a:ext cx="10710772" cy="2269580"/>
          </a:xfrm>
        </p:spPr>
        <p:txBody>
          <a:bodyPr/>
          <a:lstStyle/>
          <a:p>
            <a:r>
              <a:rPr lang="en-US" dirty="0"/>
              <a:t>Building the units onsite, integrated with the housing development</a:t>
            </a:r>
          </a:p>
          <a:p>
            <a:r>
              <a:rPr lang="en-US" dirty="0"/>
              <a:t>Fee in-lieu</a:t>
            </a:r>
          </a:p>
          <a:p>
            <a:r>
              <a:rPr lang="en-US" dirty="0"/>
              <a:t>Off-site development /nonprofit partnerships</a:t>
            </a:r>
          </a:p>
          <a:p>
            <a:r>
              <a:rPr lang="en-US" dirty="0"/>
              <a:t>Land dedication</a:t>
            </a:r>
          </a:p>
          <a:p>
            <a:r>
              <a:rPr lang="en-US" dirty="0"/>
              <a:t>Preservation of existing buildings</a:t>
            </a:r>
          </a:p>
        </p:txBody>
      </p:sp>
      <p:sp>
        <p:nvSpPr>
          <p:cNvPr id="4" name="Rectangle 3">
            <a:extLst>
              <a:ext uri="{FF2B5EF4-FFF2-40B4-BE49-F238E27FC236}">
                <a16:creationId xmlns:a16="http://schemas.microsoft.com/office/drawing/2014/main" id="{3E51EFDA-07FA-82E7-6EC8-A58AACCE4843}"/>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19.  ALL JURISDICTIONS USE THIS SLIDE</a:t>
            </a:r>
          </a:p>
        </p:txBody>
      </p:sp>
    </p:spTree>
    <p:extLst>
      <p:ext uri="{BB962C8B-B14F-4D97-AF65-F5344CB8AC3E}">
        <p14:creationId xmlns:p14="http://schemas.microsoft.com/office/powerpoint/2010/main" val="737118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468-E3C4-A1BC-A288-E9D47C103E88}"/>
              </a:ext>
            </a:extLst>
          </p:cNvPr>
          <p:cNvSpPr>
            <a:spLocks noGrp="1"/>
          </p:cNvSpPr>
          <p:nvPr>
            <p:ph type="title"/>
          </p:nvPr>
        </p:nvSpPr>
        <p:spPr>
          <a:xfrm>
            <a:off x="1451579" y="1105905"/>
            <a:ext cx="9603275" cy="571500"/>
          </a:xfrm>
        </p:spPr>
        <p:txBody>
          <a:bodyPr>
            <a:normAutofit fontScale="90000"/>
          </a:bodyPr>
          <a:lstStyle/>
          <a:p>
            <a:r>
              <a:rPr lang="en-US" dirty="0"/>
              <a:t>TIPS on Using this Slide Deck – Delete </a:t>
            </a:r>
          </a:p>
        </p:txBody>
      </p:sp>
      <p:sp>
        <p:nvSpPr>
          <p:cNvPr id="4" name="Rectangle 3">
            <a:extLst>
              <a:ext uri="{FF2B5EF4-FFF2-40B4-BE49-F238E27FC236}">
                <a16:creationId xmlns:a16="http://schemas.microsoft.com/office/drawing/2014/main" id="{FD6F21EC-2464-4335-B2C2-0D938BD1D9AD}"/>
              </a:ext>
            </a:extLst>
          </p:cNvPr>
          <p:cNvSpPr/>
          <p:nvPr/>
        </p:nvSpPr>
        <p:spPr>
          <a:xfrm>
            <a:off x="152892" y="147773"/>
            <a:ext cx="1931670"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 GUIDE</a:t>
            </a:r>
          </a:p>
        </p:txBody>
      </p:sp>
      <p:sp>
        <p:nvSpPr>
          <p:cNvPr id="3" name="Content Placeholder 2">
            <a:extLst>
              <a:ext uri="{FF2B5EF4-FFF2-40B4-BE49-F238E27FC236}">
                <a16:creationId xmlns:a16="http://schemas.microsoft.com/office/drawing/2014/main" id="{8E27E611-6527-1910-3406-D695E438E977}"/>
              </a:ext>
            </a:extLst>
          </p:cNvPr>
          <p:cNvSpPr>
            <a:spLocks noGrp="1"/>
          </p:cNvSpPr>
          <p:nvPr>
            <p:ph idx="1"/>
          </p:nvPr>
        </p:nvSpPr>
        <p:spPr/>
        <p:txBody>
          <a:bodyPr>
            <a:normAutofit fontScale="92500" lnSpcReduction="20000"/>
          </a:bodyPr>
          <a:lstStyle/>
          <a:p>
            <a:pPr marL="171450" indent="-171450"/>
            <a:r>
              <a:rPr lang="en-US" dirty="0"/>
              <a:t>This is a </a:t>
            </a:r>
            <a:r>
              <a:rPr lang="en-US" dirty="0">
                <a:solidFill>
                  <a:srgbClr val="FF0000"/>
                </a:solidFill>
              </a:rPr>
              <a:t>template</a:t>
            </a:r>
            <a:r>
              <a:rPr lang="en-US" dirty="0"/>
              <a:t> slide deck that can be used to design new inclusionary programs or update existing programs. Some slides are tagged/intended for NEW (Inclusionary policies) or UPDATED (inclusionary policies) with a purple box. </a:t>
            </a:r>
          </a:p>
          <a:p>
            <a:pPr marL="171450" indent="-171450"/>
            <a:r>
              <a:rPr lang="en-US" dirty="0"/>
              <a:t>Some slides may not be relevant.  </a:t>
            </a:r>
            <a:r>
              <a:rPr lang="en-US" dirty="0">
                <a:solidFill>
                  <a:srgbClr val="FF0000"/>
                </a:solidFill>
              </a:rPr>
              <a:t>Less common or more detailed slides are available at the end of this presentation.</a:t>
            </a:r>
          </a:p>
          <a:p>
            <a:pPr marL="171450" indent="-171450"/>
            <a:r>
              <a:rPr lang="en-US" dirty="0"/>
              <a:t>The Speaker notes are presented on a separate </a:t>
            </a:r>
            <a:r>
              <a:rPr lang="en-US" dirty="0">
                <a:solidFill>
                  <a:srgbClr val="0432FF"/>
                </a:solidFill>
                <a:hlinkClick r:id="rId3">
                  <a:extLst>
                    <a:ext uri="{A12FA001-AC4F-418D-AE19-62706E023703}">
                      <ahyp:hlinkClr xmlns:ahyp="http://schemas.microsoft.com/office/drawing/2018/hyperlinkcolor" val="tx"/>
                    </a:ext>
                  </a:extLst>
                </a:hlinkClick>
              </a:rPr>
              <a:t>Word</a:t>
            </a:r>
            <a:r>
              <a:rPr lang="en-US" dirty="0"/>
              <a:t> document and include draft talking points, </a:t>
            </a:r>
            <a:r>
              <a:rPr lang="en-US" i="1" dirty="0"/>
              <a:t>directions on editing slides, and some additional notes and considerations.</a:t>
            </a:r>
            <a:r>
              <a:rPr lang="en-US" dirty="0"/>
              <a:t> </a:t>
            </a:r>
            <a:r>
              <a:rPr lang="en-US" u="sng" dirty="0"/>
              <a:t> Add jurisdiction-specific info to talking points needed when underlined.</a:t>
            </a:r>
            <a:endParaRPr lang="en-US" dirty="0"/>
          </a:p>
          <a:p>
            <a:pPr marL="171450" indent="-171450">
              <a:buFont typeface="Arial" panose="020B0604020202020204" pitchFamily="34" charset="0"/>
              <a:buChar char="•"/>
            </a:pPr>
            <a:r>
              <a:rPr lang="en-US" dirty="0"/>
              <a:t>There are several slides with </a:t>
            </a:r>
            <a:r>
              <a:rPr lang="en-US" dirty="0">
                <a:solidFill>
                  <a:srgbClr val="7030A0"/>
                </a:solidFill>
              </a:rPr>
              <a:t>sample data shown in purple</a:t>
            </a:r>
            <a:r>
              <a:rPr lang="en-US" dirty="0">
                <a:solidFill>
                  <a:schemeClr val="accent3">
                    <a:lumMod val="75000"/>
                  </a:schemeClr>
                </a:solidFill>
              </a:rPr>
              <a:t>.  </a:t>
            </a:r>
            <a:r>
              <a:rPr lang="en-US" dirty="0"/>
              <a:t>You must update with local numbers. </a:t>
            </a:r>
          </a:p>
          <a:p>
            <a:pPr marL="628650" lvl="1" indent="-171450"/>
            <a:r>
              <a:rPr lang="en-US" dirty="0"/>
              <a:t>Right-click on charts and tables to edit in Excel. </a:t>
            </a:r>
          </a:p>
          <a:p>
            <a:pPr marL="628650" lvl="1" indent="-171450"/>
            <a:r>
              <a:rPr lang="en-US" dirty="0"/>
              <a:t>Potential data sources are noted in speaker notes for some slides.   </a:t>
            </a:r>
          </a:p>
          <a:p>
            <a:pPr marL="171450" indent="-171450"/>
            <a:r>
              <a:rPr lang="en-US" dirty="0">
                <a:solidFill>
                  <a:srgbClr val="7030A0"/>
                </a:solidFill>
              </a:rPr>
              <a:t>Anything in Purple should be updated</a:t>
            </a:r>
            <a:r>
              <a:rPr lang="en-US" dirty="0">
                <a:solidFill>
                  <a:schemeClr val="accent3">
                    <a:lumMod val="75000"/>
                  </a:schemeClr>
                </a:solidFill>
              </a:rPr>
              <a:t>.</a:t>
            </a:r>
            <a:r>
              <a:rPr lang="en-US" dirty="0"/>
              <a:t> </a:t>
            </a:r>
            <a:r>
              <a:rPr lang="en-US" u="sng" dirty="0"/>
              <a:t>Underlined notes need local info.</a:t>
            </a:r>
            <a:endParaRPr lang="en-US" dirty="0"/>
          </a:p>
          <a:p>
            <a:endParaRPr lang="en-US" dirty="0"/>
          </a:p>
        </p:txBody>
      </p:sp>
    </p:spTree>
    <p:extLst>
      <p:ext uri="{BB962C8B-B14F-4D97-AF65-F5344CB8AC3E}">
        <p14:creationId xmlns:p14="http://schemas.microsoft.com/office/powerpoint/2010/main" val="2227259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4ABA-D8C4-0842-B00A-742D0307DF10}"/>
              </a:ext>
            </a:extLst>
          </p:cNvPr>
          <p:cNvSpPr>
            <a:spLocks noGrp="1"/>
          </p:cNvSpPr>
          <p:nvPr>
            <p:ph type="title"/>
          </p:nvPr>
        </p:nvSpPr>
        <p:spPr>
          <a:xfrm>
            <a:off x="278239" y="1904564"/>
            <a:ext cx="3273099" cy="1172320"/>
          </a:xfrm>
        </p:spPr>
        <p:txBody>
          <a:bodyPr>
            <a:normAutofit fontScale="90000"/>
          </a:bodyPr>
          <a:lstStyle/>
          <a:p>
            <a:r>
              <a:rPr lang="en-US" dirty="0"/>
              <a:t>On-site Affordability Requirements</a:t>
            </a:r>
          </a:p>
        </p:txBody>
      </p:sp>
      <p:sp>
        <p:nvSpPr>
          <p:cNvPr id="5" name="Rectangle 4">
            <a:extLst>
              <a:ext uri="{FF2B5EF4-FFF2-40B4-BE49-F238E27FC236}">
                <a16:creationId xmlns:a16="http://schemas.microsoft.com/office/drawing/2014/main" id="{1246BC29-377F-DD7A-F92E-38E99A0F094F}"/>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20.  ALL JURISDICTIONS USE THIS SLIDE</a:t>
            </a:r>
          </a:p>
        </p:txBody>
      </p:sp>
      <p:sp>
        <p:nvSpPr>
          <p:cNvPr id="7" name="Text Placeholder 6">
            <a:extLst>
              <a:ext uri="{FF2B5EF4-FFF2-40B4-BE49-F238E27FC236}">
                <a16:creationId xmlns:a16="http://schemas.microsoft.com/office/drawing/2014/main" id="{F9EB6D43-CED7-7ED8-350C-5F6F1057BF4F}"/>
              </a:ext>
            </a:extLst>
          </p:cNvPr>
          <p:cNvSpPr>
            <a:spLocks noGrp="1"/>
          </p:cNvSpPr>
          <p:nvPr>
            <p:ph type="body" sz="half" idx="2"/>
          </p:nvPr>
        </p:nvSpPr>
        <p:spPr>
          <a:xfrm>
            <a:off x="278239" y="3165639"/>
            <a:ext cx="3275013" cy="2248181"/>
          </a:xfrm>
        </p:spPr>
        <p:txBody>
          <a:bodyPr>
            <a:normAutofit/>
          </a:bodyPr>
          <a:lstStyle/>
          <a:p>
            <a:r>
              <a:rPr lang="en-US" sz="2400" dirty="0"/>
              <a:t>What  percent of units do most programs require developers to provide on site as affordable housing?</a:t>
            </a:r>
          </a:p>
        </p:txBody>
      </p:sp>
      <p:graphicFrame>
        <p:nvGraphicFramePr>
          <p:cNvPr id="14" name="Content Placeholder 13" descr="Chart illustrating maximum inclusionary rental and ownership units by tenure for Santa Clara County developments. ">
            <a:extLst>
              <a:ext uri="{FF2B5EF4-FFF2-40B4-BE49-F238E27FC236}">
                <a16:creationId xmlns:a16="http://schemas.microsoft.com/office/drawing/2014/main" id="{D7EFAA59-952D-468C-8127-281706ACE908}"/>
              </a:ext>
            </a:extLst>
          </p:cNvPr>
          <p:cNvGraphicFramePr>
            <a:graphicFrameLocks noGrp="1"/>
          </p:cNvGraphicFramePr>
          <p:nvPr>
            <p:ph idx="1"/>
          </p:nvPr>
        </p:nvGraphicFramePr>
        <p:xfrm>
          <a:off x="5522976" y="665399"/>
          <a:ext cx="6544374" cy="50189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8024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E386-7059-0B5D-1726-72C19A23F929}"/>
              </a:ext>
            </a:extLst>
          </p:cNvPr>
          <p:cNvSpPr>
            <a:spLocks noGrp="1"/>
          </p:cNvSpPr>
          <p:nvPr>
            <p:ph type="title"/>
          </p:nvPr>
        </p:nvSpPr>
        <p:spPr>
          <a:xfrm>
            <a:off x="402336" y="1229159"/>
            <a:ext cx="9603275" cy="439506"/>
          </a:xfrm>
        </p:spPr>
        <p:txBody>
          <a:bodyPr>
            <a:noAutofit/>
          </a:bodyPr>
          <a:lstStyle/>
          <a:p>
            <a:r>
              <a:rPr lang="en-US" dirty="0"/>
              <a:t>In-Lieu Fees</a:t>
            </a:r>
          </a:p>
        </p:txBody>
      </p:sp>
      <p:sp>
        <p:nvSpPr>
          <p:cNvPr id="3" name="Rectangle 2">
            <a:extLst>
              <a:ext uri="{FF2B5EF4-FFF2-40B4-BE49-F238E27FC236}">
                <a16:creationId xmlns:a16="http://schemas.microsoft.com/office/drawing/2014/main" id="{6A5BAC8A-3871-2885-7EF2-E961FA8624BE}"/>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21.  ALL JURISDICTIONS USE THIS SLIDE</a:t>
            </a:r>
          </a:p>
        </p:txBody>
      </p:sp>
      <p:sp>
        <p:nvSpPr>
          <p:cNvPr id="11" name="Text Placeholder 6">
            <a:extLst>
              <a:ext uri="{FF2B5EF4-FFF2-40B4-BE49-F238E27FC236}">
                <a16:creationId xmlns:a16="http://schemas.microsoft.com/office/drawing/2014/main" id="{E6D40F1E-48B7-6D25-D9AA-FB3E49CD69BC}"/>
              </a:ext>
            </a:extLst>
          </p:cNvPr>
          <p:cNvSpPr txBox="1">
            <a:spLocks/>
          </p:cNvSpPr>
          <p:nvPr/>
        </p:nvSpPr>
        <p:spPr>
          <a:xfrm>
            <a:off x="1385998" y="1940127"/>
            <a:ext cx="2403434" cy="35907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t>Onsite BMR Units</a:t>
            </a:r>
          </a:p>
        </p:txBody>
      </p:sp>
      <p:pic>
        <p:nvPicPr>
          <p:cNvPr id="31" name="Image" descr="Image of development with onsite below market rate and market rate units. Market rate units: 560, affordable units: 140. ">
            <a:extLst>
              <a:ext uri="{FF2B5EF4-FFF2-40B4-BE49-F238E27FC236}">
                <a16:creationId xmlns:a16="http://schemas.microsoft.com/office/drawing/2014/main" id="{2C4C2311-1206-46C7-FD1B-458EC0B3D1D9}"/>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470578" y="2971615"/>
            <a:ext cx="3436122" cy="1832253"/>
          </a:xfrm>
          <a:prstGeom prst="rect">
            <a:avLst/>
          </a:prstGeom>
          <a:ln w="12700">
            <a:miter lim="400000"/>
          </a:ln>
        </p:spPr>
      </p:pic>
      <p:sp>
        <p:nvSpPr>
          <p:cNvPr id="33" name="Project Site">
            <a:extLst>
              <a:ext uri="{FF2B5EF4-FFF2-40B4-BE49-F238E27FC236}">
                <a16:creationId xmlns:a16="http://schemas.microsoft.com/office/drawing/2014/main" id="{9FFE4508-0313-69BE-BA22-532AFD3ABF15}"/>
              </a:ext>
            </a:extLst>
          </p:cNvPr>
          <p:cNvSpPr txBox="1"/>
          <p:nvPr/>
        </p:nvSpPr>
        <p:spPr>
          <a:xfrm>
            <a:off x="2482269" y="3003249"/>
            <a:ext cx="1412739"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defTabSz="2438337"/>
          </a:lstStyle>
          <a:p>
            <a:r>
              <a:rPr sz="2000" dirty="0"/>
              <a:t>Project Site</a:t>
            </a:r>
          </a:p>
        </p:txBody>
      </p:sp>
      <p:sp>
        <p:nvSpPr>
          <p:cNvPr id="27" name="Rounded Rectangle">
            <a:extLst>
              <a:ext uri="{FF2B5EF4-FFF2-40B4-BE49-F238E27FC236}">
                <a16:creationId xmlns:a16="http://schemas.microsoft.com/office/drawing/2014/main" id="{74F4A5BA-0F3D-F6D6-8507-BC6B213BECA5}"/>
              </a:ext>
              <a:ext uri="{C183D7F6-B498-43B3-948B-1728B52AA6E4}">
                <adec:decorative xmlns:adec="http://schemas.microsoft.com/office/drawing/2017/decorative" val="1"/>
              </a:ext>
            </a:extLst>
          </p:cNvPr>
          <p:cNvSpPr/>
          <p:nvPr/>
        </p:nvSpPr>
        <p:spPr>
          <a:xfrm>
            <a:off x="1470578" y="4973866"/>
            <a:ext cx="156847" cy="253092"/>
          </a:xfrm>
          <a:prstGeom prst="roundRect">
            <a:avLst>
              <a:gd name="adj" fmla="val 24204"/>
            </a:avLst>
          </a:prstGeom>
          <a:solidFill>
            <a:srgbClr val="23414A"/>
          </a:solidFill>
          <a:ln w="12700">
            <a:miter lim="400000"/>
          </a:ln>
        </p:spPr>
        <p:txBody>
          <a:bodyPr lIns="25400" tIns="25400" rIns="25400" bIns="25400" anchor="ctr"/>
          <a:lstStyle/>
          <a:p>
            <a:pPr defTabSz="412750">
              <a:defRPr sz="3000">
                <a:solidFill>
                  <a:srgbClr val="FFFFFF"/>
                </a:solidFill>
                <a:latin typeface="Helvetica Neue Medium"/>
                <a:ea typeface="Helvetica Neue Medium"/>
                <a:cs typeface="Helvetica Neue Medium"/>
                <a:sym typeface="Helvetica Neue Medium"/>
              </a:defRPr>
            </a:pPr>
            <a:endParaRPr sz="1500" dirty="0"/>
          </a:p>
        </p:txBody>
      </p:sp>
      <p:sp>
        <p:nvSpPr>
          <p:cNvPr id="28" name="Rounded Rectangle">
            <a:extLst>
              <a:ext uri="{FF2B5EF4-FFF2-40B4-BE49-F238E27FC236}">
                <a16:creationId xmlns:a16="http://schemas.microsoft.com/office/drawing/2014/main" id="{B51532CF-7C6D-D431-2346-CD716E802728}"/>
              </a:ext>
              <a:ext uri="{C183D7F6-B498-43B3-948B-1728B52AA6E4}">
                <adec:decorative xmlns:adec="http://schemas.microsoft.com/office/drawing/2017/decorative" val="1"/>
              </a:ext>
            </a:extLst>
          </p:cNvPr>
          <p:cNvSpPr/>
          <p:nvPr/>
        </p:nvSpPr>
        <p:spPr>
          <a:xfrm>
            <a:off x="1470578" y="5292059"/>
            <a:ext cx="156847" cy="253092"/>
          </a:xfrm>
          <a:prstGeom prst="roundRect">
            <a:avLst>
              <a:gd name="adj" fmla="val 24204"/>
            </a:avLst>
          </a:prstGeom>
          <a:solidFill>
            <a:srgbClr val="713F8E"/>
          </a:solidFill>
          <a:ln w="12700">
            <a:miter lim="400000"/>
          </a:ln>
        </p:spPr>
        <p:txBody>
          <a:bodyPr lIns="25400" tIns="25400" rIns="25400" bIns="25400" anchor="ctr"/>
          <a:lstStyle/>
          <a:p>
            <a:pPr defTabSz="412750">
              <a:defRPr sz="3000">
                <a:solidFill>
                  <a:srgbClr val="FFFFFF"/>
                </a:solidFill>
                <a:latin typeface="Helvetica Neue Medium"/>
                <a:ea typeface="Helvetica Neue Medium"/>
                <a:cs typeface="Helvetica Neue Medium"/>
                <a:sym typeface="Helvetica Neue Medium"/>
              </a:defRPr>
            </a:pPr>
            <a:endParaRPr sz="1500" dirty="0"/>
          </a:p>
        </p:txBody>
      </p:sp>
      <p:sp>
        <p:nvSpPr>
          <p:cNvPr id="29" name="Market - 560 units">
            <a:extLst>
              <a:ext uri="{FF2B5EF4-FFF2-40B4-BE49-F238E27FC236}">
                <a16:creationId xmlns:a16="http://schemas.microsoft.com/office/drawing/2014/main" id="{EEB3B50F-6E98-2A85-8120-E50D61BBA92B}"/>
              </a:ext>
            </a:extLst>
          </p:cNvPr>
          <p:cNvSpPr txBox="1"/>
          <p:nvPr/>
        </p:nvSpPr>
        <p:spPr>
          <a:xfrm>
            <a:off x="1810226" y="4920876"/>
            <a:ext cx="1962460"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stStyle>
          <a:p>
            <a:r>
              <a:rPr sz="2000" dirty="0"/>
              <a:t>Market - 560 units</a:t>
            </a:r>
          </a:p>
        </p:txBody>
      </p:sp>
      <p:sp>
        <p:nvSpPr>
          <p:cNvPr id="30" name="Affordable - 140 units (20%)">
            <a:extLst>
              <a:ext uri="{FF2B5EF4-FFF2-40B4-BE49-F238E27FC236}">
                <a16:creationId xmlns:a16="http://schemas.microsoft.com/office/drawing/2014/main" id="{550C78B3-A09E-B9EC-0708-D066243EFD2A}"/>
              </a:ext>
            </a:extLst>
          </p:cNvPr>
          <p:cNvSpPr txBox="1"/>
          <p:nvPr/>
        </p:nvSpPr>
        <p:spPr>
          <a:xfrm>
            <a:off x="1763642" y="5239068"/>
            <a:ext cx="2978379"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stStyle>
          <a:p>
            <a:r>
              <a:rPr sz="2000" dirty="0"/>
              <a:t>Affordable - 140 units (20%)</a:t>
            </a:r>
          </a:p>
        </p:txBody>
      </p:sp>
      <p:sp>
        <p:nvSpPr>
          <p:cNvPr id="13" name="TextBox 12">
            <a:extLst>
              <a:ext uri="{FF2B5EF4-FFF2-40B4-BE49-F238E27FC236}">
                <a16:creationId xmlns:a16="http://schemas.microsoft.com/office/drawing/2014/main" id="{9D04FF17-F1EB-743A-F7DA-41544D09687E}"/>
              </a:ext>
            </a:extLst>
          </p:cNvPr>
          <p:cNvSpPr txBox="1"/>
          <p:nvPr/>
        </p:nvSpPr>
        <p:spPr>
          <a:xfrm>
            <a:off x="5062145" y="3719202"/>
            <a:ext cx="606256" cy="369332"/>
          </a:xfrm>
          <a:prstGeom prst="rect">
            <a:avLst/>
          </a:prstGeom>
          <a:noFill/>
        </p:spPr>
        <p:txBody>
          <a:bodyPr wrap="none" rtlCol="0">
            <a:spAutoFit/>
          </a:bodyPr>
          <a:lstStyle/>
          <a:p>
            <a:r>
              <a:rPr lang="en-US" b="1" dirty="0"/>
              <a:t>OR </a:t>
            </a:r>
          </a:p>
        </p:txBody>
      </p:sp>
      <p:sp>
        <p:nvSpPr>
          <p:cNvPr id="12" name="Text Placeholder 6">
            <a:extLst>
              <a:ext uri="{FF2B5EF4-FFF2-40B4-BE49-F238E27FC236}">
                <a16:creationId xmlns:a16="http://schemas.microsoft.com/office/drawing/2014/main" id="{8A6F6257-F136-E329-7DD1-B0D636D586AF}"/>
              </a:ext>
            </a:extLst>
          </p:cNvPr>
          <p:cNvSpPr txBox="1">
            <a:spLocks/>
          </p:cNvSpPr>
          <p:nvPr/>
        </p:nvSpPr>
        <p:spPr>
          <a:xfrm>
            <a:off x="5693145" y="1856874"/>
            <a:ext cx="3493718" cy="84960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t>Fee to fund off-site 100 percent affordable buildings</a:t>
            </a:r>
          </a:p>
        </p:txBody>
      </p:sp>
      <p:pic>
        <p:nvPicPr>
          <p:cNvPr id="16" name="Image" descr="Image epresenting development with only market-rate units. ">
            <a:extLst>
              <a:ext uri="{FF2B5EF4-FFF2-40B4-BE49-F238E27FC236}">
                <a16:creationId xmlns:a16="http://schemas.microsoft.com/office/drawing/2014/main" id="{F6917D3B-C7C0-DA1C-097C-7C65BF130D7F}"/>
              </a:ext>
            </a:extLst>
          </p:cNvPr>
          <p:cNvPicPr>
            <a:picLocks noChangeAspect="1"/>
          </p:cNvPicPr>
          <p:nvPr/>
        </p:nvPicPr>
        <p:blipFill>
          <a:blip r:embed="rId4"/>
          <a:stretch>
            <a:fillRect/>
          </a:stretch>
        </p:blipFill>
        <p:spPr>
          <a:xfrm>
            <a:off x="5770122" y="2971615"/>
            <a:ext cx="3243544" cy="1864507"/>
          </a:xfrm>
          <a:prstGeom prst="rect">
            <a:avLst/>
          </a:prstGeom>
          <a:ln w="12700">
            <a:miter lim="400000"/>
          </a:ln>
        </p:spPr>
      </p:pic>
      <p:sp>
        <p:nvSpPr>
          <p:cNvPr id="32" name="Project Site">
            <a:extLst>
              <a:ext uri="{FF2B5EF4-FFF2-40B4-BE49-F238E27FC236}">
                <a16:creationId xmlns:a16="http://schemas.microsoft.com/office/drawing/2014/main" id="{8C1F50FA-9D29-B1B7-817F-1905B45E40F1}"/>
              </a:ext>
            </a:extLst>
          </p:cNvPr>
          <p:cNvSpPr txBox="1"/>
          <p:nvPr/>
        </p:nvSpPr>
        <p:spPr>
          <a:xfrm>
            <a:off x="6568791" y="3001876"/>
            <a:ext cx="1412739"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defTabSz="2438337"/>
          </a:lstStyle>
          <a:p>
            <a:r>
              <a:rPr sz="2000" dirty="0"/>
              <a:t>Project Site</a:t>
            </a:r>
          </a:p>
        </p:txBody>
      </p:sp>
      <p:sp>
        <p:nvSpPr>
          <p:cNvPr id="17" name="Rounded Rectangle">
            <a:extLst>
              <a:ext uri="{FF2B5EF4-FFF2-40B4-BE49-F238E27FC236}">
                <a16:creationId xmlns:a16="http://schemas.microsoft.com/office/drawing/2014/main" id="{F71F36B2-8518-52E5-FC03-6A62C301923C}"/>
              </a:ext>
              <a:ext uri="{C183D7F6-B498-43B3-948B-1728B52AA6E4}">
                <adec:decorative xmlns:adec="http://schemas.microsoft.com/office/drawing/2017/decorative" val="1"/>
              </a:ext>
            </a:extLst>
          </p:cNvPr>
          <p:cNvSpPr/>
          <p:nvPr/>
        </p:nvSpPr>
        <p:spPr>
          <a:xfrm>
            <a:off x="5770122" y="4926531"/>
            <a:ext cx="156848" cy="253092"/>
          </a:xfrm>
          <a:prstGeom prst="roundRect">
            <a:avLst>
              <a:gd name="adj" fmla="val 24204"/>
            </a:avLst>
          </a:prstGeom>
          <a:solidFill>
            <a:srgbClr val="23414A"/>
          </a:solidFill>
          <a:ln w="12700">
            <a:miter lim="400000"/>
          </a:ln>
        </p:spPr>
        <p:txBody>
          <a:bodyPr lIns="25400" tIns="25400" rIns="25400" bIns="25400" anchor="ctr"/>
          <a:lstStyle/>
          <a:p>
            <a:pPr defTabSz="412750">
              <a:defRPr sz="3000">
                <a:solidFill>
                  <a:srgbClr val="FFFFFF"/>
                </a:solidFill>
                <a:latin typeface="Helvetica Neue Medium"/>
                <a:ea typeface="Helvetica Neue Medium"/>
                <a:cs typeface="Helvetica Neue Medium"/>
                <a:sym typeface="Helvetica Neue Medium"/>
              </a:defRPr>
            </a:pPr>
            <a:endParaRPr sz="1500" dirty="0"/>
          </a:p>
        </p:txBody>
      </p:sp>
      <p:sp>
        <p:nvSpPr>
          <p:cNvPr id="18" name="Rounded Rectangle">
            <a:extLst>
              <a:ext uri="{FF2B5EF4-FFF2-40B4-BE49-F238E27FC236}">
                <a16:creationId xmlns:a16="http://schemas.microsoft.com/office/drawing/2014/main" id="{C3A0C9F4-5788-CF1D-CD47-EF2309028E0C}"/>
              </a:ext>
              <a:ext uri="{C183D7F6-B498-43B3-948B-1728B52AA6E4}">
                <adec:decorative xmlns:adec="http://schemas.microsoft.com/office/drawing/2017/decorative" val="1"/>
              </a:ext>
            </a:extLst>
          </p:cNvPr>
          <p:cNvSpPr/>
          <p:nvPr/>
        </p:nvSpPr>
        <p:spPr>
          <a:xfrm>
            <a:off x="5770122" y="5301876"/>
            <a:ext cx="156848" cy="253093"/>
          </a:xfrm>
          <a:prstGeom prst="roundRect">
            <a:avLst>
              <a:gd name="adj" fmla="val 24204"/>
            </a:avLst>
          </a:prstGeom>
          <a:solidFill>
            <a:srgbClr val="713F8E"/>
          </a:solidFill>
          <a:ln w="12700">
            <a:miter lim="400000"/>
          </a:ln>
        </p:spPr>
        <p:txBody>
          <a:bodyPr lIns="25400" tIns="25400" rIns="25400" bIns="25400" anchor="ctr"/>
          <a:lstStyle/>
          <a:p>
            <a:pPr defTabSz="412750">
              <a:defRPr sz="3000">
                <a:solidFill>
                  <a:srgbClr val="FFFFFF"/>
                </a:solidFill>
                <a:latin typeface="Helvetica Neue Medium"/>
                <a:ea typeface="Helvetica Neue Medium"/>
                <a:cs typeface="Helvetica Neue Medium"/>
                <a:sym typeface="Helvetica Neue Medium"/>
              </a:defRPr>
            </a:pPr>
            <a:endParaRPr sz="1500" dirty="0"/>
          </a:p>
        </p:txBody>
      </p:sp>
      <p:sp>
        <p:nvSpPr>
          <p:cNvPr id="19" name="Market - 700 units">
            <a:extLst>
              <a:ext uri="{FF2B5EF4-FFF2-40B4-BE49-F238E27FC236}">
                <a16:creationId xmlns:a16="http://schemas.microsoft.com/office/drawing/2014/main" id="{E42BD2CF-2623-5FBE-8DEF-D1F812E04F98}"/>
              </a:ext>
            </a:extLst>
          </p:cNvPr>
          <p:cNvSpPr txBox="1"/>
          <p:nvPr/>
        </p:nvSpPr>
        <p:spPr>
          <a:xfrm>
            <a:off x="6099499" y="4871223"/>
            <a:ext cx="1962460"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stStyle>
          <a:p>
            <a:r>
              <a:rPr sz="2000" dirty="0"/>
              <a:t>Market - 700 units</a:t>
            </a:r>
          </a:p>
        </p:txBody>
      </p:sp>
      <p:sp>
        <p:nvSpPr>
          <p:cNvPr id="20" name="Affordable - 140 units">
            <a:extLst>
              <a:ext uri="{FF2B5EF4-FFF2-40B4-BE49-F238E27FC236}">
                <a16:creationId xmlns:a16="http://schemas.microsoft.com/office/drawing/2014/main" id="{F5569A56-3789-1004-1436-037DAB0F23FE}"/>
              </a:ext>
            </a:extLst>
          </p:cNvPr>
          <p:cNvSpPr txBox="1"/>
          <p:nvPr/>
        </p:nvSpPr>
        <p:spPr>
          <a:xfrm>
            <a:off x="6063186" y="5248886"/>
            <a:ext cx="2382062"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lgn="l"/>
          </a:lstStyle>
          <a:p>
            <a:r>
              <a:rPr sz="2000" dirty="0"/>
              <a:t>Affordable - 140 units </a:t>
            </a:r>
          </a:p>
        </p:txBody>
      </p:sp>
      <p:sp>
        <p:nvSpPr>
          <p:cNvPr id="37" name="Text Placeholder 6">
            <a:extLst>
              <a:ext uri="{FF2B5EF4-FFF2-40B4-BE49-F238E27FC236}">
                <a16:creationId xmlns:a16="http://schemas.microsoft.com/office/drawing/2014/main" id="{E940F798-302B-00AA-87D1-F8A26D951819}"/>
              </a:ext>
            </a:extLst>
          </p:cNvPr>
          <p:cNvSpPr txBox="1">
            <a:spLocks/>
          </p:cNvSpPr>
          <p:nvPr/>
        </p:nvSpPr>
        <p:spPr>
          <a:xfrm>
            <a:off x="9644063" y="1869072"/>
            <a:ext cx="2736389" cy="439506"/>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t>Housing Trust Fund</a:t>
            </a:r>
          </a:p>
        </p:txBody>
      </p:sp>
      <p:sp>
        <p:nvSpPr>
          <p:cNvPr id="36" name="Rectangle 35">
            <a:extLst>
              <a:ext uri="{FF2B5EF4-FFF2-40B4-BE49-F238E27FC236}">
                <a16:creationId xmlns:a16="http://schemas.microsoft.com/office/drawing/2014/main" id="{71EC5716-18DB-3D7B-9E23-6203D22B4213}"/>
              </a:ext>
              <a:ext uri="{C183D7F6-B498-43B3-948B-1728B52AA6E4}">
                <adec:decorative xmlns:adec="http://schemas.microsoft.com/office/drawing/2017/decorative" val="1"/>
              </a:ext>
            </a:extLst>
          </p:cNvPr>
          <p:cNvSpPr/>
          <p:nvPr/>
        </p:nvSpPr>
        <p:spPr>
          <a:xfrm>
            <a:off x="9766413" y="2953874"/>
            <a:ext cx="2200275" cy="291484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27.8 Million">
            <a:extLst>
              <a:ext uri="{FF2B5EF4-FFF2-40B4-BE49-F238E27FC236}">
                <a16:creationId xmlns:a16="http://schemas.microsoft.com/office/drawing/2014/main" id="{490DCC3D-8776-F9E6-79D9-6DDF128C1084}"/>
              </a:ext>
            </a:extLst>
          </p:cNvPr>
          <p:cNvSpPr txBox="1"/>
          <p:nvPr/>
        </p:nvSpPr>
        <p:spPr>
          <a:xfrm>
            <a:off x="10198217" y="3117734"/>
            <a:ext cx="1450373" cy="3590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l" defTabSz="2438337">
              <a:defRPr sz="3000"/>
            </a:lvl1pPr>
          </a:lstStyle>
          <a:p>
            <a:r>
              <a:rPr sz="2000" dirty="0"/>
              <a:t>$27.8 Million</a:t>
            </a:r>
          </a:p>
        </p:txBody>
      </p:sp>
      <p:pic>
        <p:nvPicPr>
          <p:cNvPr id="22" name="Image" descr="Image representing units built with the housing trust fund. ">
            <a:extLst>
              <a:ext uri="{FF2B5EF4-FFF2-40B4-BE49-F238E27FC236}">
                <a16:creationId xmlns:a16="http://schemas.microsoft.com/office/drawing/2014/main" id="{E65D7E0C-5010-CBBE-F45E-78ECDEFCEBBD}"/>
              </a:ext>
              <a:ext uri="{C183D7F6-B498-43B3-948B-1728B52AA6E4}">
                <adec:decorative xmlns:adec="http://schemas.microsoft.com/office/drawing/2017/decorative" val="0"/>
              </a:ext>
            </a:extLst>
          </p:cNvPr>
          <p:cNvPicPr>
            <a:picLocks noChangeAspect="1"/>
          </p:cNvPicPr>
          <p:nvPr/>
        </p:nvPicPr>
        <p:blipFill>
          <a:blip r:embed="rId5"/>
          <a:srcRect l="20566" t="26526" r="10350" b="10474"/>
          <a:stretch>
            <a:fillRect/>
          </a:stretch>
        </p:blipFill>
        <p:spPr>
          <a:xfrm>
            <a:off x="10052003" y="3640632"/>
            <a:ext cx="1452147" cy="1134628"/>
          </a:xfrm>
          <a:custGeom>
            <a:avLst/>
            <a:gdLst/>
            <a:ahLst/>
            <a:cxnLst>
              <a:cxn ang="0">
                <a:pos x="wd2" y="hd2"/>
              </a:cxn>
              <a:cxn ang="5400000">
                <a:pos x="wd2" y="hd2"/>
              </a:cxn>
              <a:cxn ang="10800000">
                <a:pos x="wd2" y="hd2"/>
              </a:cxn>
              <a:cxn ang="16200000">
                <a:pos x="wd2" y="hd2"/>
              </a:cxn>
            </a:cxnLst>
            <a:rect l="0" t="0" r="r" b="b"/>
            <a:pathLst>
              <a:path w="21378" h="21401" extrusionOk="0">
                <a:moveTo>
                  <a:pt x="13107" y="0"/>
                </a:moveTo>
                <a:lnTo>
                  <a:pt x="9741" y="3839"/>
                </a:lnTo>
                <a:lnTo>
                  <a:pt x="6375" y="7681"/>
                </a:lnTo>
                <a:lnTo>
                  <a:pt x="6420" y="8618"/>
                </a:lnTo>
                <a:lnTo>
                  <a:pt x="6463" y="9551"/>
                </a:lnTo>
                <a:lnTo>
                  <a:pt x="5049" y="11448"/>
                </a:lnTo>
                <a:cubicBezTo>
                  <a:pt x="4270" y="12490"/>
                  <a:pt x="3584" y="13324"/>
                  <a:pt x="3526" y="13301"/>
                </a:cubicBezTo>
                <a:cubicBezTo>
                  <a:pt x="3467" y="13277"/>
                  <a:pt x="2798" y="14090"/>
                  <a:pt x="2039" y="15107"/>
                </a:cubicBezTo>
                <a:cubicBezTo>
                  <a:pt x="1280" y="16124"/>
                  <a:pt x="598" y="16956"/>
                  <a:pt x="525" y="16956"/>
                </a:cubicBezTo>
                <a:cubicBezTo>
                  <a:pt x="263" y="16956"/>
                  <a:pt x="-100" y="17645"/>
                  <a:pt x="25" y="17905"/>
                </a:cubicBezTo>
                <a:cubicBezTo>
                  <a:pt x="93" y="18046"/>
                  <a:pt x="191" y="18155"/>
                  <a:pt x="243" y="18149"/>
                </a:cubicBezTo>
                <a:cubicBezTo>
                  <a:pt x="296" y="18143"/>
                  <a:pt x="426" y="18172"/>
                  <a:pt x="531" y="18216"/>
                </a:cubicBezTo>
                <a:cubicBezTo>
                  <a:pt x="868" y="18356"/>
                  <a:pt x="3789" y="18932"/>
                  <a:pt x="3936" y="18888"/>
                </a:cubicBezTo>
                <a:cubicBezTo>
                  <a:pt x="4014" y="18864"/>
                  <a:pt x="4181" y="18897"/>
                  <a:pt x="4307" y="18960"/>
                </a:cubicBezTo>
                <a:cubicBezTo>
                  <a:pt x="4718" y="19169"/>
                  <a:pt x="6763" y="19536"/>
                  <a:pt x="6856" y="19417"/>
                </a:cubicBezTo>
                <a:cubicBezTo>
                  <a:pt x="6905" y="19353"/>
                  <a:pt x="7021" y="19379"/>
                  <a:pt x="7112" y="19472"/>
                </a:cubicBezTo>
                <a:cubicBezTo>
                  <a:pt x="7333" y="19698"/>
                  <a:pt x="11429" y="20524"/>
                  <a:pt x="11612" y="20380"/>
                </a:cubicBezTo>
                <a:cubicBezTo>
                  <a:pt x="11690" y="20318"/>
                  <a:pt x="11801" y="20363"/>
                  <a:pt x="11857" y="20479"/>
                </a:cubicBezTo>
                <a:cubicBezTo>
                  <a:pt x="11912" y="20594"/>
                  <a:pt x="12105" y="20670"/>
                  <a:pt x="12286" y="20647"/>
                </a:cubicBezTo>
                <a:cubicBezTo>
                  <a:pt x="12466" y="20625"/>
                  <a:pt x="12716" y="20661"/>
                  <a:pt x="12842" y="20726"/>
                </a:cubicBezTo>
                <a:cubicBezTo>
                  <a:pt x="12968" y="20791"/>
                  <a:pt x="13690" y="20970"/>
                  <a:pt x="14445" y="21124"/>
                </a:cubicBezTo>
                <a:cubicBezTo>
                  <a:pt x="16585" y="21562"/>
                  <a:pt x="16464" y="21600"/>
                  <a:pt x="16896" y="20348"/>
                </a:cubicBezTo>
                <a:cubicBezTo>
                  <a:pt x="17105" y="19744"/>
                  <a:pt x="17239" y="19202"/>
                  <a:pt x="17194" y="19144"/>
                </a:cubicBezTo>
                <a:cubicBezTo>
                  <a:pt x="17148" y="19085"/>
                  <a:pt x="17205" y="18898"/>
                  <a:pt x="17321" y="18728"/>
                </a:cubicBezTo>
                <a:cubicBezTo>
                  <a:pt x="17541" y="18404"/>
                  <a:pt x="19239" y="13152"/>
                  <a:pt x="19302" y="12600"/>
                </a:cubicBezTo>
                <a:cubicBezTo>
                  <a:pt x="19323" y="12424"/>
                  <a:pt x="19390" y="12214"/>
                  <a:pt x="19452" y="12134"/>
                </a:cubicBezTo>
                <a:cubicBezTo>
                  <a:pt x="19659" y="11870"/>
                  <a:pt x="20158" y="10276"/>
                  <a:pt x="20083" y="10122"/>
                </a:cubicBezTo>
                <a:cubicBezTo>
                  <a:pt x="20043" y="10038"/>
                  <a:pt x="20116" y="9860"/>
                  <a:pt x="20245" y="9723"/>
                </a:cubicBezTo>
                <a:cubicBezTo>
                  <a:pt x="20373" y="9586"/>
                  <a:pt x="20446" y="9362"/>
                  <a:pt x="20406" y="9226"/>
                </a:cubicBezTo>
                <a:cubicBezTo>
                  <a:pt x="20365" y="9090"/>
                  <a:pt x="20433" y="8870"/>
                  <a:pt x="20558" y="8737"/>
                </a:cubicBezTo>
                <a:cubicBezTo>
                  <a:pt x="20682" y="8605"/>
                  <a:pt x="20751" y="8387"/>
                  <a:pt x="20710" y="8251"/>
                </a:cubicBezTo>
                <a:cubicBezTo>
                  <a:pt x="20669" y="8115"/>
                  <a:pt x="20737" y="7895"/>
                  <a:pt x="20862" y="7763"/>
                </a:cubicBezTo>
                <a:cubicBezTo>
                  <a:pt x="20987" y="7630"/>
                  <a:pt x="21055" y="7410"/>
                  <a:pt x="21014" y="7274"/>
                </a:cubicBezTo>
                <a:cubicBezTo>
                  <a:pt x="20973" y="7138"/>
                  <a:pt x="21039" y="6923"/>
                  <a:pt x="21159" y="6794"/>
                </a:cubicBezTo>
                <a:cubicBezTo>
                  <a:pt x="21500" y="6432"/>
                  <a:pt x="21429" y="5989"/>
                  <a:pt x="21037" y="6029"/>
                </a:cubicBezTo>
                <a:cubicBezTo>
                  <a:pt x="20848" y="6049"/>
                  <a:pt x="20659" y="6044"/>
                  <a:pt x="20617" y="6018"/>
                </a:cubicBezTo>
                <a:cubicBezTo>
                  <a:pt x="20575" y="5991"/>
                  <a:pt x="19855" y="5870"/>
                  <a:pt x="19016" y="5750"/>
                </a:cubicBezTo>
                <a:lnTo>
                  <a:pt x="17493" y="5535"/>
                </a:lnTo>
                <a:lnTo>
                  <a:pt x="17450" y="2978"/>
                </a:lnTo>
                <a:lnTo>
                  <a:pt x="17407" y="422"/>
                </a:lnTo>
                <a:lnTo>
                  <a:pt x="15257" y="209"/>
                </a:lnTo>
                <a:lnTo>
                  <a:pt x="13107" y="0"/>
                </a:lnTo>
                <a:close/>
              </a:path>
            </a:pathLst>
          </a:custGeom>
          <a:ln w="12700">
            <a:miter lim="400000"/>
          </a:ln>
        </p:spPr>
      </p:pic>
      <p:sp>
        <p:nvSpPr>
          <p:cNvPr id="26" name="Somewhere else in Town">
            <a:extLst>
              <a:ext uri="{FF2B5EF4-FFF2-40B4-BE49-F238E27FC236}">
                <a16:creationId xmlns:a16="http://schemas.microsoft.com/office/drawing/2014/main" id="{75354C93-A0C6-7B2A-E604-898F39092968}"/>
              </a:ext>
            </a:extLst>
          </p:cNvPr>
          <p:cNvSpPr txBox="1"/>
          <p:nvPr/>
        </p:nvSpPr>
        <p:spPr>
          <a:xfrm>
            <a:off x="10146209" y="4926011"/>
            <a:ext cx="1554388" cy="666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defTabSz="2438337"/>
          </a:lstStyle>
          <a:p>
            <a:r>
              <a:rPr sz="2000" dirty="0"/>
              <a:t>Somewhere else in </a:t>
            </a:r>
            <a:r>
              <a:rPr lang="en-US" sz="2000" dirty="0"/>
              <a:t>t</a:t>
            </a:r>
            <a:r>
              <a:rPr sz="2000" dirty="0"/>
              <a:t>own</a:t>
            </a:r>
          </a:p>
        </p:txBody>
      </p:sp>
    </p:spTree>
    <p:extLst>
      <p:ext uri="{BB962C8B-B14F-4D97-AF65-F5344CB8AC3E}">
        <p14:creationId xmlns:p14="http://schemas.microsoft.com/office/powerpoint/2010/main" val="2365995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349C-6BFC-3578-346A-F85C7F4A4DA8}"/>
              </a:ext>
            </a:extLst>
          </p:cNvPr>
          <p:cNvSpPr>
            <a:spLocks noGrp="1"/>
          </p:cNvSpPr>
          <p:nvPr>
            <p:ph type="title"/>
          </p:nvPr>
        </p:nvSpPr>
        <p:spPr>
          <a:xfrm>
            <a:off x="402336" y="1225296"/>
            <a:ext cx="3098103" cy="683129"/>
          </a:xfrm>
        </p:spPr>
        <p:txBody>
          <a:bodyPr/>
          <a:lstStyle/>
          <a:p>
            <a:r>
              <a:rPr lang="en-US" dirty="0"/>
              <a:t>In-Lieu Fees </a:t>
            </a:r>
            <a:r>
              <a:rPr lang="en-US" sz="200" dirty="0">
                <a:solidFill>
                  <a:srgbClr val="E5E2DF"/>
                </a:solidFill>
              </a:rPr>
              <a:t>(2)</a:t>
            </a:r>
          </a:p>
        </p:txBody>
      </p:sp>
      <p:graphicFrame>
        <p:nvGraphicFramePr>
          <p:cNvPr id="4" name="Table 3">
            <a:extLst>
              <a:ext uri="{FF2B5EF4-FFF2-40B4-BE49-F238E27FC236}">
                <a16:creationId xmlns:a16="http://schemas.microsoft.com/office/drawing/2014/main" id="{7AC52B57-79C5-4DB9-A708-406CA95FAD88}"/>
              </a:ext>
            </a:extLst>
          </p:cNvPr>
          <p:cNvGraphicFramePr>
            <a:graphicFrameLocks noGrp="1"/>
          </p:cNvGraphicFramePr>
          <p:nvPr>
            <p:extLst>
              <p:ext uri="{D42A27DB-BD31-4B8C-83A1-F6EECF244321}">
                <p14:modId xmlns:p14="http://schemas.microsoft.com/office/powerpoint/2010/main" val="2454451428"/>
              </p:ext>
            </p:extLst>
          </p:nvPr>
        </p:nvGraphicFramePr>
        <p:xfrm>
          <a:off x="530014" y="2114545"/>
          <a:ext cx="11131971" cy="4261259"/>
        </p:xfrm>
        <a:graphic>
          <a:graphicData uri="http://schemas.openxmlformats.org/drawingml/2006/table">
            <a:tbl>
              <a:tblPr firstRow="1" bandRow="1">
                <a:tableStyleId>{5C22544A-7EE6-4342-B048-85BDC9FD1C3A}</a:tableStyleId>
              </a:tblPr>
              <a:tblGrid>
                <a:gridCol w="1725930">
                  <a:extLst>
                    <a:ext uri="{9D8B030D-6E8A-4147-A177-3AD203B41FA5}">
                      <a16:colId xmlns:a16="http://schemas.microsoft.com/office/drawing/2014/main" val="1231427409"/>
                    </a:ext>
                  </a:extLst>
                </a:gridCol>
                <a:gridCol w="4428859">
                  <a:extLst>
                    <a:ext uri="{9D8B030D-6E8A-4147-A177-3AD203B41FA5}">
                      <a16:colId xmlns:a16="http://schemas.microsoft.com/office/drawing/2014/main" val="2563358758"/>
                    </a:ext>
                  </a:extLst>
                </a:gridCol>
                <a:gridCol w="4977182">
                  <a:extLst>
                    <a:ext uri="{9D8B030D-6E8A-4147-A177-3AD203B41FA5}">
                      <a16:colId xmlns:a16="http://schemas.microsoft.com/office/drawing/2014/main" val="496360372"/>
                    </a:ext>
                  </a:extLst>
                </a:gridCol>
              </a:tblGrid>
              <a:tr h="716236">
                <a:tc>
                  <a:txBody>
                    <a:bodyPr/>
                    <a:lstStyle/>
                    <a:p>
                      <a:endParaRPr lang="en-US" dirty="0"/>
                    </a:p>
                  </a:txBody>
                  <a:tcPr/>
                </a:tc>
                <a:tc>
                  <a:txBody>
                    <a:bodyPr/>
                    <a:lstStyle/>
                    <a:p>
                      <a:pPr algn="ctr"/>
                      <a:r>
                        <a:rPr lang="en-US" sz="2400" dirty="0"/>
                        <a:t>Advantages</a:t>
                      </a:r>
                    </a:p>
                  </a:txBody>
                  <a:tcPr anchor="ctr"/>
                </a:tc>
                <a:tc>
                  <a:txBody>
                    <a:bodyPr/>
                    <a:lstStyle/>
                    <a:p>
                      <a:pPr algn="ctr"/>
                      <a:r>
                        <a:rPr lang="en-US" sz="2400" dirty="0"/>
                        <a:t>Challenges</a:t>
                      </a:r>
                    </a:p>
                  </a:txBody>
                  <a:tcPr anchor="ctr"/>
                </a:tc>
                <a:extLst>
                  <a:ext uri="{0D108BD9-81ED-4DB2-BD59-A6C34878D82A}">
                    <a16:rowId xmlns:a16="http://schemas.microsoft.com/office/drawing/2014/main" val="544846605"/>
                  </a:ext>
                </a:extLst>
              </a:tr>
              <a:tr h="973395">
                <a:tc>
                  <a:txBody>
                    <a:bodyPr/>
                    <a:lstStyle/>
                    <a:p>
                      <a:r>
                        <a:rPr lang="en-US" dirty="0"/>
                        <a:t>Program Design</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Achieves legally desirable flexibility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Can simplify affordability monitoring</a:t>
                      </a:r>
                    </a:p>
                    <a:p>
                      <a:endParaRPr lang="en-US" sz="5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Jurisdictions often set fees too low</a:t>
                      </a:r>
                    </a:p>
                    <a:p>
                      <a:endParaRPr lang="en-US" dirty="0"/>
                    </a:p>
                  </a:txBody>
                  <a:tcPr/>
                </a:tc>
                <a:extLst>
                  <a:ext uri="{0D108BD9-81ED-4DB2-BD59-A6C34878D82A}">
                    <a16:rowId xmlns:a16="http://schemas.microsoft.com/office/drawing/2014/main" val="2185234266"/>
                  </a:ext>
                </a:extLst>
              </a:tr>
              <a:tr h="9409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Keys to Success</a:t>
                      </a:r>
                      <a:endParaRPr lang="en-US" sz="1800" kern="1200" dirty="0">
                        <a:solidFill>
                          <a:srgbClr val="000000"/>
                        </a:solidFill>
                        <a:latin typeface="Arial"/>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Potential leverage of outside funds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t>Leverage expertise of nonprofits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dirty="0">
                        <a:solidFill>
                          <a:srgbClr val="000000"/>
                        </a:solidFill>
                        <a:latin typeface="Arial"/>
                        <a:ea typeface="+mn-ea"/>
                        <a:cs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Requires outside subsidies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Requires strong nonprofit partners</a:t>
                      </a:r>
                    </a:p>
                    <a:p>
                      <a:endParaRPr lang="en-US" sz="500" dirty="0"/>
                    </a:p>
                  </a:txBody>
                  <a:tcPr/>
                </a:tc>
                <a:extLst>
                  <a:ext uri="{0D108BD9-81ED-4DB2-BD59-A6C34878D82A}">
                    <a16:rowId xmlns:a16="http://schemas.microsoft.com/office/drawing/2014/main" val="3850639676"/>
                  </a:ext>
                </a:extLst>
              </a:tr>
              <a:tr h="1362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Housing Outcomes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More Units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More flexibility in housing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target deeper affordability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simplify market rate financing</a:t>
                      </a:r>
                    </a:p>
                    <a:p>
                      <a:endParaRPr lang="en-US" sz="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Can be difficult to build units proximate to market rate if land is sparse or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Affordable units are built after market rate units</a:t>
                      </a:r>
                    </a:p>
                    <a:p>
                      <a:r>
                        <a:rPr lang="en-US" sz="800" dirty="0"/>
                        <a:t> </a:t>
                      </a:r>
                    </a:p>
                  </a:txBody>
                  <a:tcPr/>
                </a:tc>
                <a:extLst>
                  <a:ext uri="{0D108BD9-81ED-4DB2-BD59-A6C34878D82A}">
                    <a16:rowId xmlns:a16="http://schemas.microsoft.com/office/drawing/2014/main" val="614805194"/>
                  </a:ext>
                </a:extLst>
              </a:tr>
            </a:tbl>
          </a:graphicData>
        </a:graphic>
      </p:graphicFrame>
      <p:sp>
        <p:nvSpPr>
          <p:cNvPr id="3" name="Rectangle 2">
            <a:extLst>
              <a:ext uri="{FF2B5EF4-FFF2-40B4-BE49-F238E27FC236}">
                <a16:creationId xmlns:a16="http://schemas.microsoft.com/office/drawing/2014/main" id="{AE04EC52-C593-E7A8-BEA7-BD00361D56B6}"/>
              </a:ext>
            </a:extLst>
          </p:cNvPr>
          <p:cNvSpPr/>
          <p:nvPr/>
        </p:nvSpPr>
        <p:spPr>
          <a:xfrm>
            <a:off x="152891" y="147773"/>
            <a:ext cx="4458866"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22.  ALL JURISDICTIONS USE THIS SLIDE</a:t>
            </a:r>
          </a:p>
        </p:txBody>
      </p:sp>
    </p:spTree>
    <p:extLst>
      <p:ext uri="{BB962C8B-B14F-4D97-AF65-F5344CB8AC3E}">
        <p14:creationId xmlns:p14="http://schemas.microsoft.com/office/powerpoint/2010/main" val="2163834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66FA-9E05-5A44-5BC9-B111E8190E6D}"/>
              </a:ext>
            </a:extLst>
          </p:cNvPr>
          <p:cNvSpPr>
            <a:spLocks noGrp="1"/>
          </p:cNvSpPr>
          <p:nvPr>
            <p:ph type="title"/>
          </p:nvPr>
        </p:nvSpPr>
        <p:spPr>
          <a:xfrm>
            <a:off x="402336" y="1225296"/>
            <a:ext cx="7754693" cy="659462"/>
          </a:xfrm>
        </p:spPr>
        <p:txBody>
          <a:bodyPr>
            <a:normAutofit/>
          </a:bodyPr>
          <a:lstStyle/>
          <a:p>
            <a:r>
              <a:rPr lang="en-US" dirty="0"/>
              <a:t>Off-site Program Considerations</a:t>
            </a:r>
          </a:p>
        </p:txBody>
      </p:sp>
      <p:sp>
        <p:nvSpPr>
          <p:cNvPr id="7" name="Rectangle 6">
            <a:extLst>
              <a:ext uri="{FF2B5EF4-FFF2-40B4-BE49-F238E27FC236}">
                <a16:creationId xmlns:a16="http://schemas.microsoft.com/office/drawing/2014/main" id="{A2A839CA-FBBF-A26C-CAA1-26A7034C8832}"/>
              </a:ext>
            </a:extLst>
          </p:cNvPr>
          <p:cNvSpPr/>
          <p:nvPr/>
        </p:nvSpPr>
        <p:spPr>
          <a:xfrm>
            <a:off x="190515" y="162157"/>
            <a:ext cx="4384380" cy="852256"/>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23.  ALL JURISDICTIONS USE THIS SLIDE</a:t>
            </a:r>
            <a:br>
              <a:rPr lang="en-US" dirty="0"/>
            </a:br>
            <a:r>
              <a:rPr lang="en-US" dirty="0"/>
              <a:t>(Update text in purple)</a:t>
            </a:r>
          </a:p>
        </p:txBody>
      </p:sp>
      <p:sp>
        <p:nvSpPr>
          <p:cNvPr id="4" name="Text Placeholder 3">
            <a:extLst>
              <a:ext uri="{FF2B5EF4-FFF2-40B4-BE49-F238E27FC236}">
                <a16:creationId xmlns:a16="http://schemas.microsoft.com/office/drawing/2014/main" id="{2A4B0B37-5673-A688-1E16-F8EFEEC55F07}"/>
              </a:ext>
            </a:extLst>
          </p:cNvPr>
          <p:cNvSpPr>
            <a:spLocks noGrp="1"/>
          </p:cNvSpPr>
          <p:nvPr>
            <p:ph type="body" idx="1"/>
          </p:nvPr>
        </p:nvSpPr>
        <p:spPr>
          <a:xfrm>
            <a:off x="402336" y="2590801"/>
            <a:ext cx="5157787" cy="1513114"/>
          </a:xfrm>
        </p:spPr>
        <p:txBody>
          <a:bodyPr>
            <a:normAutofit/>
          </a:bodyPr>
          <a:lstStyle/>
          <a:p>
            <a:r>
              <a:rPr lang="en-US" dirty="0">
                <a:solidFill>
                  <a:srgbClr val="7030A0"/>
                </a:solidFill>
              </a:rPr>
              <a:t>Include staff recommendations or jurisdiction-specific policy considerations. Do you have a recent deal/project?</a:t>
            </a:r>
          </a:p>
        </p:txBody>
      </p:sp>
      <p:sp>
        <p:nvSpPr>
          <p:cNvPr id="3" name="Content Placeholder 2">
            <a:extLst>
              <a:ext uri="{FF2B5EF4-FFF2-40B4-BE49-F238E27FC236}">
                <a16:creationId xmlns:a16="http://schemas.microsoft.com/office/drawing/2014/main" id="{BF77F59D-35F6-DCDE-F5FB-DA7DFEFCCEA8}"/>
              </a:ext>
            </a:extLst>
          </p:cNvPr>
          <p:cNvSpPr>
            <a:spLocks noGrp="1"/>
          </p:cNvSpPr>
          <p:nvPr>
            <p:ph sz="half" idx="2"/>
          </p:nvPr>
        </p:nvSpPr>
        <p:spPr>
          <a:xfrm>
            <a:off x="6364989" y="2597464"/>
            <a:ext cx="5157787" cy="1663071"/>
          </a:xfrm>
        </p:spPr>
        <p:txBody>
          <a:bodyPr>
            <a:normAutofit/>
          </a:bodyPr>
          <a:lstStyle/>
          <a:p>
            <a:r>
              <a:rPr lang="en-US" dirty="0"/>
              <a:t>Off-site affordable housing</a:t>
            </a:r>
          </a:p>
          <a:p>
            <a:r>
              <a:rPr lang="en-US" dirty="0"/>
              <a:t>Land dedication</a:t>
            </a:r>
          </a:p>
          <a:p>
            <a:r>
              <a:rPr lang="en-US" dirty="0">
                <a:solidFill>
                  <a:srgbClr val="7030A0"/>
                </a:solidFill>
              </a:rPr>
              <a:t>Preserving affordability in existing housing units</a:t>
            </a:r>
          </a:p>
        </p:txBody>
      </p:sp>
    </p:spTree>
    <p:extLst>
      <p:ext uri="{BB962C8B-B14F-4D97-AF65-F5344CB8AC3E}">
        <p14:creationId xmlns:p14="http://schemas.microsoft.com/office/powerpoint/2010/main" val="3357699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05B55-D19E-C348-9EA3-D44E0729AA71}"/>
              </a:ext>
            </a:extLst>
          </p:cNvPr>
          <p:cNvSpPr>
            <a:spLocks noGrp="1"/>
          </p:cNvSpPr>
          <p:nvPr>
            <p:ph type="title"/>
          </p:nvPr>
        </p:nvSpPr>
        <p:spPr>
          <a:xfrm>
            <a:off x="402336" y="937371"/>
            <a:ext cx="10985205" cy="1045600"/>
          </a:xfrm>
        </p:spPr>
        <p:txBody>
          <a:bodyPr>
            <a:noAutofit/>
          </a:bodyPr>
          <a:lstStyle/>
          <a:p>
            <a:pPr rtl="0" eaLnBrk="1" latinLnBrk="0" hangingPunct="1"/>
            <a:r>
              <a:rPr lang="en-US" sz="3600" kern="1200" cap="all" dirty="0">
                <a:solidFill>
                  <a:srgbClr val="1174A9"/>
                </a:solidFill>
                <a:effectLst/>
                <a:ea typeface="+mn-ea"/>
                <a:cs typeface="+mn-cs"/>
              </a:rPr>
              <a:t>FAQ: </a:t>
            </a:r>
            <a:r>
              <a:rPr lang="en-US" sz="3600" cap="all" dirty="0">
                <a:solidFill>
                  <a:srgbClr val="1174A9"/>
                </a:solidFill>
                <a:ea typeface="+mn-ea"/>
                <a:cs typeface="+mn-cs"/>
              </a:rPr>
              <a:t>H</a:t>
            </a:r>
            <a:r>
              <a:rPr lang="en-US" sz="3600" kern="1200" dirty="0">
                <a:solidFill>
                  <a:srgbClr val="1174A9"/>
                </a:solidFill>
                <a:effectLst/>
                <a:ea typeface="+mn-ea"/>
                <a:cs typeface="+mn-cs"/>
              </a:rPr>
              <a:t>ow do you achieve economic integration with various compliance options?</a:t>
            </a:r>
            <a:endParaRPr lang="en-US" sz="3600" dirty="0">
              <a:solidFill>
                <a:srgbClr val="1174A9"/>
              </a:solidFill>
              <a:effectLst/>
            </a:endParaRPr>
          </a:p>
        </p:txBody>
      </p:sp>
      <p:sp>
        <p:nvSpPr>
          <p:cNvPr id="6" name="Rectangle 5">
            <a:extLst>
              <a:ext uri="{FF2B5EF4-FFF2-40B4-BE49-F238E27FC236}">
                <a16:creationId xmlns:a16="http://schemas.microsoft.com/office/drawing/2014/main" id="{09BE927E-F727-AB8E-5D7C-EBDE460A7121}"/>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24.  ALL JURISDICTIONS USE THIS SLIDE</a:t>
            </a:r>
          </a:p>
        </p:txBody>
      </p:sp>
      <p:sp>
        <p:nvSpPr>
          <p:cNvPr id="7" name="Mixed income neighborhoods matter  Research shows that access to mixed income neighborhoods makes a big difference - particularly for low income kids.">
            <a:extLst>
              <a:ext uri="{FF2B5EF4-FFF2-40B4-BE49-F238E27FC236}">
                <a16:creationId xmlns:a16="http://schemas.microsoft.com/office/drawing/2014/main" id="{FD9EBB79-1089-6FF5-FABF-695BF11BAE7F}"/>
              </a:ext>
            </a:extLst>
          </p:cNvPr>
          <p:cNvSpPr txBox="1"/>
          <p:nvPr/>
        </p:nvSpPr>
        <p:spPr>
          <a:xfrm>
            <a:off x="1412345" y="2273882"/>
            <a:ext cx="4683655" cy="11233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3000">
                <a:solidFill>
                  <a:srgbClr val="000000"/>
                </a:solidFill>
                <a:latin typeface="Lucida Grande"/>
                <a:ea typeface="Lucida Grande"/>
                <a:cs typeface="Lucida Grande"/>
                <a:sym typeface="Lucida Grande"/>
              </a:defRPr>
            </a:pPr>
            <a:r>
              <a:rPr sz="2000" b="1" dirty="0"/>
              <a:t>Mixed</a:t>
            </a:r>
            <a:r>
              <a:rPr lang="en-US" sz="2000" b="1" dirty="0"/>
              <a:t>-</a:t>
            </a:r>
            <a:r>
              <a:rPr sz="2000" b="1" dirty="0"/>
              <a:t>income neighborhoods matter</a:t>
            </a:r>
            <a:br>
              <a:rPr sz="1400" dirty="0"/>
            </a:br>
            <a:r>
              <a:rPr sz="1600" dirty="0"/>
              <a:t>Research shows that access to mixed</a:t>
            </a:r>
            <a:r>
              <a:rPr lang="en-US" sz="1600" dirty="0"/>
              <a:t>-</a:t>
            </a:r>
            <a:r>
              <a:rPr sz="1600" dirty="0"/>
              <a:t>income neighborhoods makes a big difference - particularly for low</a:t>
            </a:r>
            <a:r>
              <a:rPr lang="en-US" sz="1600" dirty="0"/>
              <a:t>-</a:t>
            </a:r>
            <a:r>
              <a:rPr sz="1600" dirty="0"/>
              <a:t>income kids.</a:t>
            </a:r>
          </a:p>
        </p:txBody>
      </p:sp>
      <p:sp>
        <p:nvSpPr>
          <p:cNvPr id="8" name="Mixed income buildings may not…">
            <a:extLst>
              <a:ext uri="{FF2B5EF4-FFF2-40B4-BE49-F238E27FC236}">
                <a16:creationId xmlns:a16="http://schemas.microsoft.com/office/drawing/2014/main" id="{1E64D82A-2357-08F3-365D-C799E85CB944}"/>
              </a:ext>
            </a:extLst>
          </p:cNvPr>
          <p:cNvSpPr txBox="1"/>
          <p:nvPr/>
        </p:nvSpPr>
        <p:spPr>
          <a:xfrm>
            <a:off x="1412345" y="3492888"/>
            <a:ext cx="4683655" cy="877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3400" b="1">
                <a:solidFill>
                  <a:srgbClr val="000000"/>
                </a:solidFill>
                <a:latin typeface="Lucida Grande"/>
                <a:ea typeface="Lucida Grande"/>
                <a:cs typeface="Lucida Grande"/>
                <a:sym typeface="Lucida Grande"/>
              </a:defRPr>
            </a:pPr>
            <a:r>
              <a:rPr sz="2000" dirty="0"/>
              <a:t>Mixed</a:t>
            </a:r>
            <a:r>
              <a:rPr lang="en-US" sz="2000" dirty="0"/>
              <a:t>-</a:t>
            </a:r>
            <a:r>
              <a:rPr sz="2000" dirty="0"/>
              <a:t>income buildings may not</a:t>
            </a:r>
          </a:p>
          <a:p>
            <a:pPr defTabSz="342900">
              <a:defRPr sz="3000">
                <a:solidFill>
                  <a:srgbClr val="000000"/>
                </a:solidFill>
                <a:latin typeface="Lucida Grande"/>
                <a:ea typeface="Lucida Grande"/>
                <a:cs typeface="Lucida Grande"/>
                <a:sym typeface="Lucida Grande"/>
              </a:defRPr>
            </a:pPr>
            <a:r>
              <a:rPr sz="1600" dirty="0"/>
              <a:t>There does not seem to be any additional benefit from mixed</a:t>
            </a:r>
            <a:r>
              <a:rPr lang="en-US" sz="1600" dirty="0"/>
              <a:t>-</a:t>
            </a:r>
            <a:r>
              <a:rPr sz="1600" dirty="0"/>
              <a:t>income buildings.*</a:t>
            </a:r>
          </a:p>
        </p:txBody>
      </p:sp>
      <p:sp>
        <p:nvSpPr>
          <p:cNvPr id="9" name="Residents prefer affordable buildings  In surveys, affordable housing residents have consistently shown a slight preference for 100% affordable buildings over BMR units in luxury buildings.**">
            <a:extLst>
              <a:ext uri="{FF2B5EF4-FFF2-40B4-BE49-F238E27FC236}">
                <a16:creationId xmlns:a16="http://schemas.microsoft.com/office/drawing/2014/main" id="{673F7448-4C10-7937-1C35-865918EC422A}"/>
              </a:ext>
            </a:extLst>
          </p:cNvPr>
          <p:cNvSpPr txBox="1"/>
          <p:nvPr/>
        </p:nvSpPr>
        <p:spPr>
          <a:xfrm>
            <a:off x="1420764" y="4532319"/>
            <a:ext cx="4675236" cy="1369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3000">
                <a:solidFill>
                  <a:srgbClr val="000000"/>
                </a:solidFill>
                <a:latin typeface="Lucida Grande"/>
                <a:ea typeface="Lucida Grande"/>
                <a:cs typeface="Lucida Grande"/>
                <a:sym typeface="Lucida Grande"/>
              </a:defRPr>
            </a:pPr>
            <a:r>
              <a:rPr sz="2000" b="1" dirty="0"/>
              <a:t>Residents prefer affordable buildings</a:t>
            </a:r>
            <a:br>
              <a:rPr sz="1400" dirty="0"/>
            </a:br>
            <a:r>
              <a:rPr sz="1600" dirty="0"/>
              <a:t>In surveys, affordable housing residents have consistently shown a slight preference for 100% affordable buildings over BMR units in luxury buildings.**</a:t>
            </a:r>
          </a:p>
        </p:txBody>
      </p:sp>
      <p:sp>
        <p:nvSpPr>
          <p:cNvPr id="10" name="The fee option makes sense when we have access to sites for affordable buildings…">
            <a:extLst>
              <a:ext uri="{FF2B5EF4-FFF2-40B4-BE49-F238E27FC236}">
                <a16:creationId xmlns:a16="http://schemas.microsoft.com/office/drawing/2014/main" id="{3413F1C0-1316-4C28-9BCF-1BEFAD3DD276}"/>
              </a:ext>
            </a:extLst>
          </p:cNvPr>
          <p:cNvSpPr txBox="1"/>
          <p:nvPr/>
        </p:nvSpPr>
        <p:spPr>
          <a:xfrm>
            <a:off x="7404786" y="2201069"/>
            <a:ext cx="3982755" cy="3739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3400" b="1">
                <a:solidFill>
                  <a:srgbClr val="000000"/>
                </a:solidFill>
                <a:latin typeface="Lucida Grande"/>
                <a:ea typeface="Lucida Grande"/>
                <a:cs typeface="Lucida Grande"/>
                <a:sym typeface="Lucida Grande"/>
              </a:defRPr>
            </a:pPr>
            <a:r>
              <a:rPr lang="en-US" sz="2000" dirty="0">
                <a:latin typeface="+mn-lt"/>
              </a:rPr>
              <a:t>Therefore: </a:t>
            </a:r>
            <a:r>
              <a:rPr sz="2000" dirty="0"/>
              <a:t>The fee option makes sense when we have access to sites for affordable buildings</a:t>
            </a:r>
          </a:p>
          <a:p>
            <a:pPr defTabSz="342900">
              <a:defRPr sz="3400" b="1">
                <a:solidFill>
                  <a:srgbClr val="000000"/>
                </a:solidFill>
                <a:latin typeface="Lucida Grande"/>
                <a:ea typeface="Lucida Grande"/>
                <a:cs typeface="Lucida Grande"/>
                <a:sym typeface="Lucida Grande"/>
              </a:defRPr>
            </a:pPr>
            <a:endParaRPr sz="1400" dirty="0"/>
          </a:p>
          <a:p>
            <a:pPr defTabSz="342900">
              <a:defRPr sz="3000">
                <a:solidFill>
                  <a:srgbClr val="000000"/>
                </a:solidFill>
                <a:latin typeface="Lucida Grande"/>
                <a:ea typeface="Lucida Grande"/>
                <a:cs typeface="Lucida Grande"/>
                <a:sym typeface="Lucida Grande"/>
              </a:defRPr>
            </a:pPr>
            <a:r>
              <a:rPr sz="1600" dirty="0"/>
              <a:t>If a jurisdiction can build 100% affordable projects in all kinds of neighborhoods, a fee option can help more families benefit. </a:t>
            </a:r>
            <a:endParaRPr lang="en-US" sz="1600" dirty="0"/>
          </a:p>
          <a:p>
            <a:pPr defTabSz="342900">
              <a:defRPr sz="3000">
                <a:solidFill>
                  <a:srgbClr val="000000"/>
                </a:solidFill>
                <a:latin typeface="Lucida Grande"/>
                <a:ea typeface="Lucida Grande"/>
                <a:cs typeface="Lucida Grande"/>
                <a:sym typeface="Lucida Grande"/>
              </a:defRPr>
            </a:pPr>
            <a:endParaRPr lang="en-US" sz="1600" dirty="0"/>
          </a:p>
          <a:p>
            <a:pPr defTabSz="342900">
              <a:defRPr sz="3000">
                <a:solidFill>
                  <a:srgbClr val="000000"/>
                </a:solidFill>
                <a:latin typeface="Lucida Grande"/>
                <a:ea typeface="Lucida Grande"/>
                <a:cs typeface="Lucida Grande"/>
                <a:sym typeface="Lucida Grande"/>
              </a:defRPr>
            </a:pPr>
            <a:r>
              <a:rPr lang="en-US" sz="1600" dirty="0"/>
              <a:t>When affordable buildings are concentrated in a few neighborhoods, </a:t>
            </a:r>
            <a:r>
              <a:rPr lang="en-US" sz="1600" b="1" dirty="0"/>
              <a:t>onsite units may be necessary</a:t>
            </a:r>
            <a:r>
              <a:rPr lang="en-US" sz="1600" dirty="0"/>
              <a:t> to overcome segregation</a:t>
            </a:r>
          </a:p>
          <a:p>
            <a:pPr defTabSz="342900">
              <a:defRPr sz="3000">
                <a:solidFill>
                  <a:srgbClr val="000000"/>
                </a:solidFill>
                <a:latin typeface="Lucida Grande"/>
                <a:ea typeface="Lucida Grande"/>
                <a:cs typeface="Lucida Grande"/>
                <a:sym typeface="Lucida Grande"/>
              </a:defRPr>
            </a:pPr>
            <a:endParaRPr sz="1600" dirty="0"/>
          </a:p>
        </p:txBody>
      </p:sp>
      <p:sp>
        <p:nvSpPr>
          <p:cNvPr id="5" name="TextBox 4">
            <a:extLst>
              <a:ext uri="{FF2B5EF4-FFF2-40B4-BE49-F238E27FC236}">
                <a16:creationId xmlns:a16="http://schemas.microsoft.com/office/drawing/2014/main" id="{1AEA7F08-8155-E92E-3F70-860A6F9060C6}"/>
              </a:ext>
            </a:extLst>
          </p:cNvPr>
          <p:cNvSpPr txBox="1"/>
          <p:nvPr/>
        </p:nvSpPr>
        <p:spPr>
          <a:xfrm>
            <a:off x="697424" y="6191633"/>
            <a:ext cx="10618276" cy="461665"/>
          </a:xfrm>
          <a:prstGeom prst="rect">
            <a:avLst/>
          </a:prstGeom>
          <a:noFill/>
        </p:spPr>
        <p:txBody>
          <a:bodyPr wrap="square">
            <a:spAutoFit/>
          </a:bodyPr>
          <a:lstStyle/>
          <a:p>
            <a:r>
              <a:rPr lang="en-US" sz="1200" dirty="0">
                <a:solidFill>
                  <a:schemeClr val="bg1"/>
                </a:solidFill>
              </a:rPr>
              <a:t>* Urban Institute, “Effects from Living in Mixed-Income Communities for Low-Income Families: A Review of the Literature.” 2011. </a:t>
            </a:r>
          </a:p>
          <a:p>
            <a:r>
              <a:rPr lang="en-US" sz="1200" dirty="0">
                <a:solidFill>
                  <a:schemeClr val="bg1"/>
                </a:solidFill>
              </a:rPr>
              <a:t>** National Initiative on Mixed Income Communities “Resident Experiences of Exclusion and Bias in Inclusionary Housing in Cambridge, MA” 2022.</a:t>
            </a:r>
          </a:p>
        </p:txBody>
      </p:sp>
      <p:sp>
        <p:nvSpPr>
          <p:cNvPr id="3" name="TextBox 2">
            <a:extLst>
              <a:ext uri="{FF2B5EF4-FFF2-40B4-BE49-F238E27FC236}">
                <a16:creationId xmlns:a16="http://schemas.microsoft.com/office/drawing/2014/main" id="{F8F0DE0F-D1D7-28A4-4FEF-90C63F040763}"/>
              </a:ext>
            </a:extLst>
          </p:cNvPr>
          <p:cNvSpPr txBox="1"/>
          <p:nvPr/>
        </p:nvSpPr>
        <p:spPr>
          <a:xfrm>
            <a:off x="876300" y="6191632"/>
            <a:ext cx="10618276" cy="461665"/>
          </a:xfrm>
          <a:prstGeom prst="rect">
            <a:avLst/>
          </a:prstGeom>
          <a:noFill/>
        </p:spPr>
        <p:txBody>
          <a:bodyPr wrap="square">
            <a:spAutoFit/>
          </a:bodyPr>
          <a:lstStyle/>
          <a:p>
            <a:r>
              <a:rPr lang="en-US" sz="1200" dirty="0">
                <a:solidFill>
                  <a:schemeClr val="bg2">
                    <a:lumMod val="10000"/>
                  </a:schemeClr>
                </a:solidFill>
              </a:rPr>
              <a:t>* Urban Institute, “Effects from Living in Mixed-Income Communities for Low-Income Families: A Review of the Literature.” 2011. </a:t>
            </a:r>
          </a:p>
          <a:p>
            <a:r>
              <a:rPr lang="en-US" sz="1200" dirty="0">
                <a:solidFill>
                  <a:schemeClr val="bg2">
                    <a:lumMod val="10000"/>
                  </a:schemeClr>
                </a:solidFill>
              </a:rPr>
              <a:t>** National Initiative on Mixed Income Communities “Resident Experiences of Exclusion and Bias in Inclusionary Housing in Cambridge, MA” 2022</a:t>
            </a:r>
            <a:r>
              <a:rPr lang="en-US" sz="1200" dirty="0">
                <a:solidFill>
                  <a:schemeClr val="bg1"/>
                </a:solidFill>
              </a:rPr>
              <a:t>.</a:t>
            </a:r>
          </a:p>
        </p:txBody>
      </p:sp>
    </p:spTree>
    <p:extLst>
      <p:ext uri="{BB962C8B-B14F-4D97-AF65-F5344CB8AC3E}">
        <p14:creationId xmlns:p14="http://schemas.microsoft.com/office/powerpoint/2010/main" val="295341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6E7A6EA-E7B6-379B-64AC-DCA7988EFF88}"/>
              </a:ext>
            </a:extLst>
          </p:cNvPr>
          <p:cNvSpPr>
            <a:spLocks noGrp="1"/>
          </p:cNvSpPr>
          <p:nvPr>
            <p:ph type="title"/>
          </p:nvPr>
        </p:nvSpPr>
        <p:spPr>
          <a:xfrm>
            <a:off x="402336" y="828835"/>
            <a:ext cx="10985205" cy="1164091"/>
          </a:xfrm>
        </p:spPr>
        <p:txBody>
          <a:bodyPr>
            <a:normAutofit/>
          </a:bodyPr>
          <a:lstStyle/>
          <a:p>
            <a:pPr rtl="0" eaLnBrk="1" latinLnBrk="0" hangingPunct="1"/>
            <a:r>
              <a:rPr lang="en-US" sz="3600" kern="1200" cap="all" dirty="0">
                <a:solidFill>
                  <a:srgbClr val="1174A9"/>
                </a:solidFill>
                <a:effectLst/>
                <a:ea typeface="+mn-ea"/>
                <a:cs typeface="+mn-cs"/>
              </a:rPr>
              <a:t>FAQ: </a:t>
            </a:r>
            <a:r>
              <a:rPr lang="en-US" sz="3600" kern="1200" dirty="0">
                <a:solidFill>
                  <a:srgbClr val="1174A9"/>
                </a:solidFill>
                <a:effectLst/>
                <a:ea typeface="+mn-ea"/>
                <a:cs typeface="+mn-cs"/>
              </a:rPr>
              <a:t>Can you achieve good </a:t>
            </a:r>
            <a:r>
              <a:rPr lang="en-US" sz="3600" dirty="0">
                <a:solidFill>
                  <a:srgbClr val="1174A9"/>
                </a:solidFill>
                <a:ea typeface="+mn-ea"/>
                <a:cs typeface="+mn-cs"/>
              </a:rPr>
              <a:t>h</a:t>
            </a:r>
            <a:r>
              <a:rPr lang="en-US" sz="3600" kern="1200" dirty="0">
                <a:solidFill>
                  <a:srgbClr val="1174A9"/>
                </a:solidFill>
                <a:effectLst/>
                <a:ea typeface="+mn-ea"/>
                <a:cs typeface="+mn-cs"/>
              </a:rPr>
              <a:t>ousing </a:t>
            </a:r>
            <a:r>
              <a:rPr lang="en-US" sz="3600" dirty="0">
                <a:solidFill>
                  <a:srgbClr val="1174A9"/>
                </a:solidFill>
                <a:ea typeface="+mn-ea"/>
                <a:cs typeface="+mn-cs"/>
              </a:rPr>
              <a:t>o</a:t>
            </a:r>
            <a:r>
              <a:rPr lang="en-US" sz="3600" kern="1200" dirty="0">
                <a:solidFill>
                  <a:srgbClr val="1174A9"/>
                </a:solidFill>
                <a:effectLst/>
                <a:ea typeface="+mn-ea"/>
                <a:cs typeface="+mn-cs"/>
              </a:rPr>
              <a:t>utcomes with all compliance </a:t>
            </a:r>
            <a:r>
              <a:rPr lang="en-US" sz="3600" dirty="0">
                <a:solidFill>
                  <a:srgbClr val="1174A9"/>
                </a:solidFill>
                <a:ea typeface="+mn-ea"/>
                <a:cs typeface="+mn-cs"/>
              </a:rPr>
              <a:t>o</a:t>
            </a:r>
            <a:r>
              <a:rPr lang="en-US" sz="3600" kern="1200" dirty="0">
                <a:solidFill>
                  <a:srgbClr val="1174A9"/>
                </a:solidFill>
                <a:effectLst/>
                <a:ea typeface="+mn-ea"/>
                <a:cs typeface="+mn-cs"/>
              </a:rPr>
              <a:t>ptions?</a:t>
            </a:r>
            <a:endParaRPr lang="en-US" sz="3600" dirty="0">
              <a:solidFill>
                <a:srgbClr val="1174A9"/>
              </a:solidFill>
              <a:effectLst/>
            </a:endParaRPr>
          </a:p>
        </p:txBody>
      </p:sp>
      <p:sp>
        <p:nvSpPr>
          <p:cNvPr id="10" name="Rectangle 9">
            <a:extLst>
              <a:ext uri="{FF2B5EF4-FFF2-40B4-BE49-F238E27FC236}">
                <a16:creationId xmlns:a16="http://schemas.microsoft.com/office/drawing/2014/main" id="{2D00FC62-51D6-AF8B-1F43-6F76977448C4}"/>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25.  ALL JURISDICTIONS USE THIS SLIDE</a:t>
            </a:r>
          </a:p>
        </p:txBody>
      </p:sp>
      <p:sp>
        <p:nvSpPr>
          <p:cNvPr id="5" name="We can build more with fees  Generally the fees are set high enough that a jurisdiction can produce at least 1 off-site unit for each unit not provided on site.">
            <a:extLst>
              <a:ext uri="{FF2B5EF4-FFF2-40B4-BE49-F238E27FC236}">
                <a16:creationId xmlns:a16="http://schemas.microsoft.com/office/drawing/2014/main" id="{6F36F505-1056-2504-5DBF-B16DC4EEAEA9}"/>
              </a:ext>
            </a:extLst>
          </p:cNvPr>
          <p:cNvSpPr txBox="1"/>
          <p:nvPr/>
        </p:nvSpPr>
        <p:spPr>
          <a:xfrm>
            <a:off x="1451579" y="1933399"/>
            <a:ext cx="3397293" cy="2139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defTabSz="342900">
              <a:defRPr sz="3400">
                <a:solidFill>
                  <a:srgbClr val="000000"/>
                </a:solidFill>
                <a:latin typeface="Lucida Grande"/>
                <a:ea typeface="Lucida Grande"/>
                <a:cs typeface="Lucida Grande"/>
                <a:sym typeface="Lucida Grande"/>
              </a:defRPr>
            </a:pPr>
            <a:r>
              <a:rPr sz="2000" b="1" dirty="0"/>
              <a:t>We can build more with fees</a:t>
            </a:r>
            <a:br>
              <a:rPr sz="1400" b="1" dirty="0"/>
            </a:br>
            <a:br>
              <a:rPr sz="1400" dirty="0"/>
            </a:br>
            <a:r>
              <a:rPr sz="1600" dirty="0"/>
              <a:t>Generally</a:t>
            </a:r>
            <a:r>
              <a:rPr lang="en-US" sz="1600" dirty="0"/>
              <a:t>,</a:t>
            </a:r>
            <a:r>
              <a:rPr sz="1600" dirty="0"/>
              <a:t> the fees are set high enough that a jurisdiction can produce at least 1 off-site unit for each unit not provided on</a:t>
            </a:r>
            <a:r>
              <a:rPr lang="en-US" sz="1600" dirty="0"/>
              <a:t>-</a:t>
            </a:r>
            <a:r>
              <a:rPr sz="1600" dirty="0"/>
              <a:t>site.</a:t>
            </a:r>
          </a:p>
        </p:txBody>
      </p:sp>
      <p:pic>
        <p:nvPicPr>
          <p:cNvPr id="9" name="Image" descr="Image of apartment buildings. ">
            <a:extLst>
              <a:ext uri="{FF2B5EF4-FFF2-40B4-BE49-F238E27FC236}">
                <a16:creationId xmlns:a16="http://schemas.microsoft.com/office/drawing/2014/main" id="{5C7B3BB8-C969-C670-1E51-3356E016677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304820" y="4077522"/>
            <a:ext cx="1317462" cy="1317462"/>
          </a:xfrm>
          <a:prstGeom prst="rect">
            <a:avLst/>
          </a:prstGeom>
          <a:ln w="12700">
            <a:miter lim="400000"/>
          </a:ln>
        </p:spPr>
      </p:pic>
      <p:sp>
        <p:nvSpPr>
          <p:cNvPr id="14" name="Market Rate Building paying in lieu fee">
            <a:extLst>
              <a:ext uri="{FF2B5EF4-FFF2-40B4-BE49-F238E27FC236}">
                <a16:creationId xmlns:a16="http://schemas.microsoft.com/office/drawing/2014/main" id="{F1AA6431-3815-369E-31A2-B45FB41CE02C}"/>
              </a:ext>
            </a:extLst>
          </p:cNvPr>
          <p:cNvSpPr txBox="1"/>
          <p:nvPr/>
        </p:nvSpPr>
        <p:spPr>
          <a:xfrm>
            <a:off x="1879500" y="5491514"/>
            <a:ext cx="2237792"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685800">
              <a:defRPr sz="1800">
                <a:solidFill>
                  <a:srgbClr val="000000"/>
                </a:solidFill>
                <a:latin typeface="Lucida Grande"/>
                <a:ea typeface="Lucida Grande"/>
                <a:cs typeface="Lucida Grande"/>
                <a:sym typeface="Lucida Grande"/>
              </a:defRPr>
            </a:lvl1pPr>
          </a:lstStyle>
          <a:p>
            <a:r>
              <a:rPr sz="900" dirty="0"/>
              <a:t>Market Rate Building paying in lieu fee</a:t>
            </a:r>
          </a:p>
        </p:txBody>
      </p:sp>
      <p:sp>
        <p:nvSpPr>
          <p:cNvPr id="6" name="Thanks to leverage…">
            <a:extLst>
              <a:ext uri="{FF2B5EF4-FFF2-40B4-BE49-F238E27FC236}">
                <a16:creationId xmlns:a16="http://schemas.microsoft.com/office/drawing/2014/main" id="{20699567-848A-A97B-151C-5D0703D3E664}"/>
              </a:ext>
            </a:extLst>
          </p:cNvPr>
          <p:cNvSpPr txBox="1"/>
          <p:nvPr/>
        </p:nvSpPr>
        <p:spPr>
          <a:xfrm>
            <a:off x="4885336" y="1939000"/>
            <a:ext cx="3966584" cy="2323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p>
            <a:pPr algn="ctr" defTabSz="342900">
              <a:defRPr sz="3400" b="1">
                <a:solidFill>
                  <a:srgbClr val="000000"/>
                </a:solidFill>
                <a:latin typeface="Lucida Grande"/>
                <a:ea typeface="Lucida Grande"/>
                <a:cs typeface="Lucida Grande"/>
                <a:sym typeface="Lucida Grande"/>
              </a:defRPr>
            </a:pPr>
            <a:r>
              <a:rPr sz="2000" dirty="0"/>
              <a:t>Thanks to leverage</a:t>
            </a:r>
            <a:br>
              <a:rPr sz="1400" dirty="0"/>
            </a:br>
            <a:endParaRPr sz="1400" dirty="0"/>
          </a:p>
          <a:p>
            <a:pPr defTabSz="342900">
              <a:defRPr sz="3000">
                <a:solidFill>
                  <a:srgbClr val="000000"/>
                </a:solidFill>
                <a:latin typeface="Lucida Grande"/>
                <a:ea typeface="Lucida Grande"/>
                <a:cs typeface="Lucida Grande"/>
                <a:sym typeface="Lucida Grande"/>
              </a:defRPr>
            </a:pPr>
            <a:r>
              <a:rPr sz="1600" dirty="0"/>
              <a:t>100% affordable projects can add state and federal resources to local in lieu fee funds to build </a:t>
            </a:r>
            <a:r>
              <a:rPr sz="1600" b="1" dirty="0"/>
              <a:t>more units at deeper affordability </a:t>
            </a:r>
            <a:r>
              <a:rPr sz="1600" dirty="0"/>
              <a:t>levels.</a:t>
            </a:r>
          </a:p>
          <a:p>
            <a:pPr defTabSz="342900">
              <a:defRPr sz="3000">
                <a:solidFill>
                  <a:srgbClr val="000000"/>
                </a:solidFill>
                <a:latin typeface="Lucida Grande"/>
                <a:ea typeface="Lucida Grande"/>
                <a:cs typeface="Lucida Grande"/>
                <a:sym typeface="Lucida Grande"/>
              </a:defRPr>
            </a:pPr>
            <a:endParaRPr sz="1600" dirty="0"/>
          </a:p>
          <a:p>
            <a:pPr defTabSz="342900">
              <a:defRPr sz="3000">
                <a:solidFill>
                  <a:srgbClr val="000000"/>
                </a:solidFill>
                <a:latin typeface="Lucida Grande"/>
                <a:ea typeface="Lucida Grande"/>
                <a:cs typeface="Lucida Grande"/>
                <a:sym typeface="Lucida Grande"/>
              </a:defRPr>
            </a:pPr>
            <a:r>
              <a:rPr sz="1600" dirty="0"/>
              <a:t>The more local funds, the more state and federal investment we can secure.</a:t>
            </a:r>
          </a:p>
        </p:txBody>
      </p:sp>
      <p:grpSp>
        <p:nvGrpSpPr>
          <p:cNvPr id="18" name="Group 17">
            <a:extLst>
              <a:ext uri="{FF2B5EF4-FFF2-40B4-BE49-F238E27FC236}">
                <a16:creationId xmlns:a16="http://schemas.microsoft.com/office/drawing/2014/main" id="{61B6A71B-8FA7-FF36-7EC4-C3D1E7A14F9C}"/>
              </a:ext>
              <a:ext uri="{C183D7F6-B498-43B3-948B-1728B52AA6E4}">
                <adec:decorative xmlns:adec="http://schemas.microsoft.com/office/drawing/2017/decorative" val="1"/>
              </a:ext>
            </a:extLst>
          </p:cNvPr>
          <p:cNvGrpSpPr/>
          <p:nvPr/>
        </p:nvGrpSpPr>
        <p:grpSpPr>
          <a:xfrm>
            <a:off x="5265000" y="4455527"/>
            <a:ext cx="3241275" cy="988743"/>
            <a:chOff x="5265000" y="4455527"/>
            <a:chExt cx="3241275" cy="988743"/>
          </a:xfrm>
        </p:grpSpPr>
        <p:sp>
          <p:nvSpPr>
            <p:cNvPr id="13" name="Connection Line">
              <a:extLst>
                <a:ext uri="{FF2B5EF4-FFF2-40B4-BE49-F238E27FC236}">
                  <a16:creationId xmlns:a16="http://schemas.microsoft.com/office/drawing/2014/main" id="{4642DF17-8AF1-DE82-B153-93C1246DF83E}"/>
                </a:ext>
              </a:extLst>
            </p:cNvPr>
            <p:cNvSpPr/>
            <p:nvPr/>
          </p:nvSpPr>
          <p:spPr>
            <a:xfrm>
              <a:off x="5265000" y="4455527"/>
              <a:ext cx="3241275" cy="518815"/>
            </a:xfrm>
            <a:custGeom>
              <a:avLst/>
              <a:gdLst/>
              <a:ahLst/>
              <a:cxnLst>
                <a:cxn ang="0">
                  <a:pos x="wd2" y="hd2"/>
                </a:cxn>
                <a:cxn ang="5400000">
                  <a:pos x="wd2" y="hd2"/>
                </a:cxn>
                <a:cxn ang="10800000">
                  <a:pos x="wd2" y="hd2"/>
                </a:cxn>
                <a:cxn ang="16200000">
                  <a:pos x="wd2" y="hd2"/>
                </a:cxn>
              </a:cxnLst>
              <a:rect l="0" t="0" r="r" b="b"/>
              <a:pathLst>
                <a:path w="21600" h="19061" extrusionOk="0">
                  <a:moveTo>
                    <a:pt x="0" y="0"/>
                  </a:moveTo>
                  <a:cubicBezTo>
                    <a:pt x="2102" y="15568"/>
                    <a:pt x="9302" y="21600"/>
                    <a:pt x="21600" y="18095"/>
                  </a:cubicBezTo>
                </a:path>
              </a:pathLst>
            </a:custGeom>
            <a:ln w="279400">
              <a:solidFill>
                <a:srgbClr val="78AAB3"/>
              </a:solidFill>
              <a:miter lim="400000"/>
              <a:tailEnd type="triangle"/>
            </a:ln>
          </p:spPr>
          <p:txBody>
            <a:bodyPr/>
            <a:lstStyle/>
            <a:p>
              <a:endParaRPr sz="900" dirty="0"/>
            </a:p>
          </p:txBody>
        </p:sp>
        <p:sp>
          <p:nvSpPr>
            <p:cNvPr id="11" name="Connection Line">
              <a:extLst>
                <a:ext uri="{FF2B5EF4-FFF2-40B4-BE49-F238E27FC236}">
                  <a16:creationId xmlns:a16="http://schemas.microsoft.com/office/drawing/2014/main" id="{5E2B40AC-0BC9-3C5C-1F65-9C5C680FE118}"/>
                </a:ext>
              </a:extLst>
            </p:cNvPr>
            <p:cNvSpPr/>
            <p:nvPr/>
          </p:nvSpPr>
          <p:spPr>
            <a:xfrm>
              <a:off x="6096001" y="4974342"/>
              <a:ext cx="1787686" cy="4699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54" y="7513"/>
                    <a:pt x="10554" y="313"/>
                    <a:pt x="21600" y="0"/>
                  </a:cubicBezTo>
                </a:path>
              </a:pathLst>
            </a:custGeom>
            <a:ln w="533400">
              <a:solidFill>
                <a:srgbClr val="78AAB3"/>
              </a:solidFill>
              <a:miter lim="400000"/>
            </a:ln>
          </p:spPr>
          <p:txBody>
            <a:bodyPr/>
            <a:lstStyle/>
            <a:p>
              <a:endParaRPr sz="900" dirty="0"/>
            </a:p>
          </p:txBody>
        </p:sp>
      </p:grpSp>
      <p:pic>
        <p:nvPicPr>
          <p:cNvPr id="12" name="Image" descr="Image of capitol building. ">
            <a:extLst>
              <a:ext uri="{FF2B5EF4-FFF2-40B4-BE49-F238E27FC236}">
                <a16:creationId xmlns:a16="http://schemas.microsoft.com/office/drawing/2014/main" id="{D409EF3E-FB23-657D-90EE-13C05B7C5C63}"/>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926020" y="4856902"/>
            <a:ext cx="996774" cy="996774"/>
          </a:xfrm>
          <a:prstGeom prst="rect">
            <a:avLst/>
          </a:prstGeom>
          <a:ln w="12700">
            <a:miter lim="400000"/>
          </a:ln>
        </p:spPr>
      </p:pic>
      <p:sp>
        <p:nvSpPr>
          <p:cNvPr id="15" name="Federal and State Housing Programs">
            <a:extLst>
              <a:ext uri="{FF2B5EF4-FFF2-40B4-BE49-F238E27FC236}">
                <a16:creationId xmlns:a16="http://schemas.microsoft.com/office/drawing/2014/main" id="{6113F07F-E54A-9EA4-269B-7720C4ACFEB7}"/>
              </a:ext>
            </a:extLst>
          </p:cNvPr>
          <p:cNvSpPr txBox="1"/>
          <p:nvPr/>
        </p:nvSpPr>
        <p:spPr>
          <a:xfrm>
            <a:off x="5999942" y="5677057"/>
            <a:ext cx="2112758"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685800">
              <a:defRPr sz="1800">
                <a:solidFill>
                  <a:srgbClr val="000000"/>
                </a:solidFill>
                <a:latin typeface="Lucida Grande"/>
                <a:ea typeface="Lucida Grande"/>
                <a:cs typeface="Lucida Grande"/>
                <a:sym typeface="Lucida Grande"/>
              </a:defRPr>
            </a:lvl1pPr>
          </a:lstStyle>
          <a:p>
            <a:r>
              <a:rPr sz="900" dirty="0"/>
              <a:t>Federal and State Housing Programs</a:t>
            </a:r>
          </a:p>
        </p:txBody>
      </p:sp>
      <p:sp>
        <p:nvSpPr>
          <p:cNvPr id="2" name="Thats why                    of California Inclusionary Housing Programs allow In Lieu fees.*">
            <a:extLst>
              <a:ext uri="{FF2B5EF4-FFF2-40B4-BE49-F238E27FC236}">
                <a16:creationId xmlns:a16="http://schemas.microsoft.com/office/drawing/2014/main" id="{48C642D5-F860-69AA-D5FC-4A7CAAD2FBE5}"/>
              </a:ext>
            </a:extLst>
          </p:cNvPr>
          <p:cNvSpPr txBox="1"/>
          <p:nvPr/>
        </p:nvSpPr>
        <p:spPr>
          <a:xfrm>
            <a:off x="9126351" y="1939000"/>
            <a:ext cx="2473769" cy="1184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anchor="ctr">
            <a:spAutoFit/>
          </a:bodyPr>
          <a:lstStyle>
            <a:lvl1pPr algn="l" defTabSz="685800">
              <a:defRPr sz="3000">
                <a:solidFill>
                  <a:srgbClr val="000000"/>
                </a:solidFill>
                <a:latin typeface="Lucida Grande"/>
                <a:ea typeface="Lucida Grande"/>
                <a:cs typeface="Lucida Grande"/>
                <a:sym typeface="Lucida Grande"/>
              </a:defRPr>
            </a:lvl1pPr>
          </a:lstStyle>
          <a:p>
            <a:r>
              <a:rPr sz="1600" dirty="0"/>
              <a:t>That</a:t>
            </a:r>
            <a:r>
              <a:rPr lang="en-US" sz="1600" dirty="0"/>
              <a:t>'</a:t>
            </a:r>
            <a:r>
              <a:rPr sz="1600" dirty="0"/>
              <a:t>s why </a:t>
            </a:r>
            <a:r>
              <a:rPr lang="en-US" sz="2400" b="1" dirty="0"/>
              <a:t>75% </a:t>
            </a:r>
            <a:r>
              <a:rPr sz="1600" dirty="0"/>
              <a:t>of California Inclusionary Housing </a:t>
            </a:r>
            <a:r>
              <a:rPr sz="1600" dirty="0">
                <a:latin typeface="+mn-lt"/>
              </a:rPr>
              <a:t>Programs</a:t>
            </a:r>
            <a:r>
              <a:rPr sz="1600" dirty="0"/>
              <a:t> allow In</a:t>
            </a:r>
            <a:r>
              <a:rPr lang="en-US" sz="1600" dirty="0"/>
              <a:t>-l</a:t>
            </a:r>
            <a:r>
              <a:rPr sz="1600" dirty="0"/>
              <a:t>ieu fees.*</a:t>
            </a:r>
          </a:p>
        </p:txBody>
      </p:sp>
      <p:pic>
        <p:nvPicPr>
          <p:cNvPr id="8" name="Image" descr="Image of apartment buildings. ">
            <a:extLst>
              <a:ext uri="{FF2B5EF4-FFF2-40B4-BE49-F238E27FC236}">
                <a16:creationId xmlns:a16="http://schemas.microsoft.com/office/drawing/2014/main" id="{F3692984-A4DD-F9AD-64B7-E9088F6CE97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9364317" y="3800977"/>
            <a:ext cx="1690537" cy="1690537"/>
          </a:xfrm>
          <a:prstGeom prst="rect">
            <a:avLst/>
          </a:prstGeom>
          <a:ln w="12700">
            <a:miter lim="400000"/>
          </a:ln>
        </p:spPr>
      </p:pic>
      <p:sp>
        <p:nvSpPr>
          <p:cNvPr id="16" name="100% Affordable Housing Development">
            <a:extLst>
              <a:ext uri="{FF2B5EF4-FFF2-40B4-BE49-F238E27FC236}">
                <a16:creationId xmlns:a16="http://schemas.microsoft.com/office/drawing/2014/main" id="{D37B4CDE-6A29-B87D-0C2E-95AD163475E0}"/>
              </a:ext>
            </a:extLst>
          </p:cNvPr>
          <p:cNvSpPr txBox="1"/>
          <p:nvPr/>
        </p:nvSpPr>
        <p:spPr>
          <a:xfrm>
            <a:off x="9126351" y="5394984"/>
            <a:ext cx="2274662" cy="2154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8100" tIns="38100" rIns="38100" bIns="38100" anchor="ctr">
            <a:spAutoFit/>
          </a:bodyPr>
          <a:lstStyle>
            <a:lvl1pPr algn="l" defTabSz="685800">
              <a:defRPr sz="1800">
                <a:solidFill>
                  <a:srgbClr val="000000"/>
                </a:solidFill>
                <a:latin typeface="Lucida Grande"/>
                <a:ea typeface="Lucida Grande"/>
                <a:cs typeface="Lucida Grande"/>
                <a:sym typeface="Lucida Grande"/>
              </a:defRPr>
            </a:lvl1pPr>
          </a:lstStyle>
          <a:p>
            <a:r>
              <a:rPr sz="900" dirty="0"/>
              <a:t>100% Affordable Housing Development</a:t>
            </a:r>
          </a:p>
        </p:txBody>
      </p:sp>
      <p:sp>
        <p:nvSpPr>
          <p:cNvPr id="3" name="TextBox 2">
            <a:extLst>
              <a:ext uri="{FF2B5EF4-FFF2-40B4-BE49-F238E27FC236}">
                <a16:creationId xmlns:a16="http://schemas.microsoft.com/office/drawing/2014/main" id="{FCD23869-4801-5314-8037-2ACE23A4AE3C}"/>
              </a:ext>
            </a:extLst>
          </p:cNvPr>
          <p:cNvSpPr txBox="1"/>
          <p:nvPr/>
        </p:nvSpPr>
        <p:spPr>
          <a:xfrm>
            <a:off x="5424407" y="6291139"/>
            <a:ext cx="6106332" cy="461665"/>
          </a:xfrm>
          <a:prstGeom prst="rect">
            <a:avLst/>
          </a:prstGeom>
          <a:noFill/>
        </p:spPr>
        <p:txBody>
          <a:bodyPr wrap="square">
            <a:spAutoFit/>
          </a:bodyPr>
          <a:lstStyle/>
          <a:p>
            <a:r>
              <a:rPr lang="en-US" sz="1200" dirty="0">
                <a:solidFill>
                  <a:schemeClr val="bg1"/>
                </a:solidFill>
              </a:rPr>
              <a:t>* Source: Wang, R., and S. Balachandran. "Inclusionary housing in the United States” Lincoln Institute of Land Policy (2019).</a:t>
            </a:r>
          </a:p>
        </p:txBody>
      </p:sp>
      <p:sp>
        <p:nvSpPr>
          <p:cNvPr id="7" name="TextBox 6">
            <a:extLst>
              <a:ext uri="{FF2B5EF4-FFF2-40B4-BE49-F238E27FC236}">
                <a16:creationId xmlns:a16="http://schemas.microsoft.com/office/drawing/2014/main" id="{4A6C0BE6-9DB2-5B48-AD94-4E35C00DBAA6}"/>
              </a:ext>
            </a:extLst>
          </p:cNvPr>
          <p:cNvSpPr txBox="1"/>
          <p:nvPr/>
        </p:nvSpPr>
        <p:spPr>
          <a:xfrm>
            <a:off x="5576807" y="6252314"/>
            <a:ext cx="6106332" cy="461665"/>
          </a:xfrm>
          <a:prstGeom prst="rect">
            <a:avLst/>
          </a:prstGeom>
          <a:noFill/>
        </p:spPr>
        <p:txBody>
          <a:bodyPr wrap="square">
            <a:spAutoFit/>
          </a:bodyPr>
          <a:lstStyle/>
          <a:p>
            <a:r>
              <a:rPr lang="en-US" sz="1200" dirty="0">
                <a:solidFill>
                  <a:schemeClr val="bg2">
                    <a:lumMod val="10000"/>
                  </a:schemeClr>
                </a:solidFill>
              </a:rPr>
              <a:t>* Source: Wang, R., and S. Balachandran. "Inclusionary housing in the United States” Lincoln Institute of Land Policy (2019).</a:t>
            </a:r>
          </a:p>
        </p:txBody>
      </p:sp>
    </p:spTree>
    <p:extLst>
      <p:ext uri="{BB962C8B-B14F-4D97-AF65-F5344CB8AC3E}">
        <p14:creationId xmlns:p14="http://schemas.microsoft.com/office/powerpoint/2010/main" val="122828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F4C455-BD47-5F5D-2E7F-3F8B0DF92563}"/>
              </a:ext>
            </a:extLst>
          </p:cNvPr>
          <p:cNvSpPr>
            <a:spLocks noGrp="1"/>
          </p:cNvSpPr>
          <p:nvPr>
            <p:ph type="ctrTitle"/>
          </p:nvPr>
        </p:nvSpPr>
        <p:spPr>
          <a:xfrm>
            <a:off x="1144358" y="1449616"/>
            <a:ext cx="10432591" cy="1059542"/>
          </a:xfrm>
        </p:spPr>
        <p:txBody>
          <a:bodyPr>
            <a:noAutofit/>
          </a:bodyPr>
          <a:lstStyle/>
          <a:p>
            <a:r>
              <a:rPr lang="en-US" sz="6000" dirty="0"/>
              <a:t>Program Design</a:t>
            </a:r>
          </a:p>
        </p:txBody>
      </p:sp>
      <p:sp>
        <p:nvSpPr>
          <p:cNvPr id="4" name="Subtitle 3">
            <a:extLst>
              <a:ext uri="{FF2B5EF4-FFF2-40B4-BE49-F238E27FC236}">
                <a16:creationId xmlns:a16="http://schemas.microsoft.com/office/drawing/2014/main" id="{5BBF8041-5FC7-172B-888D-37A06152DC6E}"/>
              </a:ext>
            </a:extLst>
          </p:cNvPr>
          <p:cNvSpPr>
            <a:spLocks noGrp="1"/>
          </p:cNvSpPr>
          <p:nvPr>
            <p:ph type="subTitle" idx="1"/>
          </p:nvPr>
        </p:nvSpPr>
        <p:spPr>
          <a:xfrm>
            <a:off x="1144358" y="2919186"/>
            <a:ext cx="4269471" cy="509814"/>
          </a:xfrm>
        </p:spPr>
        <p:txBody>
          <a:bodyPr>
            <a:normAutofit/>
          </a:bodyPr>
          <a:lstStyle/>
          <a:p>
            <a:pPr algn="l"/>
            <a:r>
              <a:rPr lang="en-US" sz="2800" dirty="0"/>
              <a:t>Getting into the details</a:t>
            </a:r>
          </a:p>
        </p:txBody>
      </p:sp>
      <p:sp>
        <p:nvSpPr>
          <p:cNvPr id="8" name="Rectangle 7">
            <a:extLst>
              <a:ext uri="{FF2B5EF4-FFF2-40B4-BE49-F238E27FC236}">
                <a16:creationId xmlns:a16="http://schemas.microsoft.com/office/drawing/2014/main" id="{7232933D-8E4E-70C2-6734-65CD3C06E20A}"/>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26.  ALL JURISDICTIONS USE THIS SLIDE</a:t>
            </a:r>
          </a:p>
        </p:txBody>
      </p:sp>
    </p:spTree>
    <p:extLst>
      <p:ext uri="{BB962C8B-B14F-4D97-AF65-F5344CB8AC3E}">
        <p14:creationId xmlns:p14="http://schemas.microsoft.com/office/powerpoint/2010/main" val="851008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4ABA-D8C4-0842-B00A-742D0307DF10}"/>
              </a:ext>
            </a:extLst>
          </p:cNvPr>
          <p:cNvSpPr>
            <a:spLocks noGrp="1"/>
          </p:cNvSpPr>
          <p:nvPr>
            <p:ph type="title"/>
          </p:nvPr>
        </p:nvSpPr>
        <p:spPr>
          <a:xfrm>
            <a:off x="402336" y="1225296"/>
            <a:ext cx="10704512" cy="571501"/>
          </a:xfrm>
        </p:spPr>
        <p:txBody>
          <a:bodyPr>
            <a:noAutofit/>
          </a:bodyPr>
          <a:lstStyle/>
          <a:p>
            <a:r>
              <a:rPr lang="en-US" sz="4000" dirty="0"/>
              <a:t>Program Applicability and Exemptions</a:t>
            </a:r>
          </a:p>
        </p:txBody>
      </p:sp>
      <p:sp>
        <p:nvSpPr>
          <p:cNvPr id="3" name="Rectangle 2">
            <a:extLst>
              <a:ext uri="{FF2B5EF4-FFF2-40B4-BE49-F238E27FC236}">
                <a16:creationId xmlns:a16="http://schemas.microsoft.com/office/drawing/2014/main" id="{E742B605-020C-D0C8-385D-42183C0A5732}"/>
              </a:ext>
            </a:extLst>
          </p:cNvPr>
          <p:cNvSpPr/>
          <p:nvPr/>
        </p:nvSpPr>
        <p:spPr>
          <a:xfrm>
            <a:off x="152891" y="147773"/>
            <a:ext cx="511919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27.  FOR JURISDICTIONS UPDATING POLICY</a:t>
            </a:r>
          </a:p>
          <a:p>
            <a:pPr algn="ctr"/>
            <a:r>
              <a:rPr lang="en-US" dirty="0"/>
              <a:t>(Update text in purple)</a:t>
            </a:r>
          </a:p>
        </p:txBody>
      </p:sp>
      <p:sp>
        <p:nvSpPr>
          <p:cNvPr id="7" name="Text Placeholder 6">
            <a:extLst>
              <a:ext uri="{FF2B5EF4-FFF2-40B4-BE49-F238E27FC236}">
                <a16:creationId xmlns:a16="http://schemas.microsoft.com/office/drawing/2014/main" id="{F9EB6D43-CED7-7ED8-350C-5F6F1057BF4F}"/>
              </a:ext>
            </a:extLst>
          </p:cNvPr>
          <p:cNvSpPr>
            <a:spLocks noGrp="1"/>
          </p:cNvSpPr>
          <p:nvPr>
            <p:ph type="body" sz="half" idx="2"/>
          </p:nvPr>
        </p:nvSpPr>
        <p:spPr>
          <a:xfrm>
            <a:off x="402336" y="3291840"/>
            <a:ext cx="3932237" cy="1657351"/>
          </a:xfrm>
        </p:spPr>
        <p:txBody>
          <a:bodyPr>
            <a:noAutofit/>
          </a:bodyPr>
          <a:lstStyle/>
          <a:p>
            <a:r>
              <a:rPr lang="en-US" sz="2400" b="1" dirty="0">
                <a:solidFill>
                  <a:srgbClr val="7030A0"/>
                </a:solidFill>
              </a:rPr>
              <a:t>Local Context</a:t>
            </a:r>
          </a:p>
          <a:p>
            <a:r>
              <a:rPr lang="en-US" sz="2400" dirty="0">
                <a:solidFill>
                  <a:srgbClr val="7030A0"/>
                </a:solidFill>
              </a:rPr>
              <a:t>Current Applicability:</a:t>
            </a:r>
          </a:p>
          <a:p>
            <a:r>
              <a:rPr lang="en-US" sz="2400" dirty="0">
                <a:solidFill>
                  <a:srgbClr val="7030A0"/>
                </a:solidFill>
              </a:rPr>
              <a:t>Proposal or  Proposed Changes:</a:t>
            </a:r>
          </a:p>
        </p:txBody>
      </p:sp>
      <p:sp>
        <p:nvSpPr>
          <p:cNvPr id="6" name="Content Placeholder 5">
            <a:extLst>
              <a:ext uri="{FF2B5EF4-FFF2-40B4-BE49-F238E27FC236}">
                <a16:creationId xmlns:a16="http://schemas.microsoft.com/office/drawing/2014/main" id="{F6EFF188-ADA2-D3F9-5BC6-B830DEEA0207}"/>
              </a:ext>
            </a:extLst>
          </p:cNvPr>
          <p:cNvSpPr>
            <a:spLocks noGrp="1"/>
          </p:cNvSpPr>
          <p:nvPr>
            <p:ph sz="quarter" idx="13"/>
          </p:nvPr>
        </p:nvSpPr>
        <p:spPr>
          <a:xfrm>
            <a:off x="5438983" y="2034540"/>
            <a:ext cx="6572902" cy="4171950"/>
          </a:xfrm>
        </p:spPr>
        <p:txBody>
          <a:bodyPr>
            <a:normAutofit/>
          </a:bodyPr>
          <a:lstStyle/>
          <a:p>
            <a:r>
              <a:rPr lang="en-US" dirty="0"/>
              <a:t>Project size  </a:t>
            </a:r>
          </a:p>
          <a:p>
            <a:pPr lvl="1"/>
            <a:r>
              <a:rPr lang="en-US" sz="2000" dirty="0"/>
              <a:t>Some jurisdictions include all residential projects.</a:t>
            </a:r>
          </a:p>
          <a:p>
            <a:pPr lvl="1"/>
            <a:r>
              <a:rPr lang="en-US" sz="2000" dirty="0"/>
              <a:t>Many jurisdictions include projects with 11 or more units. </a:t>
            </a:r>
          </a:p>
          <a:p>
            <a:pPr lvl="1"/>
            <a:r>
              <a:rPr lang="en-US" sz="2000" dirty="0"/>
              <a:t>Some jurisdictions limit onsite options to larger projects. </a:t>
            </a:r>
          </a:p>
          <a:p>
            <a:r>
              <a:rPr lang="en-US" dirty="0"/>
              <a:t>Tenure (Owner/Renter) </a:t>
            </a:r>
          </a:p>
          <a:p>
            <a:pPr lvl="1"/>
            <a:r>
              <a:rPr lang="en-US" sz="2000" dirty="0"/>
              <a:t>Most jurisdictions include rental and ownership units.</a:t>
            </a:r>
          </a:p>
          <a:p>
            <a:pPr lvl="1"/>
            <a:r>
              <a:rPr lang="en-US" sz="2000" dirty="0"/>
              <a:t>Rental units and homeownership units generally target different household incomes.</a:t>
            </a:r>
          </a:p>
        </p:txBody>
      </p:sp>
    </p:spTree>
    <p:extLst>
      <p:ext uri="{BB962C8B-B14F-4D97-AF65-F5344CB8AC3E}">
        <p14:creationId xmlns:p14="http://schemas.microsoft.com/office/powerpoint/2010/main" val="1580768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93E5-BEB8-556D-B053-B2AFA7BD90BA}"/>
              </a:ext>
            </a:extLst>
          </p:cNvPr>
          <p:cNvSpPr>
            <a:spLocks noGrp="1"/>
          </p:cNvSpPr>
          <p:nvPr>
            <p:ph type="title"/>
          </p:nvPr>
        </p:nvSpPr>
        <p:spPr>
          <a:xfrm>
            <a:off x="402336" y="1901952"/>
            <a:ext cx="3932237" cy="571501"/>
          </a:xfrm>
        </p:spPr>
        <p:txBody>
          <a:bodyPr>
            <a:normAutofit/>
          </a:bodyPr>
          <a:lstStyle/>
          <a:p>
            <a:r>
              <a:rPr lang="en-US" dirty="0"/>
              <a:t>Income Targeting</a:t>
            </a:r>
          </a:p>
        </p:txBody>
      </p:sp>
      <p:sp>
        <p:nvSpPr>
          <p:cNvPr id="5" name="Text Placeholder 4">
            <a:extLst>
              <a:ext uri="{FF2B5EF4-FFF2-40B4-BE49-F238E27FC236}">
                <a16:creationId xmlns:a16="http://schemas.microsoft.com/office/drawing/2014/main" id="{38F25696-9165-3257-AC84-AA7218AB597C}"/>
              </a:ext>
            </a:extLst>
          </p:cNvPr>
          <p:cNvSpPr>
            <a:spLocks noGrp="1"/>
          </p:cNvSpPr>
          <p:nvPr>
            <p:ph type="body" sz="half" idx="2"/>
          </p:nvPr>
        </p:nvSpPr>
        <p:spPr>
          <a:xfrm>
            <a:off x="402336" y="3291840"/>
            <a:ext cx="3932237" cy="1288489"/>
          </a:xfrm>
        </p:spPr>
        <p:txBody>
          <a:bodyPr>
            <a:normAutofit/>
          </a:bodyPr>
          <a:lstStyle/>
          <a:p>
            <a:r>
              <a:rPr lang="en-US" sz="2400" dirty="0"/>
              <a:t>What income groups are most commonly served by onsite inclusionary units?</a:t>
            </a:r>
          </a:p>
        </p:txBody>
      </p:sp>
      <p:sp>
        <p:nvSpPr>
          <p:cNvPr id="3" name="Rectangle 2">
            <a:extLst>
              <a:ext uri="{FF2B5EF4-FFF2-40B4-BE49-F238E27FC236}">
                <a16:creationId xmlns:a16="http://schemas.microsoft.com/office/drawing/2014/main" id="{77FBCEB9-C77D-8CE9-D480-19C19707B4C5}"/>
              </a:ext>
            </a:extLst>
          </p:cNvPr>
          <p:cNvSpPr/>
          <p:nvPr/>
        </p:nvSpPr>
        <p:spPr>
          <a:xfrm>
            <a:off x="152891" y="147773"/>
            <a:ext cx="440585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28.  ALL JURISDICTIONS USE THIS SLIDE</a:t>
            </a:r>
          </a:p>
        </p:txBody>
      </p:sp>
      <p:pic>
        <p:nvPicPr>
          <p:cNvPr id="6" name="Image" descr="Inclusionary housing program income targets for ownership and rental units. ">
            <a:extLst>
              <a:ext uri="{FF2B5EF4-FFF2-40B4-BE49-F238E27FC236}">
                <a16:creationId xmlns:a16="http://schemas.microsoft.com/office/drawing/2014/main" id="{5890C28D-2A67-2A37-F566-6FE6D2A65AB6}"/>
              </a:ext>
            </a:extLst>
          </p:cNvPr>
          <p:cNvPicPr>
            <a:picLocks noChangeAspect="1"/>
          </p:cNvPicPr>
          <p:nvPr/>
        </p:nvPicPr>
        <p:blipFill>
          <a:blip r:embed="rId3"/>
          <a:stretch>
            <a:fillRect/>
          </a:stretch>
        </p:blipFill>
        <p:spPr>
          <a:xfrm>
            <a:off x="4382735" y="1443875"/>
            <a:ext cx="7444830" cy="4132332"/>
          </a:xfrm>
          <a:prstGeom prst="rect">
            <a:avLst/>
          </a:prstGeom>
          <a:ln w="12700">
            <a:solidFill>
              <a:schemeClr val="tx1"/>
            </a:solidFill>
            <a:miter lim="400000"/>
          </a:ln>
        </p:spPr>
      </p:pic>
    </p:spTree>
    <p:extLst>
      <p:ext uri="{BB962C8B-B14F-4D97-AF65-F5344CB8AC3E}">
        <p14:creationId xmlns:p14="http://schemas.microsoft.com/office/powerpoint/2010/main" val="146631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A33763-69B9-5FA8-9222-12E1C0287211}"/>
              </a:ext>
            </a:extLst>
          </p:cNvPr>
          <p:cNvSpPr>
            <a:spLocks noGrp="1"/>
          </p:cNvSpPr>
          <p:nvPr>
            <p:ph type="title"/>
          </p:nvPr>
        </p:nvSpPr>
        <p:spPr>
          <a:xfrm>
            <a:off x="614915" y="719273"/>
            <a:ext cx="10985205" cy="1325563"/>
          </a:xfrm>
        </p:spPr>
        <p:txBody>
          <a:bodyPr>
            <a:normAutofit/>
          </a:bodyPr>
          <a:lstStyle/>
          <a:p>
            <a:r>
              <a:rPr lang="en-US" sz="3600" dirty="0"/>
              <a:t>FAQ: Can an inclusionary program serve very low-income households?</a:t>
            </a:r>
          </a:p>
        </p:txBody>
      </p:sp>
      <p:sp>
        <p:nvSpPr>
          <p:cNvPr id="3" name="Rectangle 2">
            <a:extLst>
              <a:ext uri="{FF2B5EF4-FFF2-40B4-BE49-F238E27FC236}">
                <a16:creationId xmlns:a16="http://schemas.microsoft.com/office/drawing/2014/main" id="{F2ECBC3C-9112-58E1-00C9-9EAA2A93133C}"/>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29.  ALL JURISDICTIONS USE THIS SLIDE</a:t>
            </a:r>
          </a:p>
        </p:txBody>
      </p:sp>
      <p:pic>
        <p:nvPicPr>
          <p:cNvPr id="19" name="Picture 18" descr="Image of apartment building. ">
            <a:extLst>
              <a:ext uri="{FF2B5EF4-FFF2-40B4-BE49-F238E27FC236}">
                <a16:creationId xmlns:a16="http://schemas.microsoft.com/office/drawing/2014/main" id="{D87ADA88-3E8B-373B-A317-3AF51FCDCC48}"/>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661672" y="2282392"/>
            <a:ext cx="3721172" cy="3006861"/>
          </a:xfrm>
          <a:prstGeom prst="rect">
            <a:avLst/>
          </a:prstGeom>
        </p:spPr>
      </p:pic>
      <p:sp>
        <p:nvSpPr>
          <p:cNvPr id="8" name="Text Placeholder 6">
            <a:extLst>
              <a:ext uri="{FF2B5EF4-FFF2-40B4-BE49-F238E27FC236}">
                <a16:creationId xmlns:a16="http://schemas.microsoft.com/office/drawing/2014/main" id="{8BF204C9-4A78-5176-62B3-4352A4B5367C}"/>
              </a:ext>
            </a:extLst>
          </p:cNvPr>
          <p:cNvSpPr txBox="1">
            <a:spLocks/>
          </p:cNvSpPr>
          <p:nvPr/>
        </p:nvSpPr>
        <p:spPr>
          <a:xfrm>
            <a:off x="1733499" y="5445891"/>
            <a:ext cx="3577518" cy="767162"/>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b="1" dirty="0"/>
              <a:t>Higher percentage of      low-income units</a:t>
            </a:r>
          </a:p>
        </p:txBody>
      </p:sp>
      <p:sp>
        <p:nvSpPr>
          <p:cNvPr id="15" name="TextBox 14">
            <a:extLst>
              <a:ext uri="{FF2B5EF4-FFF2-40B4-BE49-F238E27FC236}">
                <a16:creationId xmlns:a16="http://schemas.microsoft.com/office/drawing/2014/main" id="{B3DC9C1F-CAE0-7A8C-8B33-B303620AD772}"/>
              </a:ext>
            </a:extLst>
          </p:cNvPr>
          <p:cNvSpPr txBox="1"/>
          <p:nvPr/>
        </p:nvSpPr>
        <p:spPr>
          <a:xfrm>
            <a:off x="5803526" y="5644805"/>
            <a:ext cx="824265" cy="369332"/>
          </a:xfrm>
          <a:prstGeom prst="rect">
            <a:avLst/>
          </a:prstGeom>
          <a:noFill/>
        </p:spPr>
        <p:txBody>
          <a:bodyPr wrap="none" rtlCol="0">
            <a:spAutoFit/>
          </a:bodyPr>
          <a:lstStyle/>
          <a:p>
            <a:r>
              <a:rPr lang="en-US" b="1" dirty="0"/>
              <a:t>- OR -</a:t>
            </a:r>
          </a:p>
        </p:txBody>
      </p:sp>
      <p:pic>
        <p:nvPicPr>
          <p:cNvPr id="21" name="Picture 20" descr="Image of apartment building. ">
            <a:extLst>
              <a:ext uri="{FF2B5EF4-FFF2-40B4-BE49-F238E27FC236}">
                <a16:creationId xmlns:a16="http://schemas.microsoft.com/office/drawing/2014/main" id="{A9D15DE4-675D-43D3-3AD2-82DD376BE410}"/>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211644" y="2300168"/>
            <a:ext cx="3652631" cy="2971311"/>
          </a:xfrm>
          <a:prstGeom prst="rect">
            <a:avLst/>
          </a:prstGeom>
        </p:spPr>
      </p:pic>
      <p:sp>
        <p:nvSpPr>
          <p:cNvPr id="13" name="Text Placeholder 6">
            <a:extLst>
              <a:ext uri="{FF2B5EF4-FFF2-40B4-BE49-F238E27FC236}">
                <a16:creationId xmlns:a16="http://schemas.microsoft.com/office/drawing/2014/main" id="{EEC1952F-4706-C7BD-35F8-3D6CCDE6F60D}"/>
              </a:ext>
            </a:extLst>
          </p:cNvPr>
          <p:cNvSpPr txBox="1">
            <a:spLocks/>
          </p:cNvSpPr>
          <p:nvPr/>
        </p:nvSpPr>
        <p:spPr>
          <a:xfrm>
            <a:off x="7249200" y="5371900"/>
            <a:ext cx="3577518" cy="915143"/>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r">
              <a:buNone/>
            </a:pPr>
            <a:r>
              <a:rPr lang="en-US" b="1" dirty="0"/>
              <a:t>Lower percentage of very low-income units</a:t>
            </a:r>
          </a:p>
        </p:txBody>
      </p:sp>
    </p:spTree>
    <p:extLst>
      <p:ext uri="{BB962C8B-B14F-4D97-AF65-F5344CB8AC3E}">
        <p14:creationId xmlns:p14="http://schemas.microsoft.com/office/powerpoint/2010/main" val="246691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E468-E3C4-A1BC-A288-E9D47C103E88}"/>
              </a:ext>
            </a:extLst>
          </p:cNvPr>
          <p:cNvSpPr>
            <a:spLocks noGrp="1"/>
          </p:cNvSpPr>
          <p:nvPr>
            <p:ph type="title"/>
          </p:nvPr>
        </p:nvSpPr>
        <p:spPr>
          <a:xfrm>
            <a:off x="1451579" y="1106424"/>
            <a:ext cx="9603275" cy="587136"/>
          </a:xfrm>
        </p:spPr>
        <p:txBody>
          <a:bodyPr>
            <a:normAutofit fontScale="90000"/>
          </a:bodyPr>
          <a:lstStyle/>
          <a:p>
            <a:r>
              <a:rPr lang="en-US" dirty="0"/>
              <a:t>TIPS on Using this Slide Deck - delete </a:t>
            </a:r>
            <a:r>
              <a:rPr lang="en-US" sz="200" dirty="0">
                <a:solidFill>
                  <a:srgbClr val="E5E2DF"/>
                </a:solidFill>
              </a:rPr>
              <a:t>(2)</a:t>
            </a:r>
          </a:p>
        </p:txBody>
      </p:sp>
      <p:sp>
        <p:nvSpPr>
          <p:cNvPr id="3" name="Content Placeholder 2">
            <a:extLst>
              <a:ext uri="{FF2B5EF4-FFF2-40B4-BE49-F238E27FC236}">
                <a16:creationId xmlns:a16="http://schemas.microsoft.com/office/drawing/2014/main" id="{8E27E611-6527-1910-3406-D695E438E977}"/>
              </a:ext>
            </a:extLst>
          </p:cNvPr>
          <p:cNvSpPr>
            <a:spLocks noGrp="1"/>
          </p:cNvSpPr>
          <p:nvPr>
            <p:ph idx="1"/>
          </p:nvPr>
        </p:nvSpPr>
        <p:spPr/>
        <p:txBody>
          <a:bodyPr/>
          <a:lstStyle/>
          <a:p>
            <a:pPr marL="171450" indent="-171450">
              <a:buFont typeface="Arial" panose="020B0604020202020204" pitchFamily="34" charset="0"/>
              <a:buChar char="•"/>
            </a:pPr>
            <a:r>
              <a:rPr lang="en-US" dirty="0"/>
              <a:t>Whenever possible replace photos with images of local projects in your community.</a:t>
            </a:r>
          </a:p>
          <a:p>
            <a:pPr marL="171450" indent="-171450">
              <a:buFont typeface="Arial" panose="020B0604020202020204" pitchFamily="34" charset="0"/>
              <a:buChar char="•"/>
            </a:pPr>
            <a:r>
              <a:rPr lang="en-US" dirty="0"/>
              <a:t>Apply your jurisdiction’s PowerPoint template to this deck or paste content from here into your template. </a:t>
            </a:r>
          </a:p>
          <a:p>
            <a:pPr marL="171450" indent="-171450">
              <a:buFont typeface="Arial" panose="020B0604020202020204" pitchFamily="34" charset="0"/>
              <a:buChar char="•"/>
            </a:pPr>
            <a:r>
              <a:rPr lang="en-US" dirty="0"/>
              <a:t>Some of the slides are aimed at a knowledgeable audience. You may need to add more details or background if the audience is not familiar with basic terms like Housing Elements or RHNA.</a:t>
            </a:r>
          </a:p>
          <a:p>
            <a:endParaRPr lang="en-US" dirty="0"/>
          </a:p>
        </p:txBody>
      </p:sp>
      <p:sp>
        <p:nvSpPr>
          <p:cNvPr id="7" name="Rectangle 6">
            <a:extLst>
              <a:ext uri="{FF2B5EF4-FFF2-40B4-BE49-F238E27FC236}">
                <a16:creationId xmlns:a16="http://schemas.microsoft.com/office/drawing/2014/main" id="{42AF4D89-771B-D853-4E2C-C2569E0FB247}"/>
              </a:ext>
            </a:extLst>
          </p:cNvPr>
          <p:cNvSpPr/>
          <p:nvPr/>
        </p:nvSpPr>
        <p:spPr>
          <a:xfrm>
            <a:off x="152892" y="147773"/>
            <a:ext cx="1931670"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 GUIDE</a:t>
            </a:r>
          </a:p>
        </p:txBody>
      </p:sp>
    </p:spTree>
    <p:extLst>
      <p:ext uri="{BB962C8B-B14F-4D97-AF65-F5344CB8AC3E}">
        <p14:creationId xmlns:p14="http://schemas.microsoft.com/office/powerpoint/2010/main" val="1056927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20EC-9A0D-90DE-D2C1-0BC35AAB89D9}"/>
              </a:ext>
            </a:extLst>
          </p:cNvPr>
          <p:cNvSpPr>
            <a:spLocks noGrp="1"/>
          </p:cNvSpPr>
          <p:nvPr>
            <p:ph type="title"/>
          </p:nvPr>
        </p:nvSpPr>
        <p:spPr>
          <a:xfrm>
            <a:off x="402336" y="1901952"/>
            <a:ext cx="3273099" cy="790570"/>
          </a:xfrm>
        </p:spPr>
        <p:txBody>
          <a:bodyPr>
            <a:normAutofit fontScale="90000"/>
          </a:bodyPr>
          <a:lstStyle/>
          <a:p>
            <a:r>
              <a:rPr lang="en-US" dirty="0"/>
              <a:t>Preserving Affordability</a:t>
            </a:r>
          </a:p>
        </p:txBody>
      </p:sp>
      <p:sp>
        <p:nvSpPr>
          <p:cNvPr id="4" name="Rectangle 3">
            <a:extLst>
              <a:ext uri="{FF2B5EF4-FFF2-40B4-BE49-F238E27FC236}">
                <a16:creationId xmlns:a16="http://schemas.microsoft.com/office/drawing/2014/main" id="{5FF5A3BC-D600-7628-A8E2-96D36DECA42D}"/>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30.  ALL JURISDICTIONS USE THIS SLIDE</a:t>
            </a:r>
          </a:p>
        </p:txBody>
      </p:sp>
      <p:sp>
        <p:nvSpPr>
          <p:cNvPr id="7" name="Text Placeholder 6">
            <a:extLst>
              <a:ext uri="{FF2B5EF4-FFF2-40B4-BE49-F238E27FC236}">
                <a16:creationId xmlns:a16="http://schemas.microsoft.com/office/drawing/2014/main" id="{393CC012-71AD-4F4F-AF90-105F82E68CAF}"/>
              </a:ext>
            </a:extLst>
          </p:cNvPr>
          <p:cNvSpPr>
            <a:spLocks noGrp="1"/>
          </p:cNvSpPr>
          <p:nvPr>
            <p:ph type="body" sz="half" idx="2"/>
          </p:nvPr>
        </p:nvSpPr>
        <p:spPr>
          <a:xfrm>
            <a:off x="329824" y="3291840"/>
            <a:ext cx="3932237" cy="925560"/>
          </a:xfrm>
        </p:spPr>
        <p:txBody>
          <a:bodyPr>
            <a:normAutofit/>
          </a:bodyPr>
          <a:lstStyle/>
          <a:p>
            <a:r>
              <a:rPr lang="en-US" sz="2000" dirty="0"/>
              <a:t>How long do inclusionary programs require units to remain affordable?</a:t>
            </a:r>
          </a:p>
        </p:txBody>
      </p:sp>
      <p:pic>
        <p:nvPicPr>
          <p:cNvPr id="3" name="image33.png" descr="Chart illustrating affordability terms for selected inclusionary housing programs. ">
            <a:extLst>
              <a:ext uri="{FF2B5EF4-FFF2-40B4-BE49-F238E27FC236}">
                <a16:creationId xmlns:a16="http://schemas.microsoft.com/office/drawing/2014/main" id="{9B208E35-02D1-CBFC-E694-CA5730638471}"/>
              </a:ext>
            </a:extLst>
          </p:cNvPr>
          <p:cNvPicPr>
            <a:picLocks noChangeAspect="1"/>
          </p:cNvPicPr>
          <p:nvPr/>
        </p:nvPicPr>
        <p:blipFill>
          <a:blip r:embed="rId3"/>
          <a:stretch>
            <a:fillRect/>
          </a:stretch>
        </p:blipFill>
        <p:spPr>
          <a:xfrm>
            <a:off x="4871258" y="1305369"/>
            <a:ext cx="7084708" cy="4185242"/>
          </a:xfrm>
          <a:prstGeom prst="rect">
            <a:avLst/>
          </a:prstGeom>
          <a:ln w="12700">
            <a:solidFill>
              <a:schemeClr val="tx1"/>
            </a:solidFill>
            <a:miter lim="400000"/>
          </a:ln>
        </p:spPr>
      </p:pic>
    </p:spTree>
    <p:extLst>
      <p:ext uri="{BB962C8B-B14F-4D97-AF65-F5344CB8AC3E}">
        <p14:creationId xmlns:p14="http://schemas.microsoft.com/office/powerpoint/2010/main" val="2660933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66FA-9E05-5A44-5BC9-B111E8190E6D}"/>
              </a:ext>
            </a:extLst>
          </p:cNvPr>
          <p:cNvSpPr>
            <a:spLocks noGrp="1"/>
          </p:cNvSpPr>
          <p:nvPr>
            <p:ph type="title"/>
          </p:nvPr>
        </p:nvSpPr>
        <p:spPr>
          <a:xfrm>
            <a:off x="402336" y="1804307"/>
            <a:ext cx="3273099" cy="760090"/>
          </a:xfrm>
        </p:spPr>
        <p:txBody>
          <a:bodyPr>
            <a:normAutofit fontScale="90000"/>
          </a:bodyPr>
          <a:lstStyle/>
          <a:p>
            <a:r>
              <a:rPr lang="en-US" dirty="0"/>
              <a:t>Other Common Topics</a:t>
            </a:r>
          </a:p>
        </p:txBody>
      </p:sp>
      <p:sp>
        <p:nvSpPr>
          <p:cNvPr id="6" name="Rectangle 5">
            <a:extLst>
              <a:ext uri="{FF2B5EF4-FFF2-40B4-BE49-F238E27FC236}">
                <a16:creationId xmlns:a16="http://schemas.microsoft.com/office/drawing/2014/main" id="{D31C2B81-E7DD-AC09-D974-D71BDE646411}"/>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31.  ALL JURISDICTIONS USE THIS SLIDE</a:t>
            </a:r>
          </a:p>
        </p:txBody>
      </p:sp>
      <p:sp>
        <p:nvSpPr>
          <p:cNvPr id="4" name="Text Placeholder 3">
            <a:extLst>
              <a:ext uri="{FF2B5EF4-FFF2-40B4-BE49-F238E27FC236}">
                <a16:creationId xmlns:a16="http://schemas.microsoft.com/office/drawing/2014/main" id="{2A4B0B37-5673-A688-1E16-F8EFEEC55F07}"/>
              </a:ext>
            </a:extLst>
          </p:cNvPr>
          <p:cNvSpPr>
            <a:spLocks noGrp="1"/>
          </p:cNvSpPr>
          <p:nvPr>
            <p:ph type="body" sz="half" idx="2"/>
          </p:nvPr>
        </p:nvSpPr>
        <p:spPr>
          <a:xfrm>
            <a:off x="402336" y="2755747"/>
            <a:ext cx="3932237" cy="760090"/>
          </a:xfrm>
        </p:spPr>
        <p:txBody>
          <a:bodyPr>
            <a:normAutofit/>
          </a:bodyPr>
          <a:lstStyle/>
          <a:p>
            <a:r>
              <a:rPr lang="en-US" sz="2400" dirty="0"/>
              <a:t>Not all programs address these issues. </a:t>
            </a:r>
          </a:p>
        </p:txBody>
      </p:sp>
      <p:sp>
        <p:nvSpPr>
          <p:cNvPr id="3" name="Content Placeholder 2">
            <a:extLst>
              <a:ext uri="{FF2B5EF4-FFF2-40B4-BE49-F238E27FC236}">
                <a16:creationId xmlns:a16="http://schemas.microsoft.com/office/drawing/2014/main" id="{BF77F59D-35F6-DCDE-F5FB-DA7DFEFCCEA8}"/>
              </a:ext>
            </a:extLst>
          </p:cNvPr>
          <p:cNvSpPr>
            <a:spLocks noGrp="1"/>
          </p:cNvSpPr>
          <p:nvPr>
            <p:ph idx="1"/>
          </p:nvPr>
        </p:nvSpPr>
        <p:spPr>
          <a:xfrm>
            <a:off x="5510332" y="1804307"/>
            <a:ext cx="6012470" cy="1832857"/>
          </a:xfrm>
        </p:spPr>
        <p:txBody>
          <a:bodyPr anchor="t">
            <a:normAutofit fontScale="92500" lnSpcReduction="10000"/>
          </a:bodyPr>
          <a:lstStyle/>
          <a:p>
            <a:r>
              <a:rPr lang="en-US" dirty="0"/>
              <a:t>Design/amenities for affordable units</a:t>
            </a:r>
          </a:p>
          <a:p>
            <a:r>
              <a:rPr lang="en-US" dirty="0"/>
              <a:t>Clustering of affordable units</a:t>
            </a:r>
          </a:p>
          <a:p>
            <a:r>
              <a:rPr lang="en-US" dirty="0"/>
              <a:t> Zones/target area</a:t>
            </a:r>
          </a:p>
        </p:txBody>
      </p:sp>
    </p:spTree>
    <p:extLst>
      <p:ext uri="{BB962C8B-B14F-4D97-AF65-F5344CB8AC3E}">
        <p14:creationId xmlns:p14="http://schemas.microsoft.com/office/powerpoint/2010/main" val="2990167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F5377-7338-1789-6B44-630CBEF90C64}"/>
              </a:ext>
            </a:extLst>
          </p:cNvPr>
          <p:cNvSpPr>
            <a:spLocks noGrp="1"/>
          </p:cNvSpPr>
          <p:nvPr>
            <p:ph type="title"/>
          </p:nvPr>
        </p:nvSpPr>
        <p:spPr>
          <a:xfrm>
            <a:off x="402336" y="1225296"/>
            <a:ext cx="9603275" cy="587136"/>
          </a:xfrm>
        </p:spPr>
        <p:txBody>
          <a:bodyPr>
            <a:normAutofit fontScale="90000"/>
          </a:bodyPr>
          <a:lstStyle/>
          <a:p>
            <a:r>
              <a:rPr lang="en-US" dirty="0">
                <a:solidFill>
                  <a:srgbClr val="1174A9"/>
                </a:solidFill>
              </a:rPr>
              <a:t>M</a:t>
            </a:r>
            <a:r>
              <a:rPr lang="en-US" dirty="0">
                <a:solidFill>
                  <a:srgbClr val="1174A9"/>
                </a:solidFill>
                <a:effectLst/>
              </a:rPr>
              <a:t>onitoring and Stewardship</a:t>
            </a:r>
            <a:endParaRPr lang="en-US" dirty="0">
              <a:solidFill>
                <a:srgbClr val="1174A9"/>
              </a:solidFill>
            </a:endParaRPr>
          </a:p>
        </p:txBody>
      </p:sp>
      <p:sp>
        <p:nvSpPr>
          <p:cNvPr id="3" name="Content Placeholder 2">
            <a:extLst>
              <a:ext uri="{FF2B5EF4-FFF2-40B4-BE49-F238E27FC236}">
                <a16:creationId xmlns:a16="http://schemas.microsoft.com/office/drawing/2014/main" id="{1FDB0A8A-E557-8755-8E44-5857B91E38F4}"/>
              </a:ext>
            </a:extLst>
          </p:cNvPr>
          <p:cNvSpPr>
            <a:spLocks noGrp="1"/>
          </p:cNvSpPr>
          <p:nvPr>
            <p:ph idx="1"/>
          </p:nvPr>
        </p:nvSpPr>
        <p:spPr>
          <a:xfrm>
            <a:off x="889348" y="2258333"/>
            <a:ext cx="10710772" cy="4351338"/>
          </a:xfrm>
        </p:spPr>
        <p:txBody>
          <a:bodyPr>
            <a:normAutofit/>
          </a:bodyPr>
          <a:lstStyle/>
          <a:p>
            <a:r>
              <a:rPr lang="en-US" dirty="0"/>
              <a:t>Setting affordable rents</a:t>
            </a:r>
          </a:p>
          <a:p>
            <a:r>
              <a:rPr lang="en-US" dirty="0"/>
              <a:t>Tenant selection process and prioritization</a:t>
            </a:r>
          </a:p>
          <a:p>
            <a:r>
              <a:rPr lang="en-US" dirty="0"/>
              <a:t>Income certifications</a:t>
            </a:r>
          </a:p>
          <a:p>
            <a:r>
              <a:rPr lang="en-US" dirty="0"/>
              <a:t>Property management</a:t>
            </a:r>
          </a:p>
          <a:p>
            <a:pPr lvl="1"/>
            <a:r>
              <a:rPr lang="en-US" sz="2400" dirty="0"/>
              <a:t>Rental </a:t>
            </a:r>
          </a:p>
          <a:p>
            <a:pPr lvl="1"/>
            <a:r>
              <a:rPr lang="en-US" sz="2400" dirty="0"/>
              <a:t>Homeownership</a:t>
            </a:r>
          </a:p>
        </p:txBody>
      </p:sp>
      <p:sp>
        <p:nvSpPr>
          <p:cNvPr id="5" name="Rectangle 4">
            <a:extLst>
              <a:ext uri="{FF2B5EF4-FFF2-40B4-BE49-F238E27FC236}">
                <a16:creationId xmlns:a16="http://schemas.microsoft.com/office/drawing/2014/main" id="{45ED071F-F9E8-B299-C83B-AF142D391685}"/>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32.  ALL JURISDICTIONS USE THIS SLIDE</a:t>
            </a:r>
          </a:p>
        </p:txBody>
      </p:sp>
    </p:spTree>
    <p:extLst>
      <p:ext uri="{BB962C8B-B14F-4D97-AF65-F5344CB8AC3E}">
        <p14:creationId xmlns:p14="http://schemas.microsoft.com/office/powerpoint/2010/main" val="1129034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7CFA-C785-785F-853B-78968381913B}"/>
              </a:ext>
            </a:extLst>
          </p:cNvPr>
          <p:cNvSpPr>
            <a:spLocks noGrp="1"/>
          </p:cNvSpPr>
          <p:nvPr>
            <p:ph type="title"/>
          </p:nvPr>
        </p:nvSpPr>
        <p:spPr>
          <a:xfrm>
            <a:off x="402336" y="1225296"/>
            <a:ext cx="9603275" cy="587136"/>
          </a:xfrm>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35766AA1-6F2F-AA9C-F089-8A8CCCE78BBB}"/>
              </a:ext>
            </a:extLst>
          </p:cNvPr>
          <p:cNvSpPr>
            <a:spLocks noGrp="1"/>
          </p:cNvSpPr>
          <p:nvPr>
            <p:ph idx="1"/>
          </p:nvPr>
        </p:nvSpPr>
        <p:spPr>
          <a:xfrm>
            <a:off x="402336" y="2144939"/>
            <a:ext cx="10710772" cy="4351338"/>
          </a:xfrm>
        </p:spPr>
        <p:txBody>
          <a:bodyPr/>
          <a:lstStyle/>
          <a:p>
            <a:pPr marL="0" indent="0">
              <a:buNone/>
            </a:pPr>
            <a:r>
              <a:rPr lang="en-US" dirty="0">
                <a:solidFill>
                  <a:srgbClr val="7030A0"/>
                </a:solidFill>
              </a:rPr>
              <a:t>TODAY</a:t>
            </a:r>
          </a:p>
          <a:p>
            <a:pPr marL="0" indent="0">
              <a:buNone/>
            </a:pPr>
            <a:endParaRPr lang="en-US" dirty="0">
              <a:solidFill>
                <a:srgbClr val="7030A0"/>
              </a:solidFill>
            </a:endParaRPr>
          </a:p>
          <a:p>
            <a:pPr marL="0" indent="0">
              <a:buNone/>
            </a:pPr>
            <a:r>
              <a:rPr lang="en-US" dirty="0">
                <a:solidFill>
                  <a:srgbClr val="7030A0"/>
                </a:solidFill>
              </a:rPr>
              <a:t>NEXT STEPS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8BFAE46E-BC05-AA81-6862-52936272C3B8}"/>
              </a:ext>
            </a:extLst>
          </p:cNvPr>
          <p:cNvSpPr/>
          <p:nvPr/>
        </p:nvSpPr>
        <p:spPr>
          <a:xfrm>
            <a:off x="152891" y="147773"/>
            <a:ext cx="4458866"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33.  ALL JURISDICTIONS USE THIS SLIDE</a:t>
            </a:r>
            <a:br>
              <a:rPr lang="en-US" dirty="0"/>
            </a:br>
            <a:r>
              <a:rPr lang="en-US" dirty="0"/>
              <a:t>(Update text in purple)</a:t>
            </a:r>
          </a:p>
        </p:txBody>
      </p:sp>
    </p:spTree>
    <p:extLst>
      <p:ext uri="{BB962C8B-B14F-4D97-AF65-F5344CB8AC3E}">
        <p14:creationId xmlns:p14="http://schemas.microsoft.com/office/powerpoint/2010/main" val="359527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976AB-C729-41F3-96F0-6985A06A73C5}"/>
              </a:ext>
            </a:extLst>
          </p:cNvPr>
          <p:cNvSpPr>
            <a:spLocks noGrp="1"/>
          </p:cNvSpPr>
          <p:nvPr>
            <p:ph type="title"/>
          </p:nvPr>
        </p:nvSpPr>
        <p:spPr>
          <a:xfrm>
            <a:off x="402336" y="1485898"/>
            <a:ext cx="3932237" cy="571501"/>
          </a:xfrm>
        </p:spPr>
        <p:txBody>
          <a:bodyPr>
            <a:normAutofit/>
          </a:bodyPr>
          <a:lstStyle/>
          <a:p>
            <a:r>
              <a:rPr lang="en-US" dirty="0"/>
              <a:t>Additional Slides</a:t>
            </a:r>
          </a:p>
        </p:txBody>
      </p:sp>
      <p:sp>
        <p:nvSpPr>
          <p:cNvPr id="4" name="Rectangle 3">
            <a:extLst>
              <a:ext uri="{FF2B5EF4-FFF2-40B4-BE49-F238E27FC236}">
                <a16:creationId xmlns:a16="http://schemas.microsoft.com/office/drawing/2014/main" id="{EF456D4B-1617-B6F2-CD61-EDC49A143334}"/>
              </a:ext>
            </a:extLst>
          </p:cNvPr>
          <p:cNvSpPr/>
          <p:nvPr/>
        </p:nvSpPr>
        <p:spPr>
          <a:xfrm>
            <a:off x="152891" y="147773"/>
            <a:ext cx="5370085"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34.  ALL JURISDICTIONS USE THIS SLIDE IF NEEDED</a:t>
            </a:r>
            <a:br>
              <a:rPr lang="en-US" dirty="0"/>
            </a:br>
            <a:r>
              <a:rPr lang="en-US" dirty="0"/>
              <a:t>(Update text in purple)</a:t>
            </a:r>
          </a:p>
        </p:txBody>
      </p:sp>
      <p:sp>
        <p:nvSpPr>
          <p:cNvPr id="7" name="TextBox 6">
            <a:extLst>
              <a:ext uri="{FF2B5EF4-FFF2-40B4-BE49-F238E27FC236}">
                <a16:creationId xmlns:a16="http://schemas.microsoft.com/office/drawing/2014/main" id="{4A9AE37B-C4CE-543F-09DB-35CD54AE0757}"/>
              </a:ext>
            </a:extLst>
          </p:cNvPr>
          <p:cNvSpPr txBox="1"/>
          <p:nvPr/>
        </p:nvSpPr>
        <p:spPr>
          <a:xfrm>
            <a:off x="402336" y="2633472"/>
            <a:ext cx="6094638" cy="1200329"/>
          </a:xfrm>
          <a:prstGeom prst="rect">
            <a:avLst/>
          </a:prstGeom>
          <a:noFill/>
        </p:spPr>
        <p:txBody>
          <a:bodyPr wrap="square">
            <a:spAutoFit/>
          </a:bodyPr>
          <a:lstStyle/>
          <a:p>
            <a:r>
              <a:rPr lang="en-US" sz="2400" dirty="0">
                <a:solidFill>
                  <a:srgbClr val="7030A0"/>
                </a:solidFill>
              </a:rPr>
              <a:t>These are not broadly applicable but may be relevant for some discussions on inclusionary housing</a:t>
            </a:r>
          </a:p>
        </p:txBody>
      </p:sp>
    </p:spTree>
    <p:extLst>
      <p:ext uri="{BB962C8B-B14F-4D97-AF65-F5344CB8AC3E}">
        <p14:creationId xmlns:p14="http://schemas.microsoft.com/office/powerpoint/2010/main" val="1582047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818E-B0A2-EDE3-76A2-D1B4EFDFDEDE}"/>
              </a:ext>
            </a:extLst>
          </p:cNvPr>
          <p:cNvSpPr>
            <a:spLocks noGrp="1"/>
          </p:cNvSpPr>
          <p:nvPr>
            <p:ph type="title"/>
          </p:nvPr>
        </p:nvSpPr>
        <p:spPr>
          <a:xfrm>
            <a:off x="402336" y="1175323"/>
            <a:ext cx="3932237" cy="840586"/>
          </a:xfrm>
        </p:spPr>
        <p:txBody>
          <a:bodyPr>
            <a:normAutofit/>
          </a:bodyPr>
          <a:lstStyle/>
          <a:p>
            <a:r>
              <a:rPr lang="en-US" dirty="0"/>
              <a:t>Fractional Units</a:t>
            </a:r>
          </a:p>
        </p:txBody>
      </p:sp>
      <p:sp>
        <p:nvSpPr>
          <p:cNvPr id="3" name="Rectangle 2">
            <a:extLst>
              <a:ext uri="{FF2B5EF4-FFF2-40B4-BE49-F238E27FC236}">
                <a16:creationId xmlns:a16="http://schemas.microsoft.com/office/drawing/2014/main" id="{802E737F-3489-EE63-B7EC-4FC95548216B}"/>
              </a:ext>
            </a:extLst>
          </p:cNvPr>
          <p:cNvSpPr/>
          <p:nvPr/>
        </p:nvSpPr>
        <p:spPr>
          <a:xfrm>
            <a:off x="152891" y="147773"/>
            <a:ext cx="5943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35.  FOR JURISDICTIONS CREATING NEW POLICY</a:t>
            </a:r>
          </a:p>
          <a:p>
            <a:pPr algn="ctr"/>
            <a:r>
              <a:rPr lang="en-US" dirty="0"/>
              <a:t>(Update text in purple)</a:t>
            </a:r>
          </a:p>
        </p:txBody>
      </p:sp>
      <p:sp>
        <p:nvSpPr>
          <p:cNvPr id="5" name="Text Placeholder 4">
            <a:extLst>
              <a:ext uri="{FF2B5EF4-FFF2-40B4-BE49-F238E27FC236}">
                <a16:creationId xmlns:a16="http://schemas.microsoft.com/office/drawing/2014/main" id="{1A11A6C9-11F9-B327-0CF6-701251600B4E}"/>
              </a:ext>
            </a:extLst>
          </p:cNvPr>
          <p:cNvSpPr>
            <a:spLocks noGrp="1"/>
          </p:cNvSpPr>
          <p:nvPr>
            <p:ph type="body" sz="half" idx="2"/>
          </p:nvPr>
        </p:nvSpPr>
        <p:spPr>
          <a:xfrm>
            <a:off x="402336" y="2633472"/>
            <a:ext cx="4818062" cy="3992671"/>
          </a:xfrm>
        </p:spPr>
        <p:txBody>
          <a:bodyPr>
            <a:normAutofit/>
          </a:bodyPr>
          <a:lstStyle/>
          <a:p>
            <a:r>
              <a:rPr lang="en-US" sz="2400" dirty="0">
                <a:solidFill>
                  <a:srgbClr val="7030A0"/>
                </a:solidFill>
              </a:rPr>
              <a:t>Potential Approach:</a:t>
            </a:r>
          </a:p>
          <a:p>
            <a:pPr marL="285750" indent="-285750">
              <a:buFontTx/>
              <a:buChar char="-"/>
            </a:pPr>
            <a:r>
              <a:rPr lang="en-US" sz="2400" dirty="0">
                <a:solidFill>
                  <a:srgbClr val="7030A0"/>
                </a:solidFill>
              </a:rPr>
              <a:t>Collect fees on fractional units or round up to the nearest full unit, at the developer’s discretion. </a:t>
            </a:r>
          </a:p>
          <a:p>
            <a:pPr marL="285750" indent="-285750">
              <a:buFontTx/>
              <a:buChar char="-"/>
            </a:pPr>
            <a:endParaRPr lang="en-US" sz="2000" dirty="0"/>
          </a:p>
        </p:txBody>
      </p:sp>
      <p:sp>
        <p:nvSpPr>
          <p:cNvPr id="4" name="Content Placeholder 3">
            <a:extLst>
              <a:ext uri="{FF2B5EF4-FFF2-40B4-BE49-F238E27FC236}">
                <a16:creationId xmlns:a16="http://schemas.microsoft.com/office/drawing/2014/main" id="{0A958C77-9448-D240-2590-1912A439F194}"/>
              </a:ext>
            </a:extLst>
          </p:cNvPr>
          <p:cNvSpPr>
            <a:spLocks noGrp="1"/>
          </p:cNvSpPr>
          <p:nvPr>
            <p:ph sz="quarter" idx="13"/>
          </p:nvPr>
        </p:nvSpPr>
        <p:spPr>
          <a:xfrm>
            <a:off x="6096000" y="1175323"/>
            <a:ext cx="5935822" cy="4988713"/>
          </a:xfrm>
        </p:spPr>
        <p:txBody>
          <a:bodyPr>
            <a:normAutofit/>
          </a:bodyPr>
          <a:lstStyle/>
          <a:p>
            <a:pPr marL="0" indent="151892" defTabSz="841247">
              <a:lnSpc>
                <a:spcPct val="100000"/>
              </a:lnSpc>
              <a:spcBef>
                <a:spcPts val="1600"/>
              </a:spcBef>
              <a:buClrTx/>
              <a:buSzTx/>
              <a:buFont typeface="Arial"/>
              <a:buNone/>
              <a:defRPr sz="2576" b="1" u="sng">
                <a:solidFill>
                  <a:srgbClr val="000000"/>
                </a:solidFill>
                <a:latin typeface="Arial"/>
                <a:ea typeface="Arial"/>
                <a:cs typeface="Arial"/>
                <a:sym typeface="Arial"/>
              </a:defRPr>
            </a:pPr>
            <a:r>
              <a:rPr lang="en-US" dirty="0">
                <a:latin typeface="Trebuchet MS" panose="020B0603020202020204" pitchFamily="34" charset="0"/>
              </a:rPr>
              <a:t>The Basics</a:t>
            </a:r>
          </a:p>
          <a:p>
            <a:pPr marL="494793" indent="-342900" defTabSz="841247">
              <a:lnSpc>
                <a:spcPct val="100000"/>
              </a:lnSpc>
              <a:spcBef>
                <a:spcPts val="1600"/>
              </a:spcBef>
              <a:defRPr sz="2576">
                <a:solidFill>
                  <a:srgbClr val="000000"/>
                </a:solidFill>
                <a:latin typeface="Arial"/>
                <a:ea typeface="Arial"/>
                <a:cs typeface="Arial"/>
                <a:sym typeface="Arial"/>
              </a:defRPr>
            </a:pPr>
            <a:r>
              <a:rPr lang="en-US" dirty="0">
                <a:latin typeface="Trebuchet MS" panose="020B0603020202020204" pitchFamily="34" charset="0"/>
              </a:rPr>
              <a:t>Inclusionary requirements often result in a fractional requirement</a:t>
            </a:r>
          </a:p>
          <a:p>
            <a:pPr marL="151893" indent="0" defTabSz="841247">
              <a:lnSpc>
                <a:spcPct val="100000"/>
              </a:lnSpc>
              <a:spcBef>
                <a:spcPts val="1600"/>
              </a:spcBef>
              <a:buClrTx/>
              <a:buSzPct val="171000"/>
              <a:buNone/>
              <a:defRPr sz="2576">
                <a:solidFill>
                  <a:srgbClr val="000000"/>
                </a:solidFill>
                <a:latin typeface="Arial"/>
                <a:ea typeface="Arial"/>
                <a:cs typeface="Arial"/>
                <a:sym typeface="Arial"/>
              </a:defRPr>
            </a:pPr>
            <a:r>
              <a:rPr lang="en-US" b="1" u="sng" dirty="0">
                <a:latin typeface="Trebuchet MS" panose="020B0603020202020204" pitchFamily="34" charset="0"/>
              </a:rPr>
              <a:t>Options</a:t>
            </a:r>
          </a:p>
          <a:p>
            <a:pPr marL="494793" indent="-342900" defTabSz="841247">
              <a:lnSpc>
                <a:spcPct val="100000"/>
              </a:lnSpc>
              <a:spcBef>
                <a:spcPts val="1600"/>
              </a:spcBef>
              <a:defRPr sz="2576">
                <a:solidFill>
                  <a:srgbClr val="000000"/>
                </a:solidFill>
                <a:latin typeface="Arial"/>
                <a:ea typeface="Arial"/>
                <a:cs typeface="Arial"/>
                <a:sym typeface="Arial"/>
              </a:defRPr>
            </a:pPr>
            <a:r>
              <a:rPr lang="en-US" dirty="0">
                <a:latin typeface="Trebuchet MS" panose="020B0603020202020204" pitchFamily="34" charset="0"/>
              </a:rPr>
              <a:t>Convert fractional amount to an in-lieu fee</a:t>
            </a:r>
          </a:p>
          <a:p>
            <a:pPr marL="494793" indent="-342900" defTabSz="841247">
              <a:lnSpc>
                <a:spcPct val="100000"/>
              </a:lnSpc>
              <a:spcBef>
                <a:spcPts val="1600"/>
              </a:spcBef>
              <a:defRPr sz="2576">
                <a:solidFill>
                  <a:srgbClr val="000000"/>
                </a:solidFill>
                <a:latin typeface="Arial"/>
                <a:ea typeface="Arial"/>
                <a:cs typeface="Arial"/>
                <a:sym typeface="Arial"/>
              </a:defRPr>
            </a:pPr>
            <a:r>
              <a:rPr lang="en-US" dirty="0">
                <a:latin typeface="Trebuchet MS" panose="020B0603020202020204" pitchFamily="34" charset="0"/>
              </a:rPr>
              <a:t>Round requirement up to the nearest whole unit at .5, .7, or .75 units</a:t>
            </a:r>
          </a:p>
          <a:p>
            <a:endParaRPr lang="en-US" dirty="0">
              <a:latin typeface="Trebuchet MS" panose="020B0603020202020204" pitchFamily="34" charset="0"/>
            </a:endParaRPr>
          </a:p>
        </p:txBody>
      </p:sp>
    </p:spTree>
    <p:extLst>
      <p:ext uri="{BB962C8B-B14F-4D97-AF65-F5344CB8AC3E}">
        <p14:creationId xmlns:p14="http://schemas.microsoft.com/office/powerpoint/2010/main" val="391510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9051-A013-4FEC-8A35-FAF992EABAEF}"/>
              </a:ext>
            </a:extLst>
          </p:cNvPr>
          <p:cNvSpPr>
            <a:spLocks noGrp="1"/>
          </p:cNvSpPr>
          <p:nvPr>
            <p:ph type="title"/>
          </p:nvPr>
        </p:nvSpPr>
        <p:spPr>
          <a:xfrm>
            <a:off x="652010" y="987876"/>
            <a:ext cx="3932237" cy="1053193"/>
          </a:xfrm>
        </p:spPr>
        <p:txBody>
          <a:bodyPr>
            <a:normAutofit/>
          </a:bodyPr>
          <a:lstStyle/>
          <a:p>
            <a:r>
              <a:rPr lang="en-US" dirty="0"/>
              <a:t>Compliance with MTC’s TOC Policy</a:t>
            </a:r>
          </a:p>
        </p:txBody>
      </p:sp>
      <p:sp>
        <p:nvSpPr>
          <p:cNvPr id="3" name="Rectangle 2">
            <a:extLst>
              <a:ext uri="{FF2B5EF4-FFF2-40B4-BE49-F238E27FC236}">
                <a16:creationId xmlns:a16="http://schemas.microsoft.com/office/drawing/2014/main" id="{0B5A19BE-6F4F-DEDB-54DA-D734C04CEF35}"/>
              </a:ext>
            </a:extLst>
          </p:cNvPr>
          <p:cNvSpPr/>
          <p:nvPr/>
        </p:nvSpPr>
        <p:spPr>
          <a:xfrm>
            <a:off x="152891" y="147773"/>
            <a:ext cx="4807036"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36.  ALL JURISDICTIONS USE THIS SLIDE</a:t>
            </a:r>
            <a:br>
              <a:rPr lang="en-US" dirty="0"/>
            </a:br>
            <a:r>
              <a:rPr lang="en-US" dirty="0"/>
              <a:t>(Update text in purple)</a:t>
            </a:r>
          </a:p>
        </p:txBody>
      </p:sp>
      <p:sp>
        <p:nvSpPr>
          <p:cNvPr id="4" name="Text Placeholder 3">
            <a:extLst>
              <a:ext uri="{FF2B5EF4-FFF2-40B4-BE49-F238E27FC236}">
                <a16:creationId xmlns:a16="http://schemas.microsoft.com/office/drawing/2014/main" id="{4B088D30-FEB3-4D9F-B4A8-EFFAFBA4A0F6}"/>
              </a:ext>
            </a:extLst>
          </p:cNvPr>
          <p:cNvSpPr>
            <a:spLocks noGrp="1"/>
          </p:cNvSpPr>
          <p:nvPr>
            <p:ph type="body" sz="half" idx="2"/>
          </p:nvPr>
        </p:nvSpPr>
        <p:spPr>
          <a:xfrm>
            <a:off x="652009" y="2488956"/>
            <a:ext cx="3932237" cy="3992671"/>
          </a:xfrm>
        </p:spPr>
        <p:txBody>
          <a:bodyPr/>
          <a:lstStyle/>
          <a:p>
            <a:r>
              <a:rPr lang="en-US" sz="2400" u="sng" dirty="0">
                <a:solidFill>
                  <a:srgbClr val="7030A0"/>
                </a:solidFill>
              </a:rPr>
              <a:t>Juris name </a:t>
            </a:r>
            <a:r>
              <a:rPr lang="en-US" sz="2400" dirty="0"/>
              <a:t>is a TOC Community per MTC, based on transit amenities.</a:t>
            </a:r>
          </a:p>
          <a:p>
            <a:r>
              <a:rPr lang="en-US" sz="2400" dirty="0"/>
              <a:t>Compliance with MTC’s TOC policy would increase competitiveness for OBAG funds in 2026. </a:t>
            </a:r>
          </a:p>
          <a:p>
            <a:endParaRPr lang="en-US" dirty="0"/>
          </a:p>
          <a:p>
            <a:endParaRPr lang="en-US" dirty="0"/>
          </a:p>
        </p:txBody>
      </p:sp>
      <p:sp>
        <p:nvSpPr>
          <p:cNvPr id="5" name="Content Placeholder 3">
            <a:extLst>
              <a:ext uri="{FF2B5EF4-FFF2-40B4-BE49-F238E27FC236}">
                <a16:creationId xmlns:a16="http://schemas.microsoft.com/office/drawing/2014/main" id="{44968A78-17A5-4B04-9DD0-2674029C88E4}"/>
              </a:ext>
            </a:extLst>
          </p:cNvPr>
          <p:cNvSpPr>
            <a:spLocks noGrp="1"/>
          </p:cNvSpPr>
          <p:nvPr>
            <p:ph sz="quarter" idx="13"/>
          </p:nvPr>
        </p:nvSpPr>
        <p:spPr>
          <a:xfrm>
            <a:off x="6096000" y="181246"/>
            <a:ext cx="5671457" cy="6710227"/>
          </a:xfrm>
        </p:spPr>
        <p:txBody>
          <a:bodyPr>
            <a:normAutofit fontScale="92500"/>
          </a:bodyPr>
          <a:lstStyle/>
          <a:p>
            <a:pPr marL="0" indent="151892" defTabSz="841247">
              <a:lnSpc>
                <a:spcPct val="100000"/>
              </a:lnSpc>
              <a:spcBef>
                <a:spcPts val="1600"/>
              </a:spcBef>
              <a:buClrTx/>
              <a:buSzTx/>
              <a:buFont typeface="Arial"/>
              <a:buNone/>
              <a:defRPr sz="2576" b="1" u="sng">
                <a:solidFill>
                  <a:srgbClr val="000000"/>
                </a:solidFill>
                <a:latin typeface="Arial"/>
                <a:ea typeface="Arial"/>
                <a:cs typeface="Arial"/>
                <a:sym typeface="Arial"/>
              </a:defRPr>
            </a:pPr>
            <a:r>
              <a:rPr lang="en-US" sz="2200" dirty="0">
                <a:latin typeface="Trebuchet MS" panose="020B0603020202020204" pitchFamily="34" charset="0"/>
              </a:rPr>
              <a:t>The Basics</a:t>
            </a:r>
          </a:p>
          <a:p>
            <a:pPr marL="642620" indent="-490727" defTabSz="841247">
              <a:lnSpc>
                <a:spcPct val="100000"/>
              </a:lnSpc>
              <a:spcBef>
                <a:spcPts val="1600"/>
              </a:spcBef>
              <a:buClr>
                <a:srgbClr val="C00000"/>
              </a:buClr>
              <a:buFont typeface="Arial"/>
              <a:defRPr sz="2576">
                <a:solidFill>
                  <a:srgbClr val="000000"/>
                </a:solidFill>
                <a:latin typeface="Arial"/>
                <a:ea typeface="Arial"/>
                <a:cs typeface="Arial"/>
                <a:sym typeface="Arial"/>
              </a:defRPr>
            </a:pPr>
            <a:r>
              <a:rPr lang="en-US" sz="2200" dirty="0">
                <a:latin typeface="Trebuchet MS" panose="020B0603020202020204" pitchFamily="34" charset="0"/>
              </a:rPr>
              <a:t>TOC compliance requires jurisdictions to have at least 6 of the 28 affordable housing policy options.</a:t>
            </a:r>
          </a:p>
          <a:p>
            <a:pPr marL="642620" indent="-490727" defTabSz="841247">
              <a:lnSpc>
                <a:spcPct val="100000"/>
              </a:lnSpc>
              <a:spcBef>
                <a:spcPts val="1600"/>
              </a:spcBef>
              <a:buClr>
                <a:srgbClr val="C00000"/>
              </a:buClr>
              <a:buFont typeface="Arial"/>
              <a:defRPr sz="2576">
                <a:solidFill>
                  <a:srgbClr val="000000"/>
                </a:solidFill>
                <a:latin typeface="Arial"/>
                <a:ea typeface="Arial"/>
                <a:cs typeface="Arial"/>
                <a:sym typeface="Arial"/>
              </a:defRPr>
            </a:pPr>
            <a:r>
              <a:rPr lang="en-US" sz="2200" dirty="0">
                <a:latin typeface="Trebuchet MS" panose="020B0603020202020204" pitchFamily="34" charset="0"/>
              </a:rPr>
              <a:t>Affordable policies must meet the minimum requirements detailed in the TOC policy. </a:t>
            </a:r>
          </a:p>
          <a:p>
            <a:pPr marL="151893" indent="0" defTabSz="841247">
              <a:lnSpc>
                <a:spcPct val="100000"/>
              </a:lnSpc>
              <a:spcBef>
                <a:spcPts val="1600"/>
              </a:spcBef>
              <a:buClrTx/>
              <a:buSzPct val="171000"/>
              <a:buNone/>
              <a:defRPr sz="2576">
                <a:solidFill>
                  <a:srgbClr val="000000"/>
                </a:solidFill>
                <a:latin typeface="Arial"/>
                <a:ea typeface="Arial"/>
                <a:cs typeface="Arial"/>
                <a:sym typeface="Arial"/>
              </a:defRPr>
            </a:pPr>
            <a:r>
              <a:rPr lang="en-US" sz="2200" b="1" u="sng" dirty="0">
                <a:latin typeface="Trebuchet MS" panose="020B0603020202020204" pitchFamily="34" charset="0"/>
              </a:rPr>
              <a:t>TOC Minimum Requirements: Inclusionary</a:t>
            </a:r>
          </a:p>
          <a:p>
            <a:pPr marL="642620" lvl="1" indent="-490727" defTabSz="841247">
              <a:lnSpc>
                <a:spcPct val="100000"/>
              </a:lnSpc>
              <a:spcBef>
                <a:spcPts val="1600"/>
              </a:spcBef>
              <a:buClr>
                <a:srgbClr val="C00000"/>
              </a:buClr>
              <a:buFont typeface="Arial"/>
              <a:buChar char="•"/>
              <a:defRPr sz="2576">
                <a:solidFill>
                  <a:srgbClr val="000000"/>
                </a:solidFill>
                <a:latin typeface="Arial"/>
                <a:ea typeface="Arial"/>
                <a:cs typeface="Arial"/>
                <a:sym typeface="Arial"/>
              </a:defRPr>
            </a:pPr>
            <a:r>
              <a:rPr lang="en-US" sz="2200" dirty="0">
                <a:solidFill>
                  <a:srgbClr val="000000"/>
                </a:solidFill>
                <a:latin typeface="Trebuchet MS" panose="020B0603020202020204" pitchFamily="34" charset="0"/>
                <a:cs typeface="Arial"/>
              </a:rPr>
              <a:t>15 percent inclusionary for rental and ownership units, unless demonstrated to be infeasible. </a:t>
            </a:r>
          </a:p>
          <a:p>
            <a:pPr marL="642620" lvl="1" indent="-490727" defTabSz="841247">
              <a:lnSpc>
                <a:spcPct val="100000"/>
              </a:lnSpc>
              <a:spcBef>
                <a:spcPts val="1600"/>
              </a:spcBef>
              <a:buClr>
                <a:srgbClr val="C00000"/>
              </a:buClr>
              <a:buFont typeface="Arial"/>
              <a:buChar char="•"/>
              <a:defRPr sz="2576">
                <a:solidFill>
                  <a:srgbClr val="000000"/>
                </a:solidFill>
                <a:latin typeface="Arial"/>
                <a:ea typeface="Arial"/>
                <a:cs typeface="Arial"/>
                <a:sym typeface="Arial"/>
              </a:defRPr>
            </a:pPr>
            <a:r>
              <a:rPr lang="en-US" sz="2200" dirty="0">
                <a:solidFill>
                  <a:srgbClr val="000000"/>
                </a:solidFill>
                <a:latin typeface="Trebuchet MS" panose="020B0603020202020204" pitchFamily="34" charset="0"/>
                <a:cs typeface="Arial"/>
              </a:rPr>
              <a:t>Applicable to projects with 11 or more units.</a:t>
            </a:r>
          </a:p>
          <a:p>
            <a:pPr marL="642620" lvl="1" indent="-490727" defTabSz="841247">
              <a:lnSpc>
                <a:spcPct val="100000"/>
              </a:lnSpc>
              <a:spcBef>
                <a:spcPts val="1600"/>
              </a:spcBef>
              <a:buClr>
                <a:srgbClr val="C00000"/>
              </a:buClr>
              <a:buFont typeface="Arial"/>
              <a:buChar char="•"/>
              <a:defRPr sz="2576">
                <a:solidFill>
                  <a:srgbClr val="000000"/>
                </a:solidFill>
                <a:latin typeface="Arial"/>
                <a:ea typeface="Arial"/>
                <a:cs typeface="Arial"/>
                <a:sym typeface="Arial"/>
              </a:defRPr>
            </a:pPr>
            <a:r>
              <a:rPr lang="en-US" sz="2200" dirty="0">
                <a:solidFill>
                  <a:srgbClr val="000000"/>
                </a:solidFill>
                <a:latin typeface="Trebuchet MS" panose="020B0603020202020204" pitchFamily="34" charset="0"/>
                <a:cs typeface="Arial"/>
              </a:rPr>
              <a:t>Targeting a maximum 80 percent AMI for rental and 120 percent AMI for Ownership. </a:t>
            </a:r>
          </a:p>
          <a:p>
            <a:pPr marL="642620" lvl="1" indent="-490727" defTabSz="841247">
              <a:lnSpc>
                <a:spcPct val="100000"/>
              </a:lnSpc>
              <a:spcBef>
                <a:spcPts val="1600"/>
              </a:spcBef>
              <a:buClr>
                <a:srgbClr val="C00000"/>
              </a:buClr>
              <a:buFont typeface="Arial"/>
              <a:buChar char="•"/>
              <a:defRPr sz="2576">
                <a:solidFill>
                  <a:srgbClr val="000000"/>
                </a:solidFill>
                <a:latin typeface="Arial"/>
                <a:ea typeface="Arial"/>
                <a:cs typeface="Arial"/>
                <a:sym typeface="Arial"/>
              </a:defRPr>
            </a:pPr>
            <a:r>
              <a:rPr lang="en-US" sz="2200" dirty="0">
                <a:solidFill>
                  <a:srgbClr val="000000"/>
                </a:solidFill>
                <a:latin typeface="Trebuchet MS" panose="020B0603020202020204" pitchFamily="34" charset="0"/>
                <a:cs typeface="Arial"/>
              </a:rPr>
              <a:t>Minimum 55-year deed restriction.</a:t>
            </a:r>
          </a:p>
          <a:p>
            <a:endParaRPr lang="en-US" dirty="0"/>
          </a:p>
        </p:txBody>
      </p:sp>
    </p:spTree>
    <p:extLst>
      <p:ext uri="{BB962C8B-B14F-4D97-AF65-F5344CB8AC3E}">
        <p14:creationId xmlns:p14="http://schemas.microsoft.com/office/powerpoint/2010/main" val="243254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66FA-9E05-5A44-5BC9-B111E8190E6D}"/>
              </a:ext>
            </a:extLst>
          </p:cNvPr>
          <p:cNvSpPr>
            <a:spLocks noGrp="1"/>
          </p:cNvSpPr>
          <p:nvPr>
            <p:ph type="title"/>
          </p:nvPr>
        </p:nvSpPr>
        <p:spPr>
          <a:xfrm>
            <a:off x="839788" y="1208314"/>
            <a:ext cx="8614455" cy="849086"/>
          </a:xfrm>
        </p:spPr>
        <p:txBody>
          <a:bodyPr>
            <a:normAutofit/>
          </a:bodyPr>
          <a:lstStyle/>
          <a:p>
            <a:r>
              <a:rPr lang="en-US" dirty="0"/>
              <a:t>Program Management</a:t>
            </a:r>
          </a:p>
        </p:txBody>
      </p:sp>
      <p:sp>
        <p:nvSpPr>
          <p:cNvPr id="3" name="Content Placeholder 2">
            <a:extLst>
              <a:ext uri="{FF2B5EF4-FFF2-40B4-BE49-F238E27FC236}">
                <a16:creationId xmlns:a16="http://schemas.microsoft.com/office/drawing/2014/main" id="{BF77F59D-35F6-DCDE-F5FB-DA7DFEFCCEA8}"/>
              </a:ext>
            </a:extLst>
          </p:cNvPr>
          <p:cNvSpPr>
            <a:spLocks noGrp="1"/>
          </p:cNvSpPr>
          <p:nvPr>
            <p:ph sz="quarter" idx="13"/>
          </p:nvPr>
        </p:nvSpPr>
        <p:spPr>
          <a:xfrm>
            <a:off x="839788" y="2334986"/>
            <a:ext cx="6572902" cy="2686050"/>
          </a:xfrm>
        </p:spPr>
        <p:txBody>
          <a:bodyPr>
            <a:normAutofit/>
          </a:bodyPr>
          <a:lstStyle/>
          <a:p>
            <a:r>
              <a:rPr lang="en-US" dirty="0"/>
              <a:t>Schedule for future updates</a:t>
            </a:r>
          </a:p>
          <a:p>
            <a:r>
              <a:rPr lang="en-US" dirty="0"/>
              <a:t>Program management </a:t>
            </a:r>
          </a:p>
          <a:p>
            <a:pPr lvl="1"/>
            <a:r>
              <a:rPr lang="en-US" sz="2400" dirty="0"/>
              <a:t>Staff </a:t>
            </a:r>
          </a:p>
          <a:p>
            <a:pPr lvl="1"/>
            <a:r>
              <a:rPr lang="en-US" sz="2400" dirty="0"/>
              <a:t>Monitoring fees </a:t>
            </a:r>
          </a:p>
          <a:p>
            <a:pPr lvl="1"/>
            <a:r>
              <a:rPr lang="en-US" sz="2400" dirty="0"/>
              <a:t>Outsourcing</a:t>
            </a:r>
          </a:p>
        </p:txBody>
      </p:sp>
      <p:sp>
        <p:nvSpPr>
          <p:cNvPr id="5" name="Rectangle 4">
            <a:extLst>
              <a:ext uri="{FF2B5EF4-FFF2-40B4-BE49-F238E27FC236}">
                <a16:creationId xmlns:a16="http://schemas.microsoft.com/office/drawing/2014/main" id="{A277D2B8-6320-7E42-0632-E8F01707BF6B}"/>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37.  ALL JURISDICTIONS USE THIS SLIDE</a:t>
            </a:r>
          </a:p>
        </p:txBody>
      </p:sp>
    </p:spTree>
    <p:extLst>
      <p:ext uri="{BB962C8B-B14F-4D97-AF65-F5344CB8AC3E}">
        <p14:creationId xmlns:p14="http://schemas.microsoft.com/office/powerpoint/2010/main" val="408636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D3D-25AE-4B49-804A-BCFC70DDE92E}"/>
              </a:ext>
            </a:extLst>
          </p:cNvPr>
          <p:cNvSpPr>
            <a:spLocks noGrp="1"/>
          </p:cNvSpPr>
          <p:nvPr>
            <p:ph type="title"/>
          </p:nvPr>
        </p:nvSpPr>
        <p:spPr/>
        <p:txBody>
          <a:bodyPr>
            <a:normAutofit/>
          </a:bodyPr>
          <a:lstStyle/>
          <a:p>
            <a:r>
              <a:rPr lang="en-US" dirty="0"/>
              <a:t>Interface: State Density Bonus Law</a:t>
            </a:r>
          </a:p>
        </p:txBody>
      </p:sp>
      <p:sp>
        <p:nvSpPr>
          <p:cNvPr id="6" name="Rectangle 5">
            <a:extLst>
              <a:ext uri="{FF2B5EF4-FFF2-40B4-BE49-F238E27FC236}">
                <a16:creationId xmlns:a16="http://schemas.microsoft.com/office/drawing/2014/main" id="{1772BC6D-7241-35E5-B711-3C5306D8CE0F}"/>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38.  ALL JURISDICTIONS USE THIS SLIDE</a:t>
            </a:r>
          </a:p>
        </p:txBody>
      </p:sp>
      <p:sp>
        <p:nvSpPr>
          <p:cNvPr id="4" name="Text Placeholder 3">
            <a:extLst>
              <a:ext uri="{FF2B5EF4-FFF2-40B4-BE49-F238E27FC236}">
                <a16:creationId xmlns:a16="http://schemas.microsoft.com/office/drawing/2014/main" id="{E3BD6EBA-0A68-4767-9BBC-C86A62268D55}"/>
              </a:ext>
            </a:extLst>
          </p:cNvPr>
          <p:cNvSpPr>
            <a:spLocks noGrp="1"/>
          </p:cNvSpPr>
          <p:nvPr>
            <p:ph type="body" sz="half" idx="2"/>
          </p:nvPr>
        </p:nvSpPr>
        <p:spPr>
          <a:xfrm>
            <a:off x="839787" y="2277834"/>
            <a:ext cx="3932237" cy="3992671"/>
          </a:xfrm>
        </p:spPr>
        <p:txBody>
          <a:bodyPr/>
          <a:lstStyle/>
          <a:p>
            <a:r>
              <a:rPr lang="en-US" sz="2400" dirty="0"/>
              <a:t>State Density Bonus Law  (SDBL) offers increased density, waivers and concessions to projects that provide five percent or more affordable housing on site. Inclusionary units do trigger State Density Bonus Rights</a:t>
            </a:r>
          </a:p>
          <a:p>
            <a:endParaRPr lang="en-US" dirty="0"/>
          </a:p>
        </p:txBody>
      </p:sp>
      <p:sp>
        <p:nvSpPr>
          <p:cNvPr id="3" name="Content Placeholder 2">
            <a:extLst>
              <a:ext uri="{FF2B5EF4-FFF2-40B4-BE49-F238E27FC236}">
                <a16:creationId xmlns:a16="http://schemas.microsoft.com/office/drawing/2014/main" id="{40681E2B-5456-48BE-8496-6AA8D07A92CC}"/>
              </a:ext>
            </a:extLst>
          </p:cNvPr>
          <p:cNvSpPr>
            <a:spLocks noGrp="1"/>
          </p:cNvSpPr>
          <p:nvPr>
            <p:ph sz="quarter" idx="13"/>
          </p:nvPr>
        </p:nvSpPr>
        <p:spPr>
          <a:xfrm>
            <a:off x="6096000" y="1257300"/>
            <a:ext cx="5456464" cy="4343400"/>
          </a:xfrm>
        </p:spPr>
        <p:txBody>
          <a:bodyPr>
            <a:normAutofit/>
          </a:bodyPr>
          <a:lstStyle/>
          <a:p>
            <a:r>
              <a:rPr lang="en-US" dirty="0"/>
              <a:t>Matching inclusionary income levels to incomes identified in Density Bonus income tiers.</a:t>
            </a:r>
          </a:p>
          <a:p>
            <a:r>
              <a:rPr lang="en-US" dirty="0"/>
              <a:t>Assume projects providing onsite inclusionary units will benefit from increased density and other development incentives. </a:t>
            </a:r>
          </a:p>
          <a:p>
            <a:r>
              <a:rPr lang="en-US" dirty="0"/>
              <a:t>Consider offering increased incentives for increased affordability. </a:t>
            </a:r>
          </a:p>
        </p:txBody>
      </p:sp>
    </p:spTree>
    <p:extLst>
      <p:ext uri="{BB962C8B-B14F-4D97-AF65-F5344CB8AC3E}">
        <p14:creationId xmlns:p14="http://schemas.microsoft.com/office/powerpoint/2010/main" val="2212471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59D3D-25AE-4B49-804A-BCFC70DDE92E}"/>
              </a:ext>
            </a:extLst>
          </p:cNvPr>
          <p:cNvSpPr>
            <a:spLocks noGrp="1"/>
          </p:cNvSpPr>
          <p:nvPr>
            <p:ph type="title"/>
          </p:nvPr>
        </p:nvSpPr>
        <p:spPr>
          <a:xfrm>
            <a:off x="580907" y="889737"/>
            <a:ext cx="10150429" cy="1169126"/>
          </a:xfrm>
        </p:spPr>
        <p:txBody>
          <a:bodyPr>
            <a:normAutofit/>
          </a:bodyPr>
          <a:lstStyle/>
          <a:p>
            <a:pPr>
              <a:spcAft>
                <a:spcPts val="600"/>
              </a:spcAft>
            </a:pPr>
            <a:r>
              <a:rPr lang="en-US" dirty="0"/>
              <a:t>FAQ: Do resale restrictions mean homeowners don’t build wealth?</a:t>
            </a:r>
          </a:p>
        </p:txBody>
      </p:sp>
      <p:sp>
        <p:nvSpPr>
          <p:cNvPr id="4" name="Rectangle 3">
            <a:extLst>
              <a:ext uri="{FF2B5EF4-FFF2-40B4-BE49-F238E27FC236}">
                <a16:creationId xmlns:a16="http://schemas.microsoft.com/office/drawing/2014/main" id="{D81CEB6C-17F6-D079-463B-11F5F4378D69}"/>
              </a:ext>
            </a:extLst>
          </p:cNvPr>
          <p:cNvSpPr/>
          <p:nvPr/>
        </p:nvSpPr>
        <p:spPr>
          <a:xfrm>
            <a:off x="152891" y="147773"/>
            <a:ext cx="4419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rPr>
              <a:t>39.  ALL JURISDICTIONS USE THIS SLIDE</a:t>
            </a:r>
          </a:p>
        </p:txBody>
      </p:sp>
      <p:sp>
        <p:nvSpPr>
          <p:cNvPr id="5" name="TextBox 4">
            <a:extLst>
              <a:ext uri="{FF2B5EF4-FFF2-40B4-BE49-F238E27FC236}">
                <a16:creationId xmlns:a16="http://schemas.microsoft.com/office/drawing/2014/main" id="{EC6031EB-C3B5-E773-BD16-9504A2A875C0}"/>
              </a:ext>
            </a:extLst>
          </p:cNvPr>
          <p:cNvSpPr txBox="1"/>
          <p:nvPr/>
        </p:nvSpPr>
        <p:spPr>
          <a:xfrm>
            <a:off x="521562" y="2159659"/>
            <a:ext cx="4163649" cy="4154984"/>
          </a:xfrm>
          <a:prstGeom prst="rect">
            <a:avLst/>
          </a:prstGeom>
          <a:noFill/>
        </p:spPr>
        <p:txBody>
          <a:bodyPr wrap="square">
            <a:spAutoFit/>
          </a:bodyPr>
          <a:lstStyle/>
          <a:p>
            <a:r>
              <a:rPr lang="en-US" sz="2400" dirty="0">
                <a:solidFill>
                  <a:schemeClr val="tx1">
                    <a:lumMod val="50000"/>
                  </a:schemeClr>
                </a:solidFill>
                <a:effectLst/>
                <a:ea typeface="Calibri" panose="020F0502020204030204" pitchFamily="34" charset="0"/>
                <a:cs typeface="Times New Roman" panose="02020603050405020304" pitchFamily="18" charset="0"/>
              </a:rPr>
              <a:t>The Urban Institute studied economic outcomes for buyers in seven homeownership programs with long-term affordability restrictions</a:t>
            </a:r>
            <a:r>
              <a:rPr lang="en-US" sz="2400" dirty="0">
                <a:solidFill>
                  <a:schemeClr val="tx1">
                    <a:lumMod val="50000"/>
                  </a:schemeClr>
                </a:solidFill>
                <a:ea typeface="Calibri" panose="020F0502020204030204" pitchFamily="34" charset="0"/>
                <a:cs typeface="Times New Roman" panose="02020603050405020304" pitchFamily="18" charset="0"/>
              </a:rPr>
              <a:t> and</a:t>
            </a:r>
            <a:r>
              <a:rPr lang="en-US" sz="2400" dirty="0">
                <a:solidFill>
                  <a:schemeClr val="tx1">
                    <a:lumMod val="50000"/>
                  </a:schemeClr>
                </a:solidFill>
                <a:effectLst/>
                <a:ea typeface="Calibri" panose="020F0502020204030204" pitchFamily="34" charset="0"/>
                <a:cs typeface="Times New Roman" panose="02020603050405020304" pitchFamily="18" charset="0"/>
              </a:rPr>
              <a:t> found that sellers were able to experience significant equity accumulation even when the resale prices were restricted to preserve affordability. </a:t>
            </a:r>
            <a:endParaRPr lang="en-US" sz="2400" dirty="0">
              <a:solidFill>
                <a:schemeClr val="tx1">
                  <a:lumMod val="50000"/>
                </a:schemeClr>
              </a:solidFill>
            </a:endParaRPr>
          </a:p>
        </p:txBody>
      </p:sp>
      <p:pic>
        <p:nvPicPr>
          <p:cNvPr id="6" name="Picture 4" descr="Image of small toy house and quarters. ">
            <a:extLst>
              <a:ext uri="{FF2B5EF4-FFF2-40B4-BE49-F238E27FC236}">
                <a16:creationId xmlns:a16="http://schemas.microsoft.com/office/drawing/2014/main" id="{8E98C217-F191-471D-9E46-059E0FC5EF0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908" y="2836210"/>
            <a:ext cx="6662071" cy="364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63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818E-B0A2-EDE3-76A2-D1B4EFDFDEDE}"/>
              </a:ext>
            </a:extLst>
          </p:cNvPr>
          <p:cNvSpPr>
            <a:spLocks noGrp="1"/>
          </p:cNvSpPr>
          <p:nvPr>
            <p:ph type="title"/>
          </p:nvPr>
        </p:nvSpPr>
        <p:spPr>
          <a:xfrm>
            <a:off x="402336" y="1169580"/>
            <a:ext cx="4559710" cy="657168"/>
          </a:xfrm>
        </p:spPr>
        <p:txBody>
          <a:bodyPr>
            <a:normAutofit/>
          </a:bodyPr>
          <a:lstStyle/>
          <a:p>
            <a:r>
              <a:rPr lang="en-US" dirty="0"/>
              <a:t>Agenda</a:t>
            </a:r>
          </a:p>
        </p:txBody>
      </p:sp>
      <p:sp>
        <p:nvSpPr>
          <p:cNvPr id="7" name="Rectangle 6">
            <a:extLst>
              <a:ext uri="{FF2B5EF4-FFF2-40B4-BE49-F238E27FC236}">
                <a16:creationId xmlns:a16="http://schemas.microsoft.com/office/drawing/2014/main" id="{F32928E3-A2DE-5C3C-3936-9584484EC0A6}"/>
              </a:ext>
            </a:extLst>
          </p:cNvPr>
          <p:cNvSpPr/>
          <p:nvPr/>
        </p:nvSpPr>
        <p:spPr>
          <a:xfrm>
            <a:off x="152891" y="147773"/>
            <a:ext cx="4566793"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4.  ALL JURISDICTIONS USE THIS SLIDE</a:t>
            </a:r>
          </a:p>
          <a:p>
            <a:pPr algn="ctr"/>
            <a:r>
              <a:rPr lang="en-US" dirty="0"/>
              <a:t>(Update text in purple)</a:t>
            </a:r>
          </a:p>
        </p:txBody>
      </p:sp>
      <p:sp>
        <p:nvSpPr>
          <p:cNvPr id="3" name="Content Placeholder 2">
            <a:extLst>
              <a:ext uri="{FF2B5EF4-FFF2-40B4-BE49-F238E27FC236}">
                <a16:creationId xmlns:a16="http://schemas.microsoft.com/office/drawing/2014/main" id="{C29BF01D-FB0D-252F-1023-AC87B29FD758}"/>
              </a:ext>
            </a:extLst>
          </p:cNvPr>
          <p:cNvSpPr>
            <a:spLocks noGrp="1"/>
          </p:cNvSpPr>
          <p:nvPr>
            <p:ph idx="1"/>
          </p:nvPr>
        </p:nvSpPr>
        <p:spPr>
          <a:xfrm>
            <a:off x="402336" y="2081047"/>
            <a:ext cx="5510240" cy="4254439"/>
          </a:xfrm>
        </p:spPr>
        <p:txBody>
          <a:bodyPr>
            <a:normAutofit/>
          </a:bodyPr>
          <a:lstStyle/>
          <a:p>
            <a:r>
              <a:rPr lang="en-US" sz="2800" dirty="0"/>
              <a:t>What is inclusionary housing?</a:t>
            </a:r>
          </a:p>
          <a:p>
            <a:pPr lvl="1"/>
            <a:r>
              <a:rPr lang="en-US" sz="2800" dirty="0">
                <a:solidFill>
                  <a:srgbClr val="7030A0"/>
                </a:solidFill>
              </a:rPr>
              <a:t>Adopting a policy/updating our policy</a:t>
            </a:r>
          </a:p>
          <a:p>
            <a:pPr lvl="1"/>
            <a:r>
              <a:rPr lang="en-US" sz="2800" dirty="0"/>
              <a:t>Understanding the need</a:t>
            </a:r>
          </a:p>
          <a:p>
            <a:pPr lvl="1"/>
            <a:r>
              <a:rPr lang="en-US" sz="2800" dirty="0"/>
              <a:t>Understanding the economics</a:t>
            </a:r>
          </a:p>
          <a:p>
            <a:r>
              <a:rPr lang="en-US" sz="2800" dirty="0"/>
              <a:t>Key policy options</a:t>
            </a:r>
          </a:p>
          <a:p>
            <a:r>
              <a:rPr lang="en-US" sz="2800" dirty="0"/>
              <a:t>Next steps</a:t>
            </a:r>
          </a:p>
        </p:txBody>
      </p:sp>
      <p:pic>
        <p:nvPicPr>
          <p:cNvPr id="4" name="Picture 2" descr="Market rate housing developments in Millbrae. ">
            <a:extLst>
              <a:ext uri="{FF2B5EF4-FFF2-40B4-BE49-F238E27FC236}">
                <a16:creationId xmlns:a16="http://schemas.microsoft.com/office/drawing/2014/main" id="{4D8AB51E-A0BE-091C-624B-C50C3A6B3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1059" y="1477736"/>
            <a:ext cx="5812238" cy="3902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DB41D1-5EB4-A2A7-194F-FB129FCDD092}"/>
              </a:ext>
            </a:extLst>
          </p:cNvPr>
          <p:cNvSpPr txBox="1"/>
          <p:nvPr/>
        </p:nvSpPr>
        <p:spPr>
          <a:xfrm>
            <a:off x="6655957" y="5421086"/>
            <a:ext cx="5135340" cy="489940"/>
          </a:xfrm>
          <a:prstGeom prst="rect">
            <a:avLst/>
          </a:prstGeom>
          <a:solidFill>
            <a:srgbClr val="000000">
              <a:alpha val="50000"/>
            </a:srgbClr>
          </a:solidFill>
          <a:ln>
            <a:noFill/>
          </a:ln>
        </p:spPr>
        <p:txBody>
          <a:bodyPr wrap="square" rtlCol="0">
            <a:noAutofit/>
          </a:bodyPr>
          <a:lstStyle/>
          <a:p>
            <a:pPr algn="ctr">
              <a:spcAft>
                <a:spcPts val="600"/>
              </a:spcAft>
            </a:pPr>
            <a:r>
              <a:rPr lang="en-US" sz="1300" dirty="0">
                <a:solidFill>
                  <a:schemeClr val="bg1"/>
                </a:solidFill>
              </a:rPr>
              <a:t>Photo: Gateway at Millbrae Station, AECbytes.com, 2023</a:t>
            </a:r>
          </a:p>
        </p:txBody>
      </p:sp>
    </p:spTree>
    <p:extLst>
      <p:ext uri="{BB962C8B-B14F-4D97-AF65-F5344CB8AC3E}">
        <p14:creationId xmlns:p14="http://schemas.microsoft.com/office/powerpoint/2010/main" val="39547116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35180-AC03-6F59-9B41-97576502DF00}"/>
              </a:ext>
            </a:extLst>
          </p:cNvPr>
          <p:cNvSpPr>
            <a:spLocks noGrp="1"/>
          </p:cNvSpPr>
          <p:nvPr>
            <p:ph type="title"/>
          </p:nvPr>
        </p:nvSpPr>
        <p:spPr>
          <a:xfrm>
            <a:off x="603397" y="969282"/>
            <a:ext cx="10985205" cy="1325563"/>
          </a:xfrm>
        </p:spPr>
        <p:txBody>
          <a:bodyPr/>
          <a:lstStyle/>
          <a:p>
            <a:r>
              <a:rPr lang="en-US" dirty="0"/>
              <a:t>Can we meet our affordable housing needs without inclusionary?</a:t>
            </a:r>
          </a:p>
        </p:txBody>
      </p:sp>
      <p:sp>
        <p:nvSpPr>
          <p:cNvPr id="3" name="Content Placeholder 2">
            <a:extLst>
              <a:ext uri="{FF2B5EF4-FFF2-40B4-BE49-F238E27FC236}">
                <a16:creationId xmlns:a16="http://schemas.microsoft.com/office/drawing/2014/main" id="{DE652C3E-8733-1CCF-8B70-CE543D76782B}"/>
              </a:ext>
            </a:extLst>
          </p:cNvPr>
          <p:cNvSpPr>
            <a:spLocks noGrp="1"/>
          </p:cNvSpPr>
          <p:nvPr>
            <p:ph idx="1"/>
          </p:nvPr>
        </p:nvSpPr>
        <p:spPr>
          <a:xfrm>
            <a:off x="877830" y="2429782"/>
            <a:ext cx="10710772" cy="4351338"/>
          </a:xfrm>
        </p:spPr>
        <p:txBody>
          <a:bodyPr/>
          <a:lstStyle/>
          <a:p>
            <a:r>
              <a:rPr lang="en-US" dirty="0">
                <a:solidFill>
                  <a:srgbClr val="7030A0"/>
                </a:solidFill>
              </a:rPr>
              <a:t>Add your local data here </a:t>
            </a:r>
          </a:p>
        </p:txBody>
      </p:sp>
      <p:sp>
        <p:nvSpPr>
          <p:cNvPr id="6" name="Rectangle 5">
            <a:extLst>
              <a:ext uri="{FF2B5EF4-FFF2-40B4-BE49-F238E27FC236}">
                <a16:creationId xmlns:a16="http://schemas.microsoft.com/office/drawing/2014/main" id="{91C57FE1-A125-EF2B-AEA9-F29C51641D1C}"/>
              </a:ext>
            </a:extLst>
          </p:cNvPr>
          <p:cNvSpPr/>
          <p:nvPr/>
        </p:nvSpPr>
        <p:spPr>
          <a:xfrm>
            <a:off x="152891" y="147773"/>
            <a:ext cx="5943109"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40.  FOR JURISDICTIONS CREATING NEW POLICY</a:t>
            </a:r>
          </a:p>
          <a:p>
            <a:pPr algn="ctr"/>
            <a:r>
              <a:rPr lang="en-US" dirty="0"/>
              <a:t>(Update text in purple)</a:t>
            </a:r>
          </a:p>
        </p:txBody>
      </p:sp>
    </p:spTree>
    <p:extLst>
      <p:ext uri="{BB962C8B-B14F-4D97-AF65-F5344CB8AC3E}">
        <p14:creationId xmlns:p14="http://schemas.microsoft.com/office/powerpoint/2010/main" val="313980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E8816-3866-4B11-CECE-D2EEB5B1AF1F}"/>
              </a:ext>
            </a:extLst>
          </p:cNvPr>
          <p:cNvSpPr>
            <a:spLocks noGrp="1"/>
          </p:cNvSpPr>
          <p:nvPr>
            <p:ph type="title"/>
          </p:nvPr>
        </p:nvSpPr>
        <p:spPr>
          <a:xfrm>
            <a:off x="402336" y="1170432"/>
            <a:ext cx="4546000" cy="1030659"/>
          </a:xfrm>
        </p:spPr>
        <p:txBody>
          <a:bodyPr>
            <a:normAutofit/>
          </a:bodyPr>
          <a:lstStyle/>
          <a:p>
            <a:r>
              <a:rPr lang="en-US" dirty="0"/>
              <a:t>What is Inclusionary Housing?</a:t>
            </a:r>
          </a:p>
        </p:txBody>
      </p:sp>
      <p:sp>
        <p:nvSpPr>
          <p:cNvPr id="3" name="Rectangle 2">
            <a:extLst>
              <a:ext uri="{FF2B5EF4-FFF2-40B4-BE49-F238E27FC236}">
                <a16:creationId xmlns:a16="http://schemas.microsoft.com/office/drawing/2014/main" id="{AC850BB8-4A88-DE9C-5300-858252C92328}"/>
              </a:ext>
            </a:extLst>
          </p:cNvPr>
          <p:cNvSpPr/>
          <p:nvPr/>
        </p:nvSpPr>
        <p:spPr>
          <a:xfrm>
            <a:off x="152891" y="147773"/>
            <a:ext cx="4379352"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5.  ALL JURISDICTIONS USE THIS SLIDE</a:t>
            </a:r>
          </a:p>
        </p:txBody>
      </p:sp>
      <p:sp>
        <p:nvSpPr>
          <p:cNvPr id="4" name="Text Placeholder 3">
            <a:extLst>
              <a:ext uri="{FF2B5EF4-FFF2-40B4-BE49-F238E27FC236}">
                <a16:creationId xmlns:a16="http://schemas.microsoft.com/office/drawing/2014/main" id="{505A25BE-FA07-1330-77DA-B91D9BAD1468}"/>
              </a:ext>
            </a:extLst>
          </p:cNvPr>
          <p:cNvSpPr>
            <a:spLocks noGrp="1"/>
          </p:cNvSpPr>
          <p:nvPr>
            <p:ph type="body" sz="half" idx="2"/>
          </p:nvPr>
        </p:nvSpPr>
        <p:spPr>
          <a:xfrm>
            <a:off x="402336" y="2558669"/>
            <a:ext cx="3932237" cy="1740661"/>
          </a:xfrm>
        </p:spPr>
        <p:txBody>
          <a:bodyPr vert="horz" lIns="91440" tIns="45720" rIns="91440" bIns="45720" rtlCol="0" anchor="t">
            <a:normAutofit/>
          </a:bodyPr>
          <a:lstStyle/>
          <a:p>
            <a:r>
              <a:rPr lang="en-US" sz="2000" dirty="0"/>
              <a:t>Inclusionary housing requires developers to sell or rent a portion of new residential units to lower-income households at an affordable rate. </a:t>
            </a:r>
            <a:endParaRPr lang="en-US" sz="2000" dirty="0">
              <a:solidFill>
                <a:srgbClr val="FF0000"/>
              </a:solidFill>
            </a:endParaRPr>
          </a:p>
        </p:txBody>
      </p:sp>
      <p:pic>
        <p:nvPicPr>
          <p:cNvPr id="5" name="Image" descr="Map of inclusionary housing projects in the United States. ">
            <a:extLst>
              <a:ext uri="{FF2B5EF4-FFF2-40B4-BE49-F238E27FC236}">
                <a16:creationId xmlns:a16="http://schemas.microsoft.com/office/drawing/2014/main" id="{4B140A64-7E94-D773-3097-37038BD7193E}"/>
              </a:ext>
            </a:extLst>
          </p:cNvPr>
          <p:cNvPicPr>
            <a:picLocks noChangeAspect="1"/>
          </p:cNvPicPr>
          <p:nvPr/>
        </p:nvPicPr>
        <p:blipFill>
          <a:blip r:embed="rId3"/>
          <a:stretch>
            <a:fillRect/>
          </a:stretch>
        </p:blipFill>
        <p:spPr>
          <a:xfrm>
            <a:off x="4905385" y="1211059"/>
            <a:ext cx="6837473" cy="4435882"/>
          </a:xfrm>
          <a:prstGeom prst="rect">
            <a:avLst/>
          </a:prstGeom>
          <a:ln w="12700">
            <a:miter lim="400000"/>
          </a:ln>
        </p:spPr>
      </p:pic>
      <p:sp>
        <p:nvSpPr>
          <p:cNvPr id="8" name="Source: Grounded Solutions Network, InclusionaryHousing.org">
            <a:extLst>
              <a:ext uri="{FF2B5EF4-FFF2-40B4-BE49-F238E27FC236}">
                <a16:creationId xmlns:a16="http://schemas.microsoft.com/office/drawing/2014/main" id="{8713E842-ACA0-2BB1-665F-B29B8623F2EF}"/>
              </a:ext>
            </a:extLst>
          </p:cNvPr>
          <p:cNvSpPr txBox="1"/>
          <p:nvPr/>
        </p:nvSpPr>
        <p:spPr>
          <a:xfrm>
            <a:off x="4905385" y="5646941"/>
            <a:ext cx="6290717" cy="307777"/>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609600">
              <a:defRPr sz="1100">
                <a:solidFill>
                  <a:srgbClr val="483B2F"/>
                </a:solidFill>
                <a:latin typeface="+mj-lt"/>
                <a:ea typeface="+mj-ea"/>
                <a:cs typeface="+mj-cs"/>
                <a:sym typeface="Arial"/>
              </a:defRPr>
            </a:pPr>
            <a:r>
              <a:rPr sz="1400" dirty="0">
                <a:solidFill>
                  <a:schemeClr val="bg2">
                    <a:lumMod val="10000"/>
                  </a:schemeClr>
                </a:solidFill>
              </a:rPr>
              <a:t>Source: Grounded Solutions Network, </a:t>
            </a:r>
            <a:r>
              <a:rPr sz="1400" u="sng" dirty="0">
                <a:solidFill>
                  <a:schemeClr val="bg2">
                    <a:lumMod val="10000"/>
                  </a:schemeClr>
                </a:solidFill>
                <a:hlinkClick r:id="rId4">
                  <a:extLst>
                    <a:ext uri="{A12FA001-AC4F-418D-AE19-62706E023703}">
                      <ahyp:hlinkClr xmlns:ahyp="http://schemas.microsoft.com/office/drawing/2018/hyperlinkcolor" val="tx"/>
                    </a:ext>
                  </a:extLst>
                </a:hlinkClick>
              </a:rPr>
              <a:t>InclusionaryHousing.org</a:t>
            </a:r>
          </a:p>
        </p:txBody>
      </p:sp>
    </p:spTree>
    <p:extLst>
      <p:ext uri="{BB962C8B-B14F-4D97-AF65-F5344CB8AC3E}">
        <p14:creationId xmlns:p14="http://schemas.microsoft.com/office/powerpoint/2010/main" val="51509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248DF3-B327-B71D-3337-41E4E2B2A74B}"/>
              </a:ext>
            </a:extLst>
          </p:cNvPr>
          <p:cNvSpPr>
            <a:spLocks noGrp="1"/>
          </p:cNvSpPr>
          <p:nvPr>
            <p:ph type="title"/>
          </p:nvPr>
        </p:nvSpPr>
        <p:spPr>
          <a:xfrm>
            <a:off x="402336" y="1901952"/>
            <a:ext cx="4373876" cy="1047759"/>
          </a:xfrm>
        </p:spPr>
        <p:txBody>
          <a:bodyPr>
            <a:normAutofit/>
          </a:bodyPr>
          <a:lstStyle/>
          <a:p>
            <a:r>
              <a:rPr lang="en-US" dirty="0">
                <a:solidFill>
                  <a:srgbClr val="7030A0"/>
                </a:solidFill>
              </a:rPr>
              <a:t>ADOPTING/UPDATING </a:t>
            </a:r>
            <a:r>
              <a:rPr lang="en-US" dirty="0"/>
              <a:t> A POLICY</a:t>
            </a:r>
          </a:p>
        </p:txBody>
      </p:sp>
      <p:sp>
        <p:nvSpPr>
          <p:cNvPr id="8" name="Rectangle 7">
            <a:extLst>
              <a:ext uri="{FF2B5EF4-FFF2-40B4-BE49-F238E27FC236}">
                <a16:creationId xmlns:a16="http://schemas.microsoft.com/office/drawing/2014/main" id="{9408B0DC-BE0B-F260-3678-341B9B44DB4A}"/>
              </a:ext>
            </a:extLst>
          </p:cNvPr>
          <p:cNvSpPr/>
          <p:nvPr/>
        </p:nvSpPr>
        <p:spPr>
          <a:xfrm>
            <a:off x="152891" y="147773"/>
            <a:ext cx="4566793"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6.  ALL JURISDICTIONS USE THIS SLIDE</a:t>
            </a:r>
          </a:p>
          <a:p>
            <a:pPr algn="ctr"/>
            <a:r>
              <a:rPr lang="en-US" dirty="0"/>
              <a:t>(Update text in purple)</a:t>
            </a:r>
          </a:p>
        </p:txBody>
      </p:sp>
      <p:sp>
        <p:nvSpPr>
          <p:cNvPr id="6" name="Text Placeholder 5">
            <a:extLst>
              <a:ext uri="{FF2B5EF4-FFF2-40B4-BE49-F238E27FC236}">
                <a16:creationId xmlns:a16="http://schemas.microsoft.com/office/drawing/2014/main" id="{9B0FC1B8-317E-0236-FABF-B808EBD83412}"/>
              </a:ext>
            </a:extLst>
          </p:cNvPr>
          <p:cNvSpPr>
            <a:spLocks noGrp="1"/>
          </p:cNvSpPr>
          <p:nvPr>
            <p:ph type="body" sz="half" idx="2"/>
          </p:nvPr>
        </p:nvSpPr>
        <p:spPr>
          <a:xfrm>
            <a:off x="402336" y="3291840"/>
            <a:ext cx="3932237" cy="868680"/>
          </a:xfrm>
        </p:spPr>
        <p:txBody>
          <a:bodyPr vert="horz" lIns="91440" tIns="45720" rIns="91440" bIns="45720" rtlCol="0" anchor="t">
            <a:normAutofit/>
          </a:bodyPr>
          <a:lstStyle/>
          <a:p>
            <a:r>
              <a:rPr lang="en-US" sz="2000" dirty="0">
                <a:solidFill>
                  <a:srgbClr val="7030A0"/>
                </a:solidFill>
              </a:rPr>
              <a:t>Describe where your jurisdiction is in the process.</a:t>
            </a:r>
          </a:p>
        </p:txBody>
      </p:sp>
      <p:sp>
        <p:nvSpPr>
          <p:cNvPr id="5" name="Content Placeholder 4">
            <a:extLst>
              <a:ext uri="{FF2B5EF4-FFF2-40B4-BE49-F238E27FC236}">
                <a16:creationId xmlns:a16="http://schemas.microsoft.com/office/drawing/2014/main" id="{B87E0196-8C21-24A4-DCD1-EEA8FBD9BCDB}"/>
              </a:ext>
            </a:extLst>
          </p:cNvPr>
          <p:cNvSpPr>
            <a:spLocks noGrp="1"/>
          </p:cNvSpPr>
          <p:nvPr>
            <p:ph sz="quarter" idx="13"/>
          </p:nvPr>
        </p:nvSpPr>
        <p:spPr>
          <a:xfrm>
            <a:off x="6096000" y="1901952"/>
            <a:ext cx="5896131" cy="3500458"/>
          </a:xfrm>
        </p:spPr>
        <p:txBody>
          <a:bodyPr>
            <a:normAutofit/>
          </a:bodyPr>
          <a:lstStyle/>
          <a:p>
            <a:r>
              <a:rPr lang="en-US" dirty="0"/>
              <a:t>Hold study session</a:t>
            </a:r>
          </a:p>
          <a:p>
            <a:r>
              <a:rPr lang="en-US" dirty="0"/>
              <a:t>Conduct community and stakeholder outreach</a:t>
            </a:r>
          </a:p>
          <a:p>
            <a:r>
              <a:rPr lang="en-US" dirty="0"/>
              <a:t>Develop the program</a:t>
            </a:r>
          </a:p>
          <a:p>
            <a:r>
              <a:rPr lang="en-US" dirty="0"/>
              <a:t>Test economic feasibility</a:t>
            </a:r>
          </a:p>
          <a:p>
            <a:r>
              <a:rPr lang="en-US" dirty="0"/>
              <a:t>Adopt an ordinance</a:t>
            </a:r>
          </a:p>
          <a:p>
            <a:r>
              <a:rPr lang="en-US" dirty="0"/>
              <a:t>Manage the program - Ongoing</a:t>
            </a:r>
          </a:p>
        </p:txBody>
      </p:sp>
    </p:spTree>
    <p:extLst>
      <p:ext uri="{BB962C8B-B14F-4D97-AF65-F5344CB8AC3E}">
        <p14:creationId xmlns:p14="http://schemas.microsoft.com/office/powerpoint/2010/main" val="287508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D5C8-DB0A-4512-99C6-8AD04398156F}"/>
              </a:ext>
            </a:extLst>
          </p:cNvPr>
          <p:cNvSpPr>
            <a:spLocks noGrp="1"/>
          </p:cNvSpPr>
          <p:nvPr>
            <p:ph type="title"/>
          </p:nvPr>
        </p:nvSpPr>
        <p:spPr>
          <a:xfrm>
            <a:off x="402336" y="1901952"/>
            <a:ext cx="3932237" cy="571501"/>
          </a:xfrm>
        </p:spPr>
        <p:txBody>
          <a:bodyPr>
            <a:normAutofit/>
          </a:bodyPr>
          <a:lstStyle/>
          <a:p>
            <a:r>
              <a:rPr lang="en-US" dirty="0"/>
              <a:t>Why Inclusionary?</a:t>
            </a:r>
          </a:p>
        </p:txBody>
      </p:sp>
      <p:sp>
        <p:nvSpPr>
          <p:cNvPr id="8" name="Rectangle 7">
            <a:extLst>
              <a:ext uri="{FF2B5EF4-FFF2-40B4-BE49-F238E27FC236}">
                <a16:creationId xmlns:a16="http://schemas.microsoft.com/office/drawing/2014/main" id="{57428968-4472-51E5-B5A6-60C8C3E0AEC7}"/>
              </a:ext>
            </a:extLst>
          </p:cNvPr>
          <p:cNvSpPr/>
          <p:nvPr/>
        </p:nvSpPr>
        <p:spPr>
          <a:xfrm>
            <a:off x="152891" y="147773"/>
            <a:ext cx="511919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7.  FOR JURISDICTIONS CREATING NEW POLICY</a:t>
            </a:r>
          </a:p>
          <a:p>
            <a:pPr algn="ctr"/>
            <a:r>
              <a:rPr lang="en-US" dirty="0"/>
              <a:t>(Update text in purple)</a:t>
            </a:r>
          </a:p>
        </p:txBody>
      </p:sp>
      <p:sp>
        <p:nvSpPr>
          <p:cNvPr id="4" name="Text Placeholder 3">
            <a:extLst>
              <a:ext uri="{FF2B5EF4-FFF2-40B4-BE49-F238E27FC236}">
                <a16:creationId xmlns:a16="http://schemas.microsoft.com/office/drawing/2014/main" id="{1F17A18B-BDB9-4FD0-B239-79CE6E8A7FF1}"/>
              </a:ext>
            </a:extLst>
          </p:cNvPr>
          <p:cNvSpPr>
            <a:spLocks noGrp="1"/>
          </p:cNvSpPr>
          <p:nvPr>
            <p:ph type="body" sz="half" idx="2"/>
          </p:nvPr>
        </p:nvSpPr>
        <p:spPr>
          <a:xfrm>
            <a:off x="402336" y="3291840"/>
            <a:ext cx="3932237" cy="1451283"/>
          </a:xfrm>
        </p:spPr>
        <p:txBody>
          <a:bodyPr>
            <a:normAutofit/>
          </a:bodyPr>
          <a:lstStyle/>
          <a:p>
            <a:r>
              <a:rPr lang="en-US" sz="2000" dirty="0">
                <a:solidFill>
                  <a:srgbClr val="7030A0"/>
                </a:solidFill>
              </a:rPr>
              <a:t>ADD key policy goal for the program, Housing Element language, or other summary point. </a:t>
            </a:r>
          </a:p>
        </p:txBody>
      </p:sp>
      <p:sp>
        <p:nvSpPr>
          <p:cNvPr id="3" name="Content Placeholder 2">
            <a:extLst>
              <a:ext uri="{FF2B5EF4-FFF2-40B4-BE49-F238E27FC236}">
                <a16:creationId xmlns:a16="http://schemas.microsoft.com/office/drawing/2014/main" id="{19B982AA-28C1-4C4B-B497-E177E343E288}"/>
              </a:ext>
            </a:extLst>
          </p:cNvPr>
          <p:cNvSpPr>
            <a:spLocks noGrp="1"/>
          </p:cNvSpPr>
          <p:nvPr>
            <p:ph sz="quarter" idx="13"/>
          </p:nvPr>
        </p:nvSpPr>
        <p:spPr>
          <a:xfrm>
            <a:off x="6096000" y="1901952"/>
            <a:ext cx="5851161" cy="4279692"/>
          </a:xfrm>
        </p:spPr>
        <p:txBody>
          <a:bodyPr>
            <a:normAutofit/>
          </a:bodyPr>
          <a:lstStyle/>
          <a:p>
            <a:r>
              <a:rPr lang="en-US" dirty="0">
                <a:solidFill>
                  <a:srgbClr val="7030A0"/>
                </a:solidFill>
              </a:rPr>
              <a:t>Implementing Housing Element (Policy/program ##) </a:t>
            </a:r>
          </a:p>
          <a:p>
            <a:r>
              <a:rPr lang="en-US" dirty="0">
                <a:solidFill>
                  <a:srgbClr val="7030A0"/>
                </a:solidFill>
              </a:rPr>
              <a:t>Compliance with MTC’s Transit Oriented Communities (TOC) Policy</a:t>
            </a:r>
          </a:p>
          <a:p>
            <a:pPr marL="0" indent="0">
              <a:buNone/>
            </a:pPr>
            <a:endParaRPr lang="en-US" dirty="0"/>
          </a:p>
          <a:p>
            <a:r>
              <a:rPr lang="en-US" dirty="0"/>
              <a:t>Effective tool for affirmatively furthering fair housing </a:t>
            </a:r>
          </a:p>
          <a:p>
            <a:r>
              <a:rPr lang="en-US" dirty="0"/>
              <a:t>Effective tool for making progress towards RHNA</a:t>
            </a:r>
          </a:p>
        </p:txBody>
      </p:sp>
    </p:spTree>
    <p:extLst>
      <p:ext uri="{BB962C8B-B14F-4D97-AF65-F5344CB8AC3E}">
        <p14:creationId xmlns:p14="http://schemas.microsoft.com/office/powerpoint/2010/main" val="2331870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1818E-B0A2-EDE3-76A2-D1B4EFDFDEDE}"/>
              </a:ext>
            </a:extLst>
          </p:cNvPr>
          <p:cNvSpPr>
            <a:spLocks noGrp="1"/>
          </p:cNvSpPr>
          <p:nvPr>
            <p:ph type="title"/>
          </p:nvPr>
        </p:nvSpPr>
        <p:spPr>
          <a:xfrm>
            <a:off x="402336" y="1901952"/>
            <a:ext cx="3932237" cy="1033572"/>
          </a:xfrm>
        </p:spPr>
        <p:txBody>
          <a:bodyPr>
            <a:normAutofit/>
          </a:bodyPr>
          <a:lstStyle/>
          <a:p>
            <a:r>
              <a:rPr lang="en-US" dirty="0"/>
              <a:t>Why Update Our Policy?</a:t>
            </a:r>
          </a:p>
        </p:txBody>
      </p:sp>
      <p:sp>
        <p:nvSpPr>
          <p:cNvPr id="5" name="Text Placeholder 4">
            <a:extLst>
              <a:ext uri="{FF2B5EF4-FFF2-40B4-BE49-F238E27FC236}">
                <a16:creationId xmlns:a16="http://schemas.microsoft.com/office/drawing/2014/main" id="{1A11A6C9-11F9-B327-0CF6-701251600B4E}"/>
              </a:ext>
            </a:extLst>
          </p:cNvPr>
          <p:cNvSpPr>
            <a:spLocks noGrp="1"/>
          </p:cNvSpPr>
          <p:nvPr>
            <p:ph type="body" sz="half" idx="2"/>
          </p:nvPr>
        </p:nvSpPr>
        <p:spPr>
          <a:xfrm>
            <a:off x="402336" y="3291840"/>
            <a:ext cx="3932237" cy="1033572"/>
          </a:xfrm>
        </p:spPr>
        <p:txBody>
          <a:bodyPr>
            <a:normAutofit/>
          </a:bodyPr>
          <a:lstStyle/>
          <a:p>
            <a:r>
              <a:rPr lang="en-US" sz="2000" dirty="0">
                <a:solidFill>
                  <a:srgbClr val="7030A0"/>
                </a:solidFill>
              </a:rPr>
              <a:t>ADD Key policy goal for the program, HE language or other summary point. </a:t>
            </a:r>
          </a:p>
        </p:txBody>
      </p:sp>
      <p:sp>
        <p:nvSpPr>
          <p:cNvPr id="4" name="Rectangle 3">
            <a:extLst>
              <a:ext uri="{FF2B5EF4-FFF2-40B4-BE49-F238E27FC236}">
                <a16:creationId xmlns:a16="http://schemas.microsoft.com/office/drawing/2014/main" id="{9F05D0A5-81AD-8A02-39F6-D47CF977154A}"/>
              </a:ext>
            </a:extLst>
          </p:cNvPr>
          <p:cNvSpPr/>
          <p:nvPr/>
        </p:nvSpPr>
        <p:spPr>
          <a:xfrm>
            <a:off x="152891" y="147773"/>
            <a:ext cx="511919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8.  FOR JURISDICTIONS UPDATING POLICY</a:t>
            </a:r>
          </a:p>
          <a:p>
            <a:pPr algn="ctr"/>
            <a:r>
              <a:rPr lang="en-US" dirty="0"/>
              <a:t>(Update text in purple)</a:t>
            </a:r>
          </a:p>
        </p:txBody>
      </p:sp>
      <p:sp>
        <p:nvSpPr>
          <p:cNvPr id="7" name="Content Placeholder 2">
            <a:extLst>
              <a:ext uri="{FF2B5EF4-FFF2-40B4-BE49-F238E27FC236}">
                <a16:creationId xmlns:a16="http://schemas.microsoft.com/office/drawing/2014/main" id="{D411A29F-40DD-45E9-8293-F1F29E17E3D7}"/>
              </a:ext>
            </a:extLst>
          </p:cNvPr>
          <p:cNvSpPr txBox="1">
            <a:spLocks/>
          </p:cNvSpPr>
          <p:nvPr/>
        </p:nvSpPr>
        <p:spPr>
          <a:xfrm>
            <a:off x="6099048" y="1901952"/>
            <a:ext cx="6012470" cy="4292519"/>
          </a:xfrm>
          <a:prstGeom prst="rect">
            <a:avLst/>
          </a:prstGeom>
        </p:spPr>
        <p:txBody>
          <a:bodyPr vert="horz" lIns="91440" tIns="45720" rIns="91440" bIns="45720" rtlCol="0" anchor="ctr">
            <a:normAutofit fontScale="6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3400" dirty="0">
                <a:solidFill>
                  <a:srgbClr val="7030A0"/>
                </a:solidFill>
              </a:rPr>
              <a:t>Implementing Housing Element (policy/program ##) </a:t>
            </a:r>
          </a:p>
          <a:p>
            <a:r>
              <a:rPr lang="en-US" sz="3400" dirty="0">
                <a:solidFill>
                  <a:srgbClr val="7030A0"/>
                </a:solidFill>
              </a:rPr>
              <a:t>Compliance with MTC’s Transit Oriented Communities (TOC) Policy</a:t>
            </a:r>
          </a:p>
          <a:p>
            <a:pPr marL="0" indent="0">
              <a:buNone/>
            </a:pPr>
            <a:endParaRPr lang="en-US" sz="3400" dirty="0">
              <a:solidFill>
                <a:srgbClr val="7030A0"/>
              </a:solidFill>
            </a:endParaRPr>
          </a:p>
          <a:p>
            <a:r>
              <a:rPr lang="en-US" sz="3400" dirty="0">
                <a:solidFill>
                  <a:srgbClr val="7030A0"/>
                </a:solidFill>
              </a:rPr>
              <a:t>Potential specific triggers for an update</a:t>
            </a:r>
          </a:p>
          <a:p>
            <a:pPr lvl="1"/>
            <a:r>
              <a:rPr lang="en-US" sz="3400" dirty="0">
                <a:solidFill>
                  <a:srgbClr val="7030A0"/>
                </a:solidFill>
              </a:rPr>
              <a:t>To track current economics – increase/decrease</a:t>
            </a:r>
          </a:p>
          <a:p>
            <a:pPr lvl="1"/>
            <a:r>
              <a:rPr lang="en-US" sz="3400" dirty="0">
                <a:solidFill>
                  <a:srgbClr val="7030A0"/>
                </a:solidFill>
              </a:rPr>
              <a:t>To take advantage of new opportunities associated with re-zoning or new plan</a:t>
            </a:r>
          </a:p>
          <a:p>
            <a:pPr lvl="1"/>
            <a:r>
              <a:rPr lang="en-US" sz="3400" dirty="0">
                <a:solidFill>
                  <a:srgbClr val="7030A0"/>
                </a:solidFill>
              </a:rPr>
              <a:t>To update program terms: applicability</a:t>
            </a:r>
          </a:p>
          <a:p>
            <a:pPr lvl="1"/>
            <a:endParaRPr lang="en-US" dirty="0">
              <a:solidFill>
                <a:srgbClr val="7030A0"/>
              </a:solidFill>
            </a:endParaRPr>
          </a:p>
        </p:txBody>
      </p:sp>
    </p:spTree>
    <p:extLst>
      <p:ext uri="{BB962C8B-B14F-4D97-AF65-F5344CB8AC3E}">
        <p14:creationId xmlns:p14="http://schemas.microsoft.com/office/powerpoint/2010/main" val="42258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51254-6E9D-A1E5-6D1E-DFF4AFC8EB23}"/>
              </a:ext>
            </a:extLst>
          </p:cNvPr>
          <p:cNvSpPr>
            <a:spLocks noGrp="1"/>
          </p:cNvSpPr>
          <p:nvPr>
            <p:ph type="title"/>
          </p:nvPr>
        </p:nvSpPr>
        <p:spPr>
          <a:xfrm>
            <a:off x="1828498" y="1094393"/>
            <a:ext cx="9848433" cy="528981"/>
          </a:xfrm>
        </p:spPr>
        <p:txBody>
          <a:bodyPr>
            <a:noAutofit/>
          </a:bodyPr>
          <a:lstStyle/>
          <a:p>
            <a:r>
              <a:rPr lang="en-US" dirty="0"/>
              <a:t>What does “Affordable Housing” mean?</a:t>
            </a:r>
          </a:p>
        </p:txBody>
      </p:sp>
      <p:sp>
        <p:nvSpPr>
          <p:cNvPr id="18" name="Rectangle 17">
            <a:extLst>
              <a:ext uri="{FF2B5EF4-FFF2-40B4-BE49-F238E27FC236}">
                <a16:creationId xmlns:a16="http://schemas.microsoft.com/office/drawing/2014/main" id="{F88239AF-C6AE-4B02-6459-B32AF72DEAFC}"/>
              </a:ext>
            </a:extLst>
          </p:cNvPr>
          <p:cNvSpPr/>
          <p:nvPr/>
        </p:nvSpPr>
        <p:spPr>
          <a:xfrm>
            <a:off x="152891" y="147773"/>
            <a:ext cx="5119197" cy="571500"/>
          </a:xfrm>
          <a:prstGeom prst="rect">
            <a:avLst/>
          </a:prstGeom>
          <a:solidFill>
            <a:srgbClr val="7030A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9.  FOR JURISDICTIONS CREATING NEW POLICY</a:t>
            </a:r>
          </a:p>
          <a:p>
            <a:pPr algn="ctr"/>
            <a:r>
              <a:rPr lang="en-US" dirty="0"/>
              <a:t>(Update text in purple)</a:t>
            </a:r>
          </a:p>
        </p:txBody>
      </p:sp>
      <p:sp>
        <p:nvSpPr>
          <p:cNvPr id="14" name="TextBox 13">
            <a:extLst>
              <a:ext uri="{FF2B5EF4-FFF2-40B4-BE49-F238E27FC236}">
                <a16:creationId xmlns:a16="http://schemas.microsoft.com/office/drawing/2014/main" id="{C0982113-A3B8-FD54-48AF-EDE541BD50CF}"/>
              </a:ext>
            </a:extLst>
          </p:cNvPr>
          <p:cNvSpPr txBox="1"/>
          <p:nvPr/>
        </p:nvSpPr>
        <p:spPr>
          <a:xfrm>
            <a:off x="25114" y="2638270"/>
            <a:ext cx="1664943" cy="3416320"/>
          </a:xfrm>
          <a:prstGeom prst="rect">
            <a:avLst/>
          </a:prstGeom>
          <a:noFill/>
        </p:spPr>
        <p:txBody>
          <a:bodyPr wrap="none" rtlCol="0">
            <a:spAutoFit/>
          </a:bodyPr>
          <a:lstStyle/>
          <a:p>
            <a:pPr algn="ctr"/>
            <a:r>
              <a:rPr lang="en-US" dirty="0">
                <a:solidFill>
                  <a:schemeClr val="bg1">
                    <a:lumMod val="50000"/>
                  </a:schemeClr>
                </a:solidFill>
              </a:rPr>
              <a:t>Example</a:t>
            </a:r>
            <a:endParaRPr lang="en-US" strike="sngStrike"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endParaRPr lang="en-US" dirty="0">
              <a:solidFill>
                <a:schemeClr val="bg1">
                  <a:lumMod val="50000"/>
                </a:schemeClr>
              </a:solidFill>
            </a:endParaRPr>
          </a:p>
          <a:p>
            <a:pPr algn="ctr"/>
            <a:r>
              <a:rPr lang="en-US" dirty="0">
                <a:solidFill>
                  <a:schemeClr val="bg1">
                    <a:lumMod val="50000"/>
                  </a:schemeClr>
                </a:solidFill>
              </a:rPr>
              <a:t>Annual Income</a:t>
            </a:r>
            <a:endParaRPr lang="en-US" strike="sngStrike" dirty="0">
              <a:solidFill>
                <a:schemeClr val="bg1">
                  <a:lumMod val="50000"/>
                </a:schemeClr>
              </a:solidFill>
            </a:endParaRPr>
          </a:p>
          <a:p>
            <a:pPr algn="ctr"/>
            <a:endParaRPr lang="en-US" dirty="0">
              <a:solidFill>
                <a:schemeClr val="bg1">
                  <a:lumMod val="50000"/>
                </a:schemeClr>
              </a:solidFill>
            </a:endParaRPr>
          </a:p>
          <a:p>
            <a:pPr algn="ctr"/>
            <a:endParaRPr lang="en-US" dirty="0">
              <a:solidFill>
                <a:schemeClr val="bg1">
                  <a:lumMod val="50000"/>
                </a:schemeClr>
              </a:solidFill>
            </a:endParaRPr>
          </a:p>
          <a:p>
            <a:pPr algn="ctr"/>
            <a:r>
              <a:rPr lang="en-US" dirty="0">
                <a:solidFill>
                  <a:schemeClr val="bg1">
                    <a:lumMod val="50000"/>
                  </a:schemeClr>
                </a:solidFill>
              </a:rPr>
              <a:t>Affordable Rent</a:t>
            </a:r>
            <a:br>
              <a:rPr lang="en-US" dirty="0">
                <a:solidFill>
                  <a:schemeClr val="bg1">
                    <a:lumMod val="50000"/>
                  </a:schemeClr>
                </a:solidFill>
              </a:rPr>
            </a:br>
            <a:r>
              <a:rPr lang="en-US" dirty="0">
                <a:solidFill>
                  <a:schemeClr val="bg1">
                    <a:lumMod val="50000"/>
                  </a:schemeClr>
                </a:solidFill>
              </a:rPr>
              <a:t>	</a:t>
            </a:r>
          </a:p>
        </p:txBody>
      </p:sp>
      <p:pic>
        <p:nvPicPr>
          <p:cNvPr id="7" name="Picture 6" descr="Image of housekeeper. ">
            <a:extLst>
              <a:ext uri="{FF2B5EF4-FFF2-40B4-BE49-F238E27FC236}">
                <a16:creationId xmlns:a16="http://schemas.microsoft.com/office/drawing/2014/main" id="{DD1F16DA-1ED7-20AE-8F2E-76BF6BD6517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2139841" y="2092007"/>
            <a:ext cx="1049235" cy="1049235"/>
          </a:xfrm>
          <a:prstGeom prst="rect">
            <a:avLst/>
          </a:prstGeom>
        </p:spPr>
      </p:pic>
      <p:sp>
        <p:nvSpPr>
          <p:cNvPr id="10" name="TextBox 9">
            <a:extLst>
              <a:ext uri="{FF2B5EF4-FFF2-40B4-BE49-F238E27FC236}">
                <a16:creationId xmlns:a16="http://schemas.microsoft.com/office/drawing/2014/main" id="{403EFA73-0DC7-3DA4-7719-592BD1D6663E}"/>
              </a:ext>
            </a:extLst>
          </p:cNvPr>
          <p:cNvSpPr txBox="1"/>
          <p:nvPr/>
        </p:nvSpPr>
        <p:spPr>
          <a:xfrm>
            <a:off x="2070241" y="3188916"/>
            <a:ext cx="1519968" cy="369332"/>
          </a:xfrm>
          <a:prstGeom prst="rect">
            <a:avLst/>
          </a:prstGeom>
          <a:noFill/>
        </p:spPr>
        <p:txBody>
          <a:bodyPr wrap="none" rtlCol="0">
            <a:spAutoFit/>
          </a:bodyPr>
          <a:lstStyle/>
          <a:p>
            <a:r>
              <a:rPr lang="en-US" dirty="0">
                <a:solidFill>
                  <a:schemeClr val="bg2">
                    <a:lumMod val="10000"/>
                  </a:schemeClr>
                </a:solidFill>
              </a:rPr>
              <a:t>Housekeeper</a:t>
            </a:r>
          </a:p>
        </p:txBody>
      </p:sp>
      <p:pic>
        <p:nvPicPr>
          <p:cNvPr id="12" name="Picture 11" descr="Image of bookkeeper. ">
            <a:extLst>
              <a:ext uri="{FF2B5EF4-FFF2-40B4-BE49-F238E27FC236}">
                <a16:creationId xmlns:a16="http://schemas.microsoft.com/office/drawing/2014/main" id="{63F1639B-B4B9-76B5-5F87-12CC47A555C2}"/>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430959" y="2088745"/>
            <a:ext cx="1049235" cy="1049235"/>
          </a:xfrm>
          <a:prstGeom prst="rect">
            <a:avLst/>
          </a:prstGeom>
        </p:spPr>
      </p:pic>
      <p:sp>
        <p:nvSpPr>
          <p:cNvPr id="11" name="TextBox 10">
            <a:extLst>
              <a:ext uri="{FF2B5EF4-FFF2-40B4-BE49-F238E27FC236}">
                <a16:creationId xmlns:a16="http://schemas.microsoft.com/office/drawing/2014/main" id="{40816D43-41BC-BECB-6037-FD4E2C9358F2}"/>
              </a:ext>
            </a:extLst>
          </p:cNvPr>
          <p:cNvSpPr txBox="1"/>
          <p:nvPr/>
        </p:nvSpPr>
        <p:spPr>
          <a:xfrm>
            <a:off x="4221766" y="3188916"/>
            <a:ext cx="1393330" cy="369332"/>
          </a:xfrm>
          <a:prstGeom prst="rect">
            <a:avLst/>
          </a:prstGeom>
          <a:noFill/>
        </p:spPr>
        <p:txBody>
          <a:bodyPr wrap="none" rtlCol="0">
            <a:spAutoFit/>
          </a:bodyPr>
          <a:lstStyle/>
          <a:p>
            <a:r>
              <a:rPr lang="en-US" dirty="0">
                <a:solidFill>
                  <a:schemeClr val="bg2">
                    <a:lumMod val="10000"/>
                  </a:schemeClr>
                </a:solidFill>
              </a:rPr>
              <a:t>Bookkeeper</a:t>
            </a:r>
          </a:p>
        </p:txBody>
      </p:sp>
      <p:pic>
        <p:nvPicPr>
          <p:cNvPr id="16" name="Picture 15" descr="Image of teacher. ">
            <a:extLst>
              <a:ext uri="{FF2B5EF4-FFF2-40B4-BE49-F238E27FC236}">
                <a16:creationId xmlns:a16="http://schemas.microsoft.com/office/drawing/2014/main" id="{4A579FC4-CE09-90A9-478A-83D1B54C108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7068962" y="1999851"/>
            <a:ext cx="1264269" cy="1264269"/>
          </a:xfrm>
          <a:prstGeom prst="rect">
            <a:avLst/>
          </a:prstGeom>
        </p:spPr>
      </p:pic>
      <p:sp>
        <p:nvSpPr>
          <p:cNvPr id="17" name="TextBox 16">
            <a:extLst>
              <a:ext uri="{FF2B5EF4-FFF2-40B4-BE49-F238E27FC236}">
                <a16:creationId xmlns:a16="http://schemas.microsoft.com/office/drawing/2014/main" id="{307E8E2C-6407-CADF-4593-5272C4DE5119}"/>
              </a:ext>
            </a:extLst>
          </p:cNvPr>
          <p:cNvSpPr txBox="1"/>
          <p:nvPr/>
        </p:nvSpPr>
        <p:spPr>
          <a:xfrm>
            <a:off x="6973237" y="3188916"/>
            <a:ext cx="995914" cy="369332"/>
          </a:xfrm>
          <a:prstGeom prst="rect">
            <a:avLst/>
          </a:prstGeom>
          <a:noFill/>
        </p:spPr>
        <p:txBody>
          <a:bodyPr wrap="none" rtlCol="0">
            <a:spAutoFit/>
          </a:bodyPr>
          <a:lstStyle/>
          <a:p>
            <a:r>
              <a:rPr lang="en-US" dirty="0">
                <a:solidFill>
                  <a:schemeClr val="bg2">
                    <a:lumMod val="10000"/>
                  </a:schemeClr>
                </a:solidFill>
              </a:rPr>
              <a:t>Teacher</a:t>
            </a:r>
          </a:p>
        </p:txBody>
      </p:sp>
      <p:pic>
        <p:nvPicPr>
          <p:cNvPr id="15" name="Picture 14" descr="Image of pharmacist. ">
            <a:extLst>
              <a:ext uri="{FF2B5EF4-FFF2-40B4-BE49-F238E27FC236}">
                <a16:creationId xmlns:a16="http://schemas.microsoft.com/office/drawing/2014/main" id="{8E39E922-BFF3-3686-F539-64E4F669EA28}"/>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9384546" y="2081250"/>
            <a:ext cx="1070751" cy="1070751"/>
          </a:xfrm>
          <a:prstGeom prst="rect">
            <a:avLst/>
          </a:prstGeom>
        </p:spPr>
      </p:pic>
      <p:sp>
        <p:nvSpPr>
          <p:cNvPr id="13" name="TextBox 12">
            <a:extLst>
              <a:ext uri="{FF2B5EF4-FFF2-40B4-BE49-F238E27FC236}">
                <a16:creationId xmlns:a16="http://schemas.microsoft.com/office/drawing/2014/main" id="{3D060A72-B336-E143-4583-584F25CD69DF}"/>
              </a:ext>
            </a:extLst>
          </p:cNvPr>
          <p:cNvSpPr txBox="1"/>
          <p:nvPr/>
        </p:nvSpPr>
        <p:spPr>
          <a:xfrm>
            <a:off x="9320239" y="3188916"/>
            <a:ext cx="1318374" cy="369332"/>
          </a:xfrm>
          <a:prstGeom prst="rect">
            <a:avLst/>
          </a:prstGeom>
          <a:noFill/>
        </p:spPr>
        <p:txBody>
          <a:bodyPr wrap="none" rtlCol="0">
            <a:spAutoFit/>
          </a:bodyPr>
          <a:lstStyle/>
          <a:p>
            <a:r>
              <a:rPr lang="en-US" dirty="0">
                <a:solidFill>
                  <a:schemeClr val="bg2">
                    <a:lumMod val="10000"/>
                  </a:schemeClr>
                </a:solidFill>
              </a:rPr>
              <a:t>Pharmacist</a:t>
            </a:r>
          </a:p>
        </p:txBody>
      </p:sp>
      <p:graphicFrame>
        <p:nvGraphicFramePr>
          <p:cNvPr id="8" name="Table 7" descr="Chart tracking the annual incomes and affordable rents for individuals between 30-100% AMI. ">
            <a:extLst>
              <a:ext uri="{FF2B5EF4-FFF2-40B4-BE49-F238E27FC236}">
                <a16:creationId xmlns:a16="http://schemas.microsoft.com/office/drawing/2014/main" id="{8FDD0F85-6B18-F579-7893-4A475B413BDC}"/>
              </a:ext>
            </a:extLst>
          </p:cNvPr>
          <p:cNvGraphicFramePr>
            <a:graphicFrameLocks noGrp="1"/>
          </p:cNvGraphicFramePr>
          <p:nvPr>
            <p:extLst>
              <p:ext uri="{D42A27DB-BD31-4B8C-83A1-F6EECF244321}">
                <p14:modId xmlns:p14="http://schemas.microsoft.com/office/powerpoint/2010/main" val="2169641501"/>
              </p:ext>
            </p:extLst>
          </p:nvPr>
        </p:nvGraphicFramePr>
        <p:xfrm>
          <a:off x="1730979" y="3518129"/>
          <a:ext cx="10043472" cy="2382520"/>
        </p:xfrm>
        <a:graphic>
          <a:graphicData uri="http://schemas.openxmlformats.org/drawingml/2006/table">
            <a:tbl>
              <a:tblPr firstRow="1">
                <a:tableStyleId>{93296810-A885-4BE3-A3E7-6D5BEEA58F35}</a:tableStyleId>
              </a:tblPr>
              <a:tblGrid>
                <a:gridCol w="2510868">
                  <a:extLst>
                    <a:ext uri="{9D8B030D-6E8A-4147-A177-3AD203B41FA5}">
                      <a16:colId xmlns:a16="http://schemas.microsoft.com/office/drawing/2014/main" val="2117494503"/>
                    </a:ext>
                  </a:extLst>
                </a:gridCol>
                <a:gridCol w="2510868">
                  <a:extLst>
                    <a:ext uri="{9D8B030D-6E8A-4147-A177-3AD203B41FA5}">
                      <a16:colId xmlns:a16="http://schemas.microsoft.com/office/drawing/2014/main" val="343385140"/>
                    </a:ext>
                  </a:extLst>
                </a:gridCol>
                <a:gridCol w="2510868">
                  <a:extLst>
                    <a:ext uri="{9D8B030D-6E8A-4147-A177-3AD203B41FA5}">
                      <a16:colId xmlns:a16="http://schemas.microsoft.com/office/drawing/2014/main" val="4211557239"/>
                    </a:ext>
                  </a:extLst>
                </a:gridCol>
                <a:gridCol w="2510868">
                  <a:extLst>
                    <a:ext uri="{9D8B030D-6E8A-4147-A177-3AD203B41FA5}">
                      <a16:colId xmlns:a16="http://schemas.microsoft.com/office/drawing/2014/main" val="3604806944"/>
                    </a:ext>
                  </a:extLst>
                </a:gridCol>
              </a:tblGrid>
              <a:tr h="0">
                <a:tc>
                  <a:txBody>
                    <a:bodyPr/>
                    <a:lstStyle/>
                    <a:p>
                      <a:endParaRPr lang="en-US"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6589350"/>
                  </a:ext>
                </a:extLst>
              </a:tr>
              <a:tr h="370840">
                <a:tc>
                  <a:txBody>
                    <a:bodyPr/>
                    <a:lstStyle/>
                    <a:p>
                      <a:r>
                        <a:rPr lang="en-US" b="1" u="sng" dirty="0">
                          <a:solidFill>
                            <a:schemeClr val="bg2">
                              <a:lumMod val="10000"/>
                            </a:schemeClr>
                          </a:solidFill>
                        </a:rPr>
                        <a:t>30 percent of AMI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u="sng" dirty="0">
                          <a:solidFill>
                            <a:schemeClr val="bg2">
                              <a:lumMod val="10000"/>
                            </a:schemeClr>
                          </a:solidFill>
                        </a:rPr>
                        <a:t>50 percent of AMI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u="sng" dirty="0">
                          <a:solidFill>
                            <a:schemeClr val="bg2">
                              <a:lumMod val="10000"/>
                            </a:schemeClr>
                          </a:solidFill>
                        </a:rPr>
                        <a:t>80 percent of AMI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u="sng" dirty="0">
                          <a:solidFill>
                            <a:schemeClr val="bg2">
                              <a:lumMod val="10000"/>
                            </a:schemeClr>
                          </a:solidFill>
                        </a:rPr>
                        <a:t>100 percent of AMI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0282539"/>
                  </a:ext>
                </a:extLst>
              </a:tr>
              <a:tr h="370840">
                <a:tc>
                  <a:txBody>
                    <a:bodyPr/>
                    <a:lstStyle/>
                    <a:p>
                      <a:br>
                        <a:rPr lang="en-US" sz="1600" dirty="0">
                          <a:solidFill>
                            <a:srgbClr val="7030A0"/>
                          </a:solidFill>
                        </a:rPr>
                      </a:br>
                      <a:r>
                        <a:rPr lang="en-US" sz="3200" dirty="0">
                          <a:solidFill>
                            <a:srgbClr val="7030A0"/>
                          </a:solidFill>
                        </a:rPr>
                        <a:t>$ 40,000 </a:t>
                      </a:r>
                      <a:endParaRPr lang="en-US" dirty="0">
                        <a:solidFill>
                          <a:srgbClr val="7030A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$60,500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$101,000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$133,000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249650"/>
                  </a:ext>
                </a:extLst>
              </a:tr>
              <a:tr h="205408">
                <a:tc>
                  <a:txBody>
                    <a:bodyPr/>
                    <a:lstStyle/>
                    <a:p>
                      <a:endParaRPr lang="en-US" sz="1600" dirty="0">
                        <a:solidFill>
                          <a:srgbClr val="7030A0"/>
                        </a:solidFill>
                      </a:endParaRPr>
                    </a:p>
                    <a:p>
                      <a:r>
                        <a:rPr lang="en-US" sz="3200" dirty="0">
                          <a:solidFill>
                            <a:srgbClr val="7030A0"/>
                          </a:solidFill>
                        </a:rPr>
                        <a:t>$1,000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$1,700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$2,700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3200" dirty="0">
                          <a:solidFill>
                            <a:srgbClr val="7030A0"/>
                          </a:solidFill>
                        </a:rPr>
                        <a:t>$3,300</a:t>
                      </a:r>
                    </a:p>
                  </a:txBody>
                  <a:tcPr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3019809"/>
                  </a:ext>
                </a:extLst>
              </a:tr>
            </a:tbl>
          </a:graphicData>
        </a:graphic>
      </p:graphicFrame>
      <p:sp>
        <p:nvSpPr>
          <p:cNvPr id="9" name="TextBox 8">
            <a:extLst>
              <a:ext uri="{FF2B5EF4-FFF2-40B4-BE49-F238E27FC236}">
                <a16:creationId xmlns:a16="http://schemas.microsoft.com/office/drawing/2014/main" id="{5A138F6F-8AA1-D507-54E2-67EDC3991779}"/>
              </a:ext>
            </a:extLst>
          </p:cNvPr>
          <p:cNvSpPr txBox="1"/>
          <p:nvPr/>
        </p:nvSpPr>
        <p:spPr>
          <a:xfrm>
            <a:off x="5122007" y="6167827"/>
            <a:ext cx="6919138" cy="584775"/>
          </a:xfrm>
          <a:prstGeom prst="rect">
            <a:avLst/>
          </a:prstGeom>
          <a:noFill/>
        </p:spPr>
        <p:txBody>
          <a:bodyPr wrap="none" rtlCol="0">
            <a:spAutoFit/>
          </a:bodyPr>
          <a:lstStyle/>
          <a:p>
            <a:r>
              <a:rPr lang="en-US" sz="1600" dirty="0">
                <a:solidFill>
                  <a:schemeClr val="bg1"/>
                </a:solidFill>
              </a:rPr>
              <a:t>Source: </a:t>
            </a:r>
            <a:r>
              <a:rPr lang="en-US" sz="1600" dirty="0">
                <a:solidFill>
                  <a:schemeClr val="bg1"/>
                </a:solidFill>
                <a:hlinkClick r:id="rId7">
                  <a:extLst>
                    <a:ext uri="{A12FA001-AC4F-418D-AE19-62706E023703}">
                      <ahyp:hlinkClr xmlns:ahyp="http://schemas.microsoft.com/office/drawing/2018/hyperlinkcolor" val="tx"/>
                    </a:ext>
                  </a:extLst>
                </a:hlinkClick>
              </a:rPr>
              <a:t>https://www.acgov.org/cda/hcd/documents/2023IncomeandRentLimits.pdf</a:t>
            </a:r>
            <a:br>
              <a:rPr lang="en-US" sz="1600" dirty="0">
                <a:solidFill>
                  <a:schemeClr val="bg1"/>
                </a:solidFill>
              </a:rPr>
            </a:br>
            <a:r>
              <a:rPr lang="en-US" sz="1600" dirty="0">
                <a:solidFill>
                  <a:schemeClr val="bg1"/>
                </a:solidFill>
              </a:rPr>
              <a:t>- Incomes are for a family of 3 people (rounded), Rents for a 2 BR unit</a:t>
            </a:r>
          </a:p>
        </p:txBody>
      </p:sp>
    </p:spTree>
    <p:extLst>
      <p:ext uri="{BB962C8B-B14F-4D97-AF65-F5344CB8AC3E}">
        <p14:creationId xmlns:p14="http://schemas.microsoft.com/office/powerpoint/2010/main" val="1284689107"/>
      </p:ext>
    </p:extLst>
  </p:cSld>
  <p:clrMapOvr>
    <a:masterClrMapping/>
  </p:clrMapOvr>
</p:sld>
</file>

<file path=ppt/theme/theme1.xml><?xml version="1.0" encoding="utf-8"?>
<a:theme xmlns:a="http://schemas.openxmlformats.org/drawingml/2006/main" name="Office Theme">
  <a:themeElements>
    <a:clrScheme name="TALP">
      <a:dk1>
        <a:srgbClr val="633511"/>
      </a:dk1>
      <a:lt1>
        <a:srgbClr val="FFFFFF"/>
      </a:lt1>
      <a:dk2>
        <a:srgbClr val="00773F"/>
      </a:dk2>
      <a:lt2>
        <a:srgbClr val="E7E6E6"/>
      </a:lt2>
      <a:accent1>
        <a:srgbClr val="009192"/>
      </a:accent1>
      <a:accent2>
        <a:srgbClr val="CD7820"/>
      </a:accent2>
      <a:accent3>
        <a:srgbClr val="71A84F"/>
      </a:accent3>
      <a:accent4>
        <a:srgbClr val="FEB446"/>
      </a:accent4>
      <a:accent5>
        <a:srgbClr val="1174A9"/>
      </a:accent5>
      <a:accent6>
        <a:srgbClr val="062F87"/>
      </a:accent6>
      <a:hlink>
        <a:srgbClr val="521B92"/>
      </a:hlink>
      <a:folHlink>
        <a:srgbClr val="94209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LP-Housing_092020_template" id="{0592B1EB-BB98-6C40-A8B6-286B58D8B1A3}" vid="{B84AFF96-C151-B544-9316-42159BF18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13508</TotalTime>
  <Words>2697</Words>
  <Application>Microsoft Office PowerPoint</Application>
  <PresentationFormat>Widescreen</PresentationFormat>
  <Paragraphs>368</Paragraphs>
  <Slides>40</Slides>
  <Notes>39</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Inclusionary Housing</vt:lpstr>
      <vt:lpstr>TIPS on Using this Slide Deck – Delete </vt:lpstr>
      <vt:lpstr>TIPS on Using this Slide Deck - delete (2)</vt:lpstr>
      <vt:lpstr>Agenda</vt:lpstr>
      <vt:lpstr>What is Inclusionary Housing?</vt:lpstr>
      <vt:lpstr>ADOPTING/UPDATING  A POLICY</vt:lpstr>
      <vt:lpstr>Why Inclusionary?</vt:lpstr>
      <vt:lpstr>Why Update Our Policy?</vt:lpstr>
      <vt:lpstr>What does “Affordable Housing” mean?</vt:lpstr>
      <vt:lpstr>Are we Meeting the Need?</vt:lpstr>
      <vt:lpstr>Inclusionary Program Results: 2020-202X</vt:lpstr>
      <vt:lpstr>Economics of Inclusionary Housing</vt:lpstr>
      <vt:lpstr>Feasibility Studies</vt:lpstr>
      <vt:lpstr>Understanding the Economic Impact (2)</vt:lpstr>
      <vt:lpstr>Incentives</vt:lpstr>
      <vt:lpstr>FAQ: Will developers just raise market rents to pay for affordable units?</vt:lpstr>
      <vt:lpstr>FAQ: Will affordable housing requirements make housing too expensive to build?</vt:lpstr>
      <vt:lpstr>Compliance Options</vt:lpstr>
      <vt:lpstr>Compliance Options (2)</vt:lpstr>
      <vt:lpstr>On-site Affordability Requirements</vt:lpstr>
      <vt:lpstr>In-Lieu Fees</vt:lpstr>
      <vt:lpstr>In-Lieu Fees (2)</vt:lpstr>
      <vt:lpstr>Off-site Program Considerations</vt:lpstr>
      <vt:lpstr>FAQ: How do you achieve economic integration with various compliance options?</vt:lpstr>
      <vt:lpstr>FAQ: Can you achieve good housing outcomes with all compliance options?</vt:lpstr>
      <vt:lpstr>Program Design</vt:lpstr>
      <vt:lpstr>Program Applicability and Exemptions</vt:lpstr>
      <vt:lpstr>Income Targeting</vt:lpstr>
      <vt:lpstr>FAQ: Can an inclusionary program serve very low-income households?</vt:lpstr>
      <vt:lpstr>Preserving Affordability</vt:lpstr>
      <vt:lpstr>Other Common Topics</vt:lpstr>
      <vt:lpstr>Monitoring and Stewardship</vt:lpstr>
      <vt:lpstr>Summary</vt:lpstr>
      <vt:lpstr>Additional Slides</vt:lpstr>
      <vt:lpstr>Fractional Units</vt:lpstr>
      <vt:lpstr>Compliance with MTC’s TOC Policy</vt:lpstr>
      <vt:lpstr>Program Management</vt:lpstr>
      <vt:lpstr>Interface: State Density Bonus Law</vt:lpstr>
      <vt:lpstr>FAQ: Do resale restrictions mean homeowners don’t build wealth?</vt:lpstr>
      <vt:lpstr>Can we meet our affordable housing needs without inclusionary?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Early Action Planning Grants (REAP)  Update</dc:title>
  <dc:creator>Kristy Wang</dc:creator>
  <cp:lastModifiedBy>Kate Didech</cp:lastModifiedBy>
  <cp:revision>51</cp:revision>
  <dcterms:created xsi:type="dcterms:W3CDTF">2021-11-04T15:13:27Z</dcterms:created>
  <dcterms:modified xsi:type="dcterms:W3CDTF">2025-04-02T17:19:21Z</dcterms:modified>
</cp:coreProperties>
</file>