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6"/>
  </p:notesMasterIdLst>
  <p:sldIdLst>
    <p:sldId id="287" r:id="rId2"/>
    <p:sldId id="257" r:id="rId3"/>
    <p:sldId id="258" r:id="rId4"/>
    <p:sldId id="259" r:id="rId5"/>
    <p:sldId id="260" r:id="rId6"/>
    <p:sldId id="261" r:id="rId7"/>
    <p:sldId id="262" r:id="rId8"/>
    <p:sldId id="263" r:id="rId9"/>
    <p:sldId id="264" r:id="rId10"/>
    <p:sldId id="297" r:id="rId11"/>
    <p:sldId id="266" r:id="rId12"/>
    <p:sldId id="267" r:id="rId13"/>
    <p:sldId id="291" r:id="rId14"/>
    <p:sldId id="268" r:id="rId15"/>
    <p:sldId id="292" r:id="rId16"/>
    <p:sldId id="293" r:id="rId17"/>
    <p:sldId id="270" r:id="rId18"/>
    <p:sldId id="271" r:id="rId19"/>
    <p:sldId id="272" r:id="rId20"/>
    <p:sldId id="294" r:id="rId21"/>
    <p:sldId id="298" r:id="rId22"/>
    <p:sldId id="277" r:id="rId23"/>
    <p:sldId id="299" r:id="rId24"/>
    <p:sldId id="278" r:id="rId25"/>
    <p:sldId id="300" r:id="rId26"/>
    <p:sldId id="280" r:id="rId27"/>
    <p:sldId id="281" r:id="rId28"/>
    <p:sldId id="273" r:id="rId29"/>
    <p:sldId id="274" r:id="rId30"/>
    <p:sldId id="275" r:id="rId31"/>
    <p:sldId id="301" r:id="rId32"/>
    <p:sldId id="284" r:id="rId33"/>
    <p:sldId id="282" r:id="rId34"/>
    <p:sldId id="285"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UiM2GwHL8c8KqheQjIGXFdLXdH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56928-655A-8F6F-F06A-252D6C5A4AED}" name="Samantha Dolgoff" initials="SD" userId="S::Dolgoff@CommPlanCollaborative.onmicrosoft.com::f0a4fad7-54c0-4218-a6ba-63ddab437d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achel Ozer Bearson" initials="" lastIdx="4" clrIdx="0"/>
  <p:cmAuthor id="1" name="Kristy Wang" initials="" lastIdx="3" clrIdx="1"/>
  <p:cmAuthor id="2" name="DAVID DRISKELL" initials="DD" lastIdx="4" clrIdx="2">
    <p:extLst>
      <p:ext uri="{19B8F6BF-5375-455C-9EA6-DF929625EA0E}">
        <p15:presenceInfo xmlns:p15="http://schemas.microsoft.com/office/powerpoint/2012/main" userId="8056e6b5ecac40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AED1B-4377-4371-A1F1-C01ECAE3125B}" v="88" dt="2025-04-17T23:46:28.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2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5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A41A1718-D726-A627-F0AE-6A8832446621}"/>
            </a:ext>
          </a:extLst>
        </p:cNvPr>
        <p:cNvGrpSpPr/>
        <p:nvPr/>
      </p:nvGrpSpPr>
      <p:grpSpPr>
        <a:xfrm>
          <a:off x="0" y="0"/>
          <a:ext cx="0" cy="0"/>
          <a:chOff x="0" y="0"/>
          <a:chExt cx="0" cy="0"/>
        </a:xfrm>
      </p:grpSpPr>
      <p:sp>
        <p:nvSpPr>
          <p:cNvPr id="59" name="Google Shape;59;g31233894c92_0_27:notes">
            <a:extLst>
              <a:ext uri="{FF2B5EF4-FFF2-40B4-BE49-F238E27FC236}">
                <a16:creationId xmlns:a16="http://schemas.microsoft.com/office/drawing/2014/main" id="{ACA2550C-B110-040E-3EE4-1CE237B606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31233894c92_0_27:notes">
            <a:extLst>
              <a:ext uri="{FF2B5EF4-FFF2-40B4-BE49-F238E27FC236}">
                <a16:creationId xmlns:a16="http://schemas.microsoft.com/office/drawing/2014/main" id="{98E45413-A80E-C929-C527-2AD7B48ED44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g31233894c92_0_27:notes">
            <a:extLst>
              <a:ext uri="{FF2B5EF4-FFF2-40B4-BE49-F238E27FC236}">
                <a16:creationId xmlns:a16="http://schemas.microsoft.com/office/drawing/2014/main" id="{494C37AC-25C3-7801-3624-EBCEE777E63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81475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1A33A51-4F26-D203-CCCD-ABD530654534}"/>
            </a:ext>
          </a:extLst>
        </p:cNvPr>
        <p:cNvGrpSpPr/>
        <p:nvPr/>
      </p:nvGrpSpPr>
      <p:grpSpPr>
        <a:xfrm>
          <a:off x="0" y="0"/>
          <a:ext cx="0" cy="0"/>
          <a:chOff x="0" y="0"/>
          <a:chExt cx="0" cy="0"/>
        </a:xfrm>
      </p:grpSpPr>
      <p:sp>
        <p:nvSpPr>
          <p:cNvPr id="183" name="Google Shape;183;g31557cdcd58_0_150:notes">
            <a:extLst>
              <a:ext uri="{FF2B5EF4-FFF2-40B4-BE49-F238E27FC236}">
                <a16:creationId xmlns:a16="http://schemas.microsoft.com/office/drawing/2014/main" id="{FF043D46-D897-E575-7DC3-DA6BEA3790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1557cdcd58_0_150:notes">
            <a:extLst>
              <a:ext uri="{FF2B5EF4-FFF2-40B4-BE49-F238E27FC236}">
                <a16:creationId xmlns:a16="http://schemas.microsoft.com/office/drawing/2014/main" id="{74FE85B6-91C0-67B7-3D9B-768CBDC8470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31557cdcd58_0_150:notes">
            <a:extLst>
              <a:ext uri="{FF2B5EF4-FFF2-40B4-BE49-F238E27FC236}">
                <a16:creationId xmlns:a16="http://schemas.microsoft.com/office/drawing/2014/main" id="{DDC6E89F-B482-0D81-5F4C-0546711A0C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14830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2ff5f3d6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2ff5f3d64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312ff5f3d64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A47D1099-CB15-EB3D-326D-9E8958C62AB0}"/>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394FC976-2F15-0123-FC08-1E51D6D9A1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64EBA8C4-D8B5-56E1-F087-5091419244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697B47D9-E16F-DE2D-ED4F-956EBDD0D92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31211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557cdcd58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C2F386EB-F6AD-1B30-6DF1-9583CAD80021}"/>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75C0EB72-926E-F6C3-7A38-D9868D6072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12FDE20D-208E-A03E-B342-4E2BDA3CE6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43ABB3FB-B3AB-02A4-8970-58BE824255E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19468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088DBDB5-C789-89B3-0D0E-A2FB3E1AB47A}"/>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939D5C1A-22D1-BD95-F3D6-F7A1EFACD9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0E341458-01F4-177F-A64D-A3DDCD6405A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7076012F-7D4E-00AD-3C9C-DABC93E0745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78144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12ff5f3d64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2ff5f3d64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12ff5f3d64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2ff5f3d64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12ff5f3d64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312ff5f3d64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177ca258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3177ca258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3177ca258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17BF3CF9-5876-17B5-AA23-1EE20B90F8C8}"/>
            </a:ext>
          </a:extLst>
        </p:cNvPr>
        <p:cNvGrpSpPr/>
        <p:nvPr/>
      </p:nvGrpSpPr>
      <p:grpSpPr>
        <a:xfrm>
          <a:off x="0" y="0"/>
          <a:ext cx="0" cy="0"/>
          <a:chOff x="0" y="0"/>
          <a:chExt cx="0" cy="0"/>
        </a:xfrm>
      </p:grpSpPr>
      <p:sp>
        <p:nvSpPr>
          <p:cNvPr id="302" name="Google Shape;302;g312ff5f3d64_0_91:notes">
            <a:extLst>
              <a:ext uri="{FF2B5EF4-FFF2-40B4-BE49-F238E27FC236}">
                <a16:creationId xmlns:a16="http://schemas.microsoft.com/office/drawing/2014/main" id="{D3569C1B-F895-7264-F07B-7A52B732B8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a:extLst>
              <a:ext uri="{FF2B5EF4-FFF2-40B4-BE49-F238E27FC236}">
                <a16:creationId xmlns:a16="http://schemas.microsoft.com/office/drawing/2014/main" id="{FD2E81CE-8B3C-42DC-D4DF-CEF138547A8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a:extLst>
              <a:ext uri="{FF2B5EF4-FFF2-40B4-BE49-F238E27FC236}">
                <a16:creationId xmlns:a16="http://schemas.microsoft.com/office/drawing/2014/main" id="{1DBE097C-9BAB-D528-CE8D-C4DB662D754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14488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41EF27F3-4467-6118-86B1-D4AC594CCDD8}"/>
            </a:ext>
          </a:extLst>
        </p:cNvPr>
        <p:cNvGrpSpPr/>
        <p:nvPr/>
      </p:nvGrpSpPr>
      <p:grpSpPr>
        <a:xfrm>
          <a:off x="0" y="0"/>
          <a:ext cx="0" cy="0"/>
          <a:chOff x="0" y="0"/>
          <a:chExt cx="0" cy="0"/>
        </a:xfrm>
      </p:grpSpPr>
      <p:sp>
        <p:nvSpPr>
          <p:cNvPr id="302" name="Google Shape;302;g312ff5f3d64_0_91:notes">
            <a:extLst>
              <a:ext uri="{FF2B5EF4-FFF2-40B4-BE49-F238E27FC236}">
                <a16:creationId xmlns:a16="http://schemas.microsoft.com/office/drawing/2014/main" id="{6E20BE7C-F492-51C0-8676-322A6A37EF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a:extLst>
              <a:ext uri="{FF2B5EF4-FFF2-40B4-BE49-F238E27FC236}">
                <a16:creationId xmlns:a16="http://schemas.microsoft.com/office/drawing/2014/main" id="{E4006BE3-B264-A2B5-6483-23F231E1B4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a:extLst>
              <a:ext uri="{FF2B5EF4-FFF2-40B4-BE49-F238E27FC236}">
                <a16:creationId xmlns:a16="http://schemas.microsoft.com/office/drawing/2014/main" id="{2E3693CD-98A1-E558-8F86-B896B79B2F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575225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12ff5f3d64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12ff5f3d64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12ff5f3d64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EDCE702B-A5F4-54B2-48B4-09D7EFA897D7}"/>
            </a:ext>
          </a:extLst>
        </p:cNvPr>
        <p:cNvGrpSpPr/>
        <p:nvPr/>
      </p:nvGrpSpPr>
      <p:grpSpPr>
        <a:xfrm>
          <a:off x="0" y="0"/>
          <a:ext cx="0" cy="0"/>
          <a:chOff x="0" y="0"/>
          <a:chExt cx="0" cy="0"/>
        </a:xfrm>
      </p:grpSpPr>
      <p:sp>
        <p:nvSpPr>
          <p:cNvPr id="349" name="Google Shape;349;g312ff5f3d64_0_157:notes">
            <a:extLst>
              <a:ext uri="{FF2B5EF4-FFF2-40B4-BE49-F238E27FC236}">
                <a16:creationId xmlns:a16="http://schemas.microsoft.com/office/drawing/2014/main" id="{87020128-05BE-FB07-961D-939F4965A0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12ff5f3d64_0_157:notes">
            <a:extLst>
              <a:ext uri="{FF2B5EF4-FFF2-40B4-BE49-F238E27FC236}">
                <a16:creationId xmlns:a16="http://schemas.microsoft.com/office/drawing/2014/main" id="{B4272DD2-1A86-B3C2-AEE6-DD647A51791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12ff5f3d64_0_157:notes">
            <a:extLst>
              <a:ext uri="{FF2B5EF4-FFF2-40B4-BE49-F238E27FC236}">
                <a16:creationId xmlns:a16="http://schemas.microsoft.com/office/drawing/2014/main" id="{45B41ED0-222E-C611-C042-EB1A3DF60DD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26219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1233894c9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1233894c9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1233894c92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115E0DD-0F5D-F452-5F29-69956B885546}"/>
            </a:ext>
          </a:extLst>
        </p:cNvPr>
        <p:cNvGrpSpPr/>
        <p:nvPr/>
      </p:nvGrpSpPr>
      <p:grpSpPr>
        <a:xfrm>
          <a:off x="0" y="0"/>
          <a:ext cx="0" cy="0"/>
          <a:chOff x="0" y="0"/>
          <a:chExt cx="0" cy="0"/>
        </a:xfrm>
      </p:grpSpPr>
      <p:sp>
        <p:nvSpPr>
          <p:cNvPr id="380" name="Google Shape;380;g31307a344ab_0_0:notes">
            <a:extLst>
              <a:ext uri="{FF2B5EF4-FFF2-40B4-BE49-F238E27FC236}">
                <a16:creationId xmlns:a16="http://schemas.microsoft.com/office/drawing/2014/main" id="{B6540625-50C5-08CD-17AE-AC323490B5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1307a344ab_0_0:notes">
            <a:extLst>
              <a:ext uri="{FF2B5EF4-FFF2-40B4-BE49-F238E27FC236}">
                <a16:creationId xmlns:a16="http://schemas.microsoft.com/office/drawing/2014/main" id="{35FB9672-472C-8868-D04D-10450E66D52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31307a344ab_0_0:notes">
            <a:extLst>
              <a:ext uri="{FF2B5EF4-FFF2-40B4-BE49-F238E27FC236}">
                <a16:creationId xmlns:a16="http://schemas.microsoft.com/office/drawing/2014/main" id="{73C88F1B-33DD-7C1A-D957-5823EC4E36C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516378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307a344ab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31307a344ab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31307a344ab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1307a344ab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1307a344ab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31307a344ab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12ff5f3d6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2ff5f3d64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12ff5f3d64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312ff5f3d64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12ff5f3d64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12ff5f3d64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312ff5f3d64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67ED0757-D317-7BAE-8BB3-A6BDDBF5DBD3}"/>
            </a:ext>
          </a:extLst>
        </p:cNvPr>
        <p:cNvGrpSpPr/>
        <p:nvPr/>
      </p:nvGrpSpPr>
      <p:grpSpPr>
        <a:xfrm>
          <a:off x="0" y="0"/>
          <a:ext cx="0" cy="0"/>
          <a:chOff x="0" y="0"/>
          <a:chExt cx="0" cy="0"/>
        </a:xfrm>
      </p:grpSpPr>
      <p:sp>
        <p:nvSpPr>
          <p:cNvPr id="270" name="Google Shape;270;g312ff5f3d64_0_52:notes">
            <a:extLst>
              <a:ext uri="{FF2B5EF4-FFF2-40B4-BE49-F238E27FC236}">
                <a16:creationId xmlns:a16="http://schemas.microsoft.com/office/drawing/2014/main" id="{33D46B14-F62C-DA9E-C81B-59852E2876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2ff5f3d64_0_52:notes">
            <a:extLst>
              <a:ext uri="{FF2B5EF4-FFF2-40B4-BE49-F238E27FC236}">
                <a16:creationId xmlns:a16="http://schemas.microsoft.com/office/drawing/2014/main" id="{BDCBBAD6-B4EB-00CA-D19A-4B04AFF8C92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12ff5f3d64_0_52:notes">
            <a:extLst>
              <a:ext uri="{FF2B5EF4-FFF2-40B4-BE49-F238E27FC236}">
                <a16:creationId xmlns:a16="http://schemas.microsoft.com/office/drawing/2014/main" id="{93F4D32F-4E1E-14CC-D8A5-43B9F9A2BD1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48843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177ca2584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3177ca2584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3177ca2584c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1307a344ab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31307a344ab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31307a344ab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1307a344ab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1307a344ab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31307a344ab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12ff5f3d6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12ff5f3d6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312ff5f3d6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557cdcd58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31557cdcd58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31557cdcd58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31557cdcd58_0_1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g31557cdcd58_0_1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31557cdcd58_0_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31557cdcd58_0_4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g31557cdcd58_0_4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g31557cdcd58_0_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31557cdcd58_0_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31557cdcd58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nSpc>
                <a:spcPct val="100000"/>
              </a:lnSpc>
              <a:spcBef>
                <a:spcPts val="0"/>
              </a:spcBef>
              <a:spcAft>
                <a:spcPts val="0"/>
              </a:spcAft>
              <a:buClr>
                <a:schemeClr val="dk1"/>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6" name="Google Shape;56;g31557cdcd58_0_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57" name="Google Shape;57;g31557cdcd58_0_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31557cdcd58_0_1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g31557cdcd58_0_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31557cdcd58_0_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31557cdcd58_0_19"/>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1000"/>
              </a:spcBef>
              <a:spcAft>
                <a:spcPts val="0"/>
              </a:spcAft>
              <a:buSzPts val="1900"/>
              <a:buChar char="○"/>
              <a:defRPr/>
            </a:lvl2pPr>
            <a:lvl3pPr marL="1371600" lvl="2" indent="-349250">
              <a:spcBef>
                <a:spcPts val="1000"/>
              </a:spcBef>
              <a:spcAft>
                <a:spcPts val="0"/>
              </a:spcAft>
              <a:buSzPts val="1900"/>
              <a:buChar char="■"/>
              <a:defRPr/>
            </a:lvl3pPr>
            <a:lvl4pPr marL="1828800" lvl="3" indent="-349250">
              <a:spcBef>
                <a:spcPts val="1000"/>
              </a:spcBef>
              <a:spcAft>
                <a:spcPts val="0"/>
              </a:spcAft>
              <a:buSzPts val="1900"/>
              <a:buChar char="●"/>
              <a:defRPr/>
            </a:lvl4pPr>
            <a:lvl5pPr marL="2286000" lvl="4" indent="-349250">
              <a:spcBef>
                <a:spcPts val="1000"/>
              </a:spcBef>
              <a:spcAft>
                <a:spcPts val="0"/>
              </a:spcAft>
              <a:buSzPts val="1900"/>
              <a:buChar char="○"/>
              <a:defRPr/>
            </a:lvl5pPr>
            <a:lvl6pPr marL="2743200" lvl="5" indent="-349250">
              <a:spcBef>
                <a:spcPts val="1000"/>
              </a:spcBef>
              <a:spcAft>
                <a:spcPts val="0"/>
              </a:spcAft>
              <a:buSzPts val="1900"/>
              <a:buChar char="■"/>
              <a:defRPr/>
            </a:lvl6pPr>
            <a:lvl7pPr marL="3200400" lvl="6" indent="-349250">
              <a:spcBef>
                <a:spcPts val="1000"/>
              </a:spcBef>
              <a:spcAft>
                <a:spcPts val="0"/>
              </a:spcAft>
              <a:buSzPts val="1900"/>
              <a:buChar char="●"/>
              <a:defRPr/>
            </a:lvl7pPr>
            <a:lvl8pPr marL="3657600" lvl="7" indent="-349250">
              <a:spcBef>
                <a:spcPts val="1000"/>
              </a:spcBef>
              <a:spcAft>
                <a:spcPts val="0"/>
              </a:spcAft>
              <a:buSzPts val="1900"/>
              <a:buChar char="○"/>
              <a:defRPr/>
            </a:lvl8pPr>
            <a:lvl9pPr marL="4114800" lvl="8" indent="-349250">
              <a:spcBef>
                <a:spcPts val="1000"/>
              </a:spcBef>
              <a:spcAft>
                <a:spcPts val="1000"/>
              </a:spcAft>
              <a:buSzPts val="1900"/>
              <a:buChar char="■"/>
              <a:defRPr/>
            </a:lvl9pPr>
          </a:lstStyle>
          <a:p>
            <a:endParaRPr/>
          </a:p>
        </p:txBody>
      </p:sp>
      <p:sp>
        <p:nvSpPr>
          <p:cNvPr id="23" name="Google Shape;23;g31557cdcd58_0_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31557cdcd58_0_2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g31557cdcd58_0_2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31557cdcd58_0_2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31557cdcd58_0_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31557cdcd58_0_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31557cdcd58_0_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31557cdcd58_0_31"/>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31557cdcd58_0_31"/>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g31557cdcd58_0_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31557cdcd58_0_35"/>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g31557cdcd58_0_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31557cdcd58_0_3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g31557cdcd58_0_3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g31557cdcd58_0_3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g31557cdcd58_0_38"/>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g31557cdcd58_0_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31557cdcd58_0_44"/>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g31557cdcd58_0_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1557cdcd58_0_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ctr">
              <a:spcBef>
                <a:spcPts val="0"/>
              </a:spcBef>
              <a:spcAft>
                <a:spcPts val="0"/>
              </a:spcAft>
              <a:buClr>
                <a:schemeClr val="dk1"/>
              </a:buClr>
              <a:buSzPts val="3700"/>
              <a:buFont typeface="Trebuchet MS"/>
              <a:buNone/>
              <a:defRPr sz="3700" b="1">
                <a:solidFill>
                  <a:schemeClr val="dk1"/>
                </a:solidFill>
                <a:latin typeface="Trebuchet MS"/>
                <a:ea typeface="Trebuchet MS"/>
                <a:cs typeface="Trebuchet MS"/>
                <a:sym typeface="Trebuchet MS"/>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g31557cdcd58_0_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1"/>
              </a:buClr>
              <a:buSzPts val="2400"/>
              <a:buFont typeface="Trebuchet MS"/>
              <a:buChar char="●"/>
              <a:defRPr sz="2400" b="1">
                <a:solidFill>
                  <a:schemeClr val="dk1"/>
                </a:solidFill>
                <a:latin typeface="Trebuchet MS"/>
                <a:ea typeface="Trebuchet MS"/>
                <a:cs typeface="Trebuchet MS"/>
                <a:sym typeface="Trebuchet MS"/>
              </a:defRPr>
            </a:lvl1pPr>
            <a:lvl2pPr marL="914400" lvl="1"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2pPr>
            <a:lvl3pPr marL="1371600" lvl="2"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3pPr>
            <a:lvl4pPr marL="1828800" lvl="3"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4pPr>
            <a:lvl5pPr marL="2286000" lvl="4"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5pPr>
            <a:lvl6pPr marL="2743200" lvl="5"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6pPr>
            <a:lvl7pPr marL="3200400" lvl="6"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7pPr>
            <a:lvl8pPr marL="3657600" lvl="7"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8pPr>
            <a:lvl9pPr marL="4114800" lvl="8"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9pPr>
          </a:lstStyle>
          <a:p>
            <a:endParaRPr/>
          </a:p>
        </p:txBody>
      </p:sp>
      <p:sp>
        <p:nvSpPr>
          <p:cNvPr id="12" name="Google Shape;12;g31557cdcd58_0_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www.urbandisplacement.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47402FBD-08EE-45EA-749D-C7DB486CF40E}"/>
            </a:ext>
          </a:extLst>
        </p:cNvPr>
        <p:cNvGrpSpPr/>
        <p:nvPr/>
      </p:nvGrpSpPr>
      <p:grpSpPr>
        <a:xfrm>
          <a:off x="0" y="0"/>
          <a:ext cx="0" cy="0"/>
          <a:chOff x="0" y="0"/>
          <a:chExt cx="0" cy="0"/>
        </a:xfrm>
      </p:grpSpPr>
      <p:sp>
        <p:nvSpPr>
          <p:cNvPr id="65" name="Shape 1: Rectangle">
            <a:extLst>
              <a:ext uri="{FF2B5EF4-FFF2-40B4-BE49-F238E27FC236}">
                <a16:creationId xmlns:a16="http://schemas.microsoft.com/office/drawing/2014/main" id="{09A0F3A1-86BB-DEE8-A20E-DB0E9068DFCC}"/>
              </a:ext>
              <a:ext uri="{C183D7F6-B498-43B3-948B-1728B52AA6E4}">
                <adec:decorative xmlns:adec="http://schemas.microsoft.com/office/drawing/2017/decorative" val="1"/>
              </a:ext>
            </a:extLst>
          </p:cNvPr>
          <p:cNvSpPr/>
          <p:nvPr/>
        </p:nvSpPr>
        <p:spPr>
          <a:xfrm>
            <a:off x="0" y="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1">
              <a:latin typeface="Trebuchet MS"/>
              <a:ea typeface="Trebuchet MS"/>
              <a:cs typeface="Trebuchet MS"/>
              <a:sym typeface="Trebuchet MS"/>
            </a:endParaRPr>
          </a:p>
        </p:txBody>
      </p:sp>
      <p:sp>
        <p:nvSpPr>
          <p:cNvPr id="63" name="Title 1: Text 1">
            <a:extLst>
              <a:ext uri="{FF2B5EF4-FFF2-40B4-BE49-F238E27FC236}">
                <a16:creationId xmlns:a16="http://schemas.microsoft.com/office/drawing/2014/main" id="{FF7BAC23-15E7-2630-65FF-6857511D4171}"/>
              </a:ext>
            </a:extLst>
          </p:cNvPr>
          <p:cNvSpPr txBox="1">
            <a:spLocks noGrp="1"/>
          </p:cNvSpPr>
          <p:nvPr>
            <p:ph type="ctrTitle"/>
          </p:nvPr>
        </p:nvSpPr>
        <p:spPr>
          <a:xfrm>
            <a:off x="415600" y="575378"/>
            <a:ext cx="11360700" cy="6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Play"/>
              <a:buNone/>
            </a:pPr>
            <a:r>
              <a:rPr lang="es-ES_tradnl" sz="4000" noProof="1"/>
              <a:t>Understanding Displacement - for Staff Use</a:t>
            </a:r>
          </a:p>
        </p:txBody>
      </p:sp>
      <p:sp>
        <p:nvSpPr>
          <p:cNvPr id="64" name="Textbox 1">
            <a:extLst>
              <a:ext uri="{FF2B5EF4-FFF2-40B4-BE49-F238E27FC236}">
                <a16:creationId xmlns:a16="http://schemas.microsoft.com/office/drawing/2014/main" id="{C75A89E6-94E9-B741-E85F-3FCB8FA892CE}"/>
              </a:ext>
            </a:extLst>
          </p:cNvPr>
          <p:cNvSpPr txBox="1">
            <a:spLocks noGrp="1"/>
          </p:cNvSpPr>
          <p:nvPr>
            <p:ph type="subTitle" idx="1"/>
          </p:nvPr>
        </p:nvSpPr>
        <p:spPr>
          <a:xfrm>
            <a:off x="415600" y="1428178"/>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s-ES_tradnl" sz="3300" noProof="1">
                <a:solidFill>
                  <a:schemeClr val="accent3"/>
                </a:solidFill>
              </a:rPr>
              <a:t>SPANISH PRESENTATION TEMPLATE - PURPOSE &amp; USE</a:t>
            </a:r>
          </a:p>
        </p:txBody>
      </p:sp>
      <p:sp>
        <p:nvSpPr>
          <p:cNvPr id="66" name="Textbox 2">
            <a:extLst>
              <a:ext uri="{FF2B5EF4-FFF2-40B4-BE49-F238E27FC236}">
                <a16:creationId xmlns:a16="http://schemas.microsoft.com/office/drawing/2014/main" id="{8AC35586-E357-C1AD-64FC-273C00CBA166}"/>
              </a:ext>
            </a:extLst>
          </p:cNvPr>
          <p:cNvSpPr txBox="1"/>
          <p:nvPr/>
        </p:nvSpPr>
        <p:spPr>
          <a:xfrm>
            <a:off x="995375" y="2230475"/>
            <a:ext cx="10136400" cy="6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_tradnl" sz="2400" noProof="1">
                <a:solidFill>
                  <a:schemeClr val="dk1"/>
                </a:solidFill>
                <a:highlight>
                  <a:srgbClr val="FFFF00"/>
                </a:highlight>
                <a:latin typeface="Trebuchet MS"/>
                <a:ea typeface="Trebuchet MS"/>
                <a:cs typeface="Trebuchet MS"/>
                <a:sym typeface="Trebuchet MS"/>
              </a:rPr>
              <a:t>DELETE THIS INSTRUCTION SLIDE FROM YOUR FINAL PRESENTATION</a:t>
            </a:r>
          </a:p>
        </p:txBody>
      </p:sp>
      <p:sp>
        <p:nvSpPr>
          <p:cNvPr id="67" name="Textbox 3">
            <a:extLst>
              <a:ext uri="{FF2B5EF4-FFF2-40B4-BE49-F238E27FC236}">
                <a16:creationId xmlns:a16="http://schemas.microsoft.com/office/drawing/2014/main" id="{013271FD-5496-E39C-42F4-10C2A55FCF69}"/>
              </a:ext>
            </a:extLst>
          </p:cNvPr>
          <p:cNvSpPr txBox="1">
            <a:spLocks noGrp="1"/>
          </p:cNvSpPr>
          <p:nvPr>
            <p:ph type="body" idx="4294967295"/>
          </p:nvPr>
        </p:nvSpPr>
        <p:spPr>
          <a:xfrm>
            <a:off x="415600" y="3083275"/>
            <a:ext cx="5100000" cy="3545400"/>
          </a:xfrm>
          <a:prstGeom prst="rect">
            <a:avLst/>
          </a:prstGeom>
          <a:noFill/>
          <a:ln>
            <a:noFill/>
          </a:ln>
        </p:spPr>
        <p:txBody>
          <a:bodyPr spcFirstLastPara="1" wrap="square" lIns="91425" tIns="45700" rIns="91425" bIns="45700" anchor="t" anchorCtr="0">
            <a:spAutoFit/>
          </a:bodyPr>
          <a:lstStyle/>
          <a:p>
            <a:pPr>
              <a:lnSpc>
                <a:spcPct val="100000"/>
              </a:lnSpc>
            </a:pPr>
            <a:r>
              <a:rPr lang="es-ES_tradnl" b="0" noProof="0"/>
              <a:t>Use </a:t>
            </a:r>
            <a:r>
              <a:rPr lang="es-ES_tradnl" b="0" noProof="0" err="1"/>
              <a:t>the</a:t>
            </a:r>
            <a:r>
              <a:rPr lang="es-ES_tradnl" b="0" noProof="0"/>
              <a:t> </a:t>
            </a:r>
            <a:r>
              <a:rPr lang="es-ES_tradnl" b="0" noProof="0" err="1"/>
              <a:t>following</a:t>
            </a:r>
            <a:r>
              <a:rPr lang="es-ES_tradnl" b="0" noProof="0"/>
              <a:t> </a:t>
            </a:r>
            <a:r>
              <a:rPr lang="es-ES_tradnl" b="0" noProof="0" err="1"/>
              <a:t>slides</a:t>
            </a:r>
            <a:r>
              <a:rPr lang="es-ES_tradnl" b="0" noProof="0"/>
              <a:t> </a:t>
            </a:r>
            <a:r>
              <a:rPr lang="es-ES_tradnl" b="0" noProof="0" err="1"/>
              <a:t>to</a:t>
            </a:r>
            <a:r>
              <a:rPr lang="es-ES_tradnl" b="0" noProof="0"/>
              <a:t> introduce </a:t>
            </a:r>
            <a:r>
              <a:rPr lang="es-ES_tradnl" b="0" noProof="0" err="1"/>
              <a:t>core</a:t>
            </a:r>
            <a:r>
              <a:rPr lang="es-ES_tradnl" b="0" noProof="0"/>
              <a:t> ideas </a:t>
            </a:r>
            <a:r>
              <a:rPr lang="es-ES_tradnl" b="0" noProof="0" err="1"/>
              <a:t>about</a:t>
            </a:r>
            <a:r>
              <a:rPr lang="es-ES_tradnl" b="0" noProof="0"/>
              <a:t> </a:t>
            </a:r>
            <a:r>
              <a:rPr lang="es-ES_tradnl" b="0" noProof="0" err="1"/>
              <a:t>what</a:t>
            </a:r>
            <a:r>
              <a:rPr lang="es-ES_tradnl" b="0" noProof="0"/>
              <a:t> </a:t>
            </a:r>
            <a:r>
              <a:rPr lang="es-ES_tradnl" b="0" noProof="0" err="1"/>
              <a:t>displacement</a:t>
            </a:r>
            <a:r>
              <a:rPr lang="es-ES_tradnl" b="0" noProof="0"/>
              <a:t> </a:t>
            </a:r>
            <a:r>
              <a:rPr lang="es-ES_tradnl" b="0" noProof="0" err="1"/>
              <a:t>is</a:t>
            </a:r>
            <a:r>
              <a:rPr lang="es-ES_tradnl" b="0" noProof="0"/>
              <a:t> and </a:t>
            </a:r>
            <a:r>
              <a:rPr lang="es-ES_tradnl" b="0" noProof="0" err="1"/>
              <a:t>its</a:t>
            </a:r>
            <a:r>
              <a:rPr lang="es-ES_tradnl" b="0" noProof="0"/>
              <a:t> </a:t>
            </a:r>
            <a:r>
              <a:rPr lang="es-ES_tradnl" b="0" noProof="0" err="1"/>
              <a:t>impacts</a:t>
            </a:r>
            <a:r>
              <a:rPr lang="es-ES_tradnl" b="0" noProof="0"/>
              <a:t> -- </a:t>
            </a:r>
            <a:r>
              <a:rPr lang="es-ES_tradnl" b="0" noProof="0" err="1"/>
              <a:t>for</a:t>
            </a:r>
            <a:r>
              <a:rPr lang="es-ES_tradnl" b="0" noProof="0"/>
              <a:t> </a:t>
            </a:r>
            <a:r>
              <a:rPr lang="es-ES_tradnl" b="0" noProof="0" err="1"/>
              <a:t>elected</a:t>
            </a:r>
            <a:r>
              <a:rPr lang="es-ES_tradnl" b="0" noProof="0"/>
              <a:t> </a:t>
            </a:r>
            <a:r>
              <a:rPr lang="es-ES_tradnl" b="0" noProof="0" err="1"/>
              <a:t>officials</a:t>
            </a:r>
            <a:r>
              <a:rPr lang="es-ES_tradnl" b="0" noProof="0"/>
              <a:t> as </a:t>
            </a:r>
            <a:r>
              <a:rPr lang="es-ES_tradnl" b="0" noProof="0" err="1"/>
              <a:t>well</a:t>
            </a:r>
            <a:r>
              <a:rPr lang="es-ES_tradnl" b="0" noProof="0"/>
              <a:t> as </a:t>
            </a:r>
            <a:r>
              <a:rPr lang="es-ES_tradnl" b="0" noProof="0" err="1"/>
              <a:t>public</a:t>
            </a:r>
            <a:r>
              <a:rPr lang="es-ES_tradnl" b="0"/>
              <a:t> </a:t>
            </a:r>
            <a:r>
              <a:rPr lang="es-ES_tradnl" b="0" err="1"/>
              <a:t>audiences</a:t>
            </a:r>
            <a:r>
              <a:rPr lang="es-ES_tradnl" b="0" noProof="0"/>
              <a:t>.</a:t>
            </a:r>
          </a:p>
          <a:p>
            <a:pPr marL="457200" lvl="0" indent="-381000" algn="l" rtl="0">
              <a:lnSpc>
                <a:spcPct val="100000"/>
              </a:lnSpc>
              <a:spcBef>
                <a:spcPts val="1000"/>
              </a:spcBef>
              <a:spcAft>
                <a:spcPts val="0"/>
              </a:spcAft>
              <a:buSzPts val="2400"/>
              <a:buChar char="●"/>
            </a:pPr>
            <a:r>
              <a:rPr lang="es-ES_tradnl" b="0" noProof="0" err="1"/>
              <a:t>Integrate</a:t>
            </a:r>
            <a:r>
              <a:rPr lang="es-ES_tradnl" b="0" noProof="0"/>
              <a:t> </a:t>
            </a:r>
            <a:r>
              <a:rPr lang="es-ES_tradnl" b="0" noProof="0" err="1"/>
              <a:t>with</a:t>
            </a:r>
            <a:r>
              <a:rPr lang="es-ES_tradnl" b="0" noProof="0"/>
              <a:t> </a:t>
            </a:r>
            <a:r>
              <a:rPr lang="es-ES_tradnl" b="0" noProof="0" err="1"/>
              <a:t>engagement</a:t>
            </a:r>
            <a:r>
              <a:rPr lang="es-ES_tradnl" b="0" noProof="0"/>
              <a:t> </a:t>
            </a:r>
            <a:r>
              <a:rPr lang="es-ES_tradnl" b="0" noProof="0" err="1"/>
              <a:t>activities</a:t>
            </a:r>
            <a:r>
              <a:rPr lang="es-ES_tradnl" b="0" noProof="0"/>
              <a:t> </a:t>
            </a:r>
            <a:r>
              <a:rPr lang="es-ES_tradnl" b="0" noProof="0" err="1"/>
              <a:t>to</a:t>
            </a:r>
            <a:r>
              <a:rPr lang="es-ES_tradnl" b="0" noProof="0"/>
              <a:t> </a:t>
            </a:r>
            <a:r>
              <a:rPr lang="es-ES_tradnl" b="0" noProof="0" err="1"/>
              <a:t>understand</a:t>
            </a:r>
            <a:r>
              <a:rPr lang="es-ES_tradnl" b="0" noProof="0"/>
              <a:t> </a:t>
            </a:r>
            <a:r>
              <a:rPr lang="es-ES_tradnl" b="0" noProof="0" err="1"/>
              <a:t>community</a:t>
            </a:r>
            <a:r>
              <a:rPr lang="es-ES_tradnl" b="0" noProof="0"/>
              <a:t> </a:t>
            </a:r>
            <a:r>
              <a:rPr lang="es-ES_tradnl" b="0" noProof="0" err="1"/>
              <a:t>perspectives</a:t>
            </a:r>
            <a:r>
              <a:rPr lang="es-ES_tradnl" b="0" noProof="0"/>
              <a:t> and </a:t>
            </a:r>
            <a:r>
              <a:rPr lang="es-ES_tradnl" b="0" noProof="0" err="1"/>
              <a:t>priorities</a:t>
            </a:r>
            <a:r>
              <a:rPr lang="es-ES_tradnl" b="0" noProof="0"/>
              <a:t>.</a:t>
            </a:r>
          </a:p>
        </p:txBody>
      </p:sp>
      <p:sp>
        <p:nvSpPr>
          <p:cNvPr id="68" name="Textbox 4">
            <a:extLst>
              <a:ext uri="{FF2B5EF4-FFF2-40B4-BE49-F238E27FC236}">
                <a16:creationId xmlns:a16="http://schemas.microsoft.com/office/drawing/2014/main" id="{64FF33A5-7A86-4328-1A39-58FD5614B175}"/>
              </a:ext>
            </a:extLst>
          </p:cNvPr>
          <p:cNvSpPr txBox="1">
            <a:spLocks noGrp="1"/>
          </p:cNvSpPr>
          <p:nvPr>
            <p:ph type="body" idx="4294967295"/>
          </p:nvPr>
        </p:nvSpPr>
        <p:spPr>
          <a:xfrm>
            <a:off x="5963075" y="3083275"/>
            <a:ext cx="5168700" cy="2308800"/>
          </a:xfrm>
          <a:prstGeom prst="rect">
            <a:avLst/>
          </a:prstGeom>
          <a:noFill/>
          <a:ln>
            <a:noFill/>
          </a:ln>
        </p:spPr>
        <p:txBody>
          <a:bodyPr spcFirstLastPara="1" wrap="square" lIns="91425" tIns="45700" rIns="91425" bIns="45700" anchor="t" anchorCtr="0">
            <a:spAutoFit/>
          </a:bodyPr>
          <a:lstStyle/>
          <a:p>
            <a:pPr marL="457200" lvl="0" indent="-381000" algn="l" rtl="0">
              <a:lnSpc>
                <a:spcPct val="100000"/>
              </a:lnSpc>
              <a:spcBef>
                <a:spcPts val="0"/>
              </a:spcBef>
              <a:spcAft>
                <a:spcPts val="0"/>
              </a:spcAft>
              <a:buSzPts val="2400"/>
              <a:buChar char="●"/>
            </a:pPr>
            <a:r>
              <a:rPr lang="es-ES_tradnl" b="0" noProof="1"/>
              <a:t>Customize to reflect local community context, existing policies/programs and/or proposed work program priorities (more about customization on the next slide!)</a:t>
            </a:r>
          </a:p>
        </p:txBody>
      </p:sp>
    </p:spTree>
    <p:extLst>
      <p:ext uri="{BB962C8B-B14F-4D97-AF65-F5344CB8AC3E}">
        <p14:creationId xmlns:p14="http://schemas.microsoft.com/office/powerpoint/2010/main" val="369187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9DC92EBA-2EFD-F752-4DC4-C992B4D38C24}"/>
            </a:ext>
          </a:extLst>
        </p:cNvPr>
        <p:cNvGrpSpPr/>
        <p:nvPr/>
      </p:nvGrpSpPr>
      <p:grpSpPr>
        <a:xfrm>
          <a:off x="0" y="0"/>
          <a:ext cx="0" cy="0"/>
          <a:chOff x="0" y="0"/>
          <a:chExt cx="0" cy="0"/>
        </a:xfrm>
      </p:grpSpPr>
      <p:pic>
        <p:nvPicPr>
          <p:cNvPr id="188" name="Imagen 1" descr="Foto de Cartel de abierto en un escaparate de tienda">
            <a:extLst>
              <a:ext uri="{FF2B5EF4-FFF2-40B4-BE49-F238E27FC236}">
                <a16:creationId xmlns:a16="http://schemas.microsoft.com/office/drawing/2014/main" id="{0D338650-4ECC-3C79-EDD2-9F2F7B8A2682}"/>
              </a:ext>
            </a:extLst>
          </p:cNvPr>
          <p:cNvPicPr preferRelativeResize="0"/>
          <p:nvPr/>
        </p:nvPicPr>
        <p:blipFill rotWithShape="1">
          <a:blip r:embed="rId3">
            <a:alphaModFix/>
          </a:blip>
          <a:srcRect l="8653" r="13598"/>
          <a:stretch/>
        </p:blipFill>
        <p:spPr>
          <a:xfrm>
            <a:off x="0" y="2979150"/>
            <a:ext cx="4524375" cy="3878849"/>
          </a:xfrm>
          <a:prstGeom prst="rect">
            <a:avLst/>
          </a:prstGeom>
          <a:noFill/>
          <a:ln>
            <a:noFill/>
          </a:ln>
        </p:spPr>
      </p:pic>
      <p:sp>
        <p:nvSpPr>
          <p:cNvPr id="191" name="Forma: Rectángulo">
            <a:extLst>
              <a:ext uri="{FF2B5EF4-FFF2-40B4-BE49-F238E27FC236}">
                <a16:creationId xmlns:a16="http://schemas.microsoft.com/office/drawing/2014/main" id="{6B18C521-A379-3A25-E9AE-F8CD292BE7BC}"/>
              </a:ext>
              <a:ext uri="{C183D7F6-B498-43B3-948B-1728B52AA6E4}">
                <adec:decorative xmlns:adec="http://schemas.microsoft.com/office/drawing/2017/decorative" val="1"/>
              </a:ext>
            </a:extLst>
          </p:cNvPr>
          <p:cNvSpPr/>
          <p:nvPr/>
        </p:nvSpPr>
        <p:spPr>
          <a:xfrm>
            <a:off x="-195925" y="-237400"/>
            <a:ext cx="4915200" cy="3208415"/>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s-ES_tradnl" sz="3100" b="1" noProof="0">
              <a:solidFill>
                <a:schemeClr val="lt1"/>
              </a:solidFill>
              <a:latin typeface="Trebuchet MS"/>
              <a:ea typeface="Trebuchet MS"/>
              <a:cs typeface="Trebuchet MS"/>
              <a:sym typeface="Trebuchet MS"/>
            </a:endParaRPr>
          </a:p>
        </p:txBody>
      </p:sp>
      <p:sp>
        <p:nvSpPr>
          <p:cNvPr id="4" name="Título 1">
            <a:extLst>
              <a:ext uri="{FF2B5EF4-FFF2-40B4-BE49-F238E27FC236}">
                <a16:creationId xmlns:a16="http://schemas.microsoft.com/office/drawing/2014/main" id="{9A5EA53E-F209-6D11-8FEB-87B9B9792A81}"/>
              </a:ext>
            </a:extLst>
          </p:cNvPr>
          <p:cNvSpPr>
            <a:spLocks noGrp="1"/>
          </p:cNvSpPr>
          <p:nvPr>
            <p:ph type="title"/>
          </p:nvPr>
        </p:nvSpPr>
        <p:spPr>
          <a:xfrm>
            <a:off x="275032" y="377387"/>
            <a:ext cx="3973285" cy="1978840"/>
          </a:xfrm>
        </p:spPr>
        <p:txBody>
          <a:bodyPr>
            <a:normAutofit/>
          </a:bodyPr>
          <a:lstStyle/>
          <a:p>
            <a:r>
              <a:rPr lang="es-ES_tradnl" sz="2200">
                <a:solidFill>
                  <a:schemeClr val="lt1"/>
                </a:solidFill>
              </a:rPr>
              <a:t>FORMAS DEL DESPLAZAMIENTO: </a:t>
            </a:r>
            <a:r>
              <a:rPr lang="es-ES_tradnl" sz="3100">
                <a:solidFill>
                  <a:schemeClr val="lt1"/>
                </a:solidFill>
              </a:rPr>
              <a:t>Desplazamiento cultural</a:t>
            </a:r>
            <a:endParaRPr lang="es-ES_tradnl" sz="3100" b="0">
              <a:solidFill>
                <a:schemeClr val="lt1"/>
              </a:solidFill>
            </a:endParaRPr>
          </a:p>
        </p:txBody>
      </p:sp>
      <p:sp>
        <p:nvSpPr>
          <p:cNvPr id="189" name="Cuadro de texto 1">
            <a:extLst>
              <a:ext uri="{FF2B5EF4-FFF2-40B4-BE49-F238E27FC236}">
                <a16:creationId xmlns:a16="http://schemas.microsoft.com/office/drawing/2014/main" id="{FD9509E0-FA47-1CFF-0BED-CE3CC2E93A91}"/>
              </a:ext>
            </a:extLst>
          </p:cNvPr>
          <p:cNvSpPr txBox="1">
            <a:spLocks noGrp="1"/>
          </p:cNvSpPr>
          <p:nvPr>
            <p:ph type="body" idx="1"/>
          </p:nvPr>
        </p:nvSpPr>
        <p:spPr>
          <a:xfrm>
            <a:off x="5125850" y="301534"/>
            <a:ext cx="6204600" cy="2677616"/>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es-ES_tradnl" noProof="0">
                <a:solidFill>
                  <a:schemeClr val="bg2"/>
                </a:solidFill>
              </a:rPr>
              <a:t>El desplazamiento cultural </a:t>
            </a:r>
            <a:r>
              <a:rPr lang="es-ES_tradnl" b="0" noProof="0">
                <a:solidFill>
                  <a:schemeClr val="bg2"/>
                </a:solidFill>
              </a:rPr>
              <a:t>e produce cuando el nuevo desarrollo y los nuevos residentes cambian el carácter de la zona. Puede crear un sentimiento de pérdida en quienes llevan más tiempo en la zona, aunque puedan permitirse quedarse. A veces se denomina </a:t>
            </a:r>
            <a:r>
              <a:rPr lang="es-ES_tradnl" b="0" i="1" noProof="0">
                <a:solidFill>
                  <a:schemeClr val="bg2"/>
                </a:solidFill>
              </a:rPr>
              <a:t>aburguesamiento</a:t>
            </a:r>
            <a:r>
              <a:rPr lang="es-ES_tradnl" b="0" noProof="0">
                <a:solidFill>
                  <a:schemeClr val="bg2"/>
                </a:solidFill>
              </a:rPr>
              <a:t>.</a:t>
            </a:r>
            <a:endParaRPr lang="es-ES_tradnl" noProof="0">
              <a:solidFill>
                <a:schemeClr val="bg2"/>
              </a:solidFill>
            </a:endParaRPr>
          </a:p>
        </p:txBody>
      </p:sp>
      <p:sp>
        <p:nvSpPr>
          <p:cNvPr id="2" name="Forma: Rectángulo">
            <a:extLst>
              <a:ext uri="{FF2B5EF4-FFF2-40B4-BE49-F238E27FC236}">
                <a16:creationId xmlns:a16="http://schemas.microsoft.com/office/drawing/2014/main" id="{36977070-DE82-7948-A5B1-79F6250FD726}"/>
              </a:ext>
              <a:ext uri="{C183D7F6-B498-43B3-948B-1728B52AA6E4}">
                <adec:decorative xmlns:adec="http://schemas.microsoft.com/office/drawing/2017/decorative" val="1"/>
              </a:ext>
            </a:extLst>
          </p:cNvPr>
          <p:cNvSpPr/>
          <p:nvPr/>
        </p:nvSpPr>
        <p:spPr>
          <a:xfrm>
            <a:off x="5043950" y="3546967"/>
            <a:ext cx="6510600" cy="277694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3" name="Cuadro de texto 2" descr="Text box that says Cultural displacement happens over time as older businesses close or move away, community institutions lose their membership, and public spaces are reoriented to new users and activities.&#10;">
            <a:extLst>
              <a:ext uri="{FF2B5EF4-FFF2-40B4-BE49-F238E27FC236}">
                <a16:creationId xmlns:a16="http://schemas.microsoft.com/office/drawing/2014/main" id="{D8C05A87-D818-24B1-29C6-C62D19B8EBEE}"/>
              </a:ext>
            </a:extLst>
          </p:cNvPr>
          <p:cNvSpPr txBox="1">
            <a:spLocks/>
          </p:cNvSpPr>
          <p:nvPr/>
        </p:nvSpPr>
        <p:spPr>
          <a:xfrm>
            <a:off x="5268050" y="3546967"/>
            <a:ext cx="6062400" cy="291874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s-ES_tradnl" noProof="0">
                <a:solidFill>
                  <a:srgbClr val="242D33"/>
                </a:solidFill>
              </a:rPr>
              <a:t>El desplazamiento cultural se produce con el tiempo, a medida que los negocios más antiguos cierran o se trasladan, las instituciones comunitarias pierden miembros y los espacios públicos se reorientan hacia nuevos usuarios y actividades.</a:t>
            </a:r>
          </a:p>
        </p:txBody>
      </p:sp>
    </p:spTree>
    <p:extLst>
      <p:ext uri="{BB962C8B-B14F-4D97-AF65-F5344CB8AC3E}">
        <p14:creationId xmlns:p14="http://schemas.microsoft.com/office/powerpoint/2010/main" val="15839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Título 1">
            <a:extLst>
              <a:ext uri="{FF2B5EF4-FFF2-40B4-BE49-F238E27FC236}">
                <a16:creationId xmlns:a16="http://schemas.microsoft.com/office/drawing/2014/main" id="{8C166287-92C5-3D2B-F179-C0BD47DCD1F7}"/>
              </a:ext>
            </a:extLst>
          </p:cNvPr>
          <p:cNvSpPr>
            <a:spLocks noGrp="1"/>
          </p:cNvSpPr>
          <p:nvPr>
            <p:ph type="title"/>
          </p:nvPr>
        </p:nvSpPr>
        <p:spPr>
          <a:xfrm>
            <a:off x="1850572" y="267154"/>
            <a:ext cx="10515600" cy="1325700"/>
          </a:xfrm>
        </p:spPr>
        <p:txBody>
          <a:bodyPr/>
          <a:lstStyle/>
          <a:p>
            <a:r>
              <a:rPr lang="es-ES_tradnl"/>
              <a:t>Factores que impulsan el desplazamiento</a:t>
            </a:r>
            <a:endParaRPr lang="es-ES_tradnl" b="0">
              <a:solidFill>
                <a:srgbClr val="000000"/>
              </a:solidFill>
            </a:endParaRPr>
          </a:p>
        </p:txBody>
      </p:sp>
      <p:pic>
        <p:nvPicPr>
          <p:cNvPr id="198" name="Imagen 1" descr="Foto de la vivienda"/>
          <p:cNvPicPr preferRelativeResize="0"/>
          <p:nvPr/>
        </p:nvPicPr>
        <p:blipFill rotWithShape="1">
          <a:blip r:embed="rId3">
            <a:alphaModFix/>
          </a:blip>
          <a:srcRect l="55117" r="23643"/>
          <a:stretch/>
        </p:blipFill>
        <p:spPr>
          <a:xfrm>
            <a:off x="1" y="0"/>
            <a:ext cx="2183777" cy="6858000"/>
          </a:xfrm>
          <a:prstGeom prst="rect">
            <a:avLst/>
          </a:prstGeom>
          <a:noFill/>
          <a:ln>
            <a:noFill/>
          </a:ln>
        </p:spPr>
      </p:pic>
      <p:cxnSp>
        <p:nvCxnSpPr>
          <p:cNvPr id="201" name="Forma: línea">
            <a:extLst>
              <a:ext uri="{C183D7F6-B498-43B3-948B-1728B52AA6E4}">
                <adec:decorative xmlns:adec="http://schemas.microsoft.com/office/drawing/2017/decorative" val="1"/>
              </a:ext>
            </a:extLst>
          </p:cNvPr>
          <p:cNvCxnSpPr/>
          <p:nvPr/>
        </p:nvCxnSpPr>
        <p:spPr>
          <a:xfrm>
            <a:off x="5017859" y="1479725"/>
            <a:ext cx="4095300" cy="0"/>
          </a:xfrm>
          <a:prstGeom prst="straightConnector1">
            <a:avLst/>
          </a:prstGeom>
          <a:noFill/>
          <a:ln w="38100" cap="flat" cmpd="sng">
            <a:solidFill>
              <a:schemeClr val="accent5"/>
            </a:solidFill>
            <a:prstDash val="solid"/>
            <a:round/>
            <a:headEnd type="none" w="med" len="med"/>
            <a:tailEnd type="none" w="med" len="med"/>
          </a:ln>
        </p:spPr>
      </p:cxnSp>
      <p:sp>
        <p:nvSpPr>
          <p:cNvPr id="200" name="Cuadro de texto 1"/>
          <p:cNvSpPr txBox="1">
            <a:spLocks noGrp="1"/>
          </p:cNvSpPr>
          <p:nvPr>
            <p:ph type="body" idx="1"/>
          </p:nvPr>
        </p:nvSpPr>
        <p:spPr>
          <a:xfrm>
            <a:off x="2777175" y="1749425"/>
            <a:ext cx="8576700" cy="9087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dk1"/>
              </a:buClr>
              <a:buSzPts val="2800"/>
              <a:buNone/>
            </a:pPr>
            <a:r>
              <a:rPr lang="es-ES_tradnl" b="0" noProof="0"/>
              <a:t>La dinámica del desplazamiento es compleja y puede variar entre comunidades y a lo largo del tiempo. Los principales factores son:</a:t>
            </a:r>
          </a:p>
        </p:txBody>
      </p:sp>
      <p:sp>
        <p:nvSpPr>
          <p:cNvPr id="205" name="Cuadro de texto 2"/>
          <p:cNvSpPr/>
          <p:nvPr/>
        </p:nvSpPr>
        <p:spPr>
          <a:xfrm>
            <a:off x="1847639" y="2779975"/>
            <a:ext cx="3118500"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200" b="1" noProof="0">
                <a:solidFill>
                  <a:schemeClr val="lt1"/>
                </a:solidFill>
                <a:latin typeface="Trebuchet MS"/>
                <a:ea typeface="Trebuchet MS"/>
                <a:cs typeface="Trebuchet MS"/>
                <a:sym typeface="Trebuchet MS"/>
              </a:rPr>
              <a:t>Los ingresos no siguen el ritmo del encarecimiento de la vivienda</a:t>
            </a:r>
          </a:p>
        </p:txBody>
      </p:sp>
      <p:sp>
        <p:nvSpPr>
          <p:cNvPr id="206" name="Cuadro de texto 3"/>
          <p:cNvSpPr/>
          <p:nvPr/>
        </p:nvSpPr>
        <p:spPr>
          <a:xfrm>
            <a:off x="5062786" y="2779975"/>
            <a:ext cx="3509714"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s-ES_tradnl" sz="2200" b="1" noProof="0">
                <a:solidFill>
                  <a:schemeClr val="lt1"/>
                </a:solidFill>
                <a:latin typeface="Trebuchet MS"/>
                <a:ea typeface="Trebuchet MS"/>
                <a:sym typeface="Trebuchet MS"/>
              </a:rPr>
              <a:t>Crecimiento regional de la población y el empleo</a:t>
            </a:r>
            <a:r>
              <a:rPr lang="es-ES_tradnl" sz="2200" b="1">
                <a:solidFill>
                  <a:schemeClr val="lt1"/>
                </a:solidFill>
                <a:latin typeface="Trebuchet MS"/>
                <a:ea typeface="Trebuchet MS"/>
                <a:sym typeface="Trebuchet MS"/>
              </a:rPr>
              <a:t> sin suficientes viviendas nuevas</a:t>
            </a:r>
            <a:endParaRPr lang="en-US" b="1">
              <a:solidFill>
                <a:schemeClr val="lt1"/>
              </a:solidFill>
              <a:latin typeface="Trebuchet MS"/>
            </a:endParaRPr>
          </a:p>
        </p:txBody>
      </p:sp>
      <p:sp>
        <p:nvSpPr>
          <p:cNvPr id="207" name="Cuadro de texto 4"/>
          <p:cNvSpPr/>
          <p:nvPr/>
        </p:nvSpPr>
        <p:spPr>
          <a:xfrm>
            <a:off x="8658933" y="2779975"/>
            <a:ext cx="3118500"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200" b="1" noProof="0">
                <a:solidFill>
                  <a:schemeClr val="lt1"/>
                </a:solidFill>
                <a:latin typeface="Trebuchet MS"/>
                <a:ea typeface="Trebuchet MS"/>
                <a:cs typeface="Trebuchet MS"/>
                <a:sym typeface="Trebuchet MS"/>
              </a:rPr>
              <a:t>Pérdida de viviendas asequibles existentes</a:t>
            </a:r>
          </a:p>
        </p:txBody>
      </p:sp>
      <p:sp>
        <p:nvSpPr>
          <p:cNvPr id="202" name="Cuadro de texto 5"/>
          <p:cNvSpPr/>
          <p:nvPr/>
        </p:nvSpPr>
        <p:spPr>
          <a:xfrm>
            <a:off x="1847625" y="4715152"/>
            <a:ext cx="3118500"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200" b="1" noProof="0">
                <a:solidFill>
                  <a:schemeClr val="lt1"/>
                </a:solidFill>
                <a:latin typeface="Trebuchet MS"/>
                <a:ea typeface="Trebuchet MS"/>
                <a:cs typeface="Trebuchet MS"/>
                <a:sym typeface="Trebuchet MS"/>
              </a:rPr>
              <a:t>Falta de protecciones para los inquilinos</a:t>
            </a:r>
          </a:p>
        </p:txBody>
      </p:sp>
      <p:sp>
        <p:nvSpPr>
          <p:cNvPr id="203" name="Cuadro de texto 6"/>
          <p:cNvSpPr/>
          <p:nvPr/>
        </p:nvSpPr>
        <p:spPr>
          <a:xfrm>
            <a:off x="5062772" y="4715152"/>
            <a:ext cx="3509714"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200" b="1" noProof="0">
                <a:solidFill>
                  <a:schemeClr val="lt1"/>
                </a:solidFill>
                <a:latin typeface="Trebuchet MS"/>
                <a:ea typeface="Trebuchet MS"/>
                <a:cs typeface="Trebuchet MS"/>
                <a:sym typeface="Trebuchet MS"/>
              </a:rPr>
              <a:t>Inversiones públicas que atraen la reurbanización</a:t>
            </a:r>
          </a:p>
        </p:txBody>
      </p:sp>
      <p:sp>
        <p:nvSpPr>
          <p:cNvPr id="204" name="Cuadro de texto 7"/>
          <p:cNvSpPr/>
          <p:nvPr/>
        </p:nvSpPr>
        <p:spPr>
          <a:xfrm>
            <a:off x="8658919" y="4715152"/>
            <a:ext cx="3118500"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200" b="1" noProof="0">
                <a:solidFill>
                  <a:schemeClr val="lt1"/>
                </a:solidFill>
                <a:latin typeface="Trebuchet MS"/>
                <a:ea typeface="Trebuchet MS"/>
                <a:cs typeface="Trebuchet MS"/>
                <a:sym typeface="Trebuchet MS"/>
              </a:rPr>
              <a:t>Segregación, exclusión y desigualdad de ingresos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Imagen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214" name="Forma: Rectángulo">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37AF12DF-6FBE-542F-5824-57C3247E2B27}"/>
              </a:ext>
            </a:extLst>
          </p:cNvPr>
          <p:cNvSpPr>
            <a:spLocks noGrp="1"/>
          </p:cNvSpPr>
          <p:nvPr>
            <p:ph type="title"/>
          </p:nvPr>
        </p:nvSpPr>
        <p:spPr>
          <a:xfrm>
            <a:off x="829549" y="2070105"/>
            <a:ext cx="11360701" cy="1797214"/>
          </a:xfrm>
        </p:spPr>
        <p:txBody>
          <a:bodyPr>
            <a:normAutofit/>
          </a:bodyPr>
          <a:lstStyle/>
          <a:p>
            <a:r>
              <a:rPr lang="es-ES_tradnl" sz="4300">
                <a:solidFill>
                  <a:schemeClr val="lt1"/>
                </a:solidFill>
              </a:rPr>
              <a:t>¿Cuáles son las repercusiones </a:t>
            </a:r>
            <a:br>
              <a:rPr lang="es-ES_tradnl" sz="4300">
                <a:solidFill>
                  <a:schemeClr val="lt1"/>
                </a:solidFill>
              </a:rPr>
            </a:br>
            <a:r>
              <a:rPr lang="es-ES_tradnl" sz="4300">
                <a:solidFill>
                  <a:schemeClr val="lt1"/>
                </a:solidFill>
              </a:rPr>
              <a:t>del desplazamiento?</a:t>
            </a:r>
            <a:endParaRPr lang="es-ES_tradnl" sz="4300" b="0">
              <a:solidFill>
                <a:schemeClr val="lt1"/>
              </a:solidFill>
            </a:endParaRPr>
          </a:p>
        </p:txBody>
      </p:sp>
      <p:grpSp>
        <p:nvGrpSpPr>
          <p:cNvPr id="216" name="Icono de número">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a:solidFill>
            <a:schemeClr val="accent2"/>
          </a:solidFill>
        </p:grpSpPr>
        <p:sp>
          <p:nvSpPr>
            <p:cNvPr id="217" name="Forma: Círculo "/>
            <p:cNvSpPr/>
            <p:nvPr/>
          </p:nvSpPr>
          <p:spPr>
            <a:xfrm>
              <a:off x="366200" y="2280950"/>
              <a:ext cx="1262700" cy="12627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18" name="Número"/>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9300" b="1" noProof="0">
                  <a:solidFill>
                    <a:schemeClr val="lt1"/>
                  </a:solidFill>
                  <a:latin typeface="Trebuchet MS"/>
                  <a:ea typeface="Trebuchet MS"/>
                  <a:cs typeface="Trebuchet MS"/>
                  <a:sym typeface="Trebuchet MS"/>
                </a:rPr>
                <a:t>2</a:t>
              </a:r>
            </a:p>
          </p:txBody>
        </p:sp>
      </p:grpSp>
      <p:sp>
        <p:nvSpPr>
          <p:cNvPr id="219" name="Cuadro de texto 1"/>
          <p:cNvSpPr/>
          <p:nvPr/>
        </p:nvSpPr>
        <p:spPr>
          <a:xfrm>
            <a:off x="1803325" y="4072024"/>
            <a:ext cx="2609400" cy="1414375"/>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Sobre las familias y las personas</a:t>
            </a:r>
          </a:p>
        </p:txBody>
      </p:sp>
      <p:sp>
        <p:nvSpPr>
          <p:cNvPr id="221" name="Cuadro de texto 2"/>
          <p:cNvSpPr/>
          <p:nvPr/>
        </p:nvSpPr>
        <p:spPr>
          <a:xfrm>
            <a:off x="4787791" y="4072025"/>
            <a:ext cx="2609400" cy="1414374"/>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Sobre los barrios</a:t>
            </a:r>
          </a:p>
        </p:txBody>
      </p:sp>
      <p:sp>
        <p:nvSpPr>
          <p:cNvPr id="220" name="Cuadro de texto 3"/>
          <p:cNvSpPr/>
          <p:nvPr/>
        </p:nvSpPr>
        <p:spPr>
          <a:xfrm>
            <a:off x="7772256" y="4072025"/>
            <a:ext cx="2609400" cy="1414374"/>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En nuestra economía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E3ACB9E1-99BF-0264-6DFE-4FB868BB2E2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1C896FA-7903-0D68-9B55-89E56B0B8F21}"/>
              </a:ext>
            </a:extLst>
          </p:cNvPr>
          <p:cNvSpPr>
            <a:spLocks noGrp="1"/>
          </p:cNvSpPr>
          <p:nvPr>
            <p:ph type="title"/>
          </p:nvPr>
        </p:nvSpPr>
        <p:spPr>
          <a:xfrm>
            <a:off x="838200" y="648154"/>
            <a:ext cx="10515600" cy="1325700"/>
          </a:xfrm>
        </p:spPr>
        <p:txBody>
          <a:bodyPr/>
          <a:lstStyle/>
          <a:p>
            <a:r>
              <a:rPr lang="es-ES_tradnl"/>
              <a:t>El desplazamiento nos afecta a todos</a:t>
            </a:r>
            <a:r>
              <a:rPr lang="es-ES_tradnl">
                <a:solidFill>
                  <a:schemeClr val="tx1"/>
                </a:solidFill>
              </a:rPr>
              <a:t>.</a:t>
            </a:r>
            <a:endParaRPr lang="es-ES_tradnl" b="0">
              <a:solidFill>
                <a:srgbClr val="000000"/>
              </a:solidFill>
            </a:endParaRPr>
          </a:p>
          <a:p>
            <a:endParaRPr lang="es-ES_tradnl"/>
          </a:p>
        </p:txBody>
      </p:sp>
      <p:pic>
        <p:nvPicPr>
          <p:cNvPr id="227" name="Imagen 1">
            <a:extLst>
              <a:ext uri="{FF2B5EF4-FFF2-40B4-BE49-F238E27FC236}">
                <a16:creationId xmlns:a16="http://schemas.microsoft.com/office/drawing/2014/main" id="{29765997-9B72-8C26-FCFD-2D2A22E49AA5}"/>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Forma: Rectángulo">
            <a:extLst>
              <a:ext uri="{FF2B5EF4-FFF2-40B4-BE49-F238E27FC236}">
                <a16:creationId xmlns:a16="http://schemas.microsoft.com/office/drawing/2014/main" id="{D88B6EFF-3937-E9B5-9CB0-E59CC290BB7F}"/>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cxnSp>
        <p:nvCxnSpPr>
          <p:cNvPr id="230" name="Forma: línea">
            <a:extLst>
              <a:ext uri="{FF2B5EF4-FFF2-40B4-BE49-F238E27FC236}">
                <a16:creationId xmlns:a16="http://schemas.microsoft.com/office/drawing/2014/main" id="{E19DC5FB-00B1-FB27-EED8-BB074245DC7D}"/>
              </a:ext>
              <a:ext uri="{C183D7F6-B498-43B3-948B-1728B52AA6E4}">
                <adec:decorative xmlns:adec="http://schemas.microsoft.com/office/drawing/2017/decorative" val="1"/>
              </a:ext>
            </a:extLst>
          </p:cNvPr>
          <p:cNvCxnSpPr/>
          <p:nvPr/>
        </p:nvCxnSpPr>
        <p:spPr>
          <a:xfrm>
            <a:off x="8446005" y="1364167"/>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29" name="Cuadro de texto 1">
            <a:extLst>
              <a:ext uri="{FF2B5EF4-FFF2-40B4-BE49-F238E27FC236}">
                <a16:creationId xmlns:a16="http://schemas.microsoft.com/office/drawing/2014/main" id="{1489C6D7-68A6-FBB6-6348-FCEEB10757B9}"/>
              </a:ext>
            </a:extLst>
          </p:cNvPr>
          <p:cNvSpPr txBox="1">
            <a:spLocks noGrp="1"/>
          </p:cNvSpPr>
          <p:nvPr>
            <p:ph type="body" idx="1"/>
          </p:nvPr>
        </p:nvSpPr>
        <p:spPr>
          <a:xfrm>
            <a:off x="838200" y="1822388"/>
            <a:ext cx="10515600" cy="6156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s-ES_tradnl" sz="3400" b="1" noProof="0">
                <a:solidFill>
                  <a:schemeClr val="lt1"/>
                </a:solidFill>
              </a:rPr>
              <a:t>Para aquellos que están desplazados…</a:t>
            </a:r>
            <a:endParaRPr lang="es-ES_tradnl" sz="3400" noProof="0">
              <a:solidFill>
                <a:schemeClr val="lt1"/>
              </a:solidFill>
            </a:endParaRPr>
          </a:p>
        </p:txBody>
      </p:sp>
      <p:sp>
        <p:nvSpPr>
          <p:cNvPr id="233" name="Forma: Rectángulo">
            <a:extLst>
              <a:ext uri="{FF2B5EF4-FFF2-40B4-BE49-F238E27FC236}">
                <a16:creationId xmlns:a16="http://schemas.microsoft.com/office/drawing/2014/main" id="{FEF333E7-ACA9-7D0D-2A4C-E6F59C8553E0}"/>
              </a:ext>
              <a:ext uri="{C183D7F6-B498-43B3-948B-1728B52AA6E4}">
                <adec:decorative xmlns:adec="http://schemas.microsoft.com/office/drawing/2017/decorative" val="1"/>
              </a:ext>
            </a:extLst>
          </p:cNvPr>
          <p:cNvSpPr/>
          <p:nvPr/>
        </p:nvSpPr>
        <p:spPr>
          <a:xfrm>
            <a:off x="838990" y="2699875"/>
            <a:ext cx="10857710" cy="3858253"/>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sz="1300" noProof="0">
              <a:latin typeface="Trebuchet MS"/>
              <a:ea typeface="Trebuchet MS"/>
              <a:cs typeface="Trebuchet MS"/>
              <a:sym typeface="Trebuchet MS"/>
            </a:endParaRPr>
          </a:p>
        </p:txBody>
      </p:sp>
      <p:sp>
        <p:nvSpPr>
          <p:cNvPr id="234" name="Cuadro de texto 2">
            <a:extLst>
              <a:ext uri="{FF2B5EF4-FFF2-40B4-BE49-F238E27FC236}">
                <a16:creationId xmlns:a16="http://schemas.microsoft.com/office/drawing/2014/main" id="{F9A8E58D-3F44-14DE-DABB-AF523183B8B4}"/>
              </a:ext>
            </a:extLst>
          </p:cNvPr>
          <p:cNvSpPr txBox="1">
            <a:spLocks noGrp="1"/>
          </p:cNvSpPr>
          <p:nvPr>
            <p:ph type="body" idx="1"/>
          </p:nvPr>
        </p:nvSpPr>
        <p:spPr>
          <a:xfrm>
            <a:off x="1185576" y="2862741"/>
            <a:ext cx="10167434" cy="3644587"/>
          </a:xfrm>
          <a:prstGeom prst="rect">
            <a:avLst/>
          </a:prstGeom>
          <a:noFill/>
          <a:ln>
            <a:noFill/>
          </a:ln>
        </p:spPr>
        <p:txBody>
          <a:bodyPr spcFirstLastPara="1" wrap="square" lIns="0" tIns="0" rIns="0" bIns="0" anchor="t" anchorCtr="0">
            <a:spAutoFit/>
          </a:bodyPr>
          <a:lstStyle/>
          <a:p>
            <a:pPr marL="361950" lvl="0" algn="l" rtl="0">
              <a:lnSpc>
                <a:spcPct val="100000"/>
              </a:lnSpc>
              <a:spcBef>
                <a:spcPts val="500"/>
              </a:spcBef>
              <a:spcAft>
                <a:spcPts val="0"/>
              </a:spcAft>
              <a:buSzPct val="125000"/>
              <a:buFont typeface="Arial" panose="020B0604020202020204" pitchFamily="34" charset="0"/>
              <a:buChar char="•"/>
            </a:pPr>
            <a:r>
              <a:rPr lang="es-ES_tradnl" noProof="0"/>
              <a:t>Alteraciones extremas en el trabajo, la educación, las redes de apoyo social, etc. </a:t>
            </a:r>
          </a:p>
          <a:p>
            <a:pPr marL="361950" lvl="0" algn="l" rtl="0">
              <a:lnSpc>
                <a:spcPct val="100000"/>
              </a:lnSpc>
              <a:spcBef>
                <a:spcPts val="500"/>
              </a:spcBef>
              <a:spcAft>
                <a:spcPts val="0"/>
              </a:spcAft>
              <a:buSzPct val="125000"/>
              <a:buFont typeface="Arial" panose="020B0604020202020204" pitchFamily="34" charset="0"/>
              <a:buChar char="•"/>
            </a:pPr>
            <a:r>
              <a:rPr lang="es-ES_tradnl" noProof="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Coste de encontrar otro lugar y mudarse</a:t>
            </a:r>
          </a:p>
          <a:p>
            <a:pPr marL="361950" lvl="0" algn="l" rtl="0">
              <a:lnSpc>
                <a:spcPct val="100000"/>
              </a:lnSpc>
              <a:spcBef>
                <a:spcPts val="500"/>
              </a:spcBef>
              <a:spcAft>
                <a:spcPts val="0"/>
              </a:spcAft>
              <a:buSzPct val="125000"/>
              <a:buFont typeface="Arial" panose="020B0604020202020204" pitchFamily="34" charset="0"/>
              <a:buChar char="•"/>
            </a:pPr>
            <a:r>
              <a:rPr lang="es-ES_tradnl" noProof="0"/>
              <a:t>En muchos casos, desplazamientos más largos (con el consiguiente coste de tiempo y dinero)</a:t>
            </a:r>
          </a:p>
          <a:p>
            <a:pPr marL="361950" lvl="0" algn="l" rtl="0">
              <a:lnSpc>
                <a:spcPct val="100000"/>
              </a:lnSpc>
              <a:spcBef>
                <a:spcPts val="500"/>
              </a:spcBef>
              <a:spcAft>
                <a:spcPts val="0"/>
              </a:spcAft>
              <a:buSzPct val="125000"/>
              <a:buFont typeface="Arial" panose="020B0604020202020204" pitchFamily="34" charset="0"/>
              <a:buChar char="•"/>
            </a:pPr>
            <a:r>
              <a:rPr lang="es-ES_tradnl" noProof="0"/>
              <a:t>En algunos casos, volver a empezar en una nueva comunidad o perder la vivienda (pasar a dormir en sofás, vehículos o en la calle)</a:t>
            </a:r>
          </a:p>
          <a:p>
            <a:pPr marL="361950">
              <a:lnSpc>
                <a:spcPct val="100000"/>
              </a:lnSpc>
              <a:spcBef>
                <a:spcPts val="500"/>
              </a:spcBef>
              <a:buSzPct val="125000"/>
              <a:buFont typeface="Arial" panose="020B0604020202020204" pitchFamily="34" charset="0"/>
              <a:buChar char="•"/>
            </a:pPr>
            <a:r>
              <a:rPr lang="es-ES_tradnl"/>
              <a:t>Efectos económicos, sociales, físicos y mentales negativos a largo plazo. </a:t>
            </a:r>
          </a:p>
        </p:txBody>
      </p:sp>
    </p:spTree>
    <p:extLst>
      <p:ext uri="{BB962C8B-B14F-4D97-AF65-F5344CB8AC3E}">
        <p14:creationId xmlns:p14="http://schemas.microsoft.com/office/powerpoint/2010/main" val="33734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Imagen 1">
            <a:extLs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Forma: Rectángulo">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cxnSp>
        <p:nvCxnSpPr>
          <p:cNvPr id="230" name="Forma: línea">
            <a:extLst>
              <a:ext uri="{C183D7F6-B498-43B3-948B-1728B52AA6E4}">
                <adec:decorative xmlns:adec="http://schemas.microsoft.com/office/drawing/2017/decorative" val="1"/>
              </a:ext>
            </a:extLst>
          </p:cNvPr>
          <p:cNvCxnSpPr/>
          <p:nvPr/>
        </p:nvCxnSpPr>
        <p:spPr>
          <a:xfrm>
            <a:off x="7603155" y="1318447"/>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29" name="Cuadro de texto 1"/>
          <p:cNvSpPr txBox="1">
            <a:spLocks noGrp="1"/>
          </p:cNvSpPr>
          <p:nvPr>
            <p:ph type="body" idx="1"/>
          </p:nvPr>
        </p:nvSpPr>
        <p:spPr>
          <a:xfrm>
            <a:off x="575310" y="2000363"/>
            <a:ext cx="11041380" cy="61551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s-ES_tradnl" sz="3400" b="1" noProof="0">
                <a:solidFill>
                  <a:schemeClr val="lt1"/>
                </a:solidFill>
              </a:rPr>
              <a:t>Para amigos y vecinos de personas desplazados…</a:t>
            </a:r>
            <a:endParaRPr lang="es-ES_tradnl" sz="3400" noProof="0">
              <a:solidFill>
                <a:schemeClr val="lt1"/>
              </a:solidFill>
            </a:endParaRPr>
          </a:p>
        </p:txBody>
      </p:sp>
      <p:sp>
        <p:nvSpPr>
          <p:cNvPr id="2" name="Forma: Rectángulo">
            <a:extLst>
              <a:ext uri="{FF2B5EF4-FFF2-40B4-BE49-F238E27FC236}">
                <a16:creationId xmlns:a16="http://schemas.microsoft.com/office/drawing/2014/main" id="{642636AD-F8F1-E9D4-5204-9BC07194D32C}"/>
              </a:ext>
              <a:ext uri="{C183D7F6-B498-43B3-948B-1728B52AA6E4}">
                <adec:decorative xmlns:adec="http://schemas.microsoft.com/office/drawing/2017/decorative" val="1"/>
              </a:ext>
            </a:extLst>
          </p:cNvPr>
          <p:cNvSpPr/>
          <p:nvPr/>
        </p:nvSpPr>
        <p:spPr>
          <a:xfrm>
            <a:off x="2460960" y="3175801"/>
            <a:ext cx="7090445" cy="2681792"/>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sz="1300" noProof="0">
              <a:latin typeface="Trebuchet MS"/>
              <a:ea typeface="Trebuchet MS"/>
              <a:cs typeface="Trebuchet MS"/>
              <a:sym typeface="Trebuchet MS"/>
            </a:endParaRPr>
          </a:p>
        </p:txBody>
      </p:sp>
      <p:sp>
        <p:nvSpPr>
          <p:cNvPr id="3" name="Cuadro de texto 2">
            <a:extLst>
              <a:ext uri="{FF2B5EF4-FFF2-40B4-BE49-F238E27FC236}">
                <a16:creationId xmlns:a16="http://schemas.microsoft.com/office/drawing/2014/main" id="{F8192B35-FA54-8874-8554-1DC39603A310}"/>
              </a:ext>
            </a:extLst>
          </p:cNvPr>
          <p:cNvSpPr txBox="1">
            <a:spLocks/>
          </p:cNvSpPr>
          <p:nvPr/>
        </p:nvSpPr>
        <p:spPr>
          <a:xfrm>
            <a:off x="2720460" y="3389466"/>
            <a:ext cx="6568395" cy="23596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23850" lvl="0" algn="l" rtl="0">
              <a:lnSpc>
                <a:spcPct val="100000"/>
              </a:lnSpc>
              <a:spcBef>
                <a:spcPts val="1000"/>
              </a:spcBef>
              <a:spcAft>
                <a:spcPts val="0"/>
              </a:spcAft>
              <a:buSzPct val="125000"/>
              <a:buFont typeface="Arial" panose="020B0604020202020204" pitchFamily="34" charset="0"/>
              <a:buChar char="•"/>
            </a:pPr>
            <a:r>
              <a:rPr lang="es-ES_tradnl" noProof="0"/>
              <a:t>Impacto en las redes sociales</a:t>
            </a:r>
          </a:p>
          <a:p>
            <a:pPr marL="323850">
              <a:lnSpc>
                <a:spcPct val="100000"/>
              </a:lnSpc>
              <a:buSzPct val="125000"/>
              <a:buFont typeface="Arial" panose="020B0604020202020204" pitchFamily="34" charset="0"/>
              <a:buChar char="•"/>
            </a:pPr>
            <a:r>
              <a:rPr lang="es-ES_tradn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2"/>
                  </a:ext>
                </a:extLst>
              </a:rPr>
              <a:t>Estrés de </a:t>
            </a:r>
            <a:r>
              <a:rPr lang="es-ES_tradnl" noProof="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2"/>
                  </a:ext>
                </a:extLst>
              </a:rPr>
              <a:t>ayudar a amigos desplazados a encontrar un nuevo </a:t>
            </a:r>
            <a:r>
              <a:rPr lang="es-ES_tradn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2"/>
                  </a:ext>
                </a:extLst>
              </a:rPr>
              <a:t>hogar</a:t>
            </a:r>
            <a:endParaRPr lang="es-ES_tradnl" noProof="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2"/>
                </a:ext>
              </a:extLst>
            </a:endParaRPr>
          </a:p>
          <a:p>
            <a:pPr marL="323850" lvl="0" algn="l" rtl="0">
              <a:lnSpc>
                <a:spcPct val="100000"/>
              </a:lnSpc>
              <a:spcBef>
                <a:spcPts val="1000"/>
              </a:spcBef>
              <a:spcAft>
                <a:spcPts val="0"/>
              </a:spcAft>
              <a:buSzPct val="125000"/>
              <a:buFont typeface="Arial" panose="020B0604020202020204" pitchFamily="34" charset="0"/>
              <a:buChar char="•"/>
            </a:pPr>
            <a:r>
              <a:rPr lang="es-ES_tradnl" noProof="0"/>
              <a:t>Ansiedad por ser el siguiente en irse</a:t>
            </a:r>
          </a:p>
          <a:p>
            <a:pPr marL="323850" lvl="0" algn="l" rtl="0">
              <a:lnSpc>
                <a:spcPct val="100000"/>
              </a:lnSpc>
              <a:spcBef>
                <a:spcPts val="1000"/>
              </a:spcBef>
              <a:spcAft>
                <a:spcPts val="0"/>
              </a:spcAft>
              <a:buSzPct val="125000"/>
              <a:buFont typeface="Arial" panose="020B0604020202020204" pitchFamily="34" charset="0"/>
              <a:buChar char="•"/>
            </a:pPr>
            <a:r>
              <a:rPr lang="es-ES_tradnl" noProof="0"/>
              <a:t>Sensación de pérdida, tristeza</a:t>
            </a:r>
          </a:p>
        </p:txBody>
      </p:sp>
      <p:sp>
        <p:nvSpPr>
          <p:cNvPr id="4" name="Título 1">
            <a:extLst>
              <a:ext uri="{FF2B5EF4-FFF2-40B4-BE49-F238E27FC236}">
                <a16:creationId xmlns:a16="http://schemas.microsoft.com/office/drawing/2014/main" id="{C40CF32F-7F20-DAE5-907C-655F1A0FAFA2}"/>
              </a:ext>
            </a:extLst>
          </p:cNvPr>
          <p:cNvSpPr>
            <a:spLocks noGrp="1"/>
          </p:cNvSpPr>
          <p:nvPr>
            <p:ph type="title"/>
          </p:nvPr>
        </p:nvSpPr>
        <p:spPr>
          <a:xfrm>
            <a:off x="849086" y="582839"/>
            <a:ext cx="10515600" cy="1325700"/>
          </a:xfrm>
        </p:spPr>
        <p:txBody>
          <a:bodyPr/>
          <a:lstStyle/>
          <a:p>
            <a:r>
              <a:rPr lang="es-ES_tradnl"/>
              <a:t>El desplazamiento nos afecta a todos</a:t>
            </a:r>
            <a:r>
              <a:rPr lang="es-ES_tradnl">
                <a:solidFill>
                  <a:schemeClr val="tx1"/>
                </a:solidFill>
              </a:rPr>
              <a:t>: Amigos</a:t>
            </a:r>
            <a:endParaRPr lang="es-ES_tradnl" b="0">
              <a:solidFill>
                <a:srgbClr val="000000"/>
              </a:solidFill>
            </a:endParaRPr>
          </a:p>
          <a:p>
            <a:endParaRPr lang="es-ES_trad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844260C3-4E6F-B375-14BB-288A04B8654F}"/>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6BA4ADBC-FAD9-1504-330A-6F37C7E2F8D2}"/>
              </a:ext>
            </a:extLst>
          </p:cNvPr>
          <p:cNvSpPr>
            <a:spLocks noGrp="1"/>
          </p:cNvSpPr>
          <p:nvPr>
            <p:ph type="title"/>
          </p:nvPr>
        </p:nvSpPr>
        <p:spPr>
          <a:xfrm>
            <a:off x="838200" y="604610"/>
            <a:ext cx="10515600" cy="1325700"/>
          </a:xfrm>
        </p:spPr>
        <p:txBody>
          <a:bodyPr/>
          <a:lstStyle/>
          <a:p>
            <a:r>
              <a:rPr lang="es-ES_tradnl"/>
              <a:t>El desplazamiento nos afecta a todos</a:t>
            </a:r>
            <a:r>
              <a:rPr lang="es-ES_tradnl">
                <a:solidFill>
                  <a:schemeClr val="tx1"/>
                </a:solidFill>
              </a:rPr>
              <a:t>: Vecinos</a:t>
            </a:r>
            <a:endParaRPr lang="es-ES_tradnl" b="0">
              <a:solidFill>
                <a:srgbClr val="000000"/>
              </a:solidFill>
            </a:endParaRPr>
          </a:p>
          <a:p>
            <a:endParaRPr lang="es-ES_tradnl"/>
          </a:p>
        </p:txBody>
      </p:sp>
      <p:pic>
        <p:nvPicPr>
          <p:cNvPr id="227" name="Imagen 1">
            <a:extLst>
              <a:ext uri="{FF2B5EF4-FFF2-40B4-BE49-F238E27FC236}">
                <a16:creationId xmlns:a16="http://schemas.microsoft.com/office/drawing/2014/main" id="{EC35D2D7-ED74-7A89-231E-A7DDA33339A6}"/>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Forma: Rectángulo">
            <a:extLst>
              <a:ext uri="{FF2B5EF4-FFF2-40B4-BE49-F238E27FC236}">
                <a16:creationId xmlns:a16="http://schemas.microsoft.com/office/drawing/2014/main" id="{5B272DC7-E7AC-DC39-CBE7-ED55E42D91BD}"/>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cxnSp>
        <p:nvCxnSpPr>
          <p:cNvPr id="230" name="Forma: línea">
            <a:extLst>
              <a:ext uri="{FF2B5EF4-FFF2-40B4-BE49-F238E27FC236}">
                <a16:creationId xmlns:a16="http://schemas.microsoft.com/office/drawing/2014/main" id="{BC1902E7-F54F-157D-16DA-1A9B7EEFED26}"/>
              </a:ext>
              <a:ext uri="{C183D7F6-B498-43B3-948B-1728B52AA6E4}">
                <adec:decorative xmlns:adec="http://schemas.microsoft.com/office/drawing/2017/decorative" val="1"/>
              </a:ext>
            </a:extLst>
          </p:cNvPr>
          <p:cNvCxnSpPr/>
          <p:nvPr/>
        </p:nvCxnSpPr>
        <p:spPr>
          <a:xfrm>
            <a:off x="7603155" y="1341307"/>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29" name="Cuadro de texto 1">
            <a:extLst>
              <a:ext uri="{FF2B5EF4-FFF2-40B4-BE49-F238E27FC236}">
                <a16:creationId xmlns:a16="http://schemas.microsoft.com/office/drawing/2014/main" id="{A91032FA-D047-45D5-05F3-05C0226D3DB8}"/>
              </a:ext>
            </a:extLst>
          </p:cNvPr>
          <p:cNvSpPr txBox="1">
            <a:spLocks noGrp="1"/>
          </p:cNvSpPr>
          <p:nvPr>
            <p:ph type="body" idx="1"/>
          </p:nvPr>
        </p:nvSpPr>
        <p:spPr>
          <a:xfrm>
            <a:off x="2816759" y="1822388"/>
            <a:ext cx="6558481" cy="113873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s-ES_tradnl" sz="3400" b="1" noProof="0">
                <a:solidFill>
                  <a:schemeClr val="lt1"/>
                </a:solidFill>
              </a:rPr>
              <a:t>Para los que viven en zonas de desplazamiento…</a:t>
            </a:r>
            <a:endParaRPr lang="es-ES_tradnl" sz="3400" noProof="0">
              <a:solidFill>
                <a:schemeClr val="lt1"/>
              </a:solidFill>
            </a:endParaRPr>
          </a:p>
        </p:txBody>
      </p:sp>
      <p:sp>
        <p:nvSpPr>
          <p:cNvPr id="2" name="Forma: Rectángulo">
            <a:extLst>
              <a:ext uri="{FF2B5EF4-FFF2-40B4-BE49-F238E27FC236}">
                <a16:creationId xmlns:a16="http://schemas.microsoft.com/office/drawing/2014/main" id="{CC8051A1-A036-9899-E4E6-A02C3FCA852C}"/>
              </a:ext>
              <a:ext uri="{C183D7F6-B498-43B3-948B-1728B52AA6E4}">
                <adec:decorative xmlns:adec="http://schemas.microsoft.com/office/drawing/2017/decorative" val="1"/>
              </a:ext>
            </a:extLst>
          </p:cNvPr>
          <p:cNvSpPr/>
          <p:nvPr/>
        </p:nvSpPr>
        <p:spPr>
          <a:xfrm>
            <a:off x="1752600" y="3201586"/>
            <a:ext cx="9130490" cy="3377014"/>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sz="1300" noProof="0">
              <a:latin typeface="Trebuchet MS"/>
              <a:ea typeface="Trebuchet MS"/>
              <a:cs typeface="Trebuchet MS"/>
              <a:sym typeface="Trebuchet MS"/>
            </a:endParaRPr>
          </a:p>
        </p:txBody>
      </p:sp>
      <p:sp>
        <p:nvSpPr>
          <p:cNvPr id="3" name="Cuadro de texto 2">
            <a:extLst>
              <a:ext uri="{FF2B5EF4-FFF2-40B4-BE49-F238E27FC236}">
                <a16:creationId xmlns:a16="http://schemas.microsoft.com/office/drawing/2014/main" id="{9D4B8CD6-D17F-A9DB-0A9E-66D17803A598}"/>
              </a:ext>
            </a:extLst>
          </p:cNvPr>
          <p:cNvSpPr txBox="1">
            <a:spLocks/>
          </p:cNvSpPr>
          <p:nvPr/>
        </p:nvSpPr>
        <p:spPr>
          <a:xfrm>
            <a:off x="1993900" y="3298534"/>
            <a:ext cx="8737600" cy="30982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61950">
              <a:lnSpc>
                <a:spcPct val="100000"/>
              </a:lnSpc>
              <a:buSzPct val="125000"/>
              <a:buFont typeface="Arial" panose="020B0604020202020204" pitchFamily="34" charset="0"/>
              <a:buChar char="•"/>
            </a:pPr>
            <a:r>
              <a:rPr lang="es-ES_tradnl" noProof="0"/>
              <a:t>Pérdida de tiendas, alimentos y servicios asequibles</a:t>
            </a:r>
          </a:p>
          <a:p>
            <a:pPr marL="361950">
              <a:lnSpc>
                <a:spcPct val="100000"/>
              </a:lnSpc>
              <a:buSzPct val="125000"/>
              <a:buFont typeface="Arial" panose="020B0604020202020204" pitchFamily="34" charset="0"/>
              <a:buChar char="•"/>
            </a:pPr>
            <a:r>
              <a:rPr lang="es-ES_tradnl" noProof="0"/>
              <a:t>Sentimiento de pérdida: la comunidad de la que formaba parte ha desaparecido.</a:t>
            </a:r>
          </a:p>
          <a:p>
            <a:pPr marL="361950">
              <a:lnSpc>
                <a:spcPct val="100000"/>
              </a:lnSpc>
              <a:buSzPct val="125000"/>
              <a:buFont typeface="Arial" panose="020B0604020202020204" pitchFamily="34" charset="0"/>
              <a:buChar char="•"/>
            </a:pPr>
            <a:r>
              <a:rPr lang="es-ES_tradnl" noProof="0"/>
              <a:t>Sentimiento de culpa: la comunidad ha desaparecido pero yo sigo </a:t>
            </a:r>
            <a:r>
              <a:rPr lang="es-ES_tradnl"/>
              <a:t>aquí</a:t>
            </a:r>
          </a:p>
          <a:p>
            <a:pPr marL="361950">
              <a:lnSpc>
                <a:spcPct val="100000"/>
              </a:lnSpc>
              <a:buSzPct val="125000"/>
              <a:buFont typeface="Arial" panose="020B0604020202020204" pitchFamily="34" charset="0"/>
              <a:buChar char="•"/>
            </a:pPr>
            <a:r>
              <a:rPr lang="es-ES_tradnl"/>
              <a:t>La pérdida de niños en edad escolar perjudica a las aulas, el bienestar escolar y los presupuestos de los distritos</a:t>
            </a:r>
            <a:endParaRPr lang="es-ES_tradnl" sz="2800"/>
          </a:p>
        </p:txBody>
      </p:sp>
    </p:spTree>
    <p:extLst>
      <p:ext uri="{BB962C8B-B14F-4D97-AF65-F5344CB8AC3E}">
        <p14:creationId xmlns:p14="http://schemas.microsoft.com/office/powerpoint/2010/main" val="380801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CB0AAA61-0C74-7E11-3628-4E482D13D20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C75F6A-9039-D2AD-0163-1C4935556BE1}"/>
              </a:ext>
            </a:extLst>
          </p:cNvPr>
          <p:cNvSpPr>
            <a:spLocks noGrp="1"/>
          </p:cNvSpPr>
          <p:nvPr>
            <p:ph type="title"/>
          </p:nvPr>
        </p:nvSpPr>
        <p:spPr>
          <a:xfrm>
            <a:off x="653143" y="571953"/>
            <a:ext cx="10853057" cy="1347471"/>
          </a:xfrm>
        </p:spPr>
        <p:txBody>
          <a:bodyPr/>
          <a:lstStyle/>
          <a:p>
            <a:r>
              <a:rPr lang="es-ES_tradnl"/>
              <a:t>El desplazamiento nos afecta a todos: Empresas</a:t>
            </a:r>
            <a:endParaRPr lang="es-ES_tradnl" b="0">
              <a:solidFill>
                <a:srgbClr val="000000"/>
              </a:solidFill>
            </a:endParaRPr>
          </a:p>
          <a:p>
            <a:endParaRPr lang="es-ES_tradnl"/>
          </a:p>
        </p:txBody>
      </p:sp>
      <p:pic>
        <p:nvPicPr>
          <p:cNvPr id="227" name="Imagen 1">
            <a:extLst>
              <a:ext uri="{FF2B5EF4-FFF2-40B4-BE49-F238E27FC236}">
                <a16:creationId xmlns:a16="http://schemas.microsoft.com/office/drawing/2014/main" id="{E454FE02-4BB0-1D4D-647A-2E337A99DFD7}"/>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25"/>
            <a:ext cx="12192000" cy="6858000"/>
          </a:xfrm>
          <a:prstGeom prst="rect">
            <a:avLst/>
          </a:prstGeom>
          <a:noFill/>
          <a:ln>
            <a:noFill/>
          </a:ln>
        </p:spPr>
      </p:pic>
      <p:sp>
        <p:nvSpPr>
          <p:cNvPr id="228" name="Forma: Rectángulo">
            <a:extLst>
              <a:ext uri="{FF2B5EF4-FFF2-40B4-BE49-F238E27FC236}">
                <a16:creationId xmlns:a16="http://schemas.microsoft.com/office/drawing/2014/main" id="{AE1829C3-14F1-EF2E-6250-92A4CBC18C78}"/>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cxnSp>
        <p:nvCxnSpPr>
          <p:cNvPr id="230" name="Forma: línea">
            <a:extLst>
              <a:ext uri="{FF2B5EF4-FFF2-40B4-BE49-F238E27FC236}">
                <a16:creationId xmlns:a16="http://schemas.microsoft.com/office/drawing/2014/main" id="{B20FB9D8-8D74-0F6A-97CE-5FC4DD02B82B}"/>
              </a:ext>
              <a:ext uri="{C183D7F6-B498-43B3-948B-1728B52AA6E4}">
                <adec:decorative xmlns:adec="http://schemas.microsoft.com/office/drawing/2017/decorative" val="1"/>
              </a:ext>
            </a:extLst>
          </p:cNvPr>
          <p:cNvCxnSpPr/>
          <p:nvPr/>
        </p:nvCxnSpPr>
        <p:spPr>
          <a:xfrm>
            <a:off x="7326824" y="1284157"/>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29" name="Cuadro de texto 1">
            <a:extLst>
              <a:ext uri="{FF2B5EF4-FFF2-40B4-BE49-F238E27FC236}">
                <a16:creationId xmlns:a16="http://schemas.microsoft.com/office/drawing/2014/main" id="{3D686103-93E7-BF6D-2A24-123A2C71509F}"/>
              </a:ext>
            </a:extLst>
          </p:cNvPr>
          <p:cNvSpPr txBox="1">
            <a:spLocks noGrp="1"/>
          </p:cNvSpPr>
          <p:nvPr>
            <p:ph type="body" idx="1"/>
          </p:nvPr>
        </p:nvSpPr>
        <p:spPr>
          <a:xfrm>
            <a:off x="838200" y="1822388"/>
            <a:ext cx="10515600" cy="113873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s-ES_tradnl" sz="3400" b="1" noProof="0">
                <a:solidFill>
                  <a:schemeClr val="lt1"/>
                </a:solidFill>
              </a:rPr>
              <a:t>Para las empresas locales de las zonas que sufren desplazamientos…</a:t>
            </a:r>
            <a:endParaRPr lang="es-ES_tradnl" sz="3400" noProof="0">
              <a:solidFill>
                <a:schemeClr val="lt1"/>
              </a:solidFill>
            </a:endParaRPr>
          </a:p>
        </p:txBody>
      </p:sp>
      <p:sp>
        <p:nvSpPr>
          <p:cNvPr id="3" name="Forma: Rectángulo">
            <a:extLst>
              <a:ext uri="{FF2B5EF4-FFF2-40B4-BE49-F238E27FC236}">
                <a16:creationId xmlns:a16="http://schemas.microsoft.com/office/drawing/2014/main" id="{1CC7734B-AED0-D333-2A73-796688CEA146}"/>
              </a:ext>
              <a:ext uri="{C183D7F6-B498-43B3-948B-1728B52AA6E4}">
                <adec:decorative xmlns:adec="http://schemas.microsoft.com/office/drawing/2017/decorative" val="1"/>
              </a:ext>
            </a:extLst>
          </p:cNvPr>
          <p:cNvSpPr/>
          <p:nvPr/>
        </p:nvSpPr>
        <p:spPr>
          <a:xfrm>
            <a:off x="2113130" y="3175800"/>
            <a:ext cx="7965740" cy="32631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sz="1300" noProof="0">
              <a:latin typeface="Trebuchet MS"/>
              <a:ea typeface="Trebuchet MS"/>
              <a:cs typeface="Trebuchet MS"/>
              <a:sym typeface="Trebuchet MS"/>
            </a:endParaRPr>
          </a:p>
        </p:txBody>
      </p:sp>
      <p:sp>
        <p:nvSpPr>
          <p:cNvPr id="4" name="Cuadro de texto 2">
            <a:extLst>
              <a:ext uri="{FF2B5EF4-FFF2-40B4-BE49-F238E27FC236}">
                <a16:creationId xmlns:a16="http://schemas.microsoft.com/office/drawing/2014/main" id="{2FB7B279-AC2D-6F5D-49FD-A197F82B8DA5}"/>
              </a:ext>
            </a:extLst>
          </p:cNvPr>
          <p:cNvSpPr txBox="1">
            <a:spLocks/>
          </p:cNvSpPr>
          <p:nvPr/>
        </p:nvSpPr>
        <p:spPr>
          <a:xfrm>
            <a:off x="2372630" y="3389466"/>
            <a:ext cx="7090445" cy="30982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61950">
              <a:lnSpc>
                <a:spcPct val="100000"/>
              </a:lnSpc>
              <a:buSzPct val="125000"/>
              <a:buFont typeface="Arial" panose="020B0604020202020204" pitchFamily="34" charset="0"/>
              <a:buChar char="•"/>
            </a:pPr>
            <a:r>
              <a:rPr lang="es-ES_tradnl" noProof="0"/>
              <a:t>Impacto en los empleados y su productividad</a:t>
            </a:r>
          </a:p>
          <a:p>
            <a:pPr marL="361950">
              <a:lnSpc>
                <a:spcPct val="100000"/>
              </a:lnSpc>
              <a:buSzPct val="125000"/>
              <a:buFont typeface="Arial" panose="020B0604020202020204" pitchFamily="34" charset="0"/>
              <a:buChar char="•"/>
            </a:pPr>
            <a:r>
              <a:rPr lang="es-ES_tradnl" noProof="0"/>
              <a:t>Pérdida de </a:t>
            </a:r>
            <a:r>
              <a:rPr lang="es-ES_tradnl"/>
              <a:t>clientes</a:t>
            </a:r>
            <a:endParaRPr lang="es-ES_tradnl" noProof="0"/>
          </a:p>
          <a:p>
            <a:pPr marL="361950">
              <a:lnSpc>
                <a:spcPct val="100000"/>
              </a:lnSpc>
              <a:buSzPct val="125000"/>
              <a:buFont typeface="Arial" panose="020B0604020202020204" pitchFamily="34" charset="0"/>
              <a:buChar char="•"/>
            </a:pPr>
            <a:r>
              <a:rPr lang="es-ES_tradnl" noProof="0"/>
              <a:t>Para algunos, </a:t>
            </a:r>
            <a:r>
              <a:rPr lang="es-ES_tradnl"/>
              <a:t>la </a:t>
            </a:r>
            <a:r>
              <a:rPr lang="es-ES_tradnl" noProof="0"/>
              <a:t>presión para cerrar o trasladarse</a:t>
            </a:r>
            <a:endParaRPr lang="es-ES_tradnl"/>
          </a:p>
          <a:p>
            <a:pPr marL="361950">
              <a:lnSpc>
                <a:spcPct val="100000"/>
              </a:lnSpc>
              <a:buSzPct val="125000"/>
              <a:buFont typeface="Arial" panose="020B0604020202020204" pitchFamily="34" charset="0"/>
              <a:buChar char="•"/>
            </a:pPr>
            <a:r>
              <a:rPr lang="es-ES_tradnl"/>
              <a:t>Pérdida de empleados que se marchan, dificultad para encontrar nuevos empleados, especialmente para empleos peor pagados</a:t>
            </a:r>
          </a:p>
        </p:txBody>
      </p:sp>
    </p:spTree>
    <p:extLst>
      <p:ext uri="{BB962C8B-B14F-4D97-AF65-F5344CB8AC3E}">
        <p14:creationId xmlns:p14="http://schemas.microsoft.com/office/powerpoint/2010/main" val="275310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Título 1">
            <a:extLst>
              <a:ext uri="{FF2B5EF4-FFF2-40B4-BE49-F238E27FC236}">
                <a16:creationId xmlns:a16="http://schemas.microsoft.com/office/drawing/2014/main" id="{F0969A7D-0773-9455-2CC6-9386576F9093}"/>
              </a:ext>
            </a:extLst>
          </p:cNvPr>
          <p:cNvSpPr>
            <a:spLocks noGrp="1"/>
          </p:cNvSpPr>
          <p:nvPr>
            <p:ph type="title"/>
          </p:nvPr>
        </p:nvSpPr>
        <p:spPr/>
        <p:txBody>
          <a:bodyPr/>
          <a:lstStyle/>
          <a:p>
            <a:r>
              <a:rPr lang="es-ES_tradnl"/>
              <a:t>Discusión en grupo</a:t>
            </a:r>
            <a:endParaRPr lang="es-ES_tradnl" b="0">
              <a:solidFill>
                <a:srgbClr val="000000"/>
              </a:solidFill>
            </a:endParaRPr>
          </a:p>
        </p:txBody>
      </p:sp>
      <p:pic>
        <p:nvPicPr>
          <p:cNvPr id="254" name="Imagen 1">
            <a:extLs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55" name="Forma: Rectángulo">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grpSp>
        <p:nvGrpSpPr>
          <p:cNvPr id="257" name="Grupo: diseño de cuadros de texto " descr="¿Qué formas de desplazamiento observamos en nuestra comunidad?"/>
          <p:cNvGrpSpPr/>
          <p:nvPr/>
        </p:nvGrpSpPr>
        <p:grpSpPr>
          <a:xfrm>
            <a:off x="889963" y="1778225"/>
            <a:ext cx="5277875" cy="1251725"/>
            <a:chOff x="889963" y="1625825"/>
            <a:chExt cx="5277875" cy="1251725"/>
          </a:xfrm>
        </p:grpSpPr>
        <p:sp>
          <p:nvSpPr>
            <p:cNvPr id="258" name="Cuadro de texto 1"/>
            <p:cNvSpPr/>
            <p:nvPr/>
          </p:nvSpPr>
          <p:spPr>
            <a:xfrm>
              <a:off x="1130538" y="1742050"/>
              <a:ext cx="5037300" cy="1135500"/>
            </a:xfrm>
            <a:prstGeom prst="roundRect">
              <a:avLst>
                <a:gd name="adj" fmla="val 11209"/>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s-ES_tradnl" sz="2200" b="1" noProof="0">
                  <a:solidFill>
                    <a:schemeClr val="dk1"/>
                  </a:solidFill>
                  <a:latin typeface="Trebuchet MS"/>
                  <a:ea typeface="Trebuchet MS"/>
                  <a:cs typeface="Trebuchet MS"/>
                  <a:sym typeface="Trebuchet MS"/>
                </a:rPr>
                <a:t>¿Qué formas de desplazamiento observamos en nuestra comunidad?</a:t>
              </a:r>
              <a:endParaRPr lang="es-ES_tradnl" sz="2200" noProof="0">
                <a:latin typeface="Trebuchet MS"/>
                <a:ea typeface="Trebuchet MS"/>
                <a:cs typeface="Trebuchet MS"/>
                <a:sym typeface="Trebuchet MS"/>
              </a:endParaRPr>
            </a:p>
          </p:txBody>
        </p:sp>
        <p:sp>
          <p:nvSpPr>
            <p:cNvPr id="259" name="Forma: Círculo "/>
            <p:cNvSpPr/>
            <p:nvPr/>
          </p:nvSpPr>
          <p:spPr>
            <a:xfrm>
              <a:off x="889963" y="1625825"/>
              <a:ext cx="648600" cy="6486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60" name="Icono: signo de interrogación "/>
            <p:cNvSpPr txBox="1"/>
            <p:nvPr/>
          </p:nvSpPr>
          <p:spPr>
            <a:xfrm>
              <a:off x="1004689" y="16906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a:t>
              </a:r>
            </a:p>
          </p:txBody>
        </p:sp>
      </p:grpSp>
      <p:grpSp>
        <p:nvGrpSpPr>
          <p:cNvPr id="261" name="Grupo: diseño de cuadros de texto " descr="¿Qué factores creen que están contribuyendo más al desplazamiento que estamos viendo?"/>
          <p:cNvGrpSpPr/>
          <p:nvPr/>
        </p:nvGrpSpPr>
        <p:grpSpPr>
          <a:xfrm>
            <a:off x="3352530" y="3205209"/>
            <a:ext cx="5905770" cy="1454116"/>
            <a:chOff x="3457063" y="3052809"/>
            <a:chExt cx="5277875" cy="1454116"/>
          </a:xfrm>
        </p:grpSpPr>
        <p:sp>
          <p:nvSpPr>
            <p:cNvPr id="262" name="Cuadro de texto 2"/>
            <p:cNvSpPr/>
            <p:nvPr/>
          </p:nvSpPr>
          <p:spPr>
            <a:xfrm>
              <a:off x="3697638" y="3181225"/>
              <a:ext cx="5037300" cy="1325700"/>
            </a:xfrm>
            <a:prstGeom prst="roundRect">
              <a:avLst>
                <a:gd name="adj" fmla="val 9738"/>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s-ES_tradnl" sz="2200" b="1" noProof="0">
                  <a:solidFill>
                    <a:schemeClr val="dk1"/>
                  </a:solidFill>
                  <a:latin typeface="Trebuchet MS"/>
                  <a:ea typeface="Trebuchet MS"/>
                  <a:cs typeface="Trebuchet MS"/>
                  <a:sym typeface="Trebuchet MS"/>
                </a:rPr>
                <a:t>¿Qué factores creen que están contribuyendo más al desplazamiento que estamos viendo?</a:t>
              </a:r>
            </a:p>
          </p:txBody>
        </p:sp>
        <p:sp>
          <p:nvSpPr>
            <p:cNvPr id="263" name="Forma: Círculo "/>
            <p:cNvSpPr/>
            <p:nvPr/>
          </p:nvSpPr>
          <p:spPr>
            <a:xfrm>
              <a:off x="3457063" y="3052809"/>
              <a:ext cx="648600" cy="648600"/>
            </a:xfrm>
            <a:prstGeom prst="ellipse">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64" name="Icono: signo de interrogación "/>
            <p:cNvSpPr txBox="1"/>
            <p:nvPr/>
          </p:nvSpPr>
          <p:spPr>
            <a:xfrm>
              <a:off x="3571789" y="3117597"/>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a:t>
              </a:r>
            </a:p>
          </p:txBody>
        </p:sp>
      </p:grpSp>
      <p:grpSp>
        <p:nvGrpSpPr>
          <p:cNvPr id="265" name="Grupo: diseño de cuadros de texto " descr="¿Cómo le afectan los desplazamientos a usted, a sus conocidos y a nuestra comunidad en general?"/>
          <p:cNvGrpSpPr/>
          <p:nvPr/>
        </p:nvGrpSpPr>
        <p:grpSpPr>
          <a:xfrm>
            <a:off x="5815098" y="4817325"/>
            <a:ext cx="5992091" cy="1500725"/>
            <a:chOff x="5815098" y="4664925"/>
            <a:chExt cx="5992091" cy="1500725"/>
          </a:xfrm>
        </p:grpSpPr>
        <p:sp>
          <p:nvSpPr>
            <p:cNvPr id="266" name="Cuadro de texto 3" descr="Text box saying How is displacement affecting you, the people you know and our community overall?&#10;"/>
            <p:cNvSpPr/>
            <p:nvPr/>
          </p:nvSpPr>
          <p:spPr>
            <a:xfrm>
              <a:off x="6055662" y="4781150"/>
              <a:ext cx="5751527" cy="1384500"/>
            </a:xfrm>
            <a:prstGeom prst="roundRect">
              <a:avLst>
                <a:gd name="adj" fmla="val 7732"/>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1000"/>
                </a:spcBef>
                <a:spcAft>
                  <a:spcPts val="0"/>
                </a:spcAft>
                <a:buNone/>
              </a:pPr>
              <a:r>
                <a:rPr lang="es-ES_tradnl" sz="2200" b="1" noProof="0">
                  <a:solidFill>
                    <a:schemeClr val="dk1"/>
                  </a:solidFill>
                  <a:latin typeface="Trebuchet MS"/>
                  <a:ea typeface="Trebuchet MS"/>
                  <a:cs typeface="Trebuchet MS"/>
                  <a:sym typeface="Trebuchet MS"/>
                </a:rPr>
                <a:t>¿Cómo le afectan los desplazamientos a usted, a sus conocidos y a nuestra comunidad en general?</a:t>
              </a:r>
            </a:p>
          </p:txBody>
        </p:sp>
        <p:sp>
          <p:nvSpPr>
            <p:cNvPr id="267" name="Forma: Círculo "/>
            <p:cNvSpPr/>
            <p:nvPr/>
          </p:nvSpPr>
          <p:spPr>
            <a:xfrm>
              <a:off x="5815098" y="4664925"/>
              <a:ext cx="648600" cy="6486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68" name="Icono: signo de interrogación "/>
            <p:cNvSpPr txBox="1"/>
            <p:nvPr/>
          </p:nvSpPr>
          <p:spPr>
            <a:xfrm>
              <a:off x="5929824" y="47297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Imagen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275" name="Forma: Rectángulo">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85DD45B6-162C-5E50-316F-EBA1E6FE11A3}"/>
              </a:ext>
            </a:extLst>
          </p:cNvPr>
          <p:cNvSpPr>
            <a:spLocks noGrp="1"/>
          </p:cNvSpPr>
          <p:nvPr>
            <p:ph type="title"/>
          </p:nvPr>
        </p:nvSpPr>
        <p:spPr>
          <a:xfrm>
            <a:off x="827800" y="2065943"/>
            <a:ext cx="11360700" cy="1797213"/>
          </a:xfrm>
        </p:spPr>
        <p:txBody>
          <a:bodyPr>
            <a:normAutofit/>
          </a:bodyPr>
          <a:lstStyle/>
          <a:p>
            <a:r>
              <a:rPr lang="es-ES_tradnl" sz="4300">
                <a:solidFill>
                  <a:schemeClr val="lt1"/>
                </a:solidFill>
              </a:rPr>
              <a:t>¿Qué podemos hacer frente al desplazamiento?</a:t>
            </a:r>
            <a:endParaRPr lang="es-ES_tradnl" sz="4300" b="0">
              <a:solidFill>
                <a:srgbClr val="000000"/>
              </a:solidFill>
            </a:endParaRPr>
          </a:p>
        </p:txBody>
      </p:sp>
      <p:grpSp>
        <p:nvGrpSpPr>
          <p:cNvPr id="277" name="Grupo: diseño de cuadros de texto &#10;&#10;">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278" name="Forma: Círculo"/>
            <p:cNvSpPr/>
            <p:nvPr/>
          </p:nvSpPr>
          <p:spPr>
            <a:xfrm>
              <a:off x="366200" y="2280950"/>
              <a:ext cx="1262700" cy="12627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79" name="Icono de número"/>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9300" b="1" noProof="0">
                  <a:solidFill>
                    <a:schemeClr val="lt1"/>
                  </a:solidFill>
                  <a:latin typeface="Trebuchet MS"/>
                  <a:ea typeface="Trebuchet MS"/>
                  <a:cs typeface="Trebuchet MS"/>
                  <a:sym typeface="Trebuchet MS"/>
                </a:rPr>
                <a:t>3</a:t>
              </a:r>
            </a:p>
          </p:txBody>
        </p:sp>
      </p:grpSp>
      <p:sp>
        <p:nvSpPr>
          <p:cNvPr id="280" name="Cuadro de texto 1"/>
          <p:cNvSpPr/>
          <p:nvPr/>
        </p:nvSpPr>
        <p:spPr>
          <a:xfrm>
            <a:off x="2474725" y="4072025"/>
            <a:ext cx="34428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dirty="0">
                <a:solidFill>
                  <a:schemeClr val="lt1"/>
                </a:solidFill>
                <a:latin typeface="Trebuchet MS"/>
                <a:ea typeface="Trebuchet MS"/>
                <a:cs typeface="Trebuchet MS"/>
                <a:sym typeface="Trebuchet MS"/>
              </a:rPr>
              <a:t>Las Tres </a:t>
            </a:r>
            <a:r>
              <a:rPr lang="es-ES_tradnl" sz="2600" b="1" noProof="0" dirty="0" err="1">
                <a:solidFill>
                  <a:schemeClr val="lt1"/>
                </a:solidFill>
                <a:latin typeface="Trebuchet MS"/>
                <a:ea typeface="Trebuchet MS"/>
                <a:cs typeface="Trebuchet MS"/>
                <a:sym typeface="Trebuchet MS"/>
              </a:rPr>
              <a:t>Ps</a:t>
            </a:r>
            <a:endParaRPr lang="es-ES_tradnl" sz="2600" b="1" noProof="0" dirty="0">
              <a:solidFill>
                <a:schemeClr val="lt1"/>
              </a:solidFill>
              <a:latin typeface="Trebuchet MS"/>
              <a:ea typeface="Trebuchet MS"/>
              <a:cs typeface="Trebuchet MS"/>
              <a:sym typeface="Trebuchet MS"/>
            </a:endParaRPr>
          </a:p>
        </p:txBody>
      </p:sp>
      <p:sp>
        <p:nvSpPr>
          <p:cNvPr id="282" name="Cuadro de texto 2"/>
          <p:cNvSpPr/>
          <p:nvPr/>
        </p:nvSpPr>
        <p:spPr>
          <a:xfrm>
            <a:off x="6305628" y="4072025"/>
            <a:ext cx="33684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Protecciones estatales</a:t>
            </a:r>
          </a:p>
        </p:txBody>
      </p:sp>
      <p:sp>
        <p:nvSpPr>
          <p:cNvPr id="281" name="Cuadro de texto 3">
            <a:extLst>
              <a:ext uri="{C183D7F6-B498-43B3-948B-1728B52AA6E4}">
                <adec:decorative xmlns:adec="http://schemas.microsoft.com/office/drawing/2017/decorative" val="0"/>
              </a:ext>
            </a:extLst>
          </p:cNvPr>
          <p:cNvSpPr/>
          <p:nvPr/>
        </p:nvSpPr>
        <p:spPr>
          <a:xfrm>
            <a:off x="2474725" y="5377000"/>
            <a:ext cx="34428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El papel del gobierno local</a:t>
            </a:r>
          </a:p>
        </p:txBody>
      </p:sp>
      <p:sp>
        <p:nvSpPr>
          <p:cNvPr id="283" name="Cuadro de texto 4"/>
          <p:cNvSpPr/>
          <p:nvPr/>
        </p:nvSpPr>
        <p:spPr>
          <a:xfrm>
            <a:off x="6305527" y="5377000"/>
            <a:ext cx="33684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Políticas, programas y acciones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 name="Título 1">
            <a:extLst>
              <a:ext uri="{FF2B5EF4-FFF2-40B4-BE49-F238E27FC236}">
                <a16:creationId xmlns:a16="http://schemas.microsoft.com/office/drawing/2014/main" id="{DCF48066-8ECB-6B56-ECD0-DACA2B17499C}"/>
              </a:ext>
            </a:extLst>
          </p:cNvPr>
          <p:cNvSpPr>
            <a:spLocks noGrp="1"/>
          </p:cNvSpPr>
          <p:nvPr>
            <p:ph type="title"/>
          </p:nvPr>
        </p:nvSpPr>
        <p:spPr>
          <a:xfrm>
            <a:off x="1752600" y="365125"/>
            <a:ext cx="10515600" cy="1325700"/>
          </a:xfrm>
        </p:spPr>
        <p:txBody>
          <a:bodyPr/>
          <a:lstStyle/>
          <a:p>
            <a:r>
              <a:rPr lang="es-ES_tradnl" sz="3300"/>
              <a:t>¿Qué hacemos con los desplazamientos? </a:t>
            </a:r>
            <a:endParaRPr lang="es-ES_tradnl"/>
          </a:p>
        </p:txBody>
      </p:sp>
      <p:pic>
        <p:nvPicPr>
          <p:cNvPr id="289" name="Imagen 1" descr="Vista aérea del barrio"/>
          <p:cNvPicPr preferRelativeResize="0"/>
          <p:nvPr/>
        </p:nvPicPr>
        <p:blipFill rotWithShape="1">
          <a:blip r:embed="rId3">
            <a:alphaModFix/>
          </a:blip>
          <a:srcRect l="41043" t="35" r="43754" b="-35"/>
          <a:stretch/>
        </p:blipFill>
        <p:spPr>
          <a:xfrm>
            <a:off x="1" y="0"/>
            <a:ext cx="2183775" cy="6858000"/>
          </a:xfrm>
          <a:prstGeom prst="rect">
            <a:avLst/>
          </a:prstGeom>
          <a:noFill/>
          <a:ln>
            <a:noFill/>
          </a:ln>
        </p:spPr>
      </p:pic>
      <p:cxnSp>
        <p:nvCxnSpPr>
          <p:cNvPr id="294" name="Forma: línea">
            <a:extLst>
              <a:ext uri="{C183D7F6-B498-43B3-948B-1728B52AA6E4}">
                <adec:decorative xmlns:adec="http://schemas.microsoft.com/office/drawing/2017/decorative" val="1"/>
              </a:ext>
            </a:extLst>
          </p:cNvPr>
          <p:cNvCxnSpPr/>
          <p:nvPr/>
        </p:nvCxnSpPr>
        <p:spPr>
          <a:xfrm>
            <a:off x="428360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295" name="Cuadro de texto 1"/>
          <p:cNvSpPr txBox="1">
            <a:spLocks noGrp="1"/>
          </p:cNvSpPr>
          <p:nvPr>
            <p:ph type="body" idx="1"/>
          </p:nvPr>
        </p:nvSpPr>
        <p:spPr>
          <a:xfrm>
            <a:off x="2346350" y="1749425"/>
            <a:ext cx="9705600" cy="908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800"/>
              <a:buNone/>
            </a:pPr>
            <a:r>
              <a:rPr lang="es-ES_tradnl" b="0" noProof="0"/>
              <a:t>Un planteamiento global para limitar los desplazamientos y sus repercusiones debe abordar Las 3 P (por sus siglas en inglés):</a:t>
            </a:r>
          </a:p>
        </p:txBody>
      </p:sp>
      <p:sp>
        <p:nvSpPr>
          <p:cNvPr id="291" name="Cuadro de texto 2"/>
          <p:cNvSpPr/>
          <p:nvPr/>
        </p:nvSpPr>
        <p:spPr>
          <a:xfrm>
            <a:off x="1844400" y="2842050"/>
            <a:ext cx="3108900" cy="19059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s-ES_tradnl" sz="2600" b="1" noProof="0">
                <a:solidFill>
                  <a:schemeClr val="lt1"/>
                </a:solidFill>
                <a:latin typeface="Trebuchet MS"/>
                <a:ea typeface="Trebuchet MS"/>
                <a:cs typeface="Trebuchet MS"/>
                <a:sym typeface="Trebuchet MS"/>
              </a:rPr>
              <a:t>Protección</a:t>
            </a:r>
          </a:p>
        </p:txBody>
      </p:sp>
      <p:pic>
        <p:nvPicPr>
          <p:cNvPr id="296" name="Icono 1" descr="Icono de una ventana de sala de estar"/>
          <p:cNvPicPr preferRelativeResize="0"/>
          <p:nvPr/>
        </p:nvPicPr>
        <p:blipFill>
          <a:blip r:embed="rId4">
            <a:alphaModFix/>
          </a:blip>
          <a:stretch>
            <a:fillRect/>
          </a:stretch>
        </p:blipFill>
        <p:spPr>
          <a:xfrm>
            <a:off x="3097312" y="3129297"/>
            <a:ext cx="603075" cy="731075"/>
          </a:xfrm>
          <a:prstGeom prst="rect">
            <a:avLst/>
          </a:prstGeom>
          <a:noFill/>
          <a:ln>
            <a:noFill/>
          </a:ln>
        </p:spPr>
      </p:pic>
      <p:sp>
        <p:nvSpPr>
          <p:cNvPr id="292" name="Cuadro de texto 3"/>
          <p:cNvSpPr/>
          <p:nvPr/>
        </p:nvSpPr>
        <p:spPr>
          <a:xfrm>
            <a:off x="5239713" y="2842050"/>
            <a:ext cx="3108900" cy="19059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s-ES_tradnl" sz="2600" b="1" noProof="0">
                <a:solidFill>
                  <a:schemeClr val="lt1"/>
                </a:solidFill>
                <a:latin typeface="Trebuchet MS"/>
                <a:ea typeface="Trebuchet MS"/>
                <a:cs typeface="Trebuchet MS"/>
                <a:sym typeface="Trebuchet MS"/>
              </a:rPr>
              <a:t>Conservación</a:t>
            </a:r>
          </a:p>
        </p:txBody>
      </p:sp>
      <p:pic>
        <p:nvPicPr>
          <p:cNvPr id="300" name="Icono 2" descr="Icono de un candado y una casa"/>
          <p:cNvPicPr preferRelativeResize="0"/>
          <p:nvPr/>
        </p:nvPicPr>
        <p:blipFill>
          <a:blip r:embed="rId5">
            <a:alphaModFix/>
          </a:blip>
          <a:stretch>
            <a:fillRect/>
          </a:stretch>
        </p:blipFill>
        <p:spPr>
          <a:xfrm>
            <a:off x="6428398" y="3148425"/>
            <a:ext cx="731519" cy="731519"/>
          </a:xfrm>
          <a:prstGeom prst="rect">
            <a:avLst/>
          </a:prstGeom>
          <a:noFill/>
          <a:ln>
            <a:noFill/>
          </a:ln>
        </p:spPr>
      </p:pic>
      <p:sp>
        <p:nvSpPr>
          <p:cNvPr id="293" name="Cuadro de texto 4"/>
          <p:cNvSpPr/>
          <p:nvPr/>
        </p:nvSpPr>
        <p:spPr>
          <a:xfrm>
            <a:off x="8635026" y="2842050"/>
            <a:ext cx="3108900" cy="19059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s-ES_tradnl" sz="2600" b="1" noProof="0">
                <a:solidFill>
                  <a:schemeClr val="lt1"/>
                </a:solidFill>
                <a:latin typeface="Trebuchet MS"/>
                <a:ea typeface="Trebuchet MS"/>
                <a:cs typeface="Trebuchet MS"/>
                <a:sym typeface="Trebuchet MS"/>
              </a:rPr>
              <a:t>Producción</a:t>
            </a:r>
          </a:p>
        </p:txBody>
      </p:sp>
      <p:pic>
        <p:nvPicPr>
          <p:cNvPr id="297" name="Icono 3" descr="Icono de herramientas de construcción"/>
          <p:cNvPicPr preferRelativeResize="0"/>
          <p:nvPr/>
        </p:nvPicPr>
        <p:blipFill>
          <a:blip r:embed="rId6">
            <a:alphaModFix/>
          </a:blip>
          <a:stretch>
            <a:fillRect/>
          </a:stretch>
        </p:blipFill>
        <p:spPr>
          <a:xfrm>
            <a:off x="9868763" y="3129075"/>
            <a:ext cx="641431" cy="731520"/>
          </a:xfrm>
          <a:prstGeom prst="rect">
            <a:avLst/>
          </a:prstGeom>
          <a:noFill/>
          <a:ln>
            <a:noFill/>
          </a:ln>
        </p:spPr>
      </p:pic>
      <p:sp>
        <p:nvSpPr>
          <p:cNvPr id="298" name="Forma: Rectángulo" descr="Text box that says And be supported by Planning and Partnership"/>
          <p:cNvSpPr/>
          <p:nvPr/>
        </p:nvSpPr>
        <p:spPr>
          <a:xfrm>
            <a:off x="3301400" y="5337550"/>
            <a:ext cx="6985500" cy="12648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99" name="Cuadro de texto 5"/>
          <p:cNvSpPr txBox="1">
            <a:spLocks noGrp="1"/>
          </p:cNvSpPr>
          <p:nvPr>
            <p:ph type="body" idx="1"/>
          </p:nvPr>
        </p:nvSpPr>
        <p:spPr>
          <a:xfrm>
            <a:off x="3467750" y="5401148"/>
            <a:ext cx="6652800" cy="1072088"/>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1000"/>
              </a:spcBef>
              <a:spcAft>
                <a:spcPts val="0"/>
              </a:spcAft>
              <a:buNone/>
            </a:pPr>
            <a:r>
              <a:rPr lang="es-ES_tradnl" b="0" noProof="0">
                <a:solidFill>
                  <a:srgbClr val="242D33"/>
                </a:solidFill>
              </a:rPr>
              <a:t>Y cuente con el apoyo de</a:t>
            </a:r>
          </a:p>
          <a:p>
            <a:pPr marL="0" lvl="0" indent="0" algn="ctr" rtl="0">
              <a:lnSpc>
                <a:spcPct val="100000"/>
              </a:lnSpc>
              <a:spcBef>
                <a:spcPts val="1000"/>
              </a:spcBef>
              <a:spcAft>
                <a:spcPts val="0"/>
              </a:spcAft>
              <a:buNone/>
            </a:pPr>
            <a:r>
              <a:rPr lang="es-ES_tradnl" sz="2900" noProof="0">
                <a:solidFill>
                  <a:schemeClr val="accent2"/>
                </a:solidFill>
              </a:rPr>
              <a:t>Planificación </a:t>
            </a:r>
            <a:r>
              <a:rPr lang="es-ES_tradnl" b="0" noProof="0">
                <a:solidFill>
                  <a:schemeClr val="bg2"/>
                </a:solidFill>
              </a:rPr>
              <a:t>y</a:t>
            </a:r>
            <a:r>
              <a:rPr lang="es-ES_tradnl" sz="2900" noProof="0">
                <a:solidFill>
                  <a:schemeClr val="accent2"/>
                </a:solidFill>
              </a:rPr>
              <a:t> Colaboración!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Shape 1: Rectangle">
            <a:extLst>
              <a:ext uri="{C183D7F6-B498-43B3-948B-1728B52AA6E4}">
                <adec:decorative xmlns:adec="http://schemas.microsoft.com/office/drawing/2017/decorative" val="1"/>
              </a:ext>
            </a:extLst>
          </p:cNvPr>
          <p:cNvSpPr/>
          <p:nvPr/>
        </p:nvSpPr>
        <p:spPr>
          <a:xfrm>
            <a:off x="0" y="1360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74" name="Title 1"/>
          <p:cNvSpPr txBox="1">
            <a:spLocks noGrp="1"/>
          </p:cNvSpPr>
          <p:nvPr>
            <p:ph type="ctrTitle"/>
          </p:nvPr>
        </p:nvSpPr>
        <p:spPr>
          <a:xfrm>
            <a:off x="383225" y="445750"/>
            <a:ext cx="11360700" cy="1056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s-ES_tradnl" sz="5800" noProof="0" err="1"/>
              <a:t>How</a:t>
            </a:r>
            <a:r>
              <a:rPr lang="es-ES_tradnl" sz="5800" noProof="0"/>
              <a:t> </a:t>
            </a:r>
            <a:r>
              <a:rPr lang="es-ES_tradnl" sz="5800" noProof="0" err="1"/>
              <a:t>to</a:t>
            </a:r>
            <a:r>
              <a:rPr lang="es-ES_tradnl" sz="5800" noProof="0"/>
              <a:t> Use </a:t>
            </a:r>
            <a:r>
              <a:rPr lang="es-ES_tradnl" sz="5800" noProof="0" err="1"/>
              <a:t>the</a:t>
            </a:r>
            <a:r>
              <a:rPr lang="es-ES_tradnl" sz="5800" noProof="0"/>
              <a:t> </a:t>
            </a:r>
            <a:r>
              <a:rPr lang="es-ES_tradnl" sz="5800" noProof="0" err="1"/>
              <a:t>Slide</a:t>
            </a:r>
            <a:r>
              <a:rPr lang="es-ES_tradnl" sz="5800" noProof="0"/>
              <a:t> </a:t>
            </a:r>
            <a:r>
              <a:rPr lang="es-ES_tradnl" sz="5800" noProof="0" err="1"/>
              <a:t>Deck</a:t>
            </a:r>
            <a:endParaRPr lang="es-ES_tradnl" sz="5800" noProof="0"/>
          </a:p>
        </p:txBody>
      </p:sp>
      <p:sp>
        <p:nvSpPr>
          <p:cNvPr id="75" name="Textbox 1"/>
          <p:cNvSpPr txBox="1">
            <a:spLocks noGrp="1"/>
          </p:cNvSpPr>
          <p:nvPr>
            <p:ph type="subTitle" idx="1"/>
          </p:nvPr>
        </p:nvSpPr>
        <p:spPr>
          <a:xfrm>
            <a:off x="383225" y="1562809"/>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s-ES_tradnl" sz="3300" noProof="0">
                <a:solidFill>
                  <a:schemeClr val="accent3"/>
                </a:solidFill>
              </a:rPr>
              <a:t>CUSTOMIZING THE PRESENTATION TEMPLATE</a:t>
            </a:r>
          </a:p>
        </p:txBody>
      </p:sp>
      <p:sp>
        <p:nvSpPr>
          <p:cNvPr id="77" name="Textbox 2"/>
          <p:cNvSpPr txBox="1"/>
          <p:nvPr/>
        </p:nvSpPr>
        <p:spPr>
          <a:xfrm>
            <a:off x="995375" y="2262868"/>
            <a:ext cx="10136400" cy="6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_tradnl" sz="2400" noProof="0">
                <a:solidFill>
                  <a:schemeClr val="dk1"/>
                </a:solidFill>
                <a:highlight>
                  <a:srgbClr val="FFFF00"/>
                </a:highlight>
                <a:latin typeface="Trebuchet MS"/>
                <a:ea typeface="Trebuchet MS"/>
                <a:cs typeface="Trebuchet MS"/>
                <a:sym typeface="Trebuchet MS"/>
              </a:rPr>
              <a:t>DELETE THIS INSTRUCTION SLIDE FROM YOUR FINAL PRESENTATION</a:t>
            </a:r>
          </a:p>
        </p:txBody>
      </p:sp>
      <p:sp>
        <p:nvSpPr>
          <p:cNvPr id="78" name="Textbox 3"/>
          <p:cNvSpPr txBox="1">
            <a:spLocks noGrp="1"/>
          </p:cNvSpPr>
          <p:nvPr>
            <p:ph type="body" idx="4294967295"/>
          </p:nvPr>
        </p:nvSpPr>
        <p:spPr>
          <a:xfrm>
            <a:off x="415600" y="3083275"/>
            <a:ext cx="5100000" cy="3175800"/>
          </a:xfrm>
          <a:prstGeom prst="rect">
            <a:avLst/>
          </a:prstGeom>
          <a:noFill/>
          <a:ln>
            <a:noFill/>
          </a:ln>
        </p:spPr>
        <p:txBody>
          <a:bodyPr spcFirstLastPara="1" wrap="square" lIns="91425" tIns="45700" rIns="91425" bIns="45700" anchor="t" anchorCtr="0">
            <a:spAutoFit/>
          </a:bodyPr>
          <a:lstStyle/>
          <a:p>
            <a:pPr marL="457200" lvl="0" indent="-381000" algn="l" rtl="0">
              <a:lnSpc>
                <a:spcPct val="100000"/>
              </a:lnSpc>
              <a:spcBef>
                <a:spcPts val="0"/>
              </a:spcBef>
              <a:spcAft>
                <a:spcPts val="0"/>
              </a:spcAft>
              <a:buSzPts val="2400"/>
              <a:buChar char="●"/>
            </a:pPr>
            <a:r>
              <a:rPr lang="es-ES_tradnl" b="0" noProof="0"/>
              <a:t>ADD your jurisdiction’s name and logo to the title slide along with info about the time/date of your presentation.</a:t>
            </a:r>
          </a:p>
          <a:p>
            <a:pPr marL="457200" lvl="0" indent="-381000" algn="l" rtl="0">
              <a:lnSpc>
                <a:spcPct val="100000"/>
              </a:lnSpc>
              <a:spcBef>
                <a:spcPts val="1000"/>
              </a:spcBef>
              <a:spcAft>
                <a:spcPts val="0"/>
              </a:spcAft>
              <a:buSzPts val="2400"/>
              <a:buChar char="●"/>
            </a:pPr>
            <a:r>
              <a:rPr lang="es-ES_tradnl" b="0" noProof="0"/>
              <a:t>DELETE this and the previous slide, and any other slides that are not pertinent to your audience or your jurisdiction.</a:t>
            </a:r>
          </a:p>
        </p:txBody>
      </p:sp>
      <p:sp>
        <p:nvSpPr>
          <p:cNvPr id="79" name="Textbox 4"/>
          <p:cNvSpPr txBox="1">
            <a:spLocks noGrp="1"/>
          </p:cNvSpPr>
          <p:nvPr>
            <p:ph type="body" idx="4294967295"/>
          </p:nvPr>
        </p:nvSpPr>
        <p:spPr>
          <a:xfrm>
            <a:off x="5963075" y="3083275"/>
            <a:ext cx="5502075" cy="3544520"/>
          </a:xfrm>
          <a:prstGeom prst="rect">
            <a:avLst/>
          </a:prstGeom>
          <a:noFill/>
          <a:ln>
            <a:noFill/>
          </a:ln>
        </p:spPr>
        <p:txBody>
          <a:bodyPr spcFirstLastPara="1" wrap="square" lIns="91425" tIns="45700" rIns="91425" bIns="45700" anchor="t" anchorCtr="0">
            <a:spAutoFit/>
          </a:bodyPr>
          <a:lstStyle/>
          <a:p>
            <a:pPr>
              <a:lnSpc>
                <a:spcPct val="100000"/>
              </a:lnSpc>
            </a:pPr>
            <a:r>
              <a:rPr lang="en-US" b="0" noProof="0"/>
              <a:t>MODIFY specific terms, photos and content to ensure</a:t>
            </a:r>
            <a:r>
              <a:rPr lang="en-US" b="0"/>
              <a:t> they reflect</a:t>
            </a:r>
            <a:r>
              <a:rPr lang="en-US" b="0" noProof="0"/>
              <a:t> your jurisdiction’s or audience’s perspectives and priorities.</a:t>
            </a:r>
          </a:p>
          <a:p>
            <a:pPr marL="457200" lvl="0" indent="-381000" algn="l" rtl="0">
              <a:lnSpc>
                <a:spcPct val="100000"/>
              </a:lnSpc>
              <a:spcBef>
                <a:spcPts val="1000"/>
              </a:spcBef>
              <a:spcAft>
                <a:spcPts val="0"/>
              </a:spcAft>
              <a:buSzPts val="2400"/>
              <a:buChar char="●"/>
            </a:pPr>
            <a:r>
              <a:rPr lang="es-ES_tradnl" b="0" noProof="0"/>
              <a:t>ADD </a:t>
            </a:r>
            <a:r>
              <a:rPr lang="es-ES_tradnl" b="0" noProof="0" err="1"/>
              <a:t>slides</a:t>
            </a:r>
            <a:r>
              <a:rPr lang="es-ES_tradnl" b="0" noProof="0"/>
              <a:t> </a:t>
            </a:r>
            <a:r>
              <a:rPr lang="es-ES_tradnl" b="0" noProof="0" err="1"/>
              <a:t>that</a:t>
            </a:r>
            <a:r>
              <a:rPr lang="es-ES_tradnl" b="0" noProof="0"/>
              <a:t> </a:t>
            </a:r>
            <a:r>
              <a:rPr lang="es-ES_tradnl" b="0" noProof="0" err="1"/>
              <a:t>provide</a:t>
            </a:r>
            <a:r>
              <a:rPr lang="es-ES_tradnl" b="0" noProof="0"/>
              <a:t> more </a:t>
            </a:r>
            <a:r>
              <a:rPr lang="es-ES_tradnl" b="0" noProof="0" err="1"/>
              <a:t>info</a:t>
            </a:r>
            <a:r>
              <a:rPr lang="es-ES_tradnl" b="0" noProof="0"/>
              <a:t> </a:t>
            </a:r>
            <a:r>
              <a:rPr lang="es-ES_tradnl" b="0" noProof="0" err="1"/>
              <a:t>about</a:t>
            </a:r>
            <a:r>
              <a:rPr lang="es-ES_tradnl" b="0" noProof="0"/>
              <a:t> </a:t>
            </a:r>
            <a:r>
              <a:rPr lang="es-ES_tradnl" b="0" noProof="0" err="1"/>
              <a:t>displacement</a:t>
            </a:r>
            <a:r>
              <a:rPr lang="es-ES_tradnl" b="0" noProof="0"/>
              <a:t> in </a:t>
            </a:r>
            <a:r>
              <a:rPr lang="es-ES_tradnl" b="0" noProof="0" err="1"/>
              <a:t>your</a:t>
            </a:r>
            <a:r>
              <a:rPr lang="es-ES_tradnl" b="0" noProof="0"/>
              <a:t> </a:t>
            </a:r>
            <a:r>
              <a:rPr lang="es-ES_tradnl" b="0" noProof="0" err="1"/>
              <a:t>community</a:t>
            </a:r>
            <a:r>
              <a:rPr lang="es-ES_tradnl" b="0" noProof="0"/>
              <a:t> and </a:t>
            </a:r>
            <a:r>
              <a:rPr lang="es-ES_tradnl" b="0" noProof="0" err="1"/>
              <a:t>existing</a:t>
            </a:r>
            <a:r>
              <a:rPr lang="es-ES_tradnl" b="0" noProof="0"/>
              <a:t> </a:t>
            </a:r>
            <a:r>
              <a:rPr lang="es-ES_tradnl" b="0" noProof="0" err="1"/>
              <a:t>policies</a:t>
            </a:r>
            <a:r>
              <a:rPr lang="es-ES_tradnl" b="0" noProof="0"/>
              <a:t> </a:t>
            </a:r>
            <a:r>
              <a:rPr lang="es-ES_tradnl" b="0" noProof="0" err="1"/>
              <a:t>or</a:t>
            </a:r>
            <a:r>
              <a:rPr lang="es-ES_tradnl" b="0" noProof="0"/>
              <a:t> </a:t>
            </a:r>
            <a:r>
              <a:rPr lang="es-ES_tradnl" b="0" noProof="0" err="1"/>
              <a:t>work</a:t>
            </a:r>
            <a:r>
              <a:rPr lang="es-ES_tradnl" b="0" noProof="0"/>
              <a:t> </a:t>
            </a:r>
            <a:r>
              <a:rPr lang="es-ES_tradnl" b="0" noProof="0" err="1"/>
              <a:t>program</a:t>
            </a:r>
            <a:r>
              <a:rPr lang="es-ES_tradnl" b="0" noProof="0"/>
              <a:t> </a:t>
            </a:r>
            <a:r>
              <a:rPr lang="es-ES_tradnl" b="0" noProof="0" err="1"/>
              <a:t>priorities</a:t>
            </a:r>
            <a:r>
              <a:rPr lang="es-ES_tradnl" b="0" noProof="0"/>
              <a:t> </a:t>
            </a:r>
            <a:r>
              <a:rPr lang="es-ES_tradnl" b="0" noProof="0" err="1"/>
              <a:t>to</a:t>
            </a:r>
            <a:r>
              <a:rPr lang="es-ES_tradnl" b="0" noProof="0"/>
              <a:t> </a:t>
            </a:r>
            <a:r>
              <a:rPr lang="es-ES_tradnl" b="0" noProof="0" err="1"/>
              <a:t>address</a:t>
            </a:r>
            <a:r>
              <a:rPr lang="es-ES_tradnl" b="0" noProof="0"/>
              <a:t> </a:t>
            </a:r>
            <a:r>
              <a:rPr lang="es-ES_tradnl" b="0" noProof="0" err="1"/>
              <a:t>displacement</a:t>
            </a:r>
            <a:r>
              <a:rPr lang="es-ES_tradnl" b="0" noProof="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335EAB07-60B4-A589-1DBD-2FAFCE00E00E}"/>
            </a:ext>
          </a:extLst>
        </p:cNvPr>
        <p:cNvGrpSpPr/>
        <p:nvPr/>
      </p:nvGrpSpPr>
      <p:grpSpPr>
        <a:xfrm>
          <a:off x="0" y="0"/>
          <a:ext cx="0" cy="0"/>
          <a:chOff x="0" y="0"/>
          <a:chExt cx="0" cy="0"/>
        </a:xfrm>
      </p:grpSpPr>
      <p:sp>
        <p:nvSpPr>
          <p:cNvPr id="307" name="Forma: Rectángulo">
            <a:extLst>
              <a:ext uri="{FF2B5EF4-FFF2-40B4-BE49-F238E27FC236}">
                <a16:creationId xmlns:a16="http://schemas.microsoft.com/office/drawing/2014/main" id="{E02EBE7D-A2BC-CF89-DBF0-49B9EBE16A57}"/>
              </a:ext>
              <a:ext uri="{C183D7F6-B498-43B3-948B-1728B52AA6E4}">
                <adec:decorative xmlns:adec="http://schemas.microsoft.com/office/drawing/2017/decorative" val="1"/>
              </a:ext>
            </a:extLst>
          </p:cNvPr>
          <p:cNvSpPr/>
          <p:nvPr/>
        </p:nvSpPr>
        <p:spPr>
          <a:xfrm>
            <a:off x="0" y="-25"/>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FF62602C-6D5B-C6B4-CEB9-0355A3C3429F}"/>
              </a:ext>
            </a:extLst>
          </p:cNvPr>
          <p:cNvSpPr>
            <a:spLocks noGrp="1"/>
          </p:cNvSpPr>
          <p:nvPr>
            <p:ph type="title"/>
          </p:nvPr>
        </p:nvSpPr>
        <p:spPr>
          <a:xfrm>
            <a:off x="664029" y="1410154"/>
            <a:ext cx="3047999" cy="1347471"/>
          </a:xfrm>
        </p:spPr>
        <p:txBody>
          <a:bodyPr>
            <a:normAutofit/>
          </a:bodyPr>
          <a:lstStyle/>
          <a:p>
            <a:pPr algn="l"/>
            <a:r>
              <a:rPr lang="es-ES_tradnl" sz="2600">
                <a:solidFill>
                  <a:schemeClr val="lt1"/>
                </a:solidFill>
              </a:rPr>
              <a:t>Empecemos con la</a:t>
            </a:r>
            <a:br>
              <a:rPr lang="es-ES_tradnl" sz="2600">
                <a:solidFill>
                  <a:schemeClr val="lt1"/>
                </a:solidFill>
              </a:rPr>
            </a:br>
            <a:r>
              <a:rPr lang="es-ES_tradnl" sz="3500">
                <a:solidFill>
                  <a:schemeClr val="lt1"/>
                </a:solidFill>
              </a:rPr>
              <a:t>Protección…</a:t>
            </a:r>
            <a:endParaRPr lang="es-ES_tradnl" sz="3500" b="0">
              <a:solidFill>
                <a:schemeClr val="lt1"/>
              </a:solidFill>
            </a:endParaRPr>
          </a:p>
        </p:txBody>
      </p:sp>
      <p:pic>
        <p:nvPicPr>
          <p:cNvPr id="312" name="Icono 1">
            <a:extLst>
              <a:ext uri="{FF2B5EF4-FFF2-40B4-BE49-F238E27FC236}">
                <a16:creationId xmlns:a16="http://schemas.microsoft.com/office/drawing/2014/main" id="{3B466D3B-43CF-9227-C76C-728F9CAFA47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0287" y="361800"/>
            <a:ext cx="641431" cy="731520"/>
          </a:xfrm>
          <a:prstGeom prst="rect">
            <a:avLst/>
          </a:prstGeom>
          <a:noFill/>
          <a:ln>
            <a:noFill/>
          </a:ln>
        </p:spPr>
      </p:pic>
      <p:sp>
        <p:nvSpPr>
          <p:cNvPr id="308" name="Cuadro de texto 1">
            <a:extLst>
              <a:ext uri="{FF2B5EF4-FFF2-40B4-BE49-F238E27FC236}">
                <a16:creationId xmlns:a16="http://schemas.microsoft.com/office/drawing/2014/main" id="{32B89811-F129-5568-3755-38F6C145C2B5}"/>
              </a:ext>
            </a:extLst>
          </p:cNvPr>
          <p:cNvSpPr txBox="1">
            <a:spLocks noGrp="1"/>
          </p:cNvSpPr>
          <p:nvPr>
            <p:ph type="body" idx="1"/>
          </p:nvPr>
        </p:nvSpPr>
        <p:spPr>
          <a:xfrm>
            <a:off x="4640836" y="361800"/>
            <a:ext cx="6887413" cy="292383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2400"/>
              </a:spcAft>
              <a:buNone/>
            </a:pPr>
            <a:r>
              <a:rPr lang="es-ES_tradnl" b="0" noProof="0">
                <a:solidFill>
                  <a:schemeClr val="bg2"/>
                </a:solidFill>
              </a:rPr>
              <a:t>Crear más viviendas llevará tiempo. Muchos de los residentes actuales se enfrentan </a:t>
            </a:r>
            <a:r>
              <a:rPr lang="es-ES_tradnl" b="0" i="1" noProof="0">
                <a:solidFill>
                  <a:schemeClr val="bg2"/>
                </a:solidFill>
              </a:rPr>
              <a:t>hoy</a:t>
            </a:r>
            <a:r>
              <a:rPr lang="es-ES_tradnl" b="0" noProof="0">
                <a:solidFill>
                  <a:schemeClr val="bg2"/>
                </a:solidFill>
              </a:rPr>
              <a:t> a presiones de desplazamiento. </a:t>
            </a:r>
          </a:p>
          <a:p>
            <a:pPr marL="0" indent="0">
              <a:lnSpc>
                <a:spcPct val="100000"/>
              </a:lnSpc>
              <a:spcBef>
                <a:spcPts val="0"/>
              </a:spcBef>
              <a:spcAft>
                <a:spcPts val="2400"/>
              </a:spcAft>
              <a:buNone/>
            </a:pPr>
            <a:r>
              <a:rPr lang="es-ES_tradnl" b="0" noProof="0">
                <a:solidFill>
                  <a:schemeClr val="bg2"/>
                </a:solidFill>
              </a:rPr>
              <a:t>Y a veces se ven desplazados por las nuevas viviendas de mayor densidad que se </a:t>
            </a:r>
            <a:r>
              <a:rPr lang="es-ES_tradnl" b="0">
                <a:solidFill>
                  <a:schemeClr val="bg2"/>
                </a:solidFill>
              </a:rPr>
              <a:t>construyen en nuestras comunidades</a:t>
            </a:r>
            <a:r>
              <a:rPr lang="es-ES_tradnl" b="0" noProof="0">
                <a:solidFill>
                  <a:schemeClr val="bg2"/>
                </a:solidFill>
              </a:rPr>
              <a:t>.</a:t>
            </a:r>
            <a:endParaRPr lang="es-ES_tradnl">
              <a:solidFill>
                <a:schemeClr val="bg2"/>
              </a:solidFill>
            </a:endParaRPr>
          </a:p>
        </p:txBody>
      </p:sp>
      <p:pic>
        <p:nvPicPr>
          <p:cNvPr id="310" name="Imagen 1" descr="Foto de unos apartamentos de una planta con jardín">
            <a:extLst>
              <a:ext uri="{FF2B5EF4-FFF2-40B4-BE49-F238E27FC236}">
                <a16:creationId xmlns:a16="http://schemas.microsoft.com/office/drawing/2014/main" id="{E52C1DC8-713C-5F4B-EB23-733160AAFAAF}"/>
              </a:ext>
            </a:extLst>
          </p:cNvPr>
          <p:cNvPicPr preferRelativeResize="0"/>
          <p:nvPr/>
        </p:nvPicPr>
        <p:blipFill rotWithShape="1">
          <a:blip r:embed="rId4">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Imagen 2" descr="Foto de casas adosadas de dos plantas">
            <a:extLst>
              <a:ext uri="{FF2B5EF4-FFF2-40B4-BE49-F238E27FC236}">
                <a16:creationId xmlns:a16="http://schemas.microsoft.com/office/drawing/2014/main" id="{6A010A64-BD11-419A-E06D-7E9276C5BF52}"/>
              </a:ext>
            </a:extLst>
          </p:cNvPr>
          <p:cNvPicPr preferRelativeResize="0"/>
          <p:nvPr/>
        </p:nvPicPr>
        <p:blipFill rotWithShape="1">
          <a:blip r:embed="rId5">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078346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8C850ADA-A919-2AC2-4948-54061C85AB4F}"/>
            </a:ext>
          </a:extLst>
        </p:cNvPr>
        <p:cNvGrpSpPr/>
        <p:nvPr/>
      </p:nvGrpSpPr>
      <p:grpSpPr>
        <a:xfrm>
          <a:off x="0" y="0"/>
          <a:ext cx="0" cy="0"/>
          <a:chOff x="0" y="0"/>
          <a:chExt cx="0" cy="0"/>
        </a:xfrm>
      </p:grpSpPr>
      <p:sp>
        <p:nvSpPr>
          <p:cNvPr id="307" name="Forma: Rectángulo">
            <a:extLst>
              <a:ext uri="{FF2B5EF4-FFF2-40B4-BE49-F238E27FC236}">
                <a16:creationId xmlns:a16="http://schemas.microsoft.com/office/drawing/2014/main" id="{7ECE4D1A-F6CF-9946-4CC8-374B1BDE59EC}"/>
              </a:ext>
              <a:ext uri="{C183D7F6-B498-43B3-948B-1728B52AA6E4}">
                <adec:decorative xmlns:adec="http://schemas.microsoft.com/office/drawing/2017/decorative" val="1"/>
              </a:ext>
            </a:extLst>
          </p:cNvPr>
          <p:cNvSpPr/>
          <p:nvPr/>
        </p:nvSpPr>
        <p:spPr>
          <a:xfrm>
            <a:off x="0" y="0"/>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6" name="Título 1">
            <a:extLst>
              <a:ext uri="{FF2B5EF4-FFF2-40B4-BE49-F238E27FC236}">
                <a16:creationId xmlns:a16="http://schemas.microsoft.com/office/drawing/2014/main" id="{C22FE0CC-65A0-3971-6032-862490E352D7}"/>
              </a:ext>
            </a:extLst>
          </p:cNvPr>
          <p:cNvSpPr>
            <a:spLocks noGrp="1"/>
          </p:cNvSpPr>
          <p:nvPr>
            <p:ph type="title"/>
          </p:nvPr>
        </p:nvSpPr>
        <p:spPr>
          <a:xfrm>
            <a:off x="663750" y="1310956"/>
            <a:ext cx="3145971" cy="1347471"/>
          </a:xfrm>
        </p:spPr>
        <p:txBody>
          <a:bodyPr/>
          <a:lstStyle/>
          <a:p>
            <a:pPr algn="l"/>
            <a:r>
              <a:rPr lang="es-ES_tradnl" sz="2600">
                <a:solidFill>
                  <a:schemeClr val="lt1"/>
                </a:solidFill>
              </a:rPr>
              <a:t>Empecemos con la</a:t>
            </a:r>
            <a:br>
              <a:rPr lang="es-ES_tradnl" sz="2600">
                <a:solidFill>
                  <a:schemeClr val="lt1"/>
                </a:solidFill>
              </a:rPr>
            </a:br>
            <a:r>
              <a:rPr lang="es-ES_tradnl" sz="3500">
                <a:solidFill>
                  <a:schemeClr val="lt1"/>
                </a:solidFill>
              </a:rPr>
              <a:t>Protección…</a:t>
            </a:r>
            <a:endParaRPr lang="es-ES_tradnl" sz="3500" b="0">
              <a:solidFill>
                <a:schemeClr val="lt1"/>
              </a:solidFill>
            </a:endParaRPr>
          </a:p>
          <a:p>
            <a:pPr algn="l"/>
            <a:r>
              <a:rPr lang="es-ES_tradnl" sz="2000">
                <a:solidFill>
                  <a:schemeClr val="lt1"/>
                </a:solidFill>
              </a:rPr>
              <a:t>parte 2</a:t>
            </a:r>
            <a:endParaRPr lang="es-ES_tradnl"/>
          </a:p>
        </p:txBody>
      </p:sp>
      <p:pic>
        <p:nvPicPr>
          <p:cNvPr id="312" name="Icono 1">
            <a:extLst>
              <a:ext uri="{FF2B5EF4-FFF2-40B4-BE49-F238E27FC236}">
                <a16:creationId xmlns:a16="http://schemas.microsoft.com/office/drawing/2014/main" id="{148EE3F0-0CD7-857D-2C2F-84F60BC18AF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0287" y="361800"/>
            <a:ext cx="641431" cy="731520"/>
          </a:xfrm>
          <a:prstGeom prst="rect">
            <a:avLst/>
          </a:prstGeom>
          <a:noFill/>
          <a:ln>
            <a:noFill/>
          </a:ln>
        </p:spPr>
      </p:pic>
      <p:sp>
        <p:nvSpPr>
          <p:cNvPr id="308" name="Cuadro de texto 1">
            <a:extLst>
              <a:ext uri="{FF2B5EF4-FFF2-40B4-BE49-F238E27FC236}">
                <a16:creationId xmlns:a16="http://schemas.microsoft.com/office/drawing/2014/main" id="{01264DB7-CB2A-B598-9BFA-18CDCD5DB4C8}"/>
              </a:ext>
            </a:extLst>
          </p:cNvPr>
          <p:cNvSpPr txBox="1">
            <a:spLocks noGrp="1"/>
          </p:cNvSpPr>
          <p:nvPr>
            <p:ph type="body" idx="1"/>
          </p:nvPr>
        </p:nvSpPr>
        <p:spPr>
          <a:xfrm>
            <a:off x="4640836" y="830550"/>
            <a:ext cx="6887413" cy="1938952"/>
          </a:xfrm>
          <a:prstGeom prst="rect">
            <a:avLst/>
          </a:prstGeom>
          <a:noFill/>
          <a:ln>
            <a:noFill/>
          </a:ln>
        </p:spPr>
        <p:txBody>
          <a:bodyPr spcFirstLastPara="1" wrap="square" lIns="91425" tIns="45700" rIns="91425" bIns="45700" anchor="t" anchorCtr="0">
            <a:spAutoFit/>
          </a:bodyPr>
          <a:lstStyle/>
          <a:p>
            <a:pPr marL="0" indent="0">
              <a:lnSpc>
                <a:spcPct val="100000"/>
              </a:lnSpc>
              <a:spcBef>
                <a:spcPts val="0"/>
              </a:spcBef>
              <a:buNone/>
            </a:pPr>
            <a:r>
              <a:rPr lang="es-ES_tradnl" b="0">
                <a:solidFill>
                  <a:schemeClr val="bg2"/>
                </a:solidFill>
              </a:rPr>
              <a:t>Debemos </a:t>
            </a:r>
            <a:r>
              <a:rPr lang="es-ES_tradnl" b="0" noProof="0">
                <a:solidFill>
                  <a:schemeClr val="bg2"/>
                </a:solidFill>
              </a:rPr>
              <a:t>estar a favor de la vivienda y </a:t>
            </a:r>
            <a:r>
              <a:rPr lang="es-ES_tradnl" b="0">
                <a:solidFill>
                  <a:schemeClr val="bg2"/>
                </a:solidFill>
              </a:rPr>
              <a:t>proteger </a:t>
            </a:r>
            <a:r>
              <a:rPr lang="es-ES_tradnl" b="0" noProof="0">
                <a:solidFill>
                  <a:schemeClr val="bg2"/>
                </a:solidFill>
              </a:rPr>
              <a:t>al mismo tiempo a los residentes actuales</a:t>
            </a:r>
            <a:r>
              <a:rPr lang="es-ES_tradnl" b="0">
                <a:solidFill>
                  <a:schemeClr val="bg2"/>
                </a:solidFill>
              </a:rPr>
              <a:t>, ayudándoles</a:t>
            </a:r>
            <a:r>
              <a:rPr lang="es-ES_tradnl" b="0" noProof="0">
                <a:solidFill>
                  <a:schemeClr val="bg2"/>
                </a:solidFill>
              </a:rPr>
              <a:t> a permanecer en nuestra comunidad mientras trabajamos para crear más oportunidades de vivienda.</a:t>
            </a:r>
            <a:r>
              <a:rPr lang="es-ES_tradnl" b="0">
                <a:solidFill>
                  <a:schemeClr val="bg2"/>
                </a:solidFill>
              </a:rPr>
              <a:t> </a:t>
            </a:r>
            <a:endParaRPr lang="es-ES_tradnl">
              <a:solidFill>
                <a:schemeClr val="bg2"/>
              </a:solidFill>
            </a:endParaRPr>
          </a:p>
        </p:txBody>
      </p:sp>
      <p:pic>
        <p:nvPicPr>
          <p:cNvPr id="310" name="Imagen 1" descr="Foto de unos apartamentos de una planta con jardín">
            <a:extLst>
              <a:ext uri="{FF2B5EF4-FFF2-40B4-BE49-F238E27FC236}">
                <a16:creationId xmlns:a16="http://schemas.microsoft.com/office/drawing/2014/main" id="{FAC375B5-2C37-383A-7053-13FC96B87DD8}"/>
              </a:ext>
            </a:extLst>
          </p:cNvPr>
          <p:cNvPicPr preferRelativeResize="0"/>
          <p:nvPr/>
        </p:nvPicPr>
        <p:blipFill rotWithShape="1">
          <a:blip r:embed="rId4">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Imagen 2" descr="Foto de casas adosadas de dos plantas">
            <a:extLst>
              <a:ext uri="{FF2B5EF4-FFF2-40B4-BE49-F238E27FC236}">
                <a16:creationId xmlns:a16="http://schemas.microsoft.com/office/drawing/2014/main" id="{A90B5C2C-A680-4B30-1618-2192D1F2B6D1}"/>
              </a:ext>
            </a:extLst>
          </p:cNvPr>
          <p:cNvPicPr preferRelativeResize="0"/>
          <p:nvPr/>
        </p:nvPicPr>
        <p:blipFill rotWithShape="1">
          <a:blip r:embed="rId5">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03730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 name="Título 1">
            <a:extLst>
              <a:ext uri="{FF2B5EF4-FFF2-40B4-BE49-F238E27FC236}">
                <a16:creationId xmlns:a16="http://schemas.microsoft.com/office/drawing/2014/main" id="{938E9D64-A0AB-BDA8-A1F5-D43DF65E0A76}"/>
              </a:ext>
            </a:extLst>
          </p:cNvPr>
          <p:cNvSpPr>
            <a:spLocks noGrp="1"/>
          </p:cNvSpPr>
          <p:nvPr>
            <p:ph type="title"/>
          </p:nvPr>
        </p:nvSpPr>
        <p:spPr>
          <a:xfrm>
            <a:off x="1393371" y="582839"/>
            <a:ext cx="10798628" cy="1358356"/>
          </a:xfrm>
        </p:spPr>
        <p:txBody>
          <a:bodyPr/>
          <a:lstStyle/>
          <a:p>
            <a:r>
              <a:rPr lang="es-ES_tradnl">
                <a:solidFill>
                  <a:schemeClr val="bg2"/>
                </a:solidFill>
              </a:rPr>
              <a:t>Las protecciones estatales son </a:t>
            </a:r>
            <a:br>
              <a:rPr lang="es-ES_tradnl">
                <a:solidFill>
                  <a:schemeClr val="bg2"/>
                </a:solidFill>
              </a:rPr>
            </a:br>
            <a:r>
              <a:rPr lang="es-ES_tradnl">
                <a:solidFill>
                  <a:schemeClr val="bg2"/>
                </a:solidFill>
              </a:rPr>
              <a:t>un punto de partido</a:t>
            </a:r>
            <a:endParaRPr lang="es-ES_tradnl" b="0">
              <a:solidFill>
                <a:srgbClr val="000000"/>
              </a:solidFill>
            </a:endParaRPr>
          </a:p>
          <a:p>
            <a:endParaRPr lang="es-ES_tradnl"/>
          </a:p>
        </p:txBody>
      </p:sp>
      <p:cxnSp>
        <p:nvCxnSpPr>
          <p:cNvPr id="354" name="Forma: línea ">
            <a:extLst>
              <a:ext uri="{C183D7F6-B498-43B3-948B-1728B52AA6E4}">
                <adec:decorative xmlns:adec="http://schemas.microsoft.com/office/drawing/2017/decorative" val="1"/>
              </a:ext>
            </a:extLst>
          </p:cNvPr>
          <p:cNvCxnSpPr/>
          <p:nvPr/>
        </p:nvCxnSpPr>
        <p:spPr>
          <a:xfrm>
            <a:off x="4283600" y="1684650"/>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55" name="Cuadro de texto 1"/>
          <p:cNvSpPr txBox="1">
            <a:spLocks noGrp="1"/>
          </p:cNvSpPr>
          <p:nvPr>
            <p:ph type="body" idx="1"/>
          </p:nvPr>
        </p:nvSpPr>
        <p:spPr>
          <a:xfrm>
            <a:off x="1795500" y="1749425"/>
            <a:ext cx="9904800" cy="908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s-ES_tradnl" b="0" noProof="0">
                <a:solidFill>
                  <a:schemeClr val="bg2"/>
                </a:solidFill>
              </a:rPr>
              <a:t>La Ley de Protección de Inquilinos de California (AB 1482) entró en vigor en 2020. Esta ley:</a:t>
            </a:r>
          </a:p>
        </p:txBody>
      </p:sp>
      <p:sp>
        <p:nvSpPr>
          <p:cNvPr id="358" name="Forma: Círculo" descr="Icon of house with dollar sign"/>
          <p:cNvSpPr/>
          <p:nvPr/>
        </p:nvSpPr>
        <p:spPr>
          <a:xfrm>
            <a:off x="1907470" y="2943850"/>
            <a:ext cx="828000" cy="8280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361" name="Icono 1" descr="Icono de una casa con un signo de dólar"/>
          <p:cNvPicPr preferRelativeResize="0"/>
          <p:nvPr/>
        </p:nvPicPr>
        <p:blipFill>
          <a:blip r:embed="rId3">
            <a:alphaModFix/>
          </a:blip>
          <a:stretch>
            <a:fillRect/>
          </a:stretch>
        </p:blipFill>
        <p:spPr>
          <a:xfrm>
            <a:off x="2048099" y="3050667"/>
            <a:ext cx="535281" cy="534110"/>
          </a:xfrm>
          <a:prstGeom prst="rect">
            <a:avLst/>
          </a:prstGeom>
          <a:noFill/>
          <a:ln>
            <a:noFill/>
          </a:ln>
        </p:spPr>
      </p:pic>
      <p:sp>
        <p:nvSpPr>
          <p:cNvPr id="359" name="Forma: Círculo">
            <a:extLst>
              <a:ext uri="{C183D7F6-B498-43B3-948B-1728B52AA6E4}">
                <adec:decorative xmlns:adec="http://schemas.microsoft.com/office/drawing/2017/decorative" val="1"/>
              </a:ext>
            </a:extLst>
          </p:cNvPr>
          <p:cNvSpPr/>
          <p:nvPr/>
        </p:nvSpPr>
        <p:spPr>
          <a:xfrm>
            <a:off x="1895840" y="4199876"/>
            <a:ext cx="828000" cy="8280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363" name="Icono 2" descr="Icono de una casa con candado"/>
          <p:cNvPicPr preferRelativeResize="0"/>
          <p:nvPr/>
        </p:nvPicPr>
        <p:blipFill>
          <a:blip r:embed="rId4">
            <a:alphaModFix/>
          </a:blip>
          <a:stretch>
            <a:fillRect/>
          </a:stretch>
        </p:blipFill>
        <p:spPr>
          <a:xfrm>
            <a:off x="2048100" y="4346527"/>
            <a:ext cx="535280" cy="534698"/>
          </a:xfrm>
          <a:prstGeom prst="rect">
            <a:avLst/>
          </a:prstGeom>
          <a:noFill/>
          <a:ln>
            <a:noFill/>
          </a:ln>
        </p:spPr>
      </p:pic>
      <p:sp>
        <p:nvSpPr>
          <p:cNvPr id="360" name="Forma: Círculo">
            <a:extLst>
              <a:ext uri="{C183D7F6-B498-43B3-948B-1728B52AA6E4}">
                <adec:decorative xmlns:adec="http://schemas.microsoft.com/office/drawing/2017/decorative" val="1"/>
              </a:ext>
            </a:extLst>
          </p:cNvPr>
          <p:cNvSpPr/>
          <p:nvPr/>
        </p:nvSpPr>
        <p:spPr>
          <a:xfrm>
            <a:off x="1895840" y="5349231"/>
            <a:ext cx="828000" cy="8280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362" name="Icono 3" descr="Ícono de una caja para mudanza"/>
          <p:cNvPicPr preferRelativeResize="0"/>
          <p:nvPr/>
        </p:nvPicPr>
        <p:blipFill>
          <a:blip r:embed="rId5">
            <a:alphaModFix/>
          </a:blip>
          <a:stretch>
            <a:fillRect/>
          </a:stretch>
        </p:blipFill>
        <p:spPr>
          <a:xfrm>
            <a:off x="2048099" y="5462317"/>
            <a:ext cx="535281" cy="601828"/>
          </a:xfrm>
          <a:prstGeom prst="rect">
            <a:avLst/>
          </a:prstGeom>
          <a:noFill/>
          <a:ln>
            <a:noFill/>
          </a:ln>
        </p:spPr>
      </p:pic>
      <p:sp>
        <p:nvSpPr>
          <p:cNvPr id="357" name="Text Box 2"/>
          <p:cNvSpPr txBox="1"/>
          <p:nvPr/>
        </p:nvSpPr>
        <p:spPr>
          <a:xfrm>
            <a:off x="2864300" y="2927825"/>
            <a:ext cx="8759700" cy="3739455"/>
          </a:xfrm>
          <a:prstGeom prst="rect">
            <a:avLst/>
          </a:prstGeom>
          <a:noFill/>
          <a:ln>
            <a:noFill/>
          </a:ln>
        </p:spPr>
        <p:txBody>
          <a:bodyPr spcFirstLastPara="1" wrap="square" lIns="91425" tIns="91425" rIns="91425" bIns="91425" anchor="t" anchorCtr="0">
            <a:spAutoFit/>
          </a:bodyPr>
          <a:lstStyle/>
          <a:p>
            <a:r>
              <a:rPr lang="es-ES_tradnl" sz="2600" b="1" noProof="0">
                <a:solidFill>
                  <a:schemeClr val="accent3"/>
                </a:solidFill>
                <a:latin typeface="Trebuchet MS" panose="020B0703020202090204" pitchFamily="34" charset="0"/>
                <a:ea typeface="Trebuchet MS"/>
                <a:sym typeface="Trebuchet MS"/>
              </a:rPr>
              <a:t>Limita el aumento de los alquileres</a:t>
            </a:r>
            <a:r>
              <a:rPr lang="es-ES_tradnl" sz="2600" noProof="0">
                <a:solidFill>
                  <a:schemeClr val="accent3"/>
                </a:solidFill>
                <a:latin typeface="Trebuchet MS" panose="020B0703020202090204" pitchFamily="34" charset="0"/>
                <a:ea typeface="Trebuchet MS"/>
                <a:sym typeface="Trebuchet MS"/>
              </a:rPr>
              <a:t> </a:t>
            </a:r>
            <a:r>
              <a:rPr lang="es-ES_tradnl" sz="2600">
                <a:solidFill>
                  <a:schemeClr val="dk1"/>
                </a:solidFill>
                <a:latin typeface="Trebuchet MS" panose="020B0703020202090204" pitchFamily="34" charset="0"/>
                <a:ea typeface="Trebuchet MS"/>
                <a:sym typeface="Trebuchet MS"/>
              </a:rPr>
              <a:t>en determinados edificios </a:t>
            </a:r>
            <a:r>
              <a:rPr lang="es-ES_tradnl" sz="2600" noProof="0">
                <a:solidFill>
                  <a:schemeClr val="dk1"/>
                </a:solidFill>
                <a:latin typeface="Trebuchet MS" panose="020B0703020202090204" pitchFamily="34" charset="0"/>
                <a:ea typeface="Trebuchet MS"/>
                <a:sym typeface="Trebuchet MS"/>
              </a:rPr>
              <a:t>(estabilización de los alquileres)</a:t>
            </a:r>
            <a:endParaRPr lang="es-ES_tradnl">
              <a:solidFill>
                <a:schemeClr val="dk1"/>
              </a:solidFill>
              <a:latin typeface="Trebuchet MS" panose="020B0703020202090204" pitchFamily="34" charset="0"/>
              <a:sym typeface="Trebuchet MS"/>
            </a:endParaRPr>
          </a:p>
          <a:p>
            <a:pPr marL="0" lvl="0" indent="0" algn="l" rtl="0">
              <a:spcBef>
                <a:spcPts val="3000"/>
              </a:spcBef>
              <a:spcAft>
                <a:spcPts val="0"/>
              </a:spcAft>
              <a:buNone/>
            </a:pPr>
            <a:r>
              <a:rPr lang="es-ES_tradnl" sz="2600" b="1" noProof="0">
                <a:solidFill>
                  <a:schemeClr val="accent3"/>
                </a:solidFill>
                <a:latin typeface="Trebuchet MS" panose="020B0703020202090204" pitchFamily="34" charset="0"/>
                <a:ea typeface="Trebuchet MS"/>
                <a:cs typeface="Trebuchet MS"/>
                <a:sym typeface="Trebuchet MS"/>
              </a:rPr>
              <a:t>Elimina los desahucios «sin causa» </a:t>
            </a:r>
            <a:r>
              <a:rPr lang="es-ES_tradnl" sz="2600" noProof="0">
                <a:solidFill>
                  <a:schemeClr val="dk1"/>
                </a:solidFill>
                <a:latin typeface="Trebuchet MS" panose="020B0703020202090204" pitchFamily="34" charset="0"/>
                <a:ea typeface="Trebuchet MS"/>
                <a:cs typeface="Trebuchet MS"/>
                <a:sym typeface="Trebuchet MS"/>
              </a:rPr>
              <a:t>para los arrendamientos cubiertos (desahucio por causa justa)</a:t>
            </a:r>
          </a:p>
          <a:p>
            <a:pPr marL="0" lvl="0" indent="0" algn="l" rtl="0">
              <a:spcBef>
                <a:spcPts val="3000"/>
              </a:spcBef>
              <a:spcAft>
                <a:spcPts val="3000"/>
              </a:spcAft>
              <a:buNone/>
            </a:pPr>
            <a:r>
              <a:rPr lang="es-ES_tradnl" sz="2600" b="1" noProof="0">
                <a:solidFill>
                  <a:schemeClr val="accent3"/>
                </a:solidFill>
                <a:latin typeface="Trebuchet MS" panose="020B0703020202090204" pitchFamily="34" charset="0"/>
                <a:ea typeface="Trebuchet MS"/>
                <a:cs typeface="Trebuchet MS"/>
                <a:sym typeface="Trebuchet MS"/>
              </a:rPr>
              <a:t>Exige ayudas para el realojo </a:t>
            </a:r>
            <a:r>
              <a:rPr lang="es-ES_tradnl" sz="2600" noProof="0">
                <a:solidFill>
                  <a:schemeClr val="dk1"/>
                </a:solidFill>
                <a:latin typeface="Trebuchet MS" panose="020B0703020202090204" pitchFamily="34" charset="0"/>
                <a:ea typeface="Trebuchet MS"/>
                <a:cs typeface="Trebuchet MS"/>
                <a:sym typeface="Trebuchet MS"/>
              </a:rPr>
              <a:t> de los inquilinos desahuciados por razones ajenas a su voluntad</a:t>
            </a:r>
          </a:p>
        </p:txBody>
      </p:sp>
      <p:pic>
        <p:nvPicPr>
          <p:cNvPr id="2" name="Imagen 1" descr="Vista aérea del barrio">
            <a:extLst>
              <a:ext uri="{FF2B5EF4-FFF2-40B4-BE49-F238E27FC236}">
                <a16:creationId xmlns:a16="http://schemas.microsoft.com/office/drawing/2014/main" id="{ADC72D79-0E9A-CA15-118B-0533C27D77C4}"/>
              </a:ext>
              <a:ext uri="{C183D7F6-B498-43B3-948B-1728B52AA6E4}">
                <adec:decorative xmlns:adec="http://schemas.microsoft.com/office/drawing/2017/decorative" val="0"/>
              </a:ext>
            </a:extLst>
          </p:cNvPr>
          <p:cNvPicPr preferRelativeResize="0"/>
          <p:nvPr/>
        </p:nvPicPr>
        <p:blipFill rotWithShape="1">
          <a:blip r:embed="rId6">
            <a:alphaModFix/>
          </a:blip>
          <a:srcRect l="51233" r="35374"/>
          <a:stretch/>
        </p:blipFill>
        <p:spPr>
          <a:xfrm>
            <a:off x="-2" y="0"/>
            <a:ext cx="1379000"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609A9D9-21A7-86E7-C3D3-924D768BC95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C2CA5A0-E0B0-6DA9-71B4-5C82F146E727}"/>
              </a:ext>
            </a:extLst>
          </p:cNvPr>
          <p:cNvSpPr>
            <a:spLocks noGrp="1"/>
          </p:cNvSpPr>
          <p:nvPr>
            <p:ph type="title"/>
          </p:nvPr>
        </p:nvSpPr>
        <p:spPr>
          <a:xfrm>
            <a:off x="1382486" y="561068"/>
            <a:ext cx="10820399" cy="1336585"/>
          </a:xfrm>
        </p:spPr>
        <p:txBody>
          <a:bodyPr/>
          <a:lstStyle/>
          <a:p>
            <a:r>
              <a:rPr lang="es-ES_tradnl">
                <a:solidFill>
                  <a:schemeClr val="bg2"/>
                </a:solidFill>
              </a:rPr>
              <a:t>Pero a menudo se necesitan </a:t>
            </a:r>
            <a:br>
              <a:rPr lang="es-ES_tradnl">
                <a:solidFill>
                  <a:schemeClr val="bg2"/>
                </a:solidFill>
              </a:rPr>
            </a:br>
            <a:r>
              <a:rPr lang="es-ES_tradnl">
                <a:solidFill>
                  <a:schemeClr val="bg2"/>
                </a:solidFill>
              </a:rPr>
              <a:t>protecciones más fuertes</a:t>
            </a:r>
            <a:endParaRPr lang="es-ES_tradnl" b="0">
              <a:solidFill>
                <a:srgbClr val="000000"/>
              </a:solidFill>
            </a:endParaRPr>
          </a:p>
          <a:p>
            <a:endParaRPr lang="es-ES_tradnl"/>
          </a:p>
        </p:txBody>
      </p:sp>
      <p:pic>
        <p:nvPicPr>
          <p:cNvPr id="356" name="Imagen 1" descr="Vista aérea del barrio">
            <a:extLst>
              <a:ext uri="{FF2B5EF4-FFF2-40B4-BE49-F238E27FC236}">
                <a16:creationId xmlns:a16="http://schemas.microsoft.com/office/drawing/2014/main" id="{9A305F85-FB19-09C7-D83C-4DCC99687FB4}"/>
              </a:ext>
              <a:ext uri="{C183D7F6-B498-43B3-948B-1728B52AA6E4}">
                <adec:decorative xmlns:adec="http://schemas.microsoft.com/office/drawing/2017/decorative" val="0"/>
              </a:ext>
            </a:extLst>
          </p:cNvPr>
          <p:cNvPicPr preferRelativeResize="0"/>
          <p:nvPr/>
        </p:nvPicPr>
        <p:blipFill rotWithShape="1">
          <a:blip r:embed="rId3">
            <a:alphaModFix/>
          </a:blip>
          <a:srcRect l="51233" r="35374"/>
          <a:stretch/>
        </p:blipFill>
        <p:spPr>
          <a:xfrm>
            <a:off x="-2" y="0"/>
            <a:ext cx="1379000" cy="6858001"/>
          </a:xfrm>
          <a:prstGeom prst="rect">
            <a:avLst/>
          </a:prstGeom>
          <a:noFill/>
          <a:ln>
            <a:noFill/>
          </a:ln>
        </p:spPr>
      </p:pic>
      <p:cxnSp>
        <p:nvCxnSpPr>
          <p:cNvPr id="354" name="Forma: línea ">
            <a:extLst>
              <a:ext uri="{FF2B5EF4-FFF2-40B4-BE49-F238E27FC236}">
                <a16:creationId xmlns:a16="http://schemas.microsoft.com/office/drawing/2014/main" id="{9CF014FC-218A-8F63-73D1-98528044B7C8}"/>
              </a:ext>
              <a:ext uri="{C183D7F6-B498-43B3-948B-1728B52AA6E4}">
                <adec:decorative xmlns:adec="http://schemas.microsoft.com/office/drawing/2017/decorative" val="1"/>
              </a:ext>
            </a:extLst>
          </p:cNvPr>
          <p:cNvCxnSpPr/>
          <p:nvPr/>
        </p:nvCxnSpPr>
        <p:spPr>
          <a:xfrm>
            <a:off x="4299760" y="1690010"/>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55" name="Cuadro de texto">
            <a:extLst>
              <a:ext uri="{FF2B5EF4-FFF2-40B4-BE49-F238E27FC236}">
                <a16:creationId xmlns:a16="http://schemas.microsoft.com/office/drawing/2014/main" id="{A33AB499-F29A-5BD9-767A-4732C4EE9D1B}"/>
              </a:ext>
            </a:extLst>
          </p:cNvPr>
          <p:cNvSpPr txBox="1">
            <a:spLocks noGrp="1"/>
          </p:cNvSpPr>
          <p:nvPr>
            <p:ph type="body" idx="1"/>
          </p:nvPr>
        </p:nvSpPr>
        <p:spPr>
          <a:xfrm>
            <a:off x="1727200" y="1900737"/>
            <a:ext cx="10223500" cy="4165476"/>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spcAft>
                <a:spcPts val="1000"/>
              </a:spcAft>
              <a:buNone/>
            </a:pPr>
            <a:r>
              <a:rPr lang="es-ES_tradnl" b="0" noProof="0">
                <a:solidFill>
                  <a:schemeClr val="bg2"/>
                </a:solidFill>
              </a:rPr>
              <a:t>Algunos aspectos de la legislación estatal son imprecisos o sólo ofrecen protecciones mínimas</a:t>
            </a:r>
            <a:r>
              <a:rPr lang="es-ES_tradnl" b="0">
                <a:solidFill>
                  <a:schemeClr val="bg2"/>
                </a:solidFill>
              </a:rPr>
              <a:t>, por</a:t>
            </a:r>
            <a:r>
              <a:rPr lang="es-ES_tradnl" b="0" noProof="0">
                <a:solidFill>
                  <a:schemeClr val="bg2"/>
                </a:solidFill>
              </a:rPr>
              <a:t> ejemplo:</a:t>
            </a:r>
            <a:endParaRPr lang="en-US">
              <a:solidFill>
                <a:schemeClr val="bg2"/>
              </a:solidFill>
            </a:endParaRPr>
          </a:p>
          <a:p>
            <a:pPr>
              <a:buClr>
                <a:schemeClr val="accent3"/>
              </a:buClr>
              <a:buSzPct val="100000"/>
            </a:pPr>
            <a:r>
              <a:rPr lang="es-ES_tradnl" sz="2200" b="0" noProof="0">
                <a:solidFill>
                  <a:schemeClr val="bg2"/>
                </a:solidFill>
              </a:rPr>
              <a:t>Los alquileres pueden aumentar entre un 8 y un 10</a:t>
            </a:r>
            <a:r>
              <a:rPr lang="es-ES_tradnl" sz="2200" b="0">
                <a:solidFill>
                  <a:schemeClr val="bg2"/>
                </a:solidFill>
              </a:rPr>
              <a:t> por ciento </a:t>
            </a:r>
            <a:r>
              <a:rPr lang="es-ES_tradnl" sz="2200" b="0" noProof="0">
                <a:solidFill>
                  <a:schemeClr val="bg2"/>
                </a:solidFill>
              </a:rPr>
              <a:t>cada año, más de lo que la gente puede permitirse</a:t>
            </a:r>
            <a:endParaRPr lang="es-ES_tradnl" sz="2200">
              <a:solidFill>
                <a:schemeClr val="bg2"/>
              </a:solidFill>
            </a:endParaRPr>
          </a:p>
          <a:p>
            <a:pPr>
              <a:buClr>
                <a:schemeClr val="accent3"/>
              </a:buClr>
              <a:buSzPct val="100000"/>
            </a:pPr>
            <a:r>
              <a:rPr lang="es-ES_tradnl" sz="2200" b="0">
                <a:solidFill>
                  <a:schemeClr val="bg2"/>
                </a:solidFill>
              </a:rPr>
              <a:t>La ley exime </a:t>
            </a:r>
            <a:r>
              <a:rPr lang="es-ES_tradnl" sz="2200" b="0" noProof="0">
                <a:solidFill>
                  <a:schemeClr val="bg2"/>
                </a:solidFill>
              </a:rPr>
              <a:t>a muchos tipos de edificios, que pueden </a:t>
            </a:r>
            <a:r>
              <a:rPr lang="es-ES_tradnl" sz="2200" b="0">
                <a:solidFill>
                  <a:schemeClr val="bg2"/>
                </a:solidFill>
              </a:rPr>
              <a:t>constituir</a:t>
            </a:r>
            <a:r>
              <a:rPr lang="es-ES_tradnl" sz="2200" b="0" noProof="0">
                <a:solidFill>
                  <a:schemeClr val="bg2"/>
                </a:solidFill>
              </a:rPr>
              <a:t> una gran parte de la oferta de vivienda en algunos lugares</a:t>
            </a:r>
            <a:endParaRPr lang="es-ES_tradnl" sz="2200">
              <a:solidFill>
                <a:schemeClr val="bg2"/>
              </a:solidFill>
            </a:endParaRPr>
          </a:p>
          <a:p>
            <a:pPr>
              <a:buClr>
                <a:schemeClr val="accent3"/>
              </a:buClr>
              <a:buSzPct val="100000"/>
            </a:pPr>
            <a:r>
              <a:rPr lang="es-ES_tradnl" sz="2200" b="0" noProof="0">
                <a:solidFill>
                  <a:schemeClr val="bg2"/>
                </a:solidFill>
              </a:rPr>
              <a:t>Las ayudas </a:t>
            </a:r>
            <a:r>
              <a:rPr lang="es-ES_tradnl" sz="2200" b="0">
                <a:solidFill>
                  <a:schemeClr val="bg2"/>
                </a:solidFill>
              </a:rPr>
              <a:t>para el realojamiento </a:t>
            </a:r>
            <a:r>
              <a:rPr lang="es-ES_tradnl" sz="2200" b="0" noProof="0">
                <a:solidFill>
                  <a:schemeClr val="bg2"/>
                </a:solidFill>
              </a:rPr>
              <a:t>no suelen ser lo </a:t>
            </a:r>
            <a:r>
              <a:rPr lang="es-ES_tradnl" sz="2200" b="0">
                <a:solidFill>
                  <a:schemeClr val="bg2"/>
                </a:solidFill>
              </a:rPr>
              <a:t>suficientemente </a:t>
            </a:r>
            <a:r>
              <a:rPr lang="es-ES_tradnl" sz="2200" b="0" noProof="0">
                <a:solidFill>
                  <a:schemeClr val="bg2"/>
                </a:solidFill>
              </a:rPr>
              <a:t>elevadas como para cubrir los costes reales</a:t>
            </a:r>
            <a:endParaRPr lang="es-ES_tradnl" sz="2200">
              <a:solidFill>
                <a:schemeClr val="bg2"/>
              </a:solidFill>
            </a:endParaRPr>
          </a:p>
          <a:p>
            <a:pPr>
              <a:buClr>
                <a:schemeClr val="accent3"/>
              </a:buClr>
              <a:buSzPct val="100000"/>
            </a:pPr>
            <a:r>
              <a:rPr lang="es-ES_tradnl" sz="2200" b="0" noProof="0">
                <a:solidFill>
                  <a:schemeClr val="bg2"/>
                </a:solidFill>
              </a:rPr>
              <a:t>No </a:t>
            </a:r>
            <a:r>
              <a:rPr lang="es-ES_tradnl" sz="2200" b="0">
                <a:solidFill>
                  <a:schemeClr val="bg2"/>
                </a:solidFill>
              </a:rPr>
              <a:t>existen </a:t>
            </a:r>
            <a:r>
              <a:rPr lang="es-ES_tradnl" sz="2200" b="0" noProof="0">
                <a:solidFill>
                  <a:schemeClr val="bg2"/>
                </a:solidFill>
              </a:rPr>
              <a:t>más mecanismos </a:t>
            </a:r>
            <a:r>
              <a:rPr lang="es-ES_tradnl" sz="2200" b="0">
                <a:solidFill>
                  <a:schemeClr val="bg2"/>
                </a:solidFill>
              </a:rPr>
              <a:t>para hacer cumplir la ley que las quejas </a:t>
            </a:r>
            <a:r>
              <a:rPr lang="es-ES_tradnl" sz="2200" b="0" noProof="0">
                <a:solidFill>
                  <a:schemeClr val="bg2"/>
                </a:solidFill>
              </a:rPr>
              <a:t>de </a:t>
            </a:r>
            <a:r>
              <a:rPr lang="es-ES_tradnl" sz="2200" b="0">
                <a:solidFill>
                  <a:schemeClr val="bg2"/>
                </a:solidFill>
              </a:rPr>
              <a:t>los inquilinos</a:t>
            </a:r>
            <a:endParaRPr lang="es-ES_tradnl" sz="2200">
              <a:solidFill>
                <a:schemeClr val="bg2"/>
              </a:solidFill>
            </a:endParaRPr>
          </a:p>
          <a:p>
            <a:pPr>
              <a:buClr>
                <a:schemeClr val="accent3"/>
              </a:buClr>
              <a:buSzPct val="100000"/>
            </a:pPr>
            <a:r>
              <a:rPr lang="es-ES_tradnl" sz="2200" b="0">
                <a:solidFill>
                  <a:schemeClr val="bg2"/>
                </a:solidFill>
              </a:rPr>
              <a:t>Las leyes son complicadas y, sin acceso a asistencia o representación legal, los inquilinos tienen el doble de probabilidades de perder su vivienda</a:t>
            </a:r>
            <a:endParaRPr lang="es-ES_tradnl" sz="2200">
              <a:solidFill>
                <a:schemeClr val="bg2"/>
              </a:solidFill>
            </a:endParaRPr>
          </a:p>
        </p:txBody>
      </p:sp>
    </p:spTree>
    <p:extLst>
      <p:ext uri="{BB962C8B-B14F-4D97-AF65-F5344CB8AC3E}">
        <p14:creationId xmlns:p14="http://schemas.microsoft.com/office/powerpoint/2010/main" val="360293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2" name="Título 1">
            <a:extLst>
              <a:ext uri="{FF2B5EF4-FFF2-40B4-BE49-F238E27FC236}">
                <a16:creationId xmlns:a16="http://schemas.microsoft.com/office/drawing/2014/main" id="{D250EF4B-93A3-7241-7165-22561F9DB2FB}"/>
              </a:ext>
            </a:extLst>
          </p:cNvPr>
          <p:cNvSpPr>
            <a:spLocks noGrp="1"/>
          </p:cNvSpPr>
          <p:nvPr>
            <p:ph type="title"/>
          </p:nvPr>
        </p:nvSpPr>
        <p:spPr>
          <a:xfrm>
            <a:off x="2514600" y="365125"/>
            <a:ext cx="9677400" cy="1358356"/>
          </a:xfrm>
        </p:spPr>
        <p:txBody>
          <a:bodyPr/>
          <a:lstStyle/>
          <a:p>
            <a:r>
              <a:rPr lang="es-ES_tradnl">
                <a:solidFill>
                  <a:schemeClr val="bg2"/>
                </a:solidFill>
              </a:rPr>
              <a:t>Gobiernos locales pueden fortalecer la protección y el apoyo a los inquilinos</a:t>
            </a:r>
            <a:endParaRPr lang="es-ES_tradnl" b="0">
              <a:solidFill>
                <a:srgbClr val="000000"/>
              </a:solidFill>
            </a:endParaRPr>
          </a:p>
          <a:p>
            <a:endParaRPr lang="es-ES_tradnl"/>
          </a:p>
        </p:txBody>
      </p:sp>
      <p:pic>
        <p:nvPicPr>
          <p:cNvPr id="374" name="Imagen" descr="Foto de un nuevo edificio de apartamentos con comercios en la planta baja"/>
          <p:cNvPicPr preferRelativeResize="0"/>
          <p:nvPr/>
        </p:nvPicPr>
        <p:blipFill rotWithShape="1">
          <a:blip r:embed="rId3">
            <a:alphaModFix/>
          </a:blip>
          <a:srcRect l="66004" r="9569"/>
          <a:stretch/>
        </p:blipFill>
        <p:spPr>
          <a:xfrm>
            <a:off x="2" y="0"/>
            <a:ext cx="2513224" cy="6857999"/>
          </a:xfrm>
          <a:prstGeom prst="rect">
            <a:avLst/>
          </a:prstGeom>
          <a:noFill/>
          <a:ln>
            <a:noFill/>
          </a:ln>
        </p:spPr>
      </p:pic>
      <p:cxnSp>
        <p:nvCxnSpPr>
          <p:cNvPr id="373" name="Forma: línea">
            <a:extLst>
              <a:ext uri="{C183D7F6-B498-43B3-948B-1728B52AA6E4}">
                <adec:decorative xmlns:adec="http://schemas.microsoft.com/office/drawing/2017/decorative" val="1"/>
              </a:ext>
            </a:extLst>
          </p:cNvPr>
          <p:cNvCxnSpPr>
            <a:cxnSpLocks/>
          </p:cNvCxnSpPr>
          <p:nvPr/>
        </p:nvCxnSpPr>
        <p:spPr>
          <a:xfrm>
            <a:off x="4869525"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76" name="Cuadro de texto 1"/>
          <p:cNvSpPr/>
          <p:nvPr/>
        </p:nvSpPr>
        <p:spPr>
          <a:xfrm>
            <a:off x="2142375" y="1801725"/>
            <a:ext cx="5299574" cy="10560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000" b="1" noProof="0">
                <a:solidFill>
                  <a:schemeClr val="lt1"/>
                </a:solidFill>
                <a:latin typeface="Trebuchet MS"/>
                <a:ea typeface="Trebuchet MS"/>
                <a:cs typeface="Trebuchet MS"/>
                <a:sym typeface="Trebuchet MS"/>
              </a:rPr>
              <a:t>Adoptar políticas locales que se basen en la legislación estatal y la amplíen</a:t>
            </a:r>
          </a:p>
        </p:txBody>
      </p:sp>
      <p:sp>
        <p:nvSpPr>
          <p:cNvPr id="375" name="Cuadro de texto 2"/>
          <p:cNvSpPr/>
          <p:nvPr/>
        </p:nvSpPr>
        <p:spPr>
          <a:xfrm>
            <a:off x="3863822" y="3061063"/>
            <a:ext cx="6323400" cy="14781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000" b="1" noProof="0">
                <a:solidFill>
                  <a:schemeClr val="lt1"/>
                </a:solidFill>
                <a:latin typeface="Trebuchet MS"/>
                <a:ea typeface="Trebuchet MS"/>
                <a:cs typeface="Trebuchet MS"/>
                <a:sym typeface="Trebuchet MS"/>
              </a:rPr>
              <a:t>Crear y apoyar programas para aplicar las leyes que ayudan a los inquilinos que se enfrentan a un desahucio o que han sido desplazados</a:t>
            </a:r>
          </a:p>
        </p:txBody>
      </p:sp>
      <p:sp>
        <p:nvSpPr>
          <p:cNvPr id="377" name="Cuadro de texto 3"/>
          <p:cNvSpPr/>
          <p:nvPr/>
        </p:nvSpPr>
        <p:spPr>
          <a:xfrm>
            <a:off x="5040630" y="4742500"/>
            <a:ext cx="6868039" cy="1377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000" b="1" noProof="0">
                <a:solidFill>
                  <a:schemeClr val="lt1"/>
                </a:solidFill>
                <a:latin typeface="Trebuchet MS"/>
                <a:ea typeface="Trebuchet MS"/>
                <a:cs typeface="Trebuchet MS"/>
                <a:sym typeface="Trebuchet MS"/>
              </a:rPr>
              <a:t>Asociarse con organizaciones comunitarias para apoyar la aplicación de la ley y prestar servicios de apoyo</a:t>
            </a:r>
          </a:p>
        </p:txBody>
      </p:sp>
      <p:sp>
        <p:nvSpPr>
          <p:cNvPr id="378" name="Cuadro de texto 4"/>
          <p:cNvSpPr txBox="1"/>
          <p:nvPr/>
        </p:nvSpPr>
        <p:spPr>
          <a:xfrm>
            <a:off x="8908675" y="6235900"/>
            <a:ext cx="30000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ES_tradnl" sz="2000" b="1" noProof="0">
                <a:solidFill>
                  <a:schemeClr val="dk1"/>
                </a:solidFill>
                <a:latin typeface="Trebuchet MS"/>
                <a:ea typeface="Trebuchet MS"/>
                <a:cs typeface="Trebuchet MS"/>
                <a:sym typeface="Trebuchet MS"/>
              </a:rPr>
              <a:t>y mas!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a:extLst>
            <a:ext uri="{FF2B5EF4-FFF2-40B4-BE49-F238E27FC236}">
              <a16:creationId xmlns:a16="http://schemas.microsoft.com/office/drawing/2014/main" id="{6E8B524F-5F8F-0112-C674-B8B028C1AF76}"/>
            </a:ext>
          </a:extLst>
        </p:cNvPr>
        <p:cNvGrpSpPr/>
        <p:nvPr/>
      </p:nvGrpSpPr>
      <p:grpSpPr>
        <a:xfrm>
          <a:off x="0" y="0"/>
          <a:ext cx="0" cy="0"/>
          <a:chOff x="0" y="0"/>
          <a:chExt cx="0" cy="0"/>
        </a:xfrm>
      </p:grpSpPr>
      <p:sp>
        <p:nvSpPr>
          <p:cNvPr id="384" name="Forma: Rectángulo">
            <a:extLst>
              <a:ext uri="{FF2B5EF4-FFF2-40B4-BE49-F238E27FC236}">
                <a16:creationId xmlns:a16="http://schemas.microsoft.com/office/drawing/2014/main" id="{CE2BD100-1DFF-1604-59C2-CA488A58DC2D}"/>
              </a:ext>
              <a:ext uri="{C183D7F6-B498-43B3-948B-1728B52AA6E4}">
                <adec:decorative xmlns:adec="http://schemas.microsoft.com/office/drawing/2017/decorative" val="1"/>
              </a:ext>
            </a:extLst>
          </p:cNvPr>
          <p:cNvSpPr/>
          <p:nvPr/>
        </p:nvSpPr>
        <p:spPr>
          <a:xfrm>
            <a:off x="0" y="1126"/>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C85D3E52-A310-6954-DAD8-1E05A9517EE7}"/>
              </a:ext>
            </a:extLst>
          </p:cNvPr>
          <p:cNvSpPr>
            <a:spLocks noGrp="1"/>
          </p:cNvSpPr>
          <p:nvPr>
            <p:ph type="title"/>
          </p:nvPr>
        </p:nvSpPr>
        <p:spPr>
          <a:xfrm>
            <a:off x="228602" y="1105353"/>
            <a:ext cx="3788228" cy="2338069"/>
          </a:xfrm>
        </p:spPr>
        <p:txBody>
          <a:bodyPr>
            <a:normAutofit/>
          </a:bodyPr>
          <a:lstStyle/>
          <a:p>
            <a:pPr algn="l"/>
            <a:r>
              <a:rPr lang="es-ES_tradnl" sz="2800">
                <a:solidFill>
                  <a:schemeClr val="lt1"/>
                </a:solidFill>
              </a:rPr>
              <a:t>La conservación de la vivienda asequible existente también es fundamental</a:t>
            </a:r>
            <a:endParaRPr lang="es-ES_tradnl">
              <a:solidFill>
                <a:schemeClr val="lt1"/>
              </a:solidFill>
            </a:endParaRPr>
          </a:p>
        </p:txBody>
      </p:sp>
      <p:pic>
        <p:nvPicPr>
          <p:cNvPr id="386" name="Icono 1" descr="Icon of a house with a padlock">
            <a:extLst>
              <a:ext uri="{FF2B5EF4-FFF2-40B4-BE49-F238E27FC236}">
                <a16:creationId xmlns:a16="http://schemas.microsoft.com/office/drawing/2014/main" id="{41E82985-8D46-7BB8-F7FB-114F074B8107}"/>
              </a:ext>
            </a:extLst>
          </p:cNvPr>
          <p:cNvPicPr preferRelativeResize="0"/>
          <p:nvPr/>
        </p:nvPicPr>
        <p:blipFill>
          <a:blip r:embed="rId3">
            <a:alphaModFix/>
          </a:blip>
          <a:stretch>
            <a:fillRect/>
          </a:stretch>
        </p:blipFill>
        <p:spPr>
          <a:xfrm>
            <a:off x="319798" y="599155"/>
            <a:ext cx="731519" cy="731519"/>
          </a:xfrm>
          <a:prstGeom prst="rect">
            <a:avLst/>
          </a:prstGeom>
          <a:noFill/>
          <a:ln>
            <a:noFill/>
          </a:ln>
        </p:spPr>
      </p:pic>
      <p:pic>
        <p:nvPicPr>
          <p:cNvPr id="395" name="Imagen 1" descr="Foto de una unidad de vivienda accesoria">
            <a:extLst>
              <a:ext uri="{FF2B5EF4-FFF2-40B4-BE49-F238E27FC236}">
                <a16:creationId xmlns:a16="http://schemas.microsoft.com/office/drawing/2014/main" id="{7E365813-E102-7C57-53F2-D49411B667DF}"/>
              </a:ext>
            </a:extLst>
          </p:cNvPr>
          <p:cNvPicPr preferRelativeResize="0"/>
          <p:nvPr/>
        </p:nvPicPr>
        <p:blipFill rotWithShape="1">
          <a:blip r:embed="rId4">
            <a:alphaModFix/>
          </a:blip>
          <a:srcRect l="14873" r="14866"/>
          <a:stretch/>
        </p:blipFill>
        <p:spPr>
          <a:xfrm>
            <a:off x="416850" y="3381742"/>
            <a:ext cx="3275700" cy="3109800"/>
          </a:xfrm>
          <a:prstGeom prst="roundRect">
            <a:avLst>
              <a:gd name="adj" fmla="val 3962"/>
            </a:avLst>
          </a:prstGeom>
          <a:noFill/>
          <a:ln>
            <a:noFill/>
          </a:ln>
          <a:effectLst>
            <a:outerShdw blurRad="57150" dist="19050" dir="5400000" algn="bl" rotWithShape="0">
              <a:srgbClr val="000000">
                <a:alpha val="50000"/>
              </a:srgbClr>
            </a:outerShdw>
          </a:effectLst>
        </p:spPr>
      </p:pic>
      <p:sp>
        <p:nvSpPr>
          <p:cNvPr id="390" name="Cuadro de texto 1">
            <a:extLst>
              <a:ext uri="{FF2B5EF4-FFF2-40B4-BE49-F238E27FC236}">
                <a16:creationId xmlns:a16="http://schemas.microsoft.com/office/drawing/2014/main" id="{B6C6CE29-7417-62C5-815B-BD33EE4A61C5}"/>
              </a:ext>
            </a:extLst>
          </p:cNvPr>
          <p:cNvSpPr/>
          <p:nvPr/>
        </p:nvSpPr>
        <p:spPr>
          <a:xfrm>
            <a:off x="5461499" y="531850"/>
            <a:ext cx="5177700" cy="590100"/>
          </a:xfrm>
          <a:prstGeom prst="roundRect">
            <a:avLst>
              <a:gd name="adj" fmla="val 50000"/>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S_tradnl" sz="2600" b="1" noProof="0">
                <a:solidFill>
                  <a:schemeClr val="bg2"/>
                </a:solidFill>
                <a:latin typeface="Trebuchet MS"/>
                <a:ea typeface="Trebuchet MS"/>
                <a:cs typeface="Trebuchet MS"/>
                <a:sym typeface="Trebuchet MS"/>
              </a:rPr>
              <a:t>La vivienda asequible incluye</a:t>
            </a:r>
          </a:p>
        </p:txBody>
      </p:sp>
      <p:cxnSp>
        <p:nvCxnSpPr>
          <p:cNvPr id="394" name="Icono 2">
            <a:extLst>
              <a:ext uri="{FF2B5EF4-FFF2-40B4-BE49-F238E27FC236}">
                <a16:creationId xmlns:a16="http://schemas.microsoft.com/office/drawing/2014/main" id="{8DC09BF4-9F57-6516-483D-FC769542A858}"/>
              </a:ext>
              <a:ext uri="{C183D7F6-B498-43B3-948B-1728B52AA6E4}">
                <adec:decorative xmlns:adec="http://schemas.microsoft.com/office/drawing/2017/decorative" val="1"/>
              </a:ext>
            </a:extLst>
          </p:cNvPr>
          <p:cNvCxnSpPr>
            <a:cxnSpLocks/>
            <a:stCxn id="392" idx="0"/>
            <a:endCxn id="390" idx="2"/>
          </p:cNvCxnSpPr>
          <p:nvPr/>
        </p:nvCxnSpPr>
        <p:spPr>
          <a:xfrm rot="5400000" flipH="1" flipV="1">
            <a:off x="6898298" y="387350"/>
            <a:ext cx="417451" cy="1886652"/>
          </a:xfrm>
          <a:prstGeom prst="bentConnector3">
            <a:avLst>
              <a:gd name="adj1" fmla="val 50000"/>
            </a:avLst>
          </a:prstGeom>
          <a:noFill/>
          <a:ln w="19050" cap="flat" cmpd="sng">
            <a:solidFill>
              <a:srgbClr val="C2C2C2"/>
            </a:solidFill>
            <a:prstDash val="solid"/>
            <a:round/>
            <a:headEnd type="none" w="sm" len="sm"/>
            <a:tailEnd type="none" w="sm" len="sm"/>
          </a:ln>
        </p:spPr>
      </p:cxnSp>
      <p:sp>
        <p:nvSpPr>
          <p:cNvPr id="392" name="Cuadro de texto 2">
            <a:extLst>
              <a:ext uri="{FF2B5EF4-FFF2-40B4-BE49-F238E27FC236}">
                <a16:creationId xmlns:a16="http://schemas.microsoft.com/office/drawing/2014/main" id="{B5868A34-41EB-9E32-5DEF-7C8A37CB6EBA}"/>
              </a:ext>
            </a:extLst>
          </p:cNvPr>
          <p:cNvSpPr/>
          <p:nvPr/>
        </p:nvSpPr>
        <p:spPr>
          <a:xfrm>
            <a:off x="4277044" y="1539401"/>
            <a:ext cx="3773305" cy="2333255"/>
          </a:xfrm>
          <a:prstGeom prst="roundRect">
            <a:avLst>
              <a:gd name="adj" fmla="val 785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s-ES_tradnl" sz="2100" b="1" noProof="0">
                <a:solidFill>
                  <a:schemeClr val="lt1"/>
                </a:solidFill>
                <a:latin typeface="Trebuchet MS"/>
                <a:ea typeface="Trebuchet MS"/>
                <a:cs typeface="Trebuchet MS"/>
                <a:sym typeface="Trebuchet MS"/>
              </a:rPr>
              <a:t>Viviendas con escrituras restringidas para garantizar que sigan siendo asequibles para las familias con rentas más bajas</a:t>
            </a:r>
          </a:p>
        </p:txBody>
      </p:sp>
      <p:cxnSp>
        <p:nvCxnSpPr>
          <p:cNvPr id="393" name="Icono 3">
            <a:extLst>
              <a:ext uri="{FF2B5EF4-FFF2-40B4-BE49-F238E27FC236}">
                <a16:creationId xmlns:a16="http://schemas.microsoft.com/office/drawing/2014/main" id="{61BB8BE4-D8A7-11B1-92D2-65FD1AAB8D74}"/>
              </a:ext>
              <a:ext uri="{C183D7F6-B498-43B3-948B-1728B52AA6E4}">
                <adec:decorative xmlns:adec="http://schemas.microsoft.com/office/drawing/2017/decorative" val="1"/>
              </a:ext>
            </a:extLst>
          </p:cNvPr>
          <p:cNvCxnSpPr>
            <a:cxnSpLocks/>
            <a:stCxn id="390" idx="2"/>
            <a:endCxn id="391" idx="0"/>
          </p:cNvCxnSpPr>
          <p:nvPr/>
        </p:nvCxnSpPr>
        <p:spPr>
          <a:xfrm rot="16200000" flipH="1">
            <a:off x="8831800" y="340498"/>
            <a:ext cx="417450" cy="1980353"/>
          </a:xfrm>
          <a:prstGeom prst="bentConnector3">
            <a:avLst>
              <a:gd name="adj1" fmla="val 50000"/>
            </a:avLst>
          </a:prstGeom>
          <a:noFill/>
          <a:ln w="19050" cap="flat" cmpd="sng">
            <a:solidFill>
              <a:srgbClr val="C2C2C2"/>
            </a:solidFill>
            <a:prstDash val="solid"/>
            <a:round/>
            <a:headEnd type="none" w="sm" len="sm"/>
            <a:tailEnd type="none" w="sm" len="sm"/>
          </a:ln>
        </p:spPr>
      </p:cxnSp>
      <p:sp>
        <p:nvSpPr>
          <p:cNvPr id="391" name="Cuadro de texto 3">
            <a:extLst>
              <a:ext uri="{FF2B5EF4-FFF2-40B4-BE49-F238E27FC236}">
                <a16:creationId xmlns:a16="http://schemas.microsoft.com/office/drawing/2014/main" id="{56435A79-D6B9-E6B0-272F-01187EB83C24}"/>
              </a:ext>
            </a:extLst>
          </p:cNvPr>
          <p:cNvSpPr/>
          <p:nvPr/>
        </p:nvSpPr>
        <p:spPr>
          <a:xfrm>
            <a:off x="8098004" y="1539400"/>
            <a:ext cx="3865395" cy="2333256"/>
          </a:xfrm>
          <a:prstGeom prst="roundRect">
            <a:avLst>
              <a:gd name="adj" fmla="val 7713"/>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S_tradnl" sz="2100" b="1" noProof="0">
                <a:solidFill>
                  <a:schemeClr val="lt1"/>
                </a:solidFill>
                <a:latin typeface="Trebuchet MS"/>
                <a:ea typeface="Trebuchet MS"/>
                <a:cs typeface="Trebuchet MS"/>
                <a:sym typeface="Trebuchet M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Viviendas a precio de mercado que no están subvencionadas pero cuyos alquileres son más bajos debido a su antigüedad, ubicación y otros factores</a:t>
            </a:r>
          </a:p>
        </p:txBody>
      </p:sp>
      <p:sp>
        <p:nvSpPr>
          <p:cNvPr id="3" name="Cuadro de texto 4">
            <a:extLst>
              <a:ext uri="{FF2B5EF4-FFF2-40B4-BE49-F238E27FC236}">
                <a16:creationId xmlns:a16="http://schemas.microsoft.com/office/drawing/2014/main" id="{17D85A0C-922A-62C9-57EB-A2C4A7D43CCC}"/>
              </a:ext>
            </a:extLst>
          </p:cNvPr>
          <p:cNvSpPr txBox="1">
            <a:spLocks noGrp="1"/>
          </p:cNvSpPr>
          <p:nvPr>
            <p:ph type="body" idx="1"/>
          </p:nvPr>
        </p:nvSpPr>
        <p:spPr>
          <a:xfrm>
            <a:off x="4432300" y="4174696"/>
            <a:ext cx="7342850" cy="228780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s-ES_tradnl" sz="2200" noProof="0">
                <a:solidFill>
                  <a:schemeClr val="bg2"/>
                </a:solidFill>
              </a:rPr>
              <a:t>Comprar y conservar viviendas asequibles existentes puede ayudar a las personas a permanecer en su lugar de residencia y preservar la asequibilidad a largo plazo.</a:t>
            </a:r>
          </a:p>
          <a:p>
            <a:pPr marL="0" lvl="0" indent="0" algn="l" rtl="0">
              <a:lnSpc>
                <a:spcPct val="100000"/>
              </a:lnSpc>
              <a:spcBef>
                <a:spcPts val="0"/>
              </a:spcBef>
              <a:spcAft>
                <a:spcPts val="1000"/>
              </a:spcAft>
              <a:buNone/>
            </a:pPr>
            <a:r>
              <a:rPr lang="es-ES_tradnl" sz="2200" noProof="0">
                <a:solidFill>
                  <a:schemeClr val="bg2"/>
                </a:solidFill>
              </a:rPr>
              <a:t>A menudo es menos costoso conservar las viviendas existentes y mantenerlas asequibles que construir nuevas viviendas asequibles.</a:t>
            </a:r>
          </a:p>
        </p:txBody>
      </p:sp>
    </p:spTree>
    <p:extLst>
      <p:ext uri="{BB962C8B-B14F-4D97-AF65-F5344CB8AC3E}">
        <p14:creationId xmlns:p14="http://schemas.microsoft.com/office/powerpoint/2010/main" val="29589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3" name="Título 1">
            <a:extLst>
              <a:ext uri="{FF2B5EF4-FFF2-40B4-BE49-F238E27FC236}">
                <a16:creationId xmlns:a16="http://schemas.microsoft.com/office/drawing/2014/main" id="{D5C52ABC-244A-E4E6-88F0-4DB78B8487A5}"/>
              </a:ext>
            </a:extLst>
          </p:cNvPr>
          <p:cNvSpPr>
            <a:spLocks noGrp="1"/>
          </p:cNvSpPr>
          <p:nvPr>
            <p:ph type="title"/>
          </p:nvPr>
        </p:nvSpPr>
        <p:spPr>
          <a:xfrm>
            <a:off x="1382485" y="365125"/>
            <a:ext cx="10526487" cy="1282156"/>
          </a:xfrm>
        </p:spPr>
        <p:txBody>
          <a:bodyPr/>
          <a:lstStyle/>
          <a:p>
            <a:r>
              <a:rPr lang="es-ES_tradnl">
                <a:solidFill>
                  <a:schemeClr val="bg2"/>
                </a:solidFill>
              </a:rPr>
              <a:t>La legislación estatal proporciona herramientas importantes</a:t>
            </a:r>
            <a:endParaRPr lang="es-ES_tradnl" b="0">
              <a:solidFill>
                <a:schemeClr val="bg2"/>
              </a:solidFill>
            </a:endParaRPr>
          </a:p>
          <a:p>
            <a:endParaRPr lang="es-ES_tradnl"/>
          </a:p>
        </p:txBody>
      </p:sp>
      <p:pic>
        <p:nvPicPr>
          <p:cNvPr id="403" name="Imagen 1" descr="Foto de un edificio en construcción"/>
          <p:cNvPicPr preferRelativeResize="0"/>
          <p:nvPr/>
        </p:nvPicPr>
        <p:blipFill rotWithShape="1">
          <a:blip r:embed="rId3">
            <a:alphaModFix/>
          </a:blip>
          <a:srcRect l="34566" r="52031"/>
          <a:stretch/>
        </p:blipFill>
        <p:spPr>
          <a:xfrm>
            <a:off x="-2" y="0"/>
            <a:ext cx="1379000" cy="6858002"/>
          </a:xfrm>
          <a:prstGeom prst="rect">
            <a:avLst/>
          </a:prstGeom>
          <a:noFill/>
          <a:ln>
            <a:noFill/>
          </a:ln>
        </p:spPr>
      </p:pic>
      <p:cxnSp>
        <p:nvCxnSpPr>
          <p:cNvPr id="402" name="Forma: línea &#10;&#10;">
            <a:extLst>
              <a:ext uri="{C183D7F6-B498-43B3-948B-1728B52AA6E4}">
                <adec:decorative xmlns:adec="http://schemas.microsoft.com/office/drawing/2017/decorative" val="1"/>
              </a:ext>
            </a:extLst>
          </p:cNvPr>
          <p:cNvCxnSpPr/>
          <p:nvPr/>
        </p:nvCxnSpPr>
        <p:spPr>
          <a:xfrm>
            <a:off x="4272170" y="1513200"/>
            <a:ext cx="5021100" cy="0"/>
          </a:xfrm>
          <a:prstGeom prst="straightConnector1">
            <a:avLst/>
          </a:prstGeom>
          <a:noFill/>
          <a:ln w="38100" cap="flat" cmpd="sng">
            <a:solidFill>
              <a:schemeClr val="accent5"/>
            </a:solidFill>
            <a:prstDash val="solid"/>
            <a:round/>
            <a:headEnd type="none" w="med" len="med"/>
            <a:tailEnd type="none" w="med" len="med"/>
          </a:ln>
        </p:spPr>
      </p:cxnSp>
      <p:sp>
        <p:nvSpPr>
          <p:cNvPr id="404" name="Cuadro de texto 1"/>
          <p:cNvSpPr txBox="1"/>
          <p:nvPr/>
        </p:nvSpPr>
        <p:spPr>
          <a:xfrm>
            <a:off x="2857413" y="1625997"/>
            <a:ext cx="9057190" cy="50834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
              </a:spcAft>
              <a:buClr>
                <a:schemeClr val="dk1"/>
              </a:buClr>
              <a:buSzPts val="1100"/>
              <a:buFont typeface="Arial"/>
              <a:buNone/>
            </a:pPr>
            <a:r>
              <a:rPr lang="es-ES_tradnl" sz="2800" b="1" noProof="0">
                <a:solidFill>
                  <a:schemeClr val="accent3"/>
                </a:solidFill>
                <a:latin typeface="Trebuchet MS"/>
                <a:ea typeface="Trebuchet MS"/>
                <a:cs typeface="Trebuchet MS"/>
                <a:sym typeface="Trebuchet MS"/>
              </a:rPr>
              <a:t>Notificación: </a:t>
            </a:r>
            <a:r>
              <a:rPr lang="es-ES_tradnl" sz="2800" noProof="0">
                <a:solidFill>
                  <a:schemeClr val="dk1"/>
                </a:solidFill>
                <a:latin typeface="Trebuchet MS"/>
                <a:ea typeface="Trebuchet MS"/>
                <a:cs typeface="Trebuchet MS"/>
                <a:sym typeface="Trebuchet MS"/>
              </a:rPr>
              <a:t>Exige un preaviso de hasta tres años cuando una vivienda asequible (subvencionada) corra el riesgo de perder sus restricciones de alquiler.</a:t>
            </a:r>
          </a:p>
          <a:p>
            <a:pPr marL="0" lvl="0" indent="0" algn="l" rtl="0">
              <a:spcBef>
                <a:spcPts val="2000"/>
              </a:spcBef>
              <a:spcAft>
                <a:spcPts val="200"/>
              </a:spcAft>
              <a:buNone/>
            </a:pPr>
            <a:r>
              <a:rPr lang="es-ES_tradnl" sz="2800" b="1" noProof="0">
                <a:solidFill>
                  <a:schemeClr val="accent3"/>
                </a:solidFill>
                <a:latin typeface="Trebuchet MS"/>
                <a:ea typeface="Trebuchet MS"/>
                <a:cs typeface="Trebuchet MS"/>
                <a:sym typeface="Trebuchet MS"/>
              </a:rPr>
              <a:t>Sustitución de unidades: </a:t>
            </a:r>
            <a:r>
              <a:rPr lang="es-ES_tradnl" sz="2800" noProof="0">
                <a:solidFill>
                  <a:schemeClr val="dk1"/>
                </a:solidFill>
                <a:latin typeface="Trebuchet MS"/>
                <a:ea typeface="Trebuchet MS"/>
                <a:cs typeface="Trebuchet MS"/>
                <a:sym typeface="Trebuchet MS"/>
              </a:rPr>
              <a:t>Exige que las nuevas viviendas sustituyan las unidades existentes que se derriben por otras nuevas que sean igualmente asequibles y de tamaño equivalente.</a:t>
            </a:r>
          </a:p>
          <a:p>
            <a:pPr marL="0" lvl="0" indent="0" algn="l" rtl="0">
              <a:spcBef>
                <a:spcPts val="2000"/>
              </a:spcBef>
              <a:spcAft>
                <a:spcPts val="200"/>
              </a:spcAft>
              <a:buNone/>
            </a:pPr>
            <a:r>
              <a:rPr lang="es-ES_tradnl" sz="2800" b="1" noProof="0">
                <a:solidFill>
                  <a:schemeClr val="accent3"/>
                </a:solidFill>
                <a:latin typeface="Trebuchet MS"/>
                <a:ea typeface="Trebuchet MS"/>
                <a:cs typeface="Trebuchet MS"/>
                <a:sym typeface="Trebuchet MS"/>
              </a:rPr>
              <a:t>Derecho de retorno: </a:t>
            </a:r>
            <a:r>
              <a:rPr lang="es-ES_tradnl" sz="2800" noProof="0">
                <a:solidFill>
                  <a:schemeClr val="dk1"/>
                </a:solidFill>
                <a:latin typeface="Trebuchet MS"/>
                <a:ea typeface="Trebuchet MS"/>
                <a:cs typeface="Trebuchet MS"/>
                <a:sym typeface="Trebuchet MS"/>
              </a:rPr>
              <a:t>Cuando se remodelan viviendas asequibles, se exige que los inquilinos actuales tengan prioridad para las nuevas unidades.</a:t>
            </a:r>
          </a:p>
        </p:txBody>
      </p:sp>
      <p:sp>
        <p:nvSpPr>
          <p:cNvPr id="405" name="Forma: Círculo ">
            <a:extLst>
              <a:ext uri="{C183D7F6-B498-43B3-948B-1728B52AA6E4}">
                <adec:decorative xmlns:adec="http://schemas.microsoft.com/office/drawing/2017/decorative" val="1"/>
              </a:ext>
            </a:extLst>
          </p:cNvPr>
          <p:cNvSpPr/>
          <p:nvPr/>
        </p:nvSpPr>
        <p:spPr>
          <a:xfrm>
            <a:off x="1901795" y="1535994"/>
            <a:ext cx="828000" cy="8280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407" name="Icono 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067498" y="1684818"/>
            <a:ext cx="572781" cy="530352"/>
          </a:xfrm>
          <a:prstGeom prst="rect">
            <a:avLst/>
          </a:prstGeom>
          <a:noFill/>
          <a:ln>
            <a:noFill/>
          </a:ln>
        </p:spPr>
      </p:pic>
      <p:sp>
        <p:nvSpPr>
          <p:cNvPr id="406" name="Forma: Círculo ">
            <a:extLst>
              <a:ext uri="{C183D7F6-B498-43B3-948B-1728B52AA6E4}">
                <adec:decorative xmlns:adec="http://schemas.microsoft.com/office/drawing/2017/decorative" val="1"/>
              </a:ext>
            </a:extLst>
          </p:cNvPr>
          <p:cNvSpPr/>
          <p:nvPr/>
        </p:nvSpPr>
        <p:spPr>
          <a:xfrm>
            <a:off x="1901795" y="3115878"/>
            <a:ext cx="828000" cy="8280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408" name="Icono 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066891" y="3285720"/>
            <a:ext cx="475488" cy="475488"/>
          </a:xfrm>
          <a:prstGeom prst="rect">
            <a:avLst/>
          </a:prstGeom>
          <a:noFill/>
          <a:ln>
            <a:noFill/>
          </a:ln>
        </p:spPr>
      </p:pic>
      <p:sp>
        <p:nvSpPr>
          <p:cNvPr id="2" name="Forma: Círculo ">
            <a:extLst>
              <a:ext uri="{FF2B5EF4-FFF2-40B4-BE49-F238E27FC236}">
                <a16:creationId xmlns:a16="http://schemas.microsoft.com/office/drawing/2014/main" id="{75B4A878-B468-72D3-0B59-CD7B180A81AC}"/>
              </a:ext>
              <a:ext uri="{C183D7F6-B498-43B3-948B-1728B52AA6E4}">
                <adec:decorative xmlns:adec="http://schemas.microsoft.com/office/drawing/2017/decorative" val="1"/>
              </a:ext>
            </a:extLst>
          </p:cNvPr>
          <p:cNvSpPr/>
          <p:nvPr/>
        </p:nvSpPr>
        <p:spPr>
          <a:xfrm>
            <a:off x="1901795" y="5060096"/>
            <a:ext cx="828000" cy="8280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5" name="Icono 3">
            <a:extLst>
              <a:ext uri="{FF2B5EF4-FFF2-40B4-BE49-F238E27FC236}">
                <a16:creationId xmlns:a16="http://schemas.microsoft.com/office/drawing/2014/main" id="{23C33A0F-0A1B-6C8C-99B7-BB9AAE3B7D25}"/>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036994" y="5173182"/>
            <a:ext cx="535281" cy="6018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Título 1">
            <a:extLst>
              <a:ext uri="{FF2B5EF4-FFF2-40B4-BE49-F238E27FC236}">
                <a16:creationId xmlns:a16="http://schemas.microsoft.com/office/drawing/2014/main" id="{5C7F0618-A143-4760-ACC2-98DF45567E84}"/>
              </a:ext>
            </a:extLst>
          </p:cNvPr>
          <p:cNvSpPr>
            <a:spLocks noGrp="1"/>
          </p:cNvSpPr>
          <p:nvPr>
            <p:ph type="title"/>
          </p:nvPr>
        </p:nvSpPr>
        <p:spPr>
          <a:xfrm>
            <a:off x="2797628" y="582839"/>
            <a:ext cx="9241972" cy="1358356"/>
          </a:xfrm>
        </p:spPr>
        <p:txBody>
          <a:bodyPr>
            <a:normAutofit/>
          </a:bodyPr>
          <a:lstStyle/>
          <a:p>
            <a:r>
              <a:rPr lang="es-ES_tradnl"/>
              <a:t>Los gobiernos locales también pueden ayudar a conservar viviendas asequibles</a:t>
            </a:r>
            <a:endParaRPr lang="es-ES_tradnl" b="0">
              <a:solidFill>
                <a:srgbClr val="000000"/>
              </a:solidFill>
            </a:endParaRPr>
          </a:p>
          <a:p>
            <a:endParaRPr lang="es-ES_tradnl"/>
          </a:p>
        </p:txBody>
      </p:sp>
      <p:pic>
        <p:nvPicPr>
          <p:cNvPr id="419" name="Imagen 1" descr="Foto de un nuevo edificio de apartamentos con comercios en la planta baja"/>
          <p:cNvPicPr preferRelativeResize="0"/>
          <p:nvPr/>
        </p:nvPicPr>
        <p:blipFill rotWithShape="1">
          <a:blip r:embed="rId3">
            <a:alphaModFix/>
          </a:blip>
          <a:srcRect l="66004" r="9569"/>
          <a:stretch/>
        </p:blipFill>
        <p:spPr>
          <a:xfrm>
            <a:off x="2" y="0"/>
            <a:ext cx="2513224" cy="6857999"/>
          </a:xfrm>
          <a:prstGeom prst="rect">
            <a:avLst/>
          </a:prstGeom>
          <a:noFill/>
          <a:ln>
            <a:noFill/>
          </a:ln>
        </p:spPr>
      </p:pic>
      <p:cxnSp>
        <p:nvCxnSpPr>
          <p:cNvPr id="418" name="Forma: línea ">
            <a:extLst>
              <a:ext uri="{C183D7F6-B498-43B3-948B-1728B52AA6E4}">
                <adec:decorative xmlns:adec="http://schemas.microsoft.com/office/drawing/2017/decorative" val="1"/>
              </a:ext>
            </a:extLst>
          </p:cNvPr>
          <p:cNvCxnSpPr/>
          <p:nvPr/>
        </p:nvCxnSpPr>
        <p:spPr>
          <a:xfrm>
            <a:off x="4869525" y="1730057"/>
            <a:ext cx="5021100" cy="0"/>
          </a:xfrm>
          <a:prstGeom prst="straightConnector1">
            <a:avLst/>
          </a:prstGeom>
          <a:noFill/>
          <a:ln w="38100" cap="flat" cmpd="sng">
            <a:solidFill>
              <a:schemeClr val="accent5"/>
            </a:solidFill>
            <a:prstDash val="solid"/>
            <a:round/>
            <a:headEnd type="none" w="med" len="med"/>
            <a:tailEnd type="none" w="med" len="med"/>
          </a:ln>
        </p:spPr>
      </p:cxnSp>
      <p:sp>
        <p:nvSpPr>
          <p:cNvPr id="421" name="Cuadro de texto1"/>
          <p:cNvSpPr/>
          <p:nvPr/>
        </p:nvSpPr>
        <p:spPr>
          <a:xfrm>
            <a:off x="2129849" y="2039548"/>
            <a:ext cx="6323400" cy="1056000"/>
          </a:xfrm>
          <a:prstGeom prst="roundRect">
            <a:avLst>
              <a:gd name="adj" fmla="val 7732"/>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200" b="1" noProof="0">
                <a:solidFill>
                  <a:schemeClr val="lt1"/>
                </a:solidFill>
                <a:latin typeface="Trebuchet MS"/>
                <a:ea typeface="Trebuchet MS"/>
                <a:cs typeface="Trebuchet MS"/>
                <a:sym typeface="Trebuchet MS"/>
              </a:rPr>
              <a:t>Invertir en la adquisición, rehabilitación y conservación de viviendas asequibles</a:t>
            </a:r>
          </a:p>
        </p:txBody>
      </p:sp>
      <p:sp>
        <p:nvSpPr>
          <p:cNvPr id="420" name="Cuadro de texto 2"/>
          <p:cNvSpPr/>
          <p:nvPr/>
        </p:nvSpPr>
        <p:spPr>
          <a:xfrm>
            <a:off x="3838770" y="3317256"/>
            <a:ext cx="6323400" cy="1478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200" b="1" noProof="0">
                <a:solidFill>
                  <a:schemeClr val="lt1"/>
                </a:solidFill>
                <a:latin typeface="Trebuchet MS"/>
                <a:ea typeface="Trebuchet MS"/>
                <a:cs typeface="Trebuchet MS"/>
                <a:sym typeface="Trebuchet MS"/>
              </a:rPr>
              <a:t>Adoptar políticas locales como la preservación de las casas móviles y las leyes de «oportunidad de compra»</a:t>
            </a:r>
          </a:p>
        </p:txBody>
      </p:sp>
      <p:sp>
        <p:nvSpPr>
          <p:cNvPr id="422" name="Cuadro de texto 3"/>
          <p:cNvSpPr/>
          <p:nvPr/>
        </p:nvSpPr>
        <p:spPr>
          <a:xfrm>
            <a:off x="5585269" y="5048380"/>
            <a:ext cx="6323400" cy="1377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ES_tradnl" sz="2200" b="1" noProof="0">
                <a:solidFill>
                  <a:schemeClr val="lt1"/>
                </a:solidFill>
                <a:latin typeface="Trebuchet MS"/>
                <a:ea typeface="Trebuchet MS"/>
                <a:cs typeface="Trebuchet MS"/>
                <a:sym typeface="Trebuchet MS"/>
              </a:rPr>
              <a:t>Asociarse con grupos locales para preservar la vivienda asequible, a través de fideicomisos de terrenos comunitarios y otros mecanismos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Forma: Rectángulo">
            <a:extLst>
              <a:ext uri="{C183D7F6-B498-43B3-948B-1728B52AA6E4}">
                <adec:decorative xmlns:adec="http://schemas.microsoft.com/office/drawing/2017/decorative" val="1"/>
              </a:ext>
            </a:extLst>
          </p:cNvPr>
          <p:cNvSpPr/>
          <p:nvPr/>
        </p:nvSpPr>
        <p:spPr>
          <a:xfrm>
            <a:off x="0" y="-25"/>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67573039-98D7-2FEA-FD55-46E128166101}"/>
              </a:ext>
            </a:extLst>
          </p:cNvPr>
          <p:cNvSpPr>
            <a:spLocks noGrp="1"/>
          </p:cNvSpPr>
          <p:nvPr>
            <p:ph type="title"/>
          </p:nvPr>
        </p:nvSpPr>
        <p:spPr>
          <a:xfrm>
            <a:off x="664029" y="1257754"/>
            <a:ext cx="3004457" cy="1325700"/>
          </a:xfrm>
        </p:spPr>
        <p:txBody>
          <a:bodyPr>
            <a:normAutofit fontScale="90000"/>
          </a:bodyPr>
          <a:lstStyle/>
          <a:p>
            <a:pPr algn="l"/>
            <a:r>
              <a:rPr lang="es-ES_tradnl" sz="2600">
                <a:solidFill>
                  <a:schemeClr val="lt1"/>
                </a:solidFill>
              </a:rPr>
              <a:t>Y no se olvide de la </a:t>
            </a:r>
            <a:r>
              <a:rPr lang="es-ES_tradnl" sz="3500">
                <a:solidFill>
                  <a:schemeClr val="lt1"/>
                </a:solidFill>
              </a:rPr>
              <a:t>Producción!</a:t>
            </a:r>
            <a:endParaRPr lang="es-ES_tradnl" sz="3500" b="0">
              <a:solidFill>
                <a:srgbClr val="000000"/>
              </a:solidFill>
            </a:endParaRPr>
          </a:p>
        </p:txBody>
      </p:sp>
      <p:pic>
        <p:nvPicPr>
          <p:cNvPr id="312" name="Icono 1" descr="Icono de herramientas de construcción"/>
          <p:cNvPicPr preferRelativeResize="0"/>
          <p:nvPr/>
        </p:nvPicPr>
        <p:blipFill>
          <a:blip r:embed="rId3">
            <a:alphaModFix/>
          </a:blip>
          <a:stretch>
            <a:fillRect/>
          </a:stretch>
        </p:blipFill>
        <p:spPr>
          <a:xfrm>
            <a:off x="780287" y="361800"/>
            <a:ext cx="641431" cy="731520"/>
          </a:xfrm>
          <a:prstGeom prst="rect">
            <a:avLst/>
          </a:prstGeom>
          <a:noFill/>
          <a:ln>
            <a:noFill/>
          </a:ln>
        </p:spPr>
      </p:pic>
      <p:sp>
        <p:nvSpPr>
          <p:cNvPr id="308" name="Cuadro de texto 1"/>
          <p:cNvSpPr txBox="1">
            <a:spLocks noGrp="1"/>
          </p:cNvSpPr>
          <p:nvPr>
            <p:ph type="body" idx="1"/>
          </p:nvPr>
        </p:nvSpPr>
        <p:spPr>
          <a:xfrm>
            <a:off x="4397387" y="830550"/>
            <a:ext cx="7249783" cy="213900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es-ES_tradnl" noProof="0">
                <a:solidFill>
                  <a:schemeClr val="bg2"/>
                </a:solidFill>
              </a:rPr>
              <a:t>El principal factor de desplazamiento es </a:t>
            </a:r>
            <a:br>
              <a:rPr lang="es-ES_tradnl" noProof="0">
                <a:solidFill>
                  <a:schemeClr val="bg2"/>
                </a:solidFill>
              </a:rPr>
            </a:br>
            <a:r>
              <a:rPr lang="es-ES_tradnl" sz="3700" noProof="0">
                <a:solidFill>
                  <a:schemeClr val="bg2"/>
                </a:solidFill>
              </a:rPr>
              <a:t>la subida de los alquileres,</a:t>
            </a:r>
            <a:r>
              <a:rPr lang="es-ES_tradnl" noProof="0">
                <a:solidFill>
                  <a:schemeClr val="bg2"/>
                </a:solidFill>
              </a:rPr>
              <a:t> causada en gran parte por no disponer de suficientes viviendas para cubrir nuestras necesidades.</a:t>
            </a:r>
          </a:p>
        </p:txBody>
      </p:sp>
      <p:cxnSp>
        <p:nvCxnSpPr>
          <p:cNvPr id="306" name="Forma: línea">
            <a:extLst>
              <a:ext uri="{C183D7F6-B498-43B3-948B-1728B52AA6E4}">
                <adec:decorative xmlns:adec="http://schemas.microsoft.com/office/drawing/2017/decorative" val="1"/>
              </a:ext>
            </a:extLst>
          </p:cNvPr>
          <p:cNvCxnSpPr>
            <a:cxnSpLocks/>
          </p:cNvCxnSpPr>
          <p:nvPr/>
        </p:nvCxnSpPr>
        <p:spPr>
          <a:xfrm>
            <a:off x="4397387" y="1831301"/>
            <a:ext cx="5907756" cy="0"/>
          </a:xfrm>
          <a:prstGeom prst="straightConnector1">
            <a:avLst/>
          </a:prstGeom>
          <a:noFill/>
          <a:ln w="38100" cap="flat" cmpd="sng">
            <a:solidFill>
              <a:schemeClr val="accent5"/>
            </a:solidFill>
            <a:prstDash val="solid"/>
            <a:round/>
            <a:headEnd type="none" w="med" len="med"/>
            <a:tailEnd type="none" w="med" len="med"/>
          </a:ln>
        </p:spPr>
      </p:cxnSp>
      <p:pic>
        <p:nvPicPr>
          <p:cNvPr id="310" name="Imagen 1" descr="Foto de unos apartamentos de una planta con jardín"/>
          <p:cNvPicPr preferRelativeResize="0"/>
          <p:nvPr/>
        </p:nvPicPr>
        <p:blipFill rotWithShape="1">
          <a:blip r:embed="rId4">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Imagen 2" descr="Foto de casas adosadas de dos plantas"/>
          <p:cNvPicPr preferRelativeResize="0"/>
          <p:nvPr/>
        </p:nvPicPr>
        <p:blipFill rotWithShape="1">
          <a:blip r:embed="rId5">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Forma: Rectángulo">
            <a:extLst>
              <a:ext uri="{C183D7F6-B498-43B3-948B-1728B52AA6E4}">
                <adec:decorative xmlns:adec="http://schemas.microsoft.com/office/drawing/2017/decorative" val="1"/>
              </a:ext>
            </a:extLst>
          </p:cNvPr>
          <p:cNvSpPr/>
          <p:nvPr/>
        </p:nvSpPr>
        <p:spPr>
          <a:xfrm>
            <a:off x="0" y="0"/>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D7ADFC91-4F02-9967-0D9A-9AC3091F29C0}"/>
              </a:ext>
            </a:extLst>
          </p:cNvPr>
          <p:cNvSpPr>
            <a:spLocks noGrp="1"/>
          </p:cNvSpPr>
          <p:nvPr>
            <p:ph type="title"/>
          </p:nvPr>
        </p:nvSpPr>
        <p:spPr>
          <a:xfrm>
            <a:off x="522516" y="833211"/>
            <a:ext cx="3069770" cy="2272756"/>
          </a:xfrm>
        </p:spPr>
        <p:txBody>
          <a:bodyPr/>
          <a:lstStyle/>
          <a:p>
            <a:pPr algn="l"/>
            <a:r>
              <a:rPr lang="es-ES_tradnl" sz="2600">
                <a:solidFill>
                  <a:schemeClr val="lt1"/>
                </a:solidFill>
              </a:rPr>
              <a:t>Y no se olvide de la </a:t>
            </a:r>
            <a:r>
              <a:rPr lang="es-ES_tradnl" sz="3500">
                <a:solidFill>
                  <a:schemeClr val="lt1"/>
                </a:solidFill>
              </a:rPr>
              <a:t>Producción!</a:t>
            </a:r>
            <a:br>
              <a:rPr lang="es-ES_tradnl" sz="3500">
                <a:solidFill>
                  <a:schemeClr val="lt1"/>
                </a:solidFill>
              </a:rPr>
            </a:br>
            <a:r>
              <a:rPr lang="es-ES_tradnl" sz="1400">
                <a:solidFill>
                  <a:schemeClr val="lt1"/>
                </a:solidFill>
              </a:rPr>
              <a:t>parte 2</a:t>
            </a:r>
          </a:p>
        </p:txBody>
      </p:sp>
      <p:pic>
        <p:nvPicPr>
          <p:cNvPr id="326" name="Icono 1" descr="Icono de herramientas de construcción"/>
          <p:cNvPicPr preferRelativeResize="0"/>
          <p:nvPr/>
        </p:nvPicPr>
        <p:blipFill>
          <a:blip r:embed="rId3">
            <a:alphaModFix/>
          </a:blip>
          <a:stretch>
            <a:fillRect/>
          </a:stretch>
        </p:blipFill>
        <p:spPr>
          <a:xfrm>
            <a:off x="780287" y="361800"/>
            <a:ext cx="641431" cy="731520"/>
          </a:xfrm>
          <a:prstGeom prst="rect">
            <a:avLst/>
          </a:prstGeom>
          <a:noFill/>
          <a:ln>
            <a:noFill/>
          </a:ln>
        </p:spPr>
      </p:pic>
      <p:pic>
        <p:nvPicPr>
          <p:cNvPr id="327" name="Imagen 1" descr="Foto de un edificio en construcción"/>
          <p:cNvPicPr preferRelativeResize="0"/>
          <p:nvPr/>
        </p:nvPicPr>
        <p:blipFill rotWithShape="1">
          <a:blip r:embed="rId4">
            <a:alphaModFix/>
          </a:blip>
          <a:srcRect l="17464" r="14018"/>
          <a:stretch/>
        </p:blipFill>
        <p:spPr>
          <a:xfrm>
            <a:off x="203625" y="3224450"/>
            <a:ext cx="3196800" cy="3109800"/>
          </a:xfrm>
          <a:prstGeom prst="roundRect">
            <a:avLst>
              <a:gd name="adj" fmla="val 3962"/>
            </a:avLst>
          </a:prstGeom>
          <a:noFill/>
          <a:ln>
            <a:noFill/>
          </a:ln>
          <a:effectLst>
            <a:outerShdw blurRad="57150" dist="19050" dir="5400000" algn="bl" rotWithShape="0">
              <a:srgbClr val="000000">
                <a:alpha val="50000"/>
              </a:srgbClr>
            </a:outerShdw>
          </a:effectLst>
        </p:spPr>
      </p:pic>
      <p:sp>
        <p:nvSpPr>
          <p:cNvPr id="320" name="Cuadro de texto1"/>
          <p:cNvSpPr txBox="1">
            <a:spLocks noGrp="1"/>
          </p:cNvSpPr>
          <p:nvPr>
            <p:ph type="body" idx="1"/>
          </p:nvPr>
        </p:nvSpPr>
        <p:spPr>
          <a:xfrm>
            <a:off x="4616250" y="523727"/>
            <a:ext cx="6737700" cy="1431121"/>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s-ES_tradnl" sz="2900" noProof="0">
                <a:solidFill>
                  <a:schemeClr val="bg2"/>
                </a:solidFill>
              </a:rPr>
              <a:t>Producir más viviendas es fundamental para afrontar el reto del desplazamiento.</a:t>
            </a:r>
          </a:p>
        </p:txBody>
      </p:sp>
      <p:sp>
        <p:nvSpPr>
          <p:cNvPr id="325" name="Cuadro de texto 2"/>
          <p:cNvSpPr txBox="1">
            <a:spLocks noGrp="1"/>
          </p:cNvSpPr>
          <p:nvPr>
            <p:ph type="body" idx="1"/>
          </p:nvPr>
        </p:nvSpPr>
        <p:spPr>
          <a:xfrm>
            <a:off x="4616250" y="2070300"/>
            <a:ext cx="6737700" cy="8310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s-ES_tradnl" b="0" noProof="0">
                <a:solidFill>
                  <a:schemeClr val="bg2"/>
                </a:solidFill>
              </a:rPr>
              <a:t>A la hora de planificar y crear nuevas viviendas, debemos tener en cuenta:</a:t>
            </a:r>
          </a:p>
        </p:txBody>
      </p:sp>
      <p:sp>
        <p:nvSpPr>
          <p:cNvPr id="323" name="Cuadro de texto3"/>
          <p:cNvSpPr/>
          <p:nvPr/>
        </p:nvSpPr>
        <p:spPr>
          <a:xfrm>
            <a:off x="3752643" y="3224450"/>
            <a:ext cx="3890700" cy="1444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¿Qué tipo de nuevas viviendas y dónde?</a:t>
            </a:r>
          </a:p>
        </p:txBody>
      </p:sp>
      <p:sp>
        <p:nvSpPr>
          <p:cNvPr id="324" name="Cuadro de texto 4"/>
          <p:cNvSpPr/>
          <p:nvPr/>
        </p:nvSpPr>
        <p:spPr>
          <a:xfrm>
            <a:off x="8001893" y="3224450"/>
            <a:ext cx="3890700" cy="1444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¿A quién servirá?</a:t>
            </a:r>
          </a:p>
        </p:txBody>
      </p:sp>
      <p:sp>
        <p:nvSpPr>
          <p:cNvPr id="321" name="Cuadro de texto 5"/>
          <p:cNvSpPr/>
          <p:nvPr/>
        </p:nvSpPr>
        <p:spPr>
          <a:xfrm>
            <a:off x="3752625" y="4889473"/>
            <a:ext cx="3890700" cy="1444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¿Cómo se gestionará?</a:t>
            </a:r>
          </a:p>
        </p:txBody>
      </p:sp>
      <p:sp>
        <p:nvSpPr>
          <p:cNvPr id="322" name="Cuadro de texto 6"/>
          <p:cNvSpPr/>
          <p:nvPr/>
        </p:nvSpPr>
        <p:spPr>
          <a:xfrm>
            <a:off x="8001875" y="4889473"/>
            <a:ext cx="3890700" cy="1444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¿Cómo se apoya a las personas afectadas por el nuevo desarrollo?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91" name="Forma: Rectángulo ">
            <a:extLst>
              <a:ext uri="{C183D7F6-B498-43B3-948B-1728B52AA6E4}">
                <adec:decorative xmlns:adec="http://schemas.microsoft.com/office/drawing/2017/decorative" val="1"/>
              </a:ext>
            </a:extLst>
          </p:cNvPr>
          <p:cNvSpPr/>
          <p:nvPr/>
        </p:nvSpPr>
        <p:spPr>
          <a:xfrm>
            <a:off x="0" y="1360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DF96F620-00C5-D558-8CEB-EE77243BE780}"/>
              </a:ext>
            </a:extLst>
          </p:cNvPr>
          <p:cNvSpPr>
            <a:spLocks noGrp="1"/>
          </p:cNvSpPr>
          <p:nvPr>
            <p:ph type="ctrTitle"/>
          </p:nvPr>
        </p:nvSpPr>
        <p:spPr>
          <a:xfrm>
            <a:off x="415611" y="470253"/>
            <a:ext cx="11360700" cy="951643"/>
          </a:xfrm>
        </p:spPr>
        <p:txBody>
          <a:bodyPr>
            <a:normAutofit fontScale="90000"/>
          </a:bodyPr>
          <a:lstStyle/>
          <a:p>
            <a:r>
              <a:rPr lang="es-ES_tradnl" sz="6400"/>
              <a:t>Comprender el desplazamiento</a:t>
            </a:r>
            <a:endParaRPr lang="es-ES_tradnl" sz="6400" b="0">
              <a:solidFill>
                <a:srgbClr val="000000"/>
              </a:solidFill>
            </a:endParaRPr>
          </a:p>
        </p:txBody>
      </p:sp>
      <p:sp>
        <p:nvSpPr>
          <p:cNvPr id="87" name="Forma: Rectángulo ">
            <a:extLst>
              <a:ext uri="{C183D7F6-B498-43B3-948B-1728B52AA6E4}">
                <adec:decorative xmlns:adec="http://schemas.microsoft.com/office/drawing/2017/decorative" val="1"/>
              </a:ext>
            </a:extLst>
          </p:cNvPr>
          <p:cNvSpPr/>
          <p:nvPr/>
        </p:nvSpPr>
        <p:spPr>
          <a:xfrm>
            <a:off x="0" y="5007175"/>
            <a:ext cx="12192000" cy="1851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86" name="Cuadro de texto 1"/>
          <p:cNvSpPr txBox="1">
            <a:spLocks noGrp="1"/>
          </p:cNvSpPr>
          <p:nvPr>
            <p:ph type="subTitle" idx="1"/>
          </p:nvPr>
        </p:nvSpPr>
        <p:spPr>
          <a:xfrm>
            <a:off x="415600" y="1428178"/>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s-ES_tradnl" sz="3300" noProof="0">
                <a:solidFill>
                  <a:schemeClr val="accent3"/>
                </a:solidFill>
              </a:rPr>
              <a:t>CAUSAS | IMPACTOS | SOLUCIONES</a:t>
            </a:r>
          </a:p>
        </p:txBody>
      </p:sp>
      <p:sp>
        <p:nvSpPr>
          <p:cNvPr id="92" name="Cuadro de texto 2"/>
          <p:cNvSpPr txBox="1"/>
          <p:nvPr/>
        </p:nvSpPr>
        <p:spPr>
          <a:xfrm>
            <a:off x="2148750" y="2230475"/>
            <a:ext cx="7894500" cy="925500"/>
          </a:xfrm>
          <a:prstGeom prst="rect">
            <a:avLst/>
          </a:prstGeom>
          <a:noFill/>
          <a:ln>
            <a:noFill/>
          </a:ln>
        </p:spPr>
        <p:txBody>
          <a:bodyPr spcFirstLastPara="1" wrap="square" lIns="91425" tIns="91425" rIns="91425" bIns="91425" anchor="t" anchorCtr="0">
            <a:noAutofit/>
          </a:bodyPr>
          <a:lstStyle/>
          <a:p>
            <a:pPr lvl="0" algn="ctr"/>
            <a:r>
              <a:rPr lang="es-ES_tradnl" sz="2400">
                <a:solidFill>
                  <a:schemeClr val="dk1"/>
                </a:solidFill>
                <a:latin typeface="Trebuchet MS"/>
                <a:ea typeface="Trebuchet MS"/>
                <a:cs typeface="Trebuchet MS"/>
                <a:sym typeface="Trebuchet MS"/>
              </a:rPr>
              <a:t>Nombre de la reunión / fecha / hora</a:t>
            </a:r>
            <a:endParaRPr lang="es-ES_tradnl" sz="2400" noProof="0">
              <a:solidFill>
                <a:schemeClr val="dk1"/>
              </a:solidFill>
              <a:highlight>
                <a:srgbClr val="FFFF00"/>
              </a:highlight>
              <a:latin typeface="Trebuchet MS"/>
              <a:ea typeface="Trebuchet MS"/>
              <a:cs typeface="Trebuchet MS"/>
              <a:sym typeface="Trebuchet MS"/>
            </a:endParaRPr>
          </a:p>
        </p:txBody>
      </p:sp>
      <p:pic>
        <p:nvPicPr>
          <p:cNvPr id="93" name="Imagen: 1" descr="Muestra del sello o logotipo local que debe cambiarse o eliminarse al editar esta presentación de diapositivas para su jurisdicción"/>
          <p:cNvPicPr preferRelativeResize="0"/>
          <p:nvPr/>
        </p:nvPicPr>
        <p:blipFill>
          <a:blip r:embed="rId3">
            <a:alphaModFix/>
          </a:blip>
          <a:stretch>
            <a:fillRect/>
          </a:stretch>
        </p:blipFill>
        <p:spPr>
          <a:xfrm>
            <a:off x="639300" y="1665232"/>
            <a:ext cx="1420577" cy="1495987"/>
          </a:xfrm>
          <a:prstGeom prst="rect">
            <a:avLst/>
          </a:prstGeom>
          <a:noFill/>
          <a:ln>
            <a:noFill/>
          </a:ln>
        </p:spPr>
      </p:pic>
      <p:sp>
        <p:nvSpPr>
          <p:cNvPr id="94" name="Cuadro de texto 3"/>
          <p:cNvSpPr txBox="1"/>
          <p:nvPr/>
        </p:nvSpPr>
        <p:spPr>
          <a:xfrm>
            <a:off x="718538" y="1835815"/>
            <a:ext cx="1262100" cy="595500"/>
          </a:xfrm>
          <a:prstGeom prst="rect">
            <a:avLst/>
          </a:prstGeom>
          <a:noFill/>
          <a:ln>
            <a:noFill/>
          </a:ln>
        </p:spPr>
        <p:txBody>
          <a:bodyPr spcFirstLastPara="1" wrap="square" lIns="91425" tIns="91425" rIns="91425" bIns="91425" anchor="t" anchorCtr="0">
            <a:noAutofit/>
          </a:bodyPr>
          <a:lstStyle/>
          <a:p>
            <a:pPr lvl="0" algn="ctr"/>
            <a:r>
              <a:rPr lang="es-ES_tradnl" sz="1200">
                <a:solidFill>
                  <a:schemeClr val="dk1"/>
                </a:solidFill>
                <a:latin typeface="Trebuchet MS"/>
                <a:ea typeface="Trebuchet MS"/>
                <a:cs typeface="Trebuchet MS"/>
                <a:sym typeface="Trebuchet MS"/>
              </a:rPr>
              <a:t>Actualice con el sello/logotipo local o quítelo</a:t>
            </a:r>
            <a:endParaRPr lang="es-ES_tradnl" sz="1200" noProof="0">
              <a:solidFill>
                <a:schemeClr val="dk1"/>
              </a:solidFill>
              <a:highlight>
                <a:srgbClr val="FFFF00"/>
              </a:highlight>
              <a:latin typeface="Trebuchet MS"/>
              <a:ea typeface="Trebuchet MS"/>
              <a:cs typeface="Trebuchet MS"/>
              <a:sym typeface="Trebuchet MS"/>
            </a:endParaRPr>
          </a:p>
        </p:txBody>
      </p:sp>
      <p:pic>
        <p:nvPicPr>
          <p:cNvPr id="90" name="Imagen: 2" descr="Foto de una persona mayor cocinando"/>
          <p:cNvPicPr preferRelativeResize="0"/>
          <p:nvPr/>
        </p:nvPicPr>
        <p:blipFill rotWithShape="1">
          <a:blip r:embed="rId4">
            <a:alphaModFix/>
          </a:blip>
          <a:srcRect l="5728" r="5737"/>
          <a:stretch/>
        </p:blipFill>
        <p:spPr>
          <a:xfrm>
            <a:off x="585950" y="3461400"/>
            <a:ext cx="3544500" cy="2670300"/>
          </a:xfrm>
          <a:prstGeom prst="roundRect">
            <a:avLst>
              <a:gd name="adj" fmla="val 7424"/>
            </a:avLst>
          </a:prstGeom>
          <a:noFill/>
          <a:ln>
            <a:noFill/>
          </a:ln>
          <a:effectLst>
            <a:outerShdw blurRad="57150" dist="19050" dir="5400000" algn="bl" rotWithShape="0">
              <a:srgbClr val="000000">
                <a:alpha val="50000"/>
              </a:srgbClr>
            </a:outerShdw>
          </a:effectLst>
        </p:spPr>
      </p:pic>
      <p:pic>
        <p:nvPicPr>
          <p:cNvPr id="88" name="Imagen: 3" descr="Foto de adosados"/>
          <p:cNvPicPr preferRelativeResize="0"/>
          <p:nvPr/>
        </p:nvPicPr>
        <p:blipFill rotWithShape="1">
          <a:blip r:embed="rId5">
            <a:alphaModFix/>
          </a:blip>
          <a:srcRect l="5759" r="5768"/>
          <a:stretch/>
        </p:blipFill>
        <p:spPr>
          <a:xfrm>
            <a:off x="4324955" y="3461400"/>
            <a:ext cx="3542100" cy="2670300"/>
          </a:xfrm>
          <a:prstGeom prst="roundRect">
            <a:avLst>
              <a:gd name="adj" fmla="val 6650"/>
            </a:avLst>
          </a:prstGeom>
          <a:noFill/>
          <a:ln>
            <a:noFill/>
          </a:ln>
          <a:effectLst>
            <a:outerShdw blurRad="57150" dist="19050" dir="5400000" algn="bl" rotWithShape="0">
              <a:srgbClr val="000000">
                <a:alpha val="50000"/>
              </a:srgbClr>
            </a:outerShdw>
          </a:effectLst>
        </p:spPr>
      </p:pic>
      <p:pic>
        <p:nvPicPr>
          <p:cNvPr id="89" name="Imagen: 4" descr="Foto de una mujer y un niño"/>
          <p:cNvPicPr preferRelativeResize="0"/>
          <p:nvPr/>
        </p:nvPicPr>
        <p:blipFill rotWithShape="1">
          <a:blip r:embed="rId6">
            <a:alphaModFix/>
          </a:blip>
          <a:srcRect l="11527"/>
          <a:stretch/>
        </p:blipFill>
        <p:spPr>
          <a:xfrm>
            <a:off x="8061453" y="3461400"/>
            <a:ext cx="3544500" cy="2670300"/>
          </a:xfrm>
          <a:prstGeom prst="roundRect">
            <a:avLst>
              <a:gd name="adj" fmla="val 615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Forma: Rectángulo">
            <a:extLst>
              <a:ext uri="{C183D7F6-B498-43B3-948B-1728B52AA6E4}">
                <adec:decorative xmlns:adec="http://schemas.microsoft.com/office/drawing/2017/decorative" val="1"/>
              </a:ext>
            </a:extLst>
          </p:cNvPr>
          <p:cNvSpPr/>
          <p:nvPr/>
        </p:nvSpPr>
        <p:spPr>
          <a:xfrm>
            <a:off x="0" y="-25"/>
            <a:ext cx="51087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2AEF5489-D931-062E-992A-687E2AD09E10}"/>
              </a:ext>
            </a:extLst>
          </p:cNvPr>
          <p:cNvSpPr>
            <a:spLocks noGrp="1"/>
          </p:cNvSpPr>
          <p:nvPr>
            <p:ph type="title"/>
          </p:nvPr>
        </p:nvSpPr>
        <p:spPr>
          <a:xfrm>
            <a:off x="772886" y="800554"/>
            <a:ext cx="3494315" cy="1347471"/>
          </a:xfrm>
        </p:spPr>
        <p:txBody>
          <a:bodyPr>
            <a:normAutofit fontScale="90000"/>
          </a:bodyPr>
          <a:lstStyle/>
          <a:p>
            <a:pPr algn="l"/>
            <a:r>
              <a:rPr lang="es-ES_tradnl" sz="2600">
                <a:solidFill>
                  <a:schemeClr val="lt1"/>
                </a:solidFill>
              </a:rPr>
              <a:t>Pero:</a:t>
            </a:r>
            <a:endParaRPr lang="es-ES_tradnl" sz="2600" b="0"/>
          </a:p>
          <a:p>
            <a:pPr algn="l">
              <a:spcAft>
                <a:spcPts val="1000"/>
              </a:spcAft>
            </a:pPr>
            <a:r>
              <a:rPr lang="es-ES_tradnl" sz="3500">
                <a:solidFill>
                  <a:schemeClr val="lt1"/>
                </a:solidFill>
              </a:rPr>
              <a:t>Construir más viviendas no acabará con los desplazamientos.</a:t>
            </a:r>
            <a:endParaRPr lang="es-ES_tradnl"/>
          </a:p>
        </p:txBody>
      </p:sp>
      <p:pic>
        <p:nvPicPr>
          <p:cNvPr id="340" name="Icono 1" descr="Icono de la ventana de la sala de estar"/>
          <p:cNvPicPr preferRelativeResize="0"/>
          <p:nvPr/>
        </p:nvPicPr>
        <p:blipFill>
          <a:blip r:embed="rId3">
            <a:alphaModFix/>
          </a:blip>
          <a:stretch>
            <a:fillRect/>
          </a:stretch>
        </p:blipFill>
        <p:spPr>
          <a:xfrm>
            <a:off x="833100" y="3037500"/>
            <a:ext cx="837947" cy="1015799"/>
          </a:xfrm>
          <a:prstGeom prst="rect">
            <a:avLst/>
          </a:prstGeom>
          <a:noFill/>
          <a:ln>
            <a:noFill/>
          </a:ln>
        </p:spPr>
      </p:pic>
      <p:pic>
        <p:nvPicPr>
          <p:cNvPr id="341" name="Icono 2" descr="Icono de casa con candado"/>
          <p:cNvPicPr preferRelativeResize="0"/>
          <p:nvPr/>
        </p:nvPicPr>
        <p:blipFill>
          <a:blip r:embed="rId4">
            <a:alphaModFix/>
          </a:blip>
          <a:stretch>
            <a:fillRect/>
          </a:stretch>
        </p:blipFill>
        <p:spPr>
          <a:xfrm>
            <a:off x="1998752" y="3003730"/>
            <a:ext cx="1050725" cy="1049575"/>
          </a:xfrm>
          <a:prstGeom prst="rect">
            <a:avLst/>
          </a:prstGeom>
          <a:noFill/>
          <a:ln>
            <a:noFill/>
          </a:ln>
        </p:spPr>
      </p:pic>
      <p:sp>
        <p:nvSpPr>
          <p:cNvPr id="335" name="Cuadro de texto 1"/>
          <p:cNvSpPr txBox="1">
            <a:spLocks noGrp="1"/>
          </p:cNvSpPr>
          <p:nvPr>
            <p:ph type="body" idx="1"/>
          </p:nvPr>
        </p:nvSpPr>
        <p:spPr>
          <a:xfrm>
            <a:off x="5673350" y="960125"/>
            <a:ext cx="6065260" cy="1015622"/>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s-ES_tradnl" sz="3000" noProof="0">
                <a:solidFill>
                  <a:schemeClr val="bg2"/>
                </a:solidFill>
              </a:rPr>
              <a:t>La protección y la conservación son fundamentales.</a:t>
            </a:r>
          </a:p>
        </p:txBody>
      </p:sp>
      <p:sp>
        <p:nvSpPr>
          <p:cNvPr id="339" name="Cuadro de texto 2"/>
          <p:cNvSpPr txBox="1">
            <a:spLocks noGrp="1"/>
          </p:cNvSpPr>
          <p:nvPr>
            <p:ph type="body" idx="1"/>
          </p:nvPr>
        </p:nvSpPr>
        <p:spPr>
          <a:xfrm>
            <a:off x="5289021" y="2125469"/>
            <a:ext cx="6833918" cy="461624"/>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s-ES_tradnl" b="0" noProof="0">
                <a:solidFill>
                  <a:schemeClr val="bg2"/>
                </a:solidFill>
              </a:rPr>
              <a:t>Se necesitan políticas y programas locales para:</a:t>
            </a:r>
          </a:p>
        </p:txBody>
      </p:sp>
      <p:sp>
        <p:nvSpPr>
          <p:cNvPr id="337" name="Cuadro de texto3"/>
          <p:cNvSpPr/>
          <p:nvPr/>
        </p:nvSpPr>
        <p:spPr>
          <a:xfrm>
            <a:off x="5821426" y="2785775"/>
            <a:ext cx="5062500" cy="982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Evitar los desahucios siempre </a:t>
            </a:r>
            <a:br>
              <a:rPr lang="es-ES_tradnl" sz="2000" b="1" noProof="0">
                <a:solidFill>
                  <a:schemeClr val="lt1"/>
                </a:solidFill>
                <a:latin typeface="Trebuchet MS"/>
                <a:ea typeface="Trebuchet MS"/>
                <a:cs typeface="Trebuchet MS"/>
                <a:sym typeface="Trebuchet MS"/>
              </a:rPr>
            </a:br>
            <a:r>
              <a:rPr lang="es-ES_tradnl" sz="2000" b="1" noProof="0">
                <a:solidFill>
                  <a:schemeClr val="lt1"/>
                </a:solidFill>
                <a:latin typeface="Trebuchet MS"/>
                <a:ea typeface="Trebuchet MS"/>
                <a:cs typeface="Trebuchet MS"/>
                <a:sym typeface="Trebuchet MS"/>
              </a:rPr>
              <a:t>que sea posible</a:t>
            </a:r>
          </a:p>
        </p:txBody>
      </p:sp>
      <p:sp>
        <p:nvSpPr>
          <p:cNvPr id="336" name="Cuadro de texto 4"/>
          <p:cNvSpPr/>
          <p:nvPr/>
        </p:nvSpPr>
        <p:spPr>
          <a:xfrm>
            <a:off x="5821403" y="3918297"/>
            <a:ext cx="5062500" cy="982800"/>
          </a:xfrm>
          <a:prstGeom prst="roundRect">
            <a:avLst>
              <a:gd name="adj" fmla="val 7732"/>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Ayudar a los desplazados</a:t>
            </a:r>
          </a:p>
        </p:txBody>
      </p:sp>
      <p:sp>
        <p:nvSpPr>
          <p:cNvPr id="338" name="Cuadro de texto 5"/>
          <p:cNvSpPr/>
          <p:nvPr/>
        </p:nvSpPr>
        <p:spPr>
          <a:xfrm>
            <a:off x="5821400" y="5050825"/>
            <a:ext cx="5062500" cy="982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000" b="1" noProof="0">
                <a:solidFill>
                  <a:schemeClr val="lt1"/>
                </a:solidFill>
                <a:latin typeface="Trebuchet MS"/>
                <a:ea typeface="Trebuchet MS"/>
                <a:cs typeface="Trebuchet MS"/>
                <a:sym typeface="Trebuchet MS"/>
              </a:rPr>
              <a:t>Mantener y ampliar el número de viviendas asequibles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a:extLst>
            <a:ext uri="{FF2B5EF4-FFF2-40B4-BE49-F238E27FC236}">
              <a16:creationId xmlns:a16="http://schemas.microsoft.com/office/drawing/2014/main" id="{4887C3D4-1075-4635-682F-7CAC1407E519}"/>
            </a:ext>
          </a:extLst>
        </p:cNvPr>
        <p:cNvGrpSpPr/>
        <p:nvPr/>
      </p:nvGrpSpPr>
      <p:grpSpPr>
        <a:xfrm>
          <a:off x="0" y="0"/>
          <a:ext cx="0" cy="0"/>
          <a:chOff x="0" y="0"/>
          <a:chExt cx="0" cy="0"/>
        </a:xfrm>
      </p:grpSpPr>
      <p:pic>
        <p:nvPicPr>
          <p:cNvPr id="274" name="Imagen 1">
            <a:extLst>
              <a:ext uri="{FF2B5EF4-FFF2-40B4-BE49-F238E27FC236}">
                <a16:creationId xmlns:a16="http://schemas.microsoft.com/office/drawing/2014/main" id="{65415391-3753-1B12-F071-800C1088ACB6}"/>
              </a:ex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0" y="0"/>
            <a:ext cx="12192000" cy="6858001"/>
          </a:xfrm>
          <a:prstGeom prst="rect">
            <a:avLst/>
          </a:prstGeom>
          <a:noFill/>
          <a:ln>
            <a:noFill/>
          </a:ln>
        </p:spPr>
      </p:pic>
      <p:sp>
        <p:nvSpPr>
          <p:cNvPr id="275" name="Forma: Rectángulo">
            <a:extLst>
              <a:ext uri="{FF2B5EF4-FFF2-40B4-BE49-F238E27FC236}">
                <a16:creationId xmlns:a16="http://schemas.microsoft.com/office/drawing/2014/main" id="{6538E234-F9B5-9DC4-5112-833C8DCA6FF7}"/>
              </a:ext>
              <a:ext uri="{C183D7F6-B498-43B3-948B-1728B52AA6E4}">
                <adec:decorative xmlns:adec="http://schemas.microsoft.com/office/drawing/2017/decorative" val="1"/>
              </a:ext>
            </a:extLst>
          </p:cNvPr>
          <p:cNvSpPr/>
          <p:nvPr/>
        </p:nvSpPr>
        <p:spPr>
          <a:xfrm>
            <a:off x="831300" y="1663699"/>
            <a:ext cx="11360700" cy="3629395"/>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53FB9015-94D8-465B-2CF5-7F1B8B8552D5}"/>
              </a:ext>
            </a:extLst>
          </p:cNvPr>
          <p:cNvSpPr>
            <a:spLocks noGrp="1"/>
          </p:cNvSpPr>
          <p:nvPr>
            <p:ph type="title"/>
          </p:nvPr>
        </p:nvSpPr>
        <p:spPr>
          <a:xfrm>
            <a:off x="1166104" y="2018348"/>
            <a:ext cx="9859792" cy="2931161"/>
          </a:xfrm>
        </p:spPr>
        <p:txBody>
          <a:bodyPr>
            <a:normAutofit/>
          </a:bodyPr>
          <a:lstStyle/>
          <a:p>
            <a:r>
              <a:rPr lang="es-ES_tradnl" sz="4300">
                <a:solidFill>
                  <a:schemeClr val="bg1"/>
                </a:solidFill>
              </a:rPr>
              <a:t>Un enfoque global de las 3Ps</a:t>
            </a:r>
            <a:br>
              <a:rPr lang="es-ES_tradnl" sz="4300">
                <a:solidFill>
                  <a:schemeClr val="bg1"/>
                </a:solidFill>
              </a:rPr>
            </a:br>
            <a:endParaRPr lang="es-ES_tradnl"/>
          </a:p>
          <a:p>
            <a:r>
              <a:rPr lang="es-ES_tradnl" sz="3600">
                <a:solidFill>
                  <a:schemeClr val="bg1"/>
                </a:solidFill>
              </a:rPr>
              <a:t> </a:t>
            </a:r>
            <a:r>
              <a:rPr lang="es-ES_tradnl" sz="3600" b="0">
                <a:solidFill>
                  <a:schemeClr val="bg1"/>
                </a:solidFill>
              </a:rPr>
              <a:t>Construir más vivienda — </a:t>
            </a:r>
            <a:r>
              <a:rPr lang="es-ES_tradnl" sz="3600">
                <a:solidFill>
                  <a:schemeClr val="bg1"/>
                </a:solidFill>
              </a:rPr>
              <a:t>y mejores sistemas</a:t>
            </a:r>
            <a:r>
              <a:rPr lang="es-ES_tradnl" sz="3600" b="0">
                <a:solidFill>
                  <a:schemeClr val="bg1"/>
                </a:solidFill>
              </a:rPr>
              <a:t> — para mantener a las personas en sus hogares</a:t>
            </a:r>
          </a:p>
        </p:txBody>
      </p:sp>
      <p:grpSp>
        <p:nvGrpSpPr>
          <p:cNvPr id="277" name="Grupo: diseño de cuadros de texto ">
            <a:extLst>
              <a:ext uri="{FF2B5EF4-FFF2-40B4-BE49-F238E27FC236}">
                <a16:creationId xmlns:a16="http://schemas.microsoft.com/office/drawing/2014/main" id="{97E175CD-8260-F611-EA20-E04916E7582E}"/>
              </a:ex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278" name="Forma: Círculo">
              <a:extLst>
                <a:ext uri="{FF2B5EF4-FFF2-40B4-BE49-F238E27FC236}">
                  <a16:creationId xmlns:a16="http://schemas.microsoft.com/office/drawing/2014/main" id="{284F6456-DD84-3058-F2ED-4791335C4CBC}"/>
                </a:ext>
              </a:extLst>
            </p:cNvPr>
            <p:cNvSpPr/>
            <p:nvPr/>
          </p:nvSpPr>
          <p:spPr>
            <a:xfrm>
              <a:off x="366200" y="2280950"/>
              <a:ext cx="1262700" cy="12627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79" name="Icono 1">
              <a:extLst>
                <a:ext uri="{FF2B5EF4-FFF2-40B4-BE49-F238E27FC236}">
                  <a16:creationId xmlns:a16="http://schemas.microsoft.com/office/drawing/2014/main" id="{B4E44820-94CB-D44B-BF0C-78D17F2601CF}"/>
                </a:ext>
              </a:extLst>
            </p:cNvPr>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9300" b="1" noProof="0">
                  <a:solidFill>
                    <a:schemeClr val="lt1"/>
                  </a:solidFill>
                  <a:latin typeface="Trebuchet MS"/>
                  <a:ea typeface="Trebuchet MS"/>
                  <a:cs typeface="Trebuchet MS"/>
                  <a:sym typeface="Trebuchet MS"/>
                </a:rPr>
                <a:t>4</a:t>
              </a:r>
            </a:p>
          </p:txBody>
        </p:sp>
      </p:grpSp>
    </p:spTree>
    <p:extLst>
      <p:ext uri="{BB962C8B-B14F-4D97-AF65-F5344CB8AC3E}">
        <p14:creationId xmlns:p14="http://schemas.microsoft.com/office/powerpoint/2010/main" val="2501117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5" name="Imagen 1" descr="Vista aérea del barrio"/>
          <p:cNvPicPr preferRelativeResize="0"/>
          <p:nvPr/>
        </p:nvPicPr>
        <p:blipFill rotWithShape="1">
          <a:blip r:embed="rId3">
            <a:alphaModFix/>
          </a:blip>
          <a:srcRect l="15453" r="62134"/>
          <a:stretch/>
        </p:blipFill>
        <p:spPr>
          <a:xfrm>
            <a:off x="2" y="0"/>
            <a:ext cx="2308401" cy="6858001"/>
          </a:xfrm>
          <a:prstGeom prst="rect">
            <a:avLst/>
          </a:prstGeom>
          <a:noFill/>
          <a:ln>
            <a:noFill/>
          </a:ln>
        </p:spPr>
      </p:pic>
      <p:sp>
        <p:nvSpPr>
          <p:cNvPr id="2" name="Título 1">
            <a:extLst>
              <a:ext uri="{FF2B5EF4-FFF2-40B4-BE49-F238E27FC236}">
                <a16:creationId xmlns:a16="http://schemas.microsoft.com/office/drawing/2014/main" id="{F3D44B1D-9B44-A1E2-B078-AB976EA55C49}"/>
              </a:ext>
            </a:extLst>
          </p:cNvPr>
          <p:cNvSpPr>
            <a:spLocks noGrp="1"/>
          </p:cNvSpPr>
          <p:nvPr>
            <p:ph type="title"/>
          </p:nvPr>
        </p:nvSpPr>
        <p:spPr>
          <a:xfrm>
            <a:off x="2852056" y="495754"/>
            <a:ext cx="8926286" cy="1652270"/>
          </a:xfrm>
        </p:spPr>
        <p:txBody>
          <a:bodyPr>
            <a:normAutofit/>
          </a:bodyPr>
          <a:lstStyle/>
          <a:p>
            <a:r>
              <a:rPr lang="es-ES_tradnl" sz="2800">
                <a:solidFill>
                  <a:schemeClr val="bg2"/>
                </a:solidFill>
              </a:rPr>
              <a:t>Tenemos que crear más y mejores opciones de vivienda, al tiempo que ayudamos a los residentes a permanecer en su lugar</a:t>
            </a:r>
            <a:endParaRPr lang="es-ES_tradnl" sz="2800" b="0">
              <a:solidFill>
                <a:srgbClr val="000000"/>
              </a:solidFill>
            </a:endParaRPr>
          </a:p>
          <a:p>
            <a:endParaRPr lang="es-ES_tradnl"/>
          </a:p>
        </p:txBody>
      </p:sp>
      <p:cxnSp>
        <p:nvCxnSpPr>
          <p:cNvPr id="453" name="Forma: línea">
            <a:extLst>
              <a:ext uri="{C183D7F6-B498-43B3-948B-1728B52AA6E4}">
                <adec:decorative xmlns:adec="http://schemas.microsoft.com/office/drawing/2017/decorative" val="1"/>
              </a:ext>
            </a:extLst>
          </p:cNvPr>
          <p:cNvCxnSpPr/>
          <p:nvPr/>
        </p:nvCxnSpPr>
        <p:spPr>
          <a:xfrm>
            <a:off x="4704273" y="192951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454" name="Cuadro de texto 1"/>
          <p:cNvSpPr txBox="1">
            <a:spLocks noGrp="1"/>
          </p:cNvSpPr>
          <p:nvPr>
            <p:ph type="body" idx="1"/>
          </p:nvPr>
        </p:nvSpPr>
        <p:spPr>
          <a:xfrm>
            <a:off x="2646355" y="2235760"/>
            <a:ext cx="9287100" cy="461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s-ES_tradnl" noProof="0">
                <a:solidFill>
                  <a:schemeClr val="bg2"/>
                </a:solidFill>
              </a:rPr>
              <a:t>Podemos trabajar juntos para:</a:t>
            </a:r>
          </a:p>
        </p:txBody>
      </p:sp>
      <p:sp>
        <p:nvSpPr>
          <p:cNvPr id="456" name="Cuadro de texto 2"/>
          <p:cNvSpPr txBox="1"/>
          <p:nvPr/>
        </p:nvSpPr>
        <p:spPr>
          <a:xfrm>
            <a:off x="2646355" y="2788760"/>
            <a:ext cx="9136936" cy="3877954"/>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Clr>
                <a:schemeClr val="accent3"/>
              </a:buClr>
              <a:buFont typeface="Wingdings" panose="05000000000000000000" pitchFamily="2" charset="2"/>
              <a:buChar char="ü"/>
            </a:pPr>
            <a:r>
              <a:rPr lang="es-ES_tradnl" sz="2400" noProof="0">
                <a:solidFill>
                  <a:schemeClr val="bg2"/>
                </a:solidFill>
                <a:latin typeface="Trebuchet MS"/>
                <a:ea typeface="Trebuchet MS"/>
                <a:cs typeface="Trebuchet MS"/>
                <a:sym typeface="Trebuchet MS"/>
              </a:rPr>
              <a:t>Comprender la realidad del desplazamiento en nuestra comunidad</a:t>
            </a:r>
          </a:p>
          <a:p>
            <a:pPr marL="457200" lvl="0" indent="-400050" algn="l" rtl="0">
              <a:spcBef>
                <a:spcPts val="0"/>
              </a:spcBef>
              <a:spcAft>
                <a:spcPts val="0"/>
              </a:spcAft>
              <a:buClr>
                <a:schemeClr val="accent3"/>
              </a:buClr>
              <a:buFont typeface="Wingdings" panose="05000000000000000000" pitchFamily="2" charset="2"/>
              <a:buChar char="ü"/>
            </a:pPr>
            <a:r>
              <a:rPr lang="es-ES_tradnl" sz="2400" noProof="0">
                <a:solidFill>
                  <a:schemeClr val="bg2"/>
                </a:solidFill>
                <a:latin typeface="Trebuchet MS"/>
                <a:ea typeface="Trebuchet MS"/>
                <a:cs typeface="Trebuchet MS"/>
                <a:sym typeface="Trebuchet MS"/>
              </a:rPr>
              <a:t>Garantizar que las personas más afectadas por los riesgos de desplazamiento participen en el desarrollo de la solución</a:t>
            </a:r>
            <a:endParaRPr lang="es-ES_tradnl" sz="2400">
              <a:solidFill>
                <a:schemeClr val="bg2"/>
              </a:solidFill>
              <a:latin typeface="Trebuchet MS"/>
              <a:ea typeface="Trebuchet MS"/>
              <a:cs typeface="Trebuchet MS"/>
              <a:sym typeface="Trebuchet MS"/>
            </a:endParaRPr>
          </a:p>
          <a:p>
            <a:pPr marL="457200" lvl="0" indent="-400050" algn="l" rtl="0">
              <a:spcBef>
                <a:spcPts val="0"/>
              </a:spcBef>
              <a:spcAft>
                <a:spcPts val="0"/>
              </a:spcAft>
              <a:buClr>
                <a:schemeClr val="accent3"/>
              </a:buClr>
              <a:buFont typeface="Wingdings" panose="05000000000000000000" pitchFamily="2" charset="2"/>
              <a:buChar char="ü"/>
            </a:pPr>
            <a:r>
              <a:rPr lang="es-ES_tradnl" sz="2400" noProof="0">
                <a:solidFill>
                  <a:schemeClr val="bg2"/>
                </a:solidFill>
                <a:latin typeface="Trebuchet MS"/>
                <a:ea typeface="Trebuchet MS"/>
                <a:cs typeface="Trebuchet MS"/>
                <a:sym typeface="Trebuchet MS"/>
              </a:rPr>
              <a:t>Crear y conservar las viviendas que necesitamos para la gente de hoy, así como para acoger a nuevos vecinos y apoyar a las generaciones futuras</a:t>
            </a:r>
            <a:endParaRPr lang="es-ES_tradnl" sz="2400">
              <a:solidFill>
                <a:schemeClr val="bg2"/>
              </a:solidFill>
              <a:latin typeface="Trebuchet MS"/>
              <a:ea typeface="Trebuchet MS"/>
              <a:cs typeface="Trebuchet MS"/>
              <a:sym typeface="Trebuchet MS"/>
            </a:endParaRPr>
          </a:p>
          <a:p>
            <a:pPr marL="457200" lvl="0" indent="-400050" algn="l" rtl="0">
              <a:spcBef>
                <a:spcPts val="0"/>
              </a:spcBef>
              <a:spcAft>
                <a:spcPts val="0"/>
              </a:spcAft>
              <a:buClr>
                <a:schemeClr val="accent3"/>
              </a:buClr>
              <a:buFont typeface="Wingdings" panose="05000000000000000000" pitchFamily="2" charset="2"/>
              <a:buChar char="ü"/>
            </a:pPr>
            <a:r>
              <a:rPr lang="es-ES_tradnl" sz="2400" noProof="0">
                <a:solidFill>
                  <a:schemeClr val="bg2"/>
                </a:solidFill>
                <a:latin typeface="Trebuchet MS"/>
                <a:ea typeface="Trebuchet MS"/>
                <a:cs typeface="Trebuchet MS"/>
                <a:sym typeface="Trebuchet MS"/>
              </a:rPr>
              <a:t>Desarrollar y ofrecer soluciones viables que ayuden a las personas de todos los ingresos a permanecer y prosperar en nuestra comunidad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 name="Título 1">
            <a:extLst>
              <a:ext uri="{FF2B5EF4-FFF2-40B4-BE49-F238E27FC236}">
                <a16:creationId xmlns:a16="http://schemas.microsoft.com/office/drawing/2014/main" id="{F1E8E705-79D8-BF27-A471-109F749C12D5}"/>
              </a:ext>
            </a:extLst>
          </p:cNvPr>
          <p:cNvSpPr>
            <a:spLocks noGrp="1"/>
          </p:cNvSpPr>
          <p:nvPr>
            <p:ph type="title"/>
          </p:nvPr>
        </p:nvSpPr>
        <p:spPr/>
        <p:txBody>
          <a:bodyPr>
            <a:normAutofit/>
          </a:bodyPr>
          <a:lstStyle/>
          <a:p>
            <a:r>
              <a:rPr lang="es-ES_tradnl" sz="3300">
                <a:solidFill>
                  <a:schemeClr val="bg2"/>
                </a:solidFill>
              </a:rPr>
              <a:t>Es más que tener políticas y programas: </a:t>
            </a:r>
            <a:br>
              <a:rPr lang="es-ES_tradnl" sz="3300"/>
            </a:br>
            <a:r>
              <a:rPr lang="es-ES_tradnl" sz="3300">
                <a:solidFill>
                  <a:schemeClr val="bg2"/>
                </a:solidFill>
              </a:rPr>
              <a:t>¡necesitamos un enfoque holístico!</a:t>
            </a:r>
            <a:endParaRPr lang="es-ES_tradnl">
              <a:solidFill>
                <a:schemeClr val="bg2"/>
              </a:solidFill>
            </a:endParaRPr>
          </a:p>
        </p:txBody>
      </p:sp>
      <p:pic>
        <p:nvPicPr>
          <p:cNvPr id="428" name="Imagen 1" descr="Vista aérea del barrio"/>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430" name="Forma: Rectángulo">
            <a:extLst>
              <a:ext uri="{C183D7F6-B498-43B3-948B-1728B52AA6E4}">
                <adec:decorative xmlns:adec="http://schemas.microsoft.com/office/drawing/2017/decorative" val="1"/>
              </a:ext>
            </a:extLst>
          </p:cNvPr>
          <p:cNvSpPr/>
          <p:nvPr/>
        </p:nvSpPr>
        <p:spPr>
          <a:xfrm>
            <a:off x="0" y="1673817"/>
            <a:ext cx="12192000" cy="5184183"/>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31" name="Forma: Rectángulo">
            <a:extLst>
              <a:ext uri="{C183D7F6-B498-43B3-948B-1728B52AA6E4}">
                <adec:decorative xmlns:adec="http://schemas.microsoft.com/office/drawing/2017/decorative" val="1"/>
              </a:ext>
            </a:extLst>
          </p:cNvPr>
          <p:cNvSpPr/>
          <p:nvPr/>
        </p:nvSpPr>
        <p:spPr>
          <a:xfrm>
            <a:off x="537210" y="2094075"/>
            <a:ext cx="5313540" cy="1634204"/>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32" name="Cuadro de texto 1"/>
          <p:cNvSpPr txBox="1">
            <a:spLocks noGrp="1"/>
          </p:cNvSpPr>
          <p:nvPr>
            <p:ph type="body" idx="1"/>
          </p:nvPr>
        </p:nvSpPr>
        <p:spPr>
          <a:xfrm>
            <a:off x="674427" y="2220739"/>
            <a:ext cx="5080460" cy="1143903"/>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1000"/>
              </a:spcBef>
              <a:spcAft>
                <a:spcPts val="0"/>
              </a:spcAft>
              <a:buNone/>
            </a:pPr>
            <a:r>
              <a:rPr lang="es-ES_tradnl" sz="2200" noProof="0" dirty="0">
                <a:solidFill>
                  <a:schemeClr val="accent3"/>
                </a:solidFill>
              </a:rPr>
              <a:t>La divulgación y la educación</a:t>
            </a:r>
            <a:r>
              <a:rPr lang="es-ES_tradnl" sz="2200" noProof="0" dirty="0">
                <a:solidFill>
                  <a:srgbClr val="2E575B"/>
                </a:solidFill>
              </a:rPr>
              <a:t> </a:t>
            </a:r>
            <a:r>
              <a:rPr lang="es-ES_tradnl" sz="2200" noProof="0" dirty="0"/>
              <a:t>ayudan a todos a conocer sus derechos y los servicios disponibles</a:t>
            </a:r>
          </a:p>
        </p:txBody>
      </p:sp>
      <p:sp>
        <p:nvSpPr>
          <p:cNvPr id="433" name="Forma: Rectángulo">
            <a:extLst>
              <a:ext uri="{C183D7F6-B498-43B3-948B-1728B52AA6E4}">
                <adec:decorative xmlns:adec="http://schemas.microsoft.com/office/drawing/2017/decorative" val="1"/>
              </a:ext>
            </a:extLst>
          </p:cNvPr>
          <p:cNvSpPr/>
          <p:nvPr/>
        </p:nvSpPr>
        <p:spPr>
          <a:xfrm>
            <a:off x="537210" y="4016709"/>
            <a:ext cx="5313540" cy="18021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34" name="Cuadro de texto 2"/>
          <p:cNvSpPr txBox="1">
            <a:spLocks noGrp="1"/>
          </p:cNvSpPr>
          <p:nvPr>
            <p:ph type="body" idx="1"/>
          </p:nvPr>
        </p:nvSpPr>
        <p:spPr>
          <a:xfrm>
            <a:off x="675748" y="4176530"/>
            <a:ext cx="5036464" cy="1482457"/>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1000"/>
              </a:spcBef>
              <a:spcAft>
                <a:spcPts val="0"/>
              </a:spcAft>
              <a:buNone/>
            </a:pPr>
            <a:r>
              <a:rPr lang="es-ES_tradnl" sz="2200" noProof="0">
                <a:solidFill>
                  <a:schemeClr val="accent3"/>
                </a:solidFill>
              </a:rPr>
              <a:t>Las asociaciones con grupos comunitarios </a:t>
            </a:r>
            <a:r>
              <a:rPr lang="es-ES_tradnl" sz="2200" noProof="0"/>
              <a:t>llegan a las personas allí donde </a:t>
            </a:r>
            <a:r>
              <a:rPr lang="es-ES_tradnl" sz="2200"/>
              <a:t>están</a:t>
            </a:r>
            <a:r>
              <a:rPr lang="es-ES_tradnl" sz="2200" noProof="0"/>
              <a:t> y prestan una ayuda rápida y eficaz</a:t>
            </a:r>
          </a:p>
        </p:txBody>
      </p:sp>
      <p:sp>
        <p:nvSpPr>
          <p:cNvPr id="435" name="Forma: Rectángulo">
            <a:extLst>
              <a:ext uri="{C183D7F6-B498-43B3-948B-1728B52AA6E4}">
                <adec:decorative xmlns:adec="http://schemas.microsoft.com/office/drawing/2017/decorative" val="1"/>
              </a:ext>
            </a:extLst>
          </p:cNvPr>
          <p:cNvSpPr/>
          <p:nvPr/>
        </p:nvSpPr>
        <p:spPr>
          <a:xfrm>
            <a:off x="6235088" y="2094074"/>
            <a:ext cx="5419702" cy="1634203"/>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36" name="Cuadro de texto 3"/>
          <p:cNvSpPr txBox="1">
            <a:spLocks noGrp="1"/>
          </p:cNvSpPr>
          <p:nvPr>
            <p:ph type="body" idx="1"/>
          </p:nvPr>
        </p:nvSpPr>
        <p:spPr>
          <a:xfrm>
            <a:off x="6374353" y="2202381"/>
            <a:ext cx="5143220" cy="1482457"/>
          </a:xfrm>
          <a:prstGeom prst="rect">
            <a:avLst/>
          </a:prstGeom>
          <a:noFill/>
          <a:ln>
            <a:noFill/>
          </a:ln>
        </p:spPr>
        <p:txBody>
          <a:bodyPr spcFirstLastPara="1" wrap="square" lIns="0" tIns="0" rIns="0" bIns="0" anchor="t" anchorCtr="0">
            <a:spAutoFit/>
          </a:bodyPr>
          <a:lstStyle/>
          <a:p>
            <a:pPr marL="0" indent="0" algn="ctr">
              <a:lnSpc>
                <a:spcPct val="100000"/>
              </a:lnSpc>
              <a:buNone/>
            </a:pPr>
            <a:r>
              <a:rPr lang="es-ES_tradnl" sz="2200" noProof="0" dirty="0">
                <a:solidFill>
                  <a:schemeClr val="accent3"/>
                </a:solidFill>
              </a:rPr>
              <a:t>Los datos y el seguimiento </a:t>
            </a:r>
            <a:r>
              <a:rPr lang="es-ES_tradnl" sz="2200" noProof="0" dirty="0">
                <a:solidFill>
                  <a:schemeClr val="tx1"/>
                </a:solidFill>
              </a:rPr>
              <a:t>nos ayudan a saber qué </a:t>
            </a:r>
            <a:r>
              <a:rPr lang="es-ES_tradnl" sz="2200" dirty="0">
                <a:solidFill>
                  <a:schemeClr val="tx1"/>
                </a:solidFill>
              </a:rPr>
              <a:t>está pasando, </a:t>
            </a:r>
            <a:r>
              <a:rPr lang="es-ES_tradnl" sz="2200" noProof="0" dirty="0">
                <a:solidFill>
                  <a:schemeClr val="tx1"/>
                </a:solidFill>
              </a:rPr>
              <a:t>si los programas funcionan</a:t>
            </a:r>
            <a:r>
              <a:rPr lang="es-ES_tradnl" sz="2200" dirty="0">
                <a:solidFill>
                  <a:schemeClr val="tx1"/>
                </a:solidFill>
              </a:rPr>
              <a:t> y que se cumplen las reglas</a:t>
            </a:r>
            <a:endParaRPr lang="es-ES_tradnl" sz="2200" noProof="0" dirty="0">
              <a:solidFill>
                <a:schemeClr val="tx1"/>
              </a:solidFill>
            </a:endParaRPr>
          </a:p>
        </p:txBody>
      </p:sp>
      <p:sp>
        <p:nvSpPr>
          <p:cNvPr id="2" name="Forma: Rectángulo">
            <a:extLst>
              <a:ext uri="{FF2B5EF4-FFF2-40B4-BE49-F238E27FC236}">
                <a16:creationId xmlns:a16="http://schemas.microsoft.com/office/drawing/2014/main" id="{7E3331FC-81AD-02CE-E736-F8AC55CA78F9}"/>
              </a:ext>
              <a:ext uri="{C183D7F6-B498-43B3-948B-1728B52AA6E4}">
                <adec:decorative xmlns:adec="http://schemas.microsoft.com/office/drawing/2017/decorative" val="1"/>
              </a:ext>
            </a:extLst>
          </p:cNvPr>
          <p:cNvSpPr/>
          <p:nvPr/>
        </p:nvSpPr>
        <p:spPr>
          <a:xfrm>
            <a:off x="6235088" y="4016709"/>
            <a:ext cx="5419702" cy="18021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3" name="Cuadro de texto 4">
            <a:extLst>
              <a:ext uri="{FF2B5EF4-FFF2-40B4-BE49-F238E27FC236}">
                <a16:creationId xmlns:a16="http://schemas.microsoft.com/office/drawing/2014/main" id="{CFD09440-0054-E261-7786-1D3A07AAF9F5}"/>
              </a:ext>
            </a:extLst>
          </p:cNvPr>
          <p:cNvSpPr txBox="1">
            <a:spLocks/>
          </p:cNvSpPr>
          <p:nvPr/>
        </p:nvSpPr>
        <p:spPr>
          <a:xfrm>
            <a:off x="6376313" y="4343035"/>
            <a:ext cx="5143220" cy="114390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gn="ctr">
              <a:lnSpc>
                <a:spcPct val="100000"/>
              </a:lnSpc>
              <a:buNone/>
            </a:pPr>
            <a:r>
              <a:rPr lang="es-ES_tradnl" sz="2200">
                <a:solidFill>
                  <a:schemeClr val="accent3"/>
                </a:solidFill>
              </a:rPr>
              <a:t>L</a:t>
            </a:r>
            <a:r>
              <a:rPr lang="es-ES_tradnl" sz="2200" b="0">
                <a:solidFill>
                  <a:schemeClr val="accent3"/>
                </a:solidFill>
              </a:rPr>
              <a:t>a inversión </a:t>
            </a:r>
            <a:r>
              <a:rPr lang="es-ES_tradnl" sz="2200" noProof="0">
                <a:solidFill>
                  <a:schemeClr val="tx1"/>
                </a:solidFill>
              </a:rPr>
              <a:t>hace que las cosas sucedan y</a:t>
            </a:r>
            <a:r>
              <a:rPr lang="es-ES_tradnl" sz="2200">
                <a:solidFill>
                  <a:schemeClr val="tx1"/>
                </a:solidFill>
              </a:rPr>
              <a:t> garantiza</a:t>
            </a:r>
            <a:r>
              <a:rPr lang="es-ES_tradnl" sz="2200" noProof="0">
                <a:solidFill>
                  <a:schemeClr val="tx1"/>
                </a:solidFill>
              </a:rPr>
              <a:t> que la vivienda siga siendo </a:t>
            </a:r>
            <a:r>
              <a:rPr lang="es-ES_tradnl" sz="2200">
                <a:solidFill>
                  <a:schemeClr val="tx1"/>
                </a:solidFill>
              </a:rPr>
              <a:t>asequible</a:t>
            </a:r>
            <a:endParaRPr lang="es-ES_tradnl" sz="2200" noProof="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2" name="Título 1">
            <a:extLst>
              <a:ext uri="{FF2B5EF4-FFF2-40B4-BE49-F238E27FC236}">
                <a16:creationId xmlns:a16="http://schemas.microsoft.com/office/drawing/2014/main" id="{1C1D5C8A-6A6E-67BC-9A0B-E324659DBB8C}"/>
              </a:ext>
            </a:extLst>
          </p:cNvPr>
          <p:cNvSpPr>
            <a:spLocks noGrp="1"/>
          </p:cNvSpPr>
          <p:nvPr>
            <p:ph type="title"/>
          </p:nvPr>
        </p:nvSpPr>
        <p:spPr/>
        <p:txBody>
          <a:bodyPr/>
          <a:lstStyle/>
          <a:p>
            <a:r>
              <a:rPr lang="es-ES_tradnl">
                <a:solidFill>
                  <a:schemeClr val="bg2"/>
                </a:solidFill>
              </a:rPr>
              <a:t>Más recursos</a:t>
            </a:r>
            <a:endParaRPr lang="es-ES_tradnl" b="0">
              <a:solidFill>
                <a:schemeClr val="bg2"/>
              </a:solidFill>
            </a:endParaRPr>
          </a:p>
        </p:txBody>
      </p:sp>
      <p:pic>
        <p:nvPicPr>
          <p:cNvPr id="462" name="Imagen 1" descr="Vista aérea del barrio"/>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464" name="Forma: Rectángulo">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65" name="Cuadro de texto 1"/>
          <p:cNvSpPr txBox="1">
            <a:spLocks noGrp="1"/>
          </p:cNvSpPr>
          <p:nvPr>
            <p:ph type="body" idx="1"/>
          </p:nvPr>
        </p:nvSpPr>
        <p:spPr>
          <a:xfrm>
            <a:off x="838200" y="2355788"/>
            <a:ext cx="10515600" cy="11391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1100"/>
              <a:buFont typeface="Arial"/>
              <a:buNone/>
            </a:pPr>
            <a:r>
              <a:rPr lang="es-ES_tradnl" sz="3400" noProof="0">
                <a:solidFill>
                  <a:schemeClr val="lt1"/>
                </a:solidFill>
              </a:rPr>
              <a:t>Más información sobre los desplazamientos en mapas, documentos de investigación y vídeos en</a:t>
            </a:r>
          </a:p>
        </p:txBody>
      </p:sp>
      <p:sp>
        <p:nvSpPr>
          <p:cNvPr id="466" name="Forma: Rectángulo">
            <a:extLst>
              <a:ext uri="{C183D7F6-B498-43B3-948B-1728B52AA6E4}">
                <adec:decorative xmlns:adec="http://schemas.microsoft.com/office/drawing/2017/decorative" val="1"/>
              </a:ext>
            </a:extLst>
          </p:cNvPr>
          <p:cNvSpPr/>
          <p:nvPr/>
        </p:nvSpPr>
        <p:spPr>
          <a:xfrm>
            <a:off x="2414975" y="3783650"/>
            <a:ext cx="7119600" cy="21765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467" name="Cuadro de texto 2"/>
          <p:cNvSpPr txBox="1">
            <a:spLocks noGrp="1"/>
          </p:cNvSpPr>
          <p:nvPr>
            <p:ph type="body" idx="1"/>
          </p:nvPr>
        </p:nvSpPr>
        <p:spPr>
          <a:xfrm>
            <a:off x="2322775" y="3991925"/>
            <a:ext cx="7362900" cy="16317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s-ES_tradnl" sz="3600" noProof="0">
                <a:solidFill>
                  <a:schemeClr val="accent3"/>
                </a:solidFill>
              </a:rPr>
              <a:t>UC </a:t>
            </a:r>
            <a:r>
              <a:rPr lang="es-ES_tradnl" sz="3600" noProof="0" err="1">
                <a:solidFill>
                  <a:schemeClr val="accent3"/>
                </a:solidFill>
              </a:rPr>
              <a:t>Berkeley’s</a:t>
            </a:r>
            <a:r>
              <a:rPr lang="es-ES_tradnl" sz="3600" noProof="0">
                <a:solidFill>
                  <a:schemeClr val="accent3"/>
                </a:solidFill>
              </a:rPr>
              <a:t> Urban </a:t>
            </a:r>
            <a:r>
              <a:rPr lang="es-ES_tradnl" sz="3600" noProof="0" err="1">
                <a:solidFill>
                  <a:schemeClr val="accent3"/>
                </a:solidFill>
              </a:rPr>
              <a:t>Displacement</a:t>
            </a:r>
            <a:r>
              <a:rPr lang="es-ES_tradnl" sz="3600" noProof="0">
                <a:solidFill>
                  <a:schemeClr val="accent3"/>
                </a:solidFill>
              </a:rPr>
              <a:t> Project </a:t>
            </a:r>
            <a:r>
              <a:rPr lang="es-ES_tradnl" sz="3400" u="sng" noProof="0">
                <a:solidFill>
                  <a:schemeClr val="accent1"/>
                </a:solidFill>
                <a:hlinkClick r:id="rId4">
                  <a:extLst>
                    <a:ext uri="{A12FA001-AC4F-418D-AE19-62706E023703}">
                      <ahyp:hlinkClr xmlns:ahyp="http://schemas.microsoft.com/office/drawing/2018/hyperlinkcolor" val="tx"/>
                    </a:ext>
                  </a:extLst>
                </a:hlinkClick>
              </a:rPr>
              <a:t>www.urbandisplacement.org</a:t>
            </a:r>
            <a:endParaRPr lang="es-ES_tradnl" noProof="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Título 1">
            <a:extLst>
              <a:ext uri="{FF2B5EF4-FFF2-40B4-BE49-F238E27FC236}">
                <a16:creationId xmlns:a16="http://schemas.microsoft.com/office/drawing/2014/main" id="{5F230A5C-5C98-8ED7-524D-5132E8D22B02}"/>
              </a:ext>
            </a:extLst>
          </p:cNvPr>
          <p:cNvSpPr>
            <a:spLocks noGrp="1"/>
          </p:cNvSpPr>
          <p:nvPr>
            <p:ph type="title"/>
          </p:nvPr>
        </p:nvSpPr>
        <p:spPr/>
        <p:txBody>
          <a:bodyPr/>
          <a:lstStyle/>
          <a:p>
            <a:r>
              <a:rPr lang="es-ES_tradnl" sz="4200"/>
              <a:t>Resumen de la presentación</a:t>
            </a:r>
            <a:endParaRPr lang="es-ES_tradnl" sz="4200" b="0">
              <a:solidFill>
                <a:srgbClr val="000000"/>
              </a:solidFill>
            </a:endParaRPr>
          </a:p>
          <a:p>
            <a:endParaRPr lang="es-ES_tradnl"/>
          </a:p>
        </p:txBody>
      </p:sp>
      <p:cxnSp>
        <p:nvCxnSpPr>
          <p:cNvPr id="109" name="Forma: línea">
            <a:extLst>
              <a:ext uri="{C183D7F6-B498-43B3-948B-1728B52AA6E4}">
                <adec:decorative xmlns:adec="http://schemas.microsoft.com/office/drawing/2017/decorative" val="1"/>
              </a:ext>
            </a:extLst>
          </p:cNvPr>
          <p:cNvCxnSpPr/>
          <p:nvPr/>
        </p:nvCxnSpPr>
        <p:spPr>
          <a:xfrm>
            <a:off x="3701150" y="13498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100" name="Cuadro de texto 1">
            <a:extLst>
              <a:ext uri="{C183D7F6-B498-43B3-948B-1728B52AA6E4}">
                <adec:decorative xmlns:adec="http://schemas.microsoft.com/office/drawing/2017/decorative" val="0"/>
              </a:ext>
            </a:extLst>
          </p:cNvPr>
          <p:cNvSpPr/>
          <p:nvPr/>
        </p:nvSpPr>
        <p:spPr>
          <a:xfrm>
            <a:off x="1002575" y="2035650"/>
            <a:ext cx="5085900" cy="1435500"/>
          </a:xfrm>
          <a:prstGeom prst="roundRect">
            <a:avLst>
              <a:gd name="adj" fmla="val 11209"/>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Clr>
                <a:schemeClr val="dk1"/>
              </a:buClr>
              <a:buSzPts val="1100"/>
              <a:buFont typeface="Arial"/>
              <a:buNone/>
            </a:pPr>
            <a:r>
              <a:rPr lang="es-ES_tradnl" sz="2200" b="1" noProof="0">
                <a:solidFill>
                  <a:schemeClr val="dk1"/>
                </a:solidFill>
                <a:latin typeface="Trebuchet MS"/>
                <a:ea typeface="Trebuchet MS"/>
                <a:cs typeface="Trebuchet MS"/>
                <a:sym typeface="Trebuchet MS"/>
              </a:rPr>
              <a:t>¿De qué estamos hablando cuando hablamos del desplazamiento?</a:t>
            </a:r>
            <a:endParaRPr lang="es-ES_tradnl" sz="2000" noProof="0">
              <a:latin typeface="Trebuchet MS"/>
              <a:ea typeface="Trebuchet MS"/>
              <a:cs typeface="Trebuchet MS"/>
              <a:sym typeface="Trebuchet MS"/>
            </a:endParaRPr>
          </a:p>
        </p:txBody>
      </p:sp>
      <p:sp>
        <p:nvSpPr>
          <p:cNvPr id="105" name="Forma: Círculo ">
            <a:extLst>
              <a:ext uri="{C183D7F6-B498-43B3-948B-1728B52AA6E4}">
                <adec:decorative xmlns:adec="http://schemas.microsoft.com/office/drawing/2017/decorative" val="1"/>
              </a:ext>
            </a:extLst>
          </p:cNvPr>
          <p:cNvSpPr/>
          <p:nvPr/>
        </p:nvSpPr>
        <p:spPr>
          <a:xfrm>
            <a:off x="838200" y="1919425"/>
            <a:ext cx="648600" cy="6486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10" name="Número 1">
            <a:extLst>
              <a:ext uri="{C183D7F6-B498-43B3-948B-1728B52AA6E4}">
                <adec:decorative xmlns:adec="http://schemas.microsoft.com/office/drawing/2017/decorative" val="1"/>
              </a:ext>
            </a:extLst>
          </p:cNvPr>
          <p:cNvSpPr txBox="1"/>
          <p:nvPr/>
        </p:nvSpPr>
        <p:spPr>
          <a:xfrm>
            <a:off x="952926" y="19842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1</a:t>
            </a:r>
          </a:p>
        </p:txBody>
      </p:sp>
      <p:sp>
        <p:nvSpPr>
          <p:cNvPr id="101" name="Cuadro de texto 2">
            <a:extLst>
              <a:ext uri="{C183D7F6-B498-43B3-948B-1728B52AA6E4}">
                <adec:decorative xmlns:adec="http://schemas.microsoft.com/office/drawing/2017/decorative" val="0"/>
              </a:ext>
            </a:extLst>
          </p:cNvPr>
          <p:cNvSpPr/>
          <p:nvPr/>
        </p:nvSpPr>
        <p:spPr>
          <a:xfrm>
            <a:off x="1002575" y="3916225"/>
            <a:ext cx="5085900" cy="1434600"/>
          </a:xfrm>
          <a:prstGeom prst="roundRect">
            <a:avLst>
              <a:gd name="adj" fmla="val 9738"/>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s-ES_tradnl" sz="2200" b="1" noProof="0">
                <a:solidFill>
                  <a:schemeClr val="dk1"/>
                </a:solidFill>
                <a:latin typeface="Trebuchet MS"/>
                <a:ea typeface="Trebuchet MS"/>
                <a:cs typeface="Trebuchet MS"/>
                <a:sym typeface="Trebuchet MS"/>
              </a:rPr>
              <a:t>¿Cuáles son las repercusiones del desplazamiento?</a:t>
            </a:r>
            <a:endParaRPr lang="es-ES_tradnl" sz="2000" b="1" noProof="0">
              <a:solidFill>
                <a:schemeClr val="dk1"/>
              </a:solidFill>
              <a:latin typeface="Trebuchet MS"/>
              <a:ea typeface="Trebuchet MS"/>
              <a:cs typeface="Trebuchet MS"/>
              <a:sym typeface="Trebuchet MS"/>
            </a:endParaRPr>
          </a:p>
        </p:txBody>
      </p:sp>
      <p:sp>
        <p:nvSpPr>
          <p:cNvPr id="108" name="Forma: Círculo ">
            <a:extLst>
              <a:ext uri="{C183D7F6-B498-43B3-948B-1728B52AA6E4}">
                <adec:decorative xmlns:adec="http://schemas.microsoft.com/office/drawing/2017/decorative" val="1"/>
              </a:ext>
            </a:extLst>
          </p:cNvPr>
          <p:cNvSpPr/>
          <p:nvPr/>
        </p:nvSpPr>
        <p:spPr>
          <a:xfrm>
            <a:off x="838200" y="3851434"/>
            <a:ext cx="648600" cy="6486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11" name="Número 2">
            <a:extLst>
              <a:ext uri="{C183D7F6-B498-43B3-948B-1728B52AA6E4}">
                <adec:decorative xmlns:adec="http://schemas.microsoft.com/office/drawing/2017/decorative" val="1"/>
              </a:ext>
            </a:extLst>
          </p:cNvPr>
          <p:cNvSpPr txBox="1"/>
          <p:nvPr/>
        </p:nvSpPr>
        <p:spPr>
          <a:xfrm>
            <a:off x="952926" y="3916222"/>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2</a:t>
            </a:r>
          </a:p>
        </p:txBody>
      </p:sp>
      <p:sp>
        <p:nvSpPr>
          <p:cNvPr id="102" name="Cuadro de texto 3">
            <a:extLst>
              <a:ext uri="{C183D7F6-B498-43B3-948B-1728B52AA6E4}">
                <adec:decorative xmlns:adec="http://schemas.microsoft.com/office/drawing/2017/decorative" val="0"/>
              </a:ext>
            </a:extLst>
          </p:cNvPr>
          <p:cNvSpPr/>
          <p:nvPr/>
        </p:nvSpPr>
        <p:spPr>
          <a:xfrm>
            <a:off x="6897800" y="2035650"/>
            <a:ext cx="4506600" cy="1435500"/>
          </a:xfrm>
          <a:prstGeom prst="roundRect">
            <a:avLst>
              <a:gd name="adj" fmla="val 7732"/>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Clr>
                <a:schemeClr val="dk1"/>
              </a:buClr>
              <a:buSzPts val="1100"/>
              <a:buFont typeface="Arial"/>
              <a:buNone/>
            </a:pPr>
            <a:r>
              <a:rPr lang="es-ES_tradnl" sz="2200" b="1" noProof="0">
                <a:solidFill>
                  <a:schemeClr val="dk1"/>
                </a:solidFill>
                <a:latin typeface="Trebuchet MS"/>
                <a:ea typeface="Trebuchet MS"/>
                <a:cs typeface="Trebuchet MS"/>
                <a:sym typeface="Trebuchet MS"/>
              </a:rPr>
              <a:t>¿Qué podemos hacer frente al desplazamiento?</a:t>
            </a:r>
            <a:endParaRPr lang="es-ES_tradnl" sz="1900" b="1" noProof="0">
              <a:solidFill>
                <a:schemeClr val="dk1"/>
              </a:solidFill>
              <a:latin typeface="Trebuchet MS"/>
              <a:ea typeface="Trebuchet MS"/>
              <a:cs typeface="Trebuchet MS"/>
              <a:sym typeface="Trebuchet MS"/>
            </a:endParaRPr>
          </a:p>
        </p:txBody>
      </p:sp>
      <p:sp>
        <p:nvSpPr>
          <p:cNvPr id="106" name="Forma: Círculo ">
            <a:extLst>
              <a:ext uri="{C183D7F6-B498-43B3-948B-1728B52AA6E4}">
                <adec:decorative xmlns:adec="http://schemas.microsoft.com/office/drawing/2017/decorative" val="1"/>
              </a:ext>
            </a:extLst>
          </p:cNvPr>
          <p:cNvSpPr/>
          <p:nvPr/>
        </p:nvSpPr>
        <p:spPr>
          <a:xfrm>
            <a:off x="6690485" y="1919425"/>
            <a:ext cx="648600" cy="6486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12" name="Número 3">
            <a:extLst>
              <a:ext uri="{C183D7F6-B498-43B3-948B-1728B52AA6E4}">
                <adec:decorative xmlns:adec="http://schemas.microsoft.com/office/drawing/2017/decorative" val="1"/>
              </a:ext>
            </a:extLst>
          </p:cNvPr>
          <p:cNvSpPr txBox="1"/>
          <p:nvPr/>
        </p:nvSpPr>
        <p:spPr>
          <a:xfrm>
            <a:off x="6805212" y="19842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3</a:t>
            </a:r>
          </a:p>
        </p:txBody>
      </p:sp>
      <p:sp>
        <p:nvSpPr>
          <p:cNvPr id="3" name="Cuadro de texto 4">
            <a:extLst>
              <a:ext uri="{FF2B5EF4-FFF2-40B4-BE49-F238E27FC236}">
                <a16:creationId xmlns:a16="http://schemas.microsoft.com/office/drawing/2014/main" id="{B833D2B6-30A6-B09D-921B-867FA182B5D6}"/>
              </a:ext>
              <a:ext uri="{C183D7F6-B498-43B3-948B-1728B52AA6E4}">
                <adec:decorative xmlns:adec="http://schemas.microsoft.com/office/drawing/2017/decorative" val="0"/>
              </a:ext>
            </a:extLst>
          </p:cNvPr>
          <p:cNvSpPr/>
          <p:nvPr/>
        </p:nvSpPr>
        <p:spPr>
          <a:xfrm>
            <a:off x="6897800" y="3916225"/>
            <a:ext cx="4506600" cy="1434600"/>
          </a:xfrm>
          <a:prstGeom prst="roundRect">
            <a:avLst>
              <a:gd name="adj" fmla="val 9738"/>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a:r>
              <a:rPr lang="es-ES_tradnl" sz="2200" b="1" dirty="0">
                <a:solidFill>
                  <a:schemeClr val="dk1"/>
                </a:solidFill>
                <a:latin typeface="Trebuchet MS"/>
              </a:rPr>
              <a:t>Un enfoque global de las 3Ps</a:t>
            </a:r>
            <a:endParaRPr lang="es-ES_tradnl" b="1" dirty="0">
              <a:solidFill>
                <a:schemeClr val="dk1"/>
              </a:solidFill>
              <a:latin typeface="Trebuchet MS"/>
            </a:endParaRPr>
          </a:p>
        </p:txBody>
      </p:sp>
      <p:sp>
        <p:nvSpPr>
          <p:cNvPr id="107" name="Forma: Círculo ">
            <a:extLst>
              <a:ext uri="{C183D7F6-B498-43B3-948B-1728B52AA6E4}">
                <adec:decorative xmlns:adec="http://schemas.microsoft.com/office/drawing/2017/decorative" val="1"/>
              </a:ext>
            </a:extLst>
          </p:cNvPr>
          <p:cNvSpPr/>
          <p:nvPr/>
        </p:nvSpPr>
        <p:spPr>
          <a:xfrm>
            <a:off x="6690485" y="3786636"/>
            <a:ext cx="648600" cy="6486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Número 4">
            <a:extLst>
              <a:ext uri="{FF2B5EF4-FFF2-40B4-BE49-F238E27FC236}">
                <a16:creationId xmlns:a16="http://schemas.microsoft.com/office/drawing/2014/main" id="{D55E206B-B8FE-2845-A959-AA9C105B9B4A}"/>
              </a:ext>
              <a:ext uri="{C183D7F6-B498-43B3-948B-1728B52AA6E4}">
                <adec:decorative xmlns:adec="http://schemas.microsoft.com/office/drawing/2017/decorative" val="1"/>
              </a:ext>
            </a:extLst>
          </p:cNvPr>
          <p:cNvSpPr txBox="1"/>
          <p:nvPr/>
        </p:nvSpPr>
        <p:spPr>
          <a:xfrm>
            <a:off x="6805212" y="3851434"/>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4600" b="1" noProof="0">
                <a:solidFill>
                  <a:schemeClr val="lt1"/>
                </a:solidFill>
                <a:latin typeface="Trebuchet MS"/>
                <a:ea typeface="Trebuchet MS"/>
                <a:cs typeface="Trebuchet MS"/>
                <a:sym typeface="Trebuchet MS"/>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Imagen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120" name="Forma: Rectángulo ">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2" name="Título 1">
            <a:extLst>
              <a:ext uri="{FF2B5EF4-FFF2-40B4-BE49-F238E27FC236}">
                <a16:creationId xmlns:a16="http://schemas.microsoft.com/office/drawing/2014/main" id="{19A31B66-F742-CEE1-6B23-801886EBA6C2}"/>
              </a:ext>
            </a:extLst>
          </p:cNvPr>
          <p:cNvSpPr>
            <a:spLocks noGrp="1"/>
          </p:cNvSpPr>
          <p:nvPr>
            <p:ph type="title"/>
          </p:nvPr>
        </p:nvSpPr>
        <p:spPr>
          <a:xfrm>
            <a:off x="1321150" y="2120141"/>
            <a:ext cx="10185044" cy="1775441"/>
          </a:xfrm>
        </p:spPr>
        <p:txBody>
          <a:bodyPr>
            <a:normAutofit/>
          </a:bodyPr>
          <a:lstStyle/>
          <a:p>
            <a:r>
              <a:rPr lang="es-ES_tradnl" sz="4300">
                <a:solidFill>
                  <a:schemeClr val="lt1"/>
                </a:solidFill>
              </a:rPr>
              <a:t>¿De qué estamos hablando cuando hablamos del desplazamiento?</a:t>
            </a:r>
            <a:endParaRPr lang="es-ES_tradnl" sz="4300" b="0">
              <a:solidFill>
                <a:srgbClr val="000000"/>
              </a:solidFill>
            </a:endParaRPr>
          </a:p>
        </p:txBody>
      </p:sp>
      <p:grpSp>
        <p:nvGrpSpPr>
          <p:cNvPr id="124" name="Icono de número 1">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125" name="Forma: Círculo "/>
            <p:cNvSpPr/>
            <p:nvPr/>
          </p:nvSpPr>
          <p:spPr>
            <a:xfrm>
              <a:off x="366200" y="2280950"/>
              <a:ext cx="1262700" cy="12627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26" name="Número 1">
              <a:extLst>
                <a:ext uri="{C183D7F6-B498-43B3-948B-1728B52AA6E4}">
                  <adec:decorative xmlns:adec="http://schemas.microsoft.com/office/drawing/2017/decorative" val="1"/>
                </a:ext>
              </a:extLst>
            </p:cNvPr>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_tradnl" sz="9300" b="1" noProof="0">
                  <a:solidFill>
                    <a:schemeClr val="lt1"/>
                  </a:solidFill>
                  <a:latin typeface="Trebuchet MS"/>
                  <a:ea typeface="Trebuchet MS"/>
                  <a:cs typeface="Trebuchet MS"/>
                  <a:sym typeface="Trebuchet MS"/>
                </a:rPr>
                <a:t>1</a:t>
              </a:r>
            </a:p>
          </p:txBody>
        </p:sp>
      </p:grpSp>
      <p:sp>
        <p:nvSpPr>
          <p:cNvPr id="122" name="Cuadro de texto 2">
            <a:extLst>
              <a:ext uri="{C183D7F6-B498-43B3-948B-1728B52AA6E4}">
                <adec:decorative xmlns:adec="http://schemas.microsoft.com/office/drawing/2017/decorative" val="0"/>
              </a:ext>
            </a:extLst>
          </p:cNvPr>
          <p:cNvSpPr/>
          <p:nvPr/>
        </p:nvSpPr>
        <p:spPr>
          <a:xfrm>
            <a:off x="2836400" y="4072013"/>
            <a:ext cx="3108900" cy="1403996"/>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Formas de desplazamiento</a:t>
            </a:r>
          </a:p>
        </p:txBody>
      </p:sp>
      <p:sp>
        <p:nvSpPr>
          <p:cNvPr id="123" name="Cuadro de texto 3">
            <a:extLst>
              <a:ext uri="{C183D7F6-B498-43B3-948B-1728B52AA6E4}">
                <adec:decorative xmlns:adec="http://schemas.microsoft.com/office/drawing/2017/decorative" val="0"/>
              </a:ext>
            </a:extLst>
          </p:cNvPr>
          <p:cNvSpPr/>
          <p:nvPr/>
        </p:nvSpPr>
        <p:spPr>
          <a:xfrm>
            <a:off x="6246600" y="4072013"/>
            <a:ext cx="3108900" cy="1403996"/>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Factores que impulsan el desplazamiento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Forma: Rectángulo ">
            <a:extLst>
              <a:ext uri="{C183D7F6-B498-43B3-948B-1728B52AA6E4}">
                <adec:decorative xmlns:adec="http://schemas.microsoft.com/office/drawing/2017/decorative" val="1"/>
              </a:ext>
            </a:extLst>
          </p:cNvPr>
          <p:cNvSpPr/>
          <p:nvPr/>
        </p:nvSpPr>
        <p:spPr>
          <a:xfrm>
            <a:off x="10425" y="0"/>
            <a:ext cx="4795500" cy="3508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4" name="Título 1">
            <a:extLst>
              <a:ext uri="{FF2B5EF4-FFF2-40B4-BE49-F238E27FC236}">
                <a16:creationId xmlns:a16="http://schemas.microsoft.com/office/drawing/2014/main" id="{C218DB5C-EB2C-5897-9D15-46888232A05A}"/>
              </a:ext>
            </a:extLst>
          </p:cNvPr>
          <p:cNvSpPr>
            <a:spLocks noGrp="1"/>
          </p:cNvSpPr>
          <p:nvPr>
            <p:ph type="title"/>
          </p:nvPr>
        </p:nvSpPr>
        <p:spPr>
          <a:xfrm>
            <a:off x="0" y="713469"/>
            <a:ext cx="4778827" cy="1391013"/>
          </a:xfrm>
        </p:spPr>
        <p:txBody>
          <a:bodyPr>
            <a:normAutofit/>
          </a:bodyPr>
          <a:lstStyle/>
          <a:p>
            <a:r>
              <a:rPr lang="es-ES_tradnl" sz="3600">
                <a:solidFill>
                  <a:schemeClr val="lt1"/>
                </a:solidFill>
              </a:rPr>
              <a:t>¿Qué es el desplazamiento?</a:t>
            </a:r>
          </a:p>
          <a:p>
            <a:endParaRPr lang="es-ES_tradnl">
              <a:solidFill>
                <a:srgbClr val="2E575B"/>
              </a:solidFill>
            </a:endParaRPr>
          </a:p>
        </p:txBody>
      </p:sp>
      <p:pic>
        <p:nvPicPr>
          <p:cNvPr id="132" name="Imagen 1">
            <a:extLst>
              <a:ext uri="{C183D7F6-B498-43B3-948B-1728B52AA6E4}">
                <adec:decorative xmlns:adec="http://schemas.microsoft.com/office/drawing/2017/decorative" val="1"/>
              </a:ext>
            </a:extLst>
          </p:cNvPr>
          <p:cNvPicPr preferRelativeResize="0"/>
          <p:nvPr/>
        </p:nvPicPr>
        <p:blipFill rotWithShape="1">
          <a:blip r:embed="rId3">
            <a:alphaModFix/>
          </a:blip>
          <a:srcRect t="-14558" b="38455"/>
          <a:stretch/>
        </p:blipFill>
        <p:spPr>
          <a:xfrm>
            <a:off x="0" y="2294825"/>
            <a:ext cx="4795499" cy="4563174"/>
          </a:xfrm>
          <a:prstGeom prst="rect">
            <a:avLst/>
          </a:prstGeom>
          <a:noFill/>
          <a:ln>
            <a:noFill/>
          </a:ln>
        </p:spPr>
      </p:pic>
      <p:sp>
        <p:nvSpPr>
          <p:cNvPr id="134" name="Forma: Rectángulo ">
            <a:extLst>
              <a:ext uri="{C183D7F6-B498-43B3-948B-1728B52AA6E4}">
                <adec:decorative xmlns:adec="http://schemas.microsoft.com/office/drawing/2017/decorative" val="1"/>
              </a:ext>
            </a:extLst>
          </p:cNvPr>
          <p:cNvSpPr/>
          <p:nvPr/>
        </p:nvSpPr>
        <p:spPr>
          <a:xfrm>
            <a:off x="-204100" y="2389574"/>
            <a:ext cx="5196300" cy="2048325"/>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135" name="Cuadro de texto  1"/>
          <p:cNvSpPr txBox="1">
            <a:spLocks noGrp="1"/>
          </p:cNvSpPr>
          <p:nvPr>
            <p:ph type="body" idx="1"/>
          </p:nvPr>
        </p:nvSpPr>
        <p:spPr>
          <a:xfrm>
            <a:off x="237575" y="2595800"/>
            <a:ext cx="4626300" cy="1397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1600"/>
              </a:spcAft>
              <a:buClr>
                <a:schemeClr val="dk1"/>
              </a:buClr>
              <a:buSzPts val="2800"/>
              <a:buNone/>
            </a:pPr>
            <a:r>
              <a:rPr lang="es-ES_tradnl" sz="2200" noProof="0">
                <a:solidFill>
                  <a:schemeClr val="accent3"/>
                </a:solidFill>
              </a:rPr>
              <a:t>EL DESPLAZAMIENTO</a:t>
            </a:r>
            <a:r>
              <a:rPr lang="es-ES_tradnl" sz="2200" b="0" noProof="0"/>
              <a:t> es cuando los residentes tienen que trasladarse de sus hogares o barrios debido a factores fuera de su control. </a:t>
            </a:r>
          </a:p>
        </p:txBody>
      </p:sp>
      <p:sp>
        <p:nvSpPr>
          <p:cNvPr id="2" name="Cuadro de texto 2">
            <a:extLst>
              <a:ext uri="{FF2B5EF4-FFF2-40B4-BE49-F238E27FC236}">
                <a16:creationId xmlns:a16="http://schemas.microsoft.com/office/drawing/2014/main" id="{103E570A-33C8-F2A4-AB8E-550F6D58392C}"/>
              </a:ext>
            </a:extLst>
          </p:cNvPr>
          <p:cNvSpPr txBox="1">
            <a:spLocks/>
          </p:cNvSpPr>
          <p:nvPr/>
        </p:nvSpPr>
        <p:spPr>
          <a:xfrm>
            <a:off x="5456475" y="306164"/>
            <a:ext cx="6360778" cy="1377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Bef>
                <a:spcPts val="0"/>
              </a:spcBef>
              <a:buSzPts val="2800"/>
              <a:buFont typeface="Trebuchet MS"/>
              <a:buNone/>
            </a:pPr>
            <a:r>
              <a:rPr lang="es-ES_tradnl" b="0" noProof="0"/>
              <a:t>Hay muchas razones por las que una persona o una familia pueden verse obligadas a mudarse, entre ellas:</a:t>
            </a:r>
          </a:p>
        </p:txBody>
      </p:sp>
      <p:sp>
        <p:nvSpPr>
          <p:cNvPr id="3" name="Cuadro de texto  3">
            <a:extLst>
              <a:ext uri="{FF2B5EF4-FFF2-40B4-BE49-F238E27FC236}">
                <a16:creationId xmlns:a16="http://schemas.microsoft.com/office/drawing/2014/main" id="{DA2A00D5-F358-84F0-2ACA-D22A6FB6E90D}"/>
              </a:ext>
            </a:extLst>
          </p:cNvPr>
          <p:cNvSpPr txBox="1"/>
          <p:nvPr/>
        </p:nvSpPr>
        <p:spPr>
          <a:xfrm>
            <a:off x="6099785" y="1683442"/>
            <a:ext cx="5854640" cy="52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500"/>
              </a:spcAft>
              <a:buNone/>
            </a:pPr>
            <a:r>
              <a:rPr lang="es-ES_tradnl" sz="2400" b="1" noProof="0">
                <a:solidFill>
                  <a:schemeClr val="accent3"/>
                </a:solidFill>
                <a:latin typeface="Trebuchet MS"/>
                <a:ea typeface="Trebuchet MS"/>
                <a:cs typeface="Trebuchet MS"/>
                <a:sym typeface="Trebuchet MS"/>
              </a:rPr>
              <a:t>Aumento de los alquileres </a:t>
            </a:r>
            <a:r>
              <a:rPr lang="es-ES_tradnl" sz="2400" noProof="0">
                <a:solidFill>
                  <a:schemeClr val="dk1"/>
                </a:solidFill>
                <a:latin typeface="Trebuchet MS"/>
                <a:ea typeface="Trebuchet MS"/>
                <a:cs typeface="Trebuchet MS"/>
                <a:sym typeface="Trebuchet MS"/>
              </a:rPr>
              <a:t>que hacen que su vivienda sea inasequible</a:t>
            </a:r>
          </a:p>
          <a:p>
            <a:pPr marL="0" lvl="0" indent="0" algn="l" rtl="0">
              <a:spcBef>
                <a:spcPts val="0"/>
              </a:spcBef>
              <a:spcAft>
                <a:spcPts val="1500"/>
              </a:spcAft>
              <a:buNone/>
            </a:pPr>
            <a:r>
              <a:rPr lang="es-ES_tradnl" sz="2400" b="1" noProof="0">
                <a:solidFill>
                  <a:schemeClr val="accent3"/>
                </a:solidFill>
                <a:latin typeface="Trebuchet MS"/>
                <a:ea typeface="Trebuchet MS"/>
                <a:cs typeface="Trebuchet MS"/>
                <a:sym typeface="Trebuchet MS"/>
              </a:rPr>
              <a:t>Imposibilidad de pagar </a:t>
            </a:r>
            <a:r>
              <a:rPr lang="es-ES_tradnl" sz="2400" noProof="0">
                <a:solidFill>
                  <a:schemeClr val="dk1"/>
                </a:solidFill>
                <a:latin typeface="Trebuchet MS"/>
                <a:ea typeface="Trebuchet MS"/>
                <a:cs typeface="Trebuchet MS"/>
                <a:sym typeface="Trebuchet MS"/>
              </a:rPr>
              <a:t>debido a la pérdida del empleo o a una urgencia médica</a:t>
            </a:r>
          </a:p>
          <a:p>
            <a:pPr marL="0" lvl="0" indent="0" algn="l" rtl="0">
              <a:spcBef>
                <a:spcPts val="0"/>
              </a:spcBef>
              <a:spcAft>
                <a:spcPts val="1500"/>
              </a:spcAft>
              <a:buNone/>
            </a:pPr>
            <a:r>
              <a:rPr lang="es-ES_tradnl" sz="2400" b="1" noProof="0">
                <a:solidFill>
                  <a:schemeClr val="accent3"/>
                </a:solidFill>
                <a:latin typeface="Trebuchet MS"/>
                <a:ea typeface="Trebuchet MS"/>
                <a:cs typeface="Trebuchet MS"/>
                <a:sym typeface="Trebuchet MS"/>
              </a:rPr>
              <a:t>Rescisión o no renovación del contrato de alquiler</a:t>
            </a:r>
          </a:p>
          <a:p>
            <a:pPr marL="0" lvl="0" indent="0" algn="l" rtl="0">
              <a:spcBef>
                <a:spcPts val="0"/>
              </a:spcBef>
              <a:spcAft>
                <a:spcPts val="1500"/>
              </a:spcAft>
              <a:buNone/>
            </a:pPr>
            <a:r>
              <a:rPr lang="es-ES_tradnl" sz="2400" b="1" noProof="0">
                <a:solidFill>
                  <a:schemeClr val="accent3"/>
                </a:solidFill>
                <a:latin typeface="Trebuchet MS"/>
                <a:ea typeface="Trebuchet MS"/>
                <a:cs typeface="Trebuchet MS"/>
                <a:sym typeface="Trebuchet MS"/>
              </a:rPr>
              <a:t>Condiciones de construcción peligrosas </a:t>
            </a:r>
            <a:r>
              <a:rPr lang="es-ES_tradnl" sz="2400" noProof="0">
                <a:solidFill>
                  <a:schemeClr val="dk1"/>
                </a:solidFill>
                <a:latin typeface="Trebuchet MS"/>
                <a:ea typeface="Trebuchet MS"/>
                <a:cs typeface="Trebuchet MS"/>
                <a:sym typeface="Trebuchet MS"/>
              </a:rPr>
              <a:t>que hagan inhabitable la vivienda</a:t>
            </a:r>
          </a:p>
          <a:p>
            <a:pPr marL="0" lvl="0" indent="0" algn="l" rtl="0">
              <a:spcBef>
                <a:spcPts val="0"/>
              </a:spcBef>
              <a:spcAft>
                <a:spcPts val="1500"/>
              </a:spcAft>
              <a:buNone/>
            </a:pPr>
            <a:r>
              <a:rPr lang="es-ES_tradnl" sz="2400" b="1" noProof="0">
                <a:solidFill>
                  <a:schemeClr val="accent3"/>
                </a:solidFill>
                <a:latin typeface="Trebuchet MS"/>
                <a:ea typeface="Trebuchet MS"/>
                <a:cs typeface="Trebuchet MS"/>
                <a:sym typeface="Trebuchet MS"/>
              </a:rPr>
              <a:t>Demolición</a:t>
            </a:r>
            <a:r>
              <a:rPr lang="es-ES_tradnl" sz="2400" b="1" noProof="0">
                <a:solidFill>
                  <a:schemeClr val="dk1"/>
                </a:solidFill>
                <a:latin typeface="Trebuchet MS"/>
                <a:ea typeface="Trebuchet MS"/>
                <a:cs typeface="Trebuchet MS"/>
                <a:sym typeface="Trebuchet MS"/>
              </a:rPr>
              <a:t> </a:t>
            </a:r>
            <a:r>
              <a:rPr lang="es-ES_tradnl" sz="2400" noProof="0">
                <a:solidFill>
                  <a:schemeClr val="dk1"/>
                </a:solidFill>
                <a:latin typeface="Trebuchet MS"/>
                <a:ea typeface="Trebuchet MS"/>
                <a:cs typeface="Trebuchet MS"/>
                <a:sym typeface="Trebuchet MS"/>
              </a:rPr>
              <a:t>para dar paso a una nueva urbanización</a:t>
            </a:r>
          </a:p>
        </p:txBody>
      </p:sp>
      <p:sp>
        <p:nvSpPr>
          <p:cNvPr id="4" name="Forma: Círculo ">
            <a:extLst>
              <a:ext uri="{FF2B5EF4-FFF2-40B4-BE49-F238E27FC236}">
                <a16:creationId xmlns:a16="http://schemas.microsoft.com/office/drawing/2014/main" id="{FEC28FC1-1FC2-2DE3-0828-B802BBAFC589}"/>
              </a:ext>
              <a:ext uri="{C183D7F6-B498-43B3-948B-1728B52AA6E4}">
                <adec:decorative xmlns:adec="http://schemas.microsoft.com/office/drawing/2017/decorative" val="1"/>
              </a:ext>
            </a:extLst>
          </p:cNvPr>
          <p:cNvSpPr/>
          <p:nvPr/>
        </p:nvSpPr>
        <p:spPr>
          <a:xfrm>
            <a:off x="5445034" y="1838648"/>
            <a:ext cx="544541" cy="5712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10" name="Imagen 2">
            <a:extLst>
              <a:ext uri="{FF2B5EF4-FFF2-40B4-BE49-F238E27FC236}">
                <a16:creationId xmlns:a16="http://schemas.microsoft.com/office/drawing/2014/main" id="{9847B6EF-DC72-0F50-EEA4-0699AFB349B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548315" y="1926329"/>
            <a:ext cx="352064" cy="368496"/>
          </a:xfrm>
          <a:prstGeom prst="rect">
            <a:avLst/>
          </a:prstGeom>
          <a:noFill/>
          <a:ln>
            <a:noFill/>
          </a:ln>
        </p:spPr>
      </p:pic>
      <p:sp>
        <p:nvSpPr>
          <p:cNvPr id="5" name="Forma: Círculo ">
            <a:extLst>
              <a:ext uri="{FF2B5EF4-FFF2-40B4-BE49-F238E27FC236}">
                <a16:creationId xmlns:a16="http://schemas.microsoft.com/office/drawing/2014/main" id="{D616283B-C64D-152B-4E36-2437CA23E62B}"/>
              </a:ext>
              <a:ext uri="{C183D7F6-B498-43B3-948B-1728B52AA6E4}">
                <adec:decorative xmlns:adec="http://schemas.microsoft.com/office/drawing/2017/decorative" val="1"/>
              </a:ext>
            </a:extLst>
          </p:cNvPr>
          <p:cNvSpPr/>
          <p:nvPr/>
        </p:nvSpPr>
        <p:spPr>
          <a:xfrm>
            <a:off x="5418375" y="2596852"/>
            <a:ext cx="571200" cy="5712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12" name="Imagen 3">
            <a:extLst>
              <a:ext uri="{FF2B5EF4-FFF2-40B4-BE49-F238E27FC236}">
                <a16:creationId xmlns:a16="http://schemas.microsoft.com/office/drawing/2014/main" id="{D984FFE9-FF87-12BA-05E7-FF03911C3031}"/>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520135" y="2698405"/>
            <a:ext cx="386525" cy="398055"/>
          </a:xfrm>
          <a:prstGeom prst="rect">
            <a:avLst/>
          </a:prstGeom>
          <a:noFill/>
          <a:ln>
            <a:noFill/>
          </a:ln>
        </p:spPr>
      </p:pic>
      <p:sp>
        <p:nvSpPr>
          <p:cNvPr id="6" name="Forma: Círculo ">
            <a:extLst>
              <a:ext uri="{FF2B5EF4-FFF2-40B4-BE49-F238E27FC236}">
                <a16:creationId xmlns:a16="http://schemas.microsoft.com/office/drawing/2014/main" id="{DB6999EF-4775-4E1D-502D-81FEDA4C733A}"/>
              </a:ext>
              <a:ext uri="{C183D7F6-B498-43B3-948B-1728B52AA6E4}">
                <adec:decorative xmlns:adec="http://schemas.microsoft.com/office/drawing/2017/decorative" val="1"/>
              </a:ext>
            </a:extLst>
          </p:cNvPr>
          <p:cNvSpPr/>
          <p:nvPr/>
        </p:nvSpPr>
        <p:spPr>
          <a:xfrm>
            <a:off x="5449235" y="3906313"/>
            <a:ext cx="571200" cy="5712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9" name="Imagen 4">
            <a:extLst>
              <a:ext uri="{FF2B5EF4-FFF2-40B4-BE49-F238E27FC236}">
                <a16:creationId xmlns:a16="http://schemas.microsoft.com/office/drawing/2014/main" id="{D681BA1A-1384-677B-CC98-FD6EFD326CDB}"/>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591553" y="3997012"/>
            <a:ext cx="344265" cy="389801"/>
          </a:xfrm>
          <a:prstGeom prst="rect">
            <a:avLst/>
          </a:prstGeom>
          <a:noFill/>
          <a:ln>
            <a:noFill/>
          </a:ln>
        </p:spPr>
      </p:pic>
      <p:sp>
        <p:nvSpPr>
          <p:cNvPr id="7" name="Forma: Círculo ">
            <a:extLst>
              <a:ext uri="{FF2B5EF4-FFF2-40B4-BE49-F238E27FC236}">
                <a16:creationId xmlns:a16="http://schemas.microsoft.com/office/drawing/2014/main" id="{7E6A4D28-8E08-E2E3-95FC-3239F0545CB2}"/>
              </a:ext>
              <a:ext uri="{C183D7F6-B498-43B3-948B-1728B52AA6E4}">
                <adec:decorative xmlns:adec="http://schemas.microsoft.com/office/drawing/2017/decorative" val="1"/>
              </a:ext>
            </a:extLst>
          </p:cNvPr>
          <p:cNvSpPr/>
          <p:nvPr/>
        </p:nvSpPr>
        <p:spPr>
          <a:xfrm>
            <a:off x="5473480" y="4822074"/>
            <a:ext cx="571200" cy="5712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13" name="Imagen 5">
            <a:extLst>
              <a:ext uri="{FF2B5EF4-FFF2-40B4-BE49-F238E27FC236}">
                <a16:creationId xmlns:a16="http://schemas.microsoft.com/office/drawing/2014/main" id="{9A982B96-8C33-8DEC-7D16-77A647424751}"/>
              </a:ex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548315" y="4884253"/>
            <a:ext cx="404070" cy="356550"/>
          </a:xfrm>
          <a:prstGeom prst="rect">
            <a:avLst/>
          </a:prstGeom>
          <a:noFill/>
          <a:ln>
            <a:noFill/>
          </a:ln>
        </p:spPr>
      </p:pic>
      <p:sp>
        <p:nvSpPr>
          <p:cNvPr id="8" name="Forma: Círculo ">
            <a:extLst>
              <a:ext uri="{FF2B5EF4-FFF2-40B4-BE49-F238E27FC236}">
                <a16:creationId xmlns:a16="http://schemas.microsoft.com/office/drawing/2014/main" id="{DE1EB00E-B8B5-2A30-2DA8-1D7FB510F319}"/>
              </a:ext>
              <a:ext uri="{C183D7F6-B498-43B3-948B-1728B52AA6E4}">
                <adec:decorative xmlns:adec="http://schemas.microsoft.com/office/drawing/2017/decorative" val="1"/>
              </a:ext>
            </a:extLst>
          </p:cNvPr>
          <p:cNvSpPr/>
          <p:nvPr/>
        </p:nvSpPr>
        <p:spPr>
          <a:xfrm>
            <a:off x="5455577" y="5715929"/>
            <a:ext cx="571200" cy="5712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pic>
        <p:nvPicPr>
          <p:cNvPr id="11" name="Imagen 6">
            <a:extLst>
              <a:ext uri="{FF2B5EF4-FFF2-40B4-BE49-F238E27FC236}">
                <a16:creationId xmlns:a16="http://schemas.microsoft.com/office/drawing/2014/main" id="{5E293021-0D79-44DC-DDC7-EB7BE0C0F6AC}"/>
              </a:ex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550185" y="5823248"/>
            <a:ext cx="369300" cy="3565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3" name="Título 1">
            <a:extLst>
              <a:ext uri="{FF2B5EF4-FFF2-40B4-BE49-F238E27FC236}">
                <a16:creationId xmlns:a16="http://schemas.microsoft.com/office/drawing/2014/main" id="{F12BE409-661C-7BB4-510A-8AC92E59C354}"/>
              </a:ext>
            </a:extLst>
          </p:cNvPr>
          <p:cNvSpPr>
            <a:spLocks noGrp="1"/>
          </p:cNvSpPr>
          <p:nvPr>
            <p:ph type="title"/>
          </p:nvPr>
        </p:nvSpPr>
        <p:spPr/>
        <p:txBody>
          <a:bodyPr/>
          <a:lstStyle/>
          <a:p>
            <a:r>
              <a:rPr lang="es-ES_tradnl"/>
              <a:t>Formas de desplazamiento</a:t>
            </a:r>
            <a:endParaRPr lang="es-ES_tradnl" b="0">
              <a:solidFill>
                <a:srgbClr val="000000"/>
              </a:solidFill>
            </a:endParaRPr>
          </a:p>
        </p:txBody>
      </p:sp>
      <p:pic>
        <p:nvPicPr>
          <p:cNvPr id="154" name="Imagen 1">
            <a:extLst>
              <a:ext uri="{C183D7F6-B498-43B3-948B-1728B52AA6E4}">
                <adec:decorative xmlns:adec="http://schemas.microsoft.com/office/drawing/2017/decorative" val="1"/>
              </a:ext>
            </a:extLst>
          </p:cNvPr>
          <p:cNvPicPr preferRelativeResize="0"/>
          <p:nvPr/>
        </p:nvPicPr>
        <p:blipFill rotWithShape="1">
          <a:blip r:embed="rId3">
            <a:alphaModFix/>
          </a:blip>
          <a:srcRect t="1116" b="56898"/>
          <a:stretch/>
        </p:blipFill>
        <p:spPr>
          <a:xfrm>
            <a:off x="0" y="3442000"/>
            <a:ext cx="12192000" cy="3416001"/>
          </a:xfrm>
          <a:prstGeom prst="rect">
            <a:avLst/>
          </a:prstGeom>
          <a:noFill/>
          <a:ln>
            <a:noFill/>
          </a:ln>
        </p:spPr>
      </p:pic>
      <p:cxnSp>
        <p:nvCxnSpPr>
          <p:cNvPr id="159" name="Forma: línea ">
            <a:extLst>
              <a:ext uri="{C183D7F6-B498-43B3-948B-1728B52AA6E4}">
                <adec:decorative xmlns:adec="http://schemas.microsoft.com/office/drawing/2017/decorative" val="1"/>
              </a:ext>
            </a:extLst>
          </p:cNvPr>
          <p:cNvCxnSpPr/>
          <p:nvPr/>
        </p:nvCxnSpPr>
        <p:spPr>
          <a:xfrm>
            <a:off x="358545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156" name="Cuadro de texto  1"/>
          <p:cNvSpPr/>
          <p:nvPr/>
        </p:nvSpPr>
        <p:spPr>
          <a:xfrm>
            <a:off x="1146244" y="1916550"/>
            <a:ext cx="3108900" cy="33540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Desplazamiento directo</a:t>
            </a:r>
          </a:p>
        </p:txBody>
      </p:sp>
      <p:sp>
        <p:nvSpPr>
          <p:cNvPr id="157" name="Cuadro de texto  2"/>
          <p:cNvSpPr/>
          <p:nvPr/>
        </p:nvSpPr>
        <p:spPr>
          <a:xfrm>
            <a:off x="4541560" y="1916550"/>
            <a:ext cx="3108900" cy="33540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Desplazamiento indirecto</a:t>
            </a:r>
          </a:p>
        </p:txBody>
      </p:sp>
      <p:sp>
        <p:nvSpPr>
          <p:cNvPr id="158" name="Cuadro de texto  3"/>
          <p:cNvSpPr/>
          <p:nvPr/>
        </p:nvSpPr>
        <p:spPr>
          <a:xfrm>
            <a:off x="7936875" y="1916550"/>
            <a:ext cx="3108879" cy="3354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ES_tradnl" sz="2600" b="1" noProof="0">
                <a:solidFill>
                  <a:schemeClr val="lt1"/>
                </a:solidFill>
                <a:latin typeface="Trebuchet MS"/>
                <a:ea typeface="Trebuchet MS"/>
                <a:cs typeface="Trebuchet MS"/>
                <a:sym typeface="Trebuchet MS"/>
              </a:rPr>
              <a:t>Desplazamiento cultural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9" name="Forma: Rectángulo">
            <a:extLst>
              <a:ext uri="{C183D7F6-B498-43B3-948B-1728B52AA6E4}">
                <adec:decorative xmlns:adec="http://schemas.microsoft.com/office/drawing/2017/decorative" val="1"/>
              </a:ext>
            </a:extLst>
          </p:cNvPr>
          <p:cNvSpPr/>
          <p:nvPr/>
        </p:nvSpPr>
        <p:spPr>
          <a:xfrm>
            <a:off x="-195925" y="-237400"/>
            <a:ext cx="4915200" cy="30624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s-ES_tradnl" sz="3100" b="1" noProof="0">
              <a:solidFill>
                <a:schemeClr val="lt1"/>
              </a:solidFill>
              <a:latin typeface="Trebuchet MS"/>
              <a:ea typeface="Trebuchet MS"/>
              <a:cs typeface="Trebuchet MS"/>
              <a:sym typeface="Trebuchet MS"/>
            </a:endParaRPr>
          </a:p>
        </p:txBody>
      </p:sp>
      <p:sp>
        <p:nvSpPr>
          <p:cNvPr id="4" name="Título 1">
            <a:extLst>
              <a:ext uri="{FF2B5EF4-FFF2-40B4-BE49-F238E27FC236}">
                <a16:creationId xmlns:a16="http://schemas.microsoft.com/office/drawing/2014/main" id="{6AE3F6E3-EE97-8E3D-9674-C7975C03F3A1}"/>
              </a:ext>
            </a:extLst>
          </p:cNvPr>
          <p:cNvSpPr>
            <a:spLocks noGrp="1"/>
          </p:cNvSpPr>
          <p:nvPr>
            <p:ph type="title"/>
          </p:nvPr>
        </p:nvSpPr>
        <p:spPr>
          <a:xfrm>
            <a:off x="348343" y="432617"/>
            <a:ext cx="3831774" cy="1793784"/>
          </a:xfrm>
        </p:spPr>
        <p:txBody>
          <a:bodyPr>
            <a:normAutofit/>
          </a:bodyPr>
          <a:lstStyle/>
          <a:p>
            <a:r>
              <a:rPr lang="es-ES_tradnl" sz="2200">
                <a:solidFill>
                  <a:schemeClr val="lt1"/>
                </a:solidFill>
              </a:rPr>
              <a:t>FORMAS DEL DESPLAZAMIENTO: </a:t>
            </a:r>
            <a:r>
              <a:rPr lang="es-ES_tradnl" sz="3100">
                <a:solidFill>
                  <a:schemeClr val="lt1"/>
                </a:solidFill>
              </a:rPr>
              <a:t>Desplazamiento directo</a:t>
            </a:r>
            <a:endParaRPr lang="es-ES_tradnl" sz="3100" b="0">
              <a:solidFill>
                <a:srgbClr val="000000"/>
              </a:solidFill>
            </a:endParaRPr>
          </a:p>
        </p:txBody>
      </p:sp>
      <p:pic>
        <p:nvPicPr>
          <p:cNvPr id="168" name="Imagen 1" descr="Foto del edificio en demolición"/>
          <p:cNvPicPr preferRelativeResize="0"/>
          <p:nvPr/>
        </p:nvPicPr>
        <p:blipFill rotWithShape="1">
          <a:blip r:embed="rId3">
            <a:alphaModFix/>
          </a:blip>
          <a:srcRect t="5285" r="29213"/>
          <a:stretch/>
        </p:blipFill>
        <p:spPr>
          <a:xfrm>
            <a:off x="0" y="2822900"/>
            <a:ext cx="4524375" cy="4035100"/>
          </a:xfrm>
          <a:prstGeom prst="rect">
            <a:avLst/>
          </a:prstGeom>
          <a:noFill/>
          <a:ln>
            <a:noFill/>
          </a:ln>
        </p:spPr>
      </p:pic>
      <p:sp>
        <p:nvSpPr>
          <p:cNvPr id="165" name="Cuadro de texto 1"/>
          <p:cNvSpPr txBox="1">
            <a:spLocks noGrp="1"/>
          </p:cNvSpPr>
          <p:nvPr>
            <p:ph type="body" idx="1"/>
          </p:nvPr>
        </p:nvSpPr>
        <p:spPr>
          <a:xfrm>
            <a:off x="5068643" y="481509"/>
            <a:ext cx="6775014" cy="1631175"/>
          </a:xfrm>
          <a:prstGeom prst="rect">
            <a:avLst/>
          </a:prstGeom>
          <a:noFill/>
          <a:ln>
            <a:noFill/>
          </a:ln>
        </p:spPr>
        <p:txBody>
          <a:bodyPr spcFirstLastPara="1" wrap="square" lIns="91425" tIns="45700" rIns="91425" bIns="45700" anchor="t" anchorCtr="0">
            <a:spAutoFit/>
          </a:bodyPr>
          <a:lstStyle/>
          <a:p>
            <a:pPr marL="0" indent="0">
              <a:lnSpc>
                <a:spcPct val="100000"/>
              </a:lnSpc>
              <a:spcBef>
                <a:spcPts val="0"/>
              </a:spcBef>
              <a:buNone/>
            </a:pPr>
            <a:r>
              <a:rPr lang="es-ES_tradnl" sz="2000" noProof="0">
                <a:solidFill>
                  <a:schemeClr val="bg2"/>
                </a:solidFill>
              </a:rPr>
              <a:t>El desplazamiento directo se produce cuando una persona o familia se ve obligada a mudarse porque la </a:t>
            </a:r>
            <a:r>
              <a:rPr lang="es-ES_tradnl" sz="2000">
                <a:solidFill>
                  <a:schemeClr val="bg2"/>
                </a:solidFill>
              </a:rPr>
              <a:t>desahucian, formal o informalmente, </a:t>
            </a:r>
            <a:r>
              <a:rPr lang="es-ES_tradnl" sz="2000" noProof="0">
                <a:solidFill>
                  <a:schemeClr val="bg2"/>
                </a:solidFill>
              </a:rPr>
              <a:t>o porque </a:t>
            </a:r>
            <a:r>
              <a:rPr lang="es-ES_tradnl" sz="2000">
                <a:solidFill>
                  <a:schemeClr val="bg2"/>
                </a:solidFill>
              </a:rPr>
              <a:t>derriban </a:t>
            </a:r>
            <a:r>
              <a:rPr lang="es-ES_tradnl" sz="2000" noProof="0">
                <a:solidFill>
                  <a:schemeClr val="bg2"/>
                </a:solidFill>
              </a:rPr>
              <a:t>su edificio</a:t>
            </a:r>
            <a:r>
              <a:rPr lang="es-ES_tradnl" sz="2000" i="0" noProof="0">
                <a:solidFill>
                  <a:schemeClr val="bg2"/>
                </a:solidFill>
              </a:rPr>
              <a:t>. </a:t>
            </a:r>
            <a:r>
              <a:rPr lang="es-ES_tradnl" sz="2000" b="0">
                <a:solidFill>
                  <a:schemeClr val="bg2"/>
                </a:solidFill>
              </a:rPr>
              <a:t>Cuando esto ocurre, tienen </a:t>
            </a:r>
            <a:r>
              <a:rPr lang="es-ES_tradnl" sz="2000" b="0" i="0" noProof="0">
                <a:solidFill>
                  <a:schemeClr val="bg2"/>
                </a:solidFill>
              </a:rPr>
              <a:t>que </a:t>
            </a:r>
            <a:r>
              <a:rPr lang="es-ES_tradnl" sz="2000" b="0">
                <a:solidFill>
                  <a:schemeClr val="bg2"/>
                </a:solidFill>
              </a:rPr>
              <a:t>mudarse de casa</a:t>
            </a:r>
            <a:r>
              <a:rPr lang="es-ES_tradnl" sz="2000" b="0" i="0" noProof="0">
                <a:solidFill>
                  <a:schemeClr val="bg2"/>
                </a:solidFill>
              </a:rPr>
              <a:t>, a veces a otro barrio o comunidad.</a:t>
            </a:r>
            <a:endParaRPr lang="es-ES_tradnl" sz="2000" b="0">
              <a:solidFill>
                <a:schemeClr val="bg2"/>
              </a:solidFill>
            </a:endParaRPr>
          </a:p>
        </p:txBody>
      </p:sp>
      <p:sp>
        <p:nvSpPr>
          <p:cNvPr id="2" name="Forma: Rectángulo">
            <a:extLst>
              <a:ext uri="{FF2B5EF4-FFF2-40B4-BE49-F238E27FC236}">
                <a16:creationId xmlns:a16="http://schemas.microsoft.com/office/drawing/2014/main" id="{E7DE69BC-1392-76B7-EA20-A1F61D7D0DD5}"/>
              </a:ext>
              <a:ext uri="{C183D7F6-B498-43B3-948B-1728B52AA6E4}">
                <adec:decorative xmlns:adec="http://schemas.microsoft.com/office/drawing/2017/decorative" val="1"/>
              </a:ext>
            </a:extLst>
          </p:cNvPr>
          <p:cNvSpPr/>
          <p:nvPr/>
        </p:nvSpPr>
        <p:spPr>
          <a:xfrm>
            <a:off x="5054442" y="2451698"/>
            <a:ext cx="6499289" cy="158958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3" name="Cuadro de texto 2">
            <a:extLst>
              <a:ext uri="{FF2B5EF4-FFF2-40B4-BE49-F238E27FC236}">
                <a16:creationId xmlns:a16="http://schemas.microsoft.com/office/drawing/2014/main" id="{99BA6E58-E3BE-9FAD-ABF1-115C57E1C206}"/>
              </a:ext>
            </a:extLst>
          </p:cNvPr>
          <p:cNvSpPr txBox="1">
            <a:spLocks/>
          </p:cNvSpPr>
          <p:nvPr/>
        </p:nvSpPr>
        <p:spPr>
          <a:xfrm>
            <a:off x="5249342" y="2600572"/>
            <a:ext cx="5728298" cy="156453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s-ES_tradnl" sz="2000" noProof="0">
                <a:solidFill>
                  <a:srgbClr val="242D33"/>
                </a:solidFill>
              </a:rPr>
              <a:t>El desplazamiento directo es la forma más visible e inmediata de desplazamiento. Puede ser extremadamente perturbador para la vida de las personas.</a:t>
            </a:r>
            <a:endParaRPr lang="es-ES_tradnl" sz="2000" noProof="0">
              <a:solidFill>
                <a:schemeClr val="accent3"/>
              </a:solidFill>
            </a:endParaRPr>
          </a:p>
        </p:txBody>
      </p:sp>
      <p:sp>
        <p:nvSpPr>
          <p:cNvPr id="5" name="TextBox 4">
            <a:extLst>
              <a:ext uri="{FF2B5EF4-FFF2-40B4-BE49-F238E27FC236}">
                <a16:creationId xmlns:a16="http://schemas.microsoft.com/office/drawing/2014/main" id="{9D31F1C0-09DB-DC2F-2813-9A2BE7B18BFF}"/>
              </a:ext>
            </a:extLst>
          </p:cNvPr>
          <p:cNvSpPr txBox="1"/>
          <p:nvPr/>
        </p:nvSpPr>
        <p:spPr>
          <a:xfrm>
            <a:off x="5068643" y="4380292"/>
            <a:ext cx="665345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000">
                <a:latin typeface="Trebuchet MS"/>
              </a:rPr>
              <a:t>Los desahucios informales se producen cuando los inquilinos se marchan debido a fuertes subidas de alquiler (legales o no), acoso ilegal o condiciones inseguras causadas por negligencia. A veces la gente se muda antes de ser desahuciada formalmente. Esto hace que el desplazamiento directo sea aún más difícil de rastrear.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Imagen 1" descr="Foto de cajas de mudanza embaladas"/>
          <p:cNvPicPr preferRelativeResize="0"/>
          <p:nvPr/>
        </p:nvPicPr>
        <p:blipFill rotWithShape="1">
          <a:blip r:embed="rId3">
            <a:alphaModFix/>
          </a:blip>
          <a:srcRect r="31623"/>
          <a:stretch/>
        </p:blipFill>
        <p:spPr>
          <a:xfrm>
            <a:off x="0" y="2447700"/>
            <a:ext cx="4524375" cy="4410301"/>
          </a:xfrm>
          <a:prstGeom prst="rect">
            <a:avLst/>
          </a:prstGeom>
          <a:noFill/>
          <a:ln>
            <a:noFill/>
          </a:ln>
        </p:spPr>
      </p:pic>
      <p:sp>
        <p:nvSpPr>
          <p:cNvPr id="180" name="Forma: Rectángulo">
            <a:extLst>
              <a:ext uri="{C183D7F6-B498-43B3-948B-1728B52AA6E4}">
                <adec:decorative xmlns:adec="http://schemas.microsoft.com/office/drawing/2017/decorative" val="1"/>
              </a:ext>
            </a:extLst>
          </p:cNvPr>
          <p:cNvSpPr/>
          <p:nvPr/>
        </p:nvSpPr>
        <p:spPr>
          <a:xfrm>
            <a:off x="-147562" y="-237400"/>
            <a:ext cx="4915200" cy="30624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s-ES_tradnl" sz="3100" b="1" noProof="0">
              <a:solidFill>
                <a:schemeClr val="lt1"/>
              </a:solidFill>
              <a:latin typeface="Trebuchet MS"/>
              <a:ea typeface="Trebuchet MS"/>
              <a:cs typeface="Trebuchet MS"/>
              <a:sym typeface="Trebuchet MS"/>
            </a:endParaRPr>
          </a:p>
        </p:txBody>
      </p:sp>
      <p:sp>
        <p:nvSpPr>
          <p:cNvPr id="6" name="Título 1">
            <a:extLst>
              <a:ext uri="{FF2B5EF4-FFF2-40B4-BE49-F238E27FC236}">
                <a16:creationId xmlns:a16="http://schemas.microsoft.com/office/drawing/2014/main" id="{7CA3087B-6FE4-CC34-670B-4A7ED9FA9BC1}"/>
              </a:ext>
            </a:extLst>
          </p:cNvPr>
          <p:cNvSpPr>
            <a:spLocks noGrp="1"/>
          </p:cNvSpPr>
          <p:nvPr>
            <p:ph type="title"/>
          </p:nvPr>
        </p:nvSpPr>
        <p:spPr>
          <a:xfrm>
            <a:off x="356052" y="347922"/>
            <a:ext cx="3907972" cy="1891756"/>
          </a:xfrm>
        </p:spPr>
        <p:txBody>
          <a:bodyPr>
            <a:normAutofit/>
          </a:bodyPr>
          <a:lstStyle/>
          <a:p>
            <a:r>
              <a:rPr lang="es-ES_tradnl" sz="2200">
                <a:solidFill>
                  <a:schemeClr val="lt1"/>
                </a:solidFill>
              </a:rPr>
              <a:t>FORMAS DEL DESPLAZAMIENTO: </a:t>
            </a:r>
            <a:r>
              <a:rPr lang="es-ES_tradnl" sz="3100">
                <a:solidFill>
                  <a:schemeClr val="lt1"/>
                </a:solidFill>
              </a:rPr>
              <a:t>Desplazamiento indirecto</a:t>
            </a:r>
            <a:endParaRPr lang="es-ES_tradnl" sz="3100" b="0">
              <a:solidFill>
                <a:schemeClr val="lt1"/>
              </a:solidFill>
            </a:endParaRPr>
          </a:p>
        </p:txBody>
      </p:sp>
      <p:sp>
        <p:nvSpPr>
          <p:cNvPr id="178" name="Cuadro de texto 1"/>
          <p:cNvSpPr txBox="1">
            <a:spLocks noGrp="1"/>
          </p:cNvSpPr>
          <p:nvPr>
            <p:ph type="body" idx="1"/>
          </p:nvPr>
        </p:nvSpPr>
        <p:spPr>
          <a:xfrm>
            <a:off x="5010900" y="571470"/>
            <a:ext cx="6204600" cy="2677616"/>
          </a:xfrm>
          <a:prstGeom prst="rect">
            <a:avLst/>
          </a:prstGeom>
          <a:noFill/>
          <a:ln>
            <a:noFill/>
          </a:ln>
        </p:spPr>
        <p:txBody>
          <a:bodyPr spcFirstLastPara="1" wrap="square" lIns="91425" tIns="45700" rIns="91425" bIns="45700" anchor="t" anchorCtr="0">
            <a:spAutoFit/>
          </a:bodyPr>
          <a:lstStyle/>
          <a:p>
            <a:pPr marL="0" indent="0">
              <a:lnSpc>
                <a:spcPct val="100000"/>
              </a:lnSpc>
              <a:spcBef>
                <a:spcPts val="0"/>
              </a:spcBef>
              <a:buNone/>
            </a:pPr>
            <a:r>
              <a:rPr lang="es-ES_tradnl" noProof="0">
                <a:solidFill>
                  <a:schemeClr val="bg2"/>
                </a:solidFill>
              </a:rPr>
              <a:t>El desplazamiento indirecto se produce cuando una persona o familia ya no puede permitirse permanecer en su casa debido al aumento de los alquileres.</a:t>
            </a:r>
            <a:r>
              <a:rPr lang="es-ES_tradnl" b="0">
                <a:solidFill>
                  <a:schemeClr val="bg2"/>
                </a:solidFill>
              </a:rPr>
              <a:t> </a:t>
            </a:r>
            <a:r>
              <a:rPr lang="es-ES_tradnl" b="0" noProof="0">
                <a:solidFill>
                  <a:schemeClr val="bg2"/>
                </a:solidFill>
              </a:rPr>
              <a:t>Cuando los alquileres suben demasiado, se sienten presionados a mudarse a un lugar que puedan pagar.</a:t>
            </a:r>
            <a:endParaRPr lang="es-ES_tradnl" noProof="0">
              <a:solidFill>
                <a:schemeClr val="bg2"/>
              </a:solidFill>
            </a:endParaRPr>
          </a:p>
        </p:txBody>
      </p:sp>
      <p:sp>
        <p:nvSpPr>
          <p:cNvPr id="2" name="Forma: Rectángulo">
            <a:extLst>
              <a:ext uri="{FF2B5EF4-FFF2-40B4-BE49-F238E27FC236}">
                <a16:creationId xmlns:a16="http://schemas.microsoft.com/office/drawing/2014/main" id="{E77022EA-D2EB-F17F-1000-45ED07FDBAB9}"/>
              </a:ext>
              <a:ext uri="{C183D7F6-B498-43B3-948B-1728B52AA6E4}">
                <adec:decorative xmlns:adec="http://schemas.microsoft.com/office/drawing/2017/decorative" val="1"/>
              </a:ext>
            </a:extLst>
          </p:cNvPr>
          <p:cNvSpPr/>
          <p:nvPr/>
        </p:nvSpPr>
        <p:spPr>
          <a:xfrm>
            <a:off x="5010900" y="3720490"/>
            <a:ext cx="6510600" cy="2283044"/>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s-ES_tradnl" noProof="0">
              <a:latin typeface="Trebuchet MS"/>
              <a:ea typeface="Trebuchet MS"/>
              <a:cs typeface="Trebuchet MS"/>
              <a:sym typeface="Trebuchet MS"/>
            </a:endParaRPr>
          </a:p>
        </p:txBody>
      </p:sp>
      <p:sp>
        <p:nvSpPr>
          <p:cNvPr id="3" name="Cuadro de texto 2">
            <a:extLst>
              <a:ext uri="{FF2B5EF4-FFF2-40B4-BE49-F238E27FC236}">
                <a16:creationId xmlns:a16="http://schemas.microsoft.com/office/drawing/2014/main" id="{B4BBFEFE-6131-0FD5-91A7-FAA7258BDDC4}"/>
              </a:ext>
            </a:extLst>
          </p:cNvPr>
          <p:cNvSpPr txBox="1">
            <a:spLocks/>
          </p:cNvSpPr>
          <p:nvPr/>
        </p:nvSpPr>
        <p:spPr>
          <a:xfrm>
            <a:off x="5212080" y="3823450"/>
            <a:ext cx="5980500" cy="21800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s-ES_tradnl" noProof="0">
                <a:solidFill>
                  <a:srgbClr val="242D33"/>
                </a:solidFill>
              </a:rPr>
              <a:t>El desplazamiento indirecto es más difícil de ver y se produce más lentamente. Pero todavía aleja a las personas de </a:t>
            </a:r>
            <a:r>
              <a:rPr lang="es-ES_tradnl" noProof="0"/>
              <a:t>sus redes sociales, trabajos, escuelas y lugares de culto.</a:t>
            </a:r>
            <a:endParaRPr lang="es-ES_tradnl" noProof="0">
              <a:solidFill>
                <a:srgbClr val="242D33"/>
              </a:solidFill>
            </a:endParaRPr>
          </a:p>
        </p:txBody>
      </p:sp>
    </p:spTree>
  </p:cSld>
  <p:clrMapOvr>
    <a:masterClrMapping/>
  </p:clrMapOvr>
</p:sld>
</file>

<file path=ppt/theme/theme1.xml><?xml version="1.0" encoding="utf-8"?>
<a:theme xmlns:a="http://schemas.openxmlformats.org/drawingml/2006/main" name="Simple Light">
  <a:themeElements>
    <a:clrScheme name="Anti Displacement">
      <a:dk1>
        <a:srgbClr val="2E575B"/>
      </a:dk1>
      <a:lt1>
        <a:srgbClr val="FFFFFF"/>
      </a:lt1>
      <a:dk2>
        <a:srgbClr val="323230"/>
      </a:dk2>
      <a:lt2>
        <a:srgbClr val="F3F8FA"/>
      </a:lt2>
      <a:accent1>
        <a:srgbClr val="2E656E"/>
      </a:accent1>
      <a:accent2>
        <a:srgbClr val="278391"/>
      </a:accent2>
      <a:accent3>
        <a:srgbClr val="328345"/>
      </a:accent3>
      <a:accent4>
        <a:srgbClr val="EE533C"/>
      </a:accent4>
      <a:accent5>
        <a:srgbClr val="F3B541"/>
      </a:accent5>
      <a:accent6>
        <a:srgbClr val="4DBECF"/>
      </a:accent6>
      <a:hlink>
        <a:srgbClr val="328345"/>
      </a:hlink>
      <a:folHlink>
        <a:srgbClr val="328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2187</Words>
  <Application>Microsoft Office PowerPoint</Application>
  <PresentationFormat>Widescreen</PresentationFormat>
  <Paragraphs>213</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Play</vt:lpstr>
      <vt:lpstr>Trebuchet MS</vt:lpstr>
      <vt:lpstr>Wingdings</vt:lpstr>
      <vt:lpstr>Simple Light</vt:lpstr>
      <vt:lpstr>Understanding Displacement - for Staff Use</vt:lpstr>
      <vt:lpstr>How to Use the Slide Deck</vt:lpstr>
      <vt:lpstr>Comprender el desplazamiento</vt:lpstr>
      <vt:lpstr>Resumen de la presentación </vt:lpstr>
      <vt:lpstr>¿De qué estamos hablando cuando hablamos del desplazamiento?</vt:lpstr>
      <vt:lpstr>¿Qué es el desplazamiento? </vt:lpstr>
      <vt:lpstr>Formas de desplazamiento</vt:lpstr>
      <vt:lpstr>FORMAS DEL DESPLAZAMIENTO: Desplazamiento directo</vt:lpstr>
      <vt:lpstr>FORMAS DEL DESPLAZAMIENTO: Desplazamiento indirecto</vt:lpstr>
      <vt:lpstr>FORMAS DEL DESPLAZAMIENTO: Desplazamiento cultural</vt:lpstr>
      <vt:lpstr>Factores que impulsan el desplazamiento</vt:lpstr>
      <vt:lpstr>¿Cuáles son las repercusiones  del desplazamiento?</vt:lpstr>
      <vt:lpstr>El desplazamiento nos afecta a todos. </vt:lpstr>
      <vt:lpstr>El desplazamiento nos afecta a todos: Amigos </vt:lpstr>
      <vt:lpstr>El desplazamiento nos afecta a todos: Vecinos </vt:lpstr>
      <vt:lpstr>El desplazamiento nos afecta a todos: Empresas </vt:lpstr>
      <vt:lpstr>Discusión en grupo</vt:lpstr>
      <vt:lpstr>¿Qué podemos hacer frente al desplazamiento?</vt:lpstr>
      <vt:lpstr>¿Qué hacemos con los desplazamientos? </vt:lpstr>
      <vt:lpstr>Empecemos con la Protección…</vt:lpstr>
      <vt:lpstr>Empecemos con la Protección… parte 2</vt:lpstr>
      <vt:lpstr>Las protecciones estatales son  un punto de partido </vt:lpstr>
      <vt:lpstr>Pero a menudo se necesitan  protecciones más fuertes </vt:lpstr>
      <vt:lpstr>Gobiernos locales pueden fortalecer la protección y el apoyo a los inquilinos </vt:lpstr>
      <vt:lpstr>La conservación de la vivienda asequible existente también es fundamental</vt:lpstr>
      <vt:lpstr>La legislación estatal proporciona herramientas importantes </vt:lpstr>
      <vt:lpstr>Los gobiernos locales también pueden ayudar a conservar viviendas asequibles </vt:lpstr>
      <vt:lpstr>Y no se olvide de la Producción!</vt:lpstr>
      <vt:lpstr>Y no se olvide de la Producción! parte 2</vt:lpstr>
      <vt:lpstr>Pero: Construir más viviendas no acabará con los desplazamientos.</vt:lpstr>
      <vt:lpstr>Un enfoque global de las 3Ps   Construir más vivienda — y mejores sistemas — para mantener a las personas en sus hogares</vt:lpstr>
      <vt:lpstr>Tenemos que crear más y mejores opciones de vivienda, al tiempo que ayudamos a los residentes a permanecer en su lugar </vt:lpstr>
      <vt:lpstr>Es más que tener políticas y programas:  ¡necesitamos un enfoque holístico!</vt:lpstr>
      <vt:lpstr>Más recursos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Understanding Displacement Slide Deck</dc:title>
  <dc:subject/>
  <dc:creator>DAVID DRISKELL</dc:creator>
  <cp:keywords/>
  <dc:description/>
  <cp:lastModifiedBy>Samantha Dolgoff</cp:lastModifiedBy>
  <cp:revision>5</cp:revision>
  <dcterms:created xsi:type="dcterms:W3CDTF">2024-10-29T18:47:54Z</dcterms:created>
  <dcterms:modified xsi:type="dcterms:W3CDTF">2025-04-18T19:23:14Z</dcterms:modified>
  <cp:category/>
</cp:coreProperties>
</file>