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87" r:id="rId2"/>
    <p:sldId id="257" r:id="rId3"/>
    <p:sldId id="258" r:id="rId4"/>
    <p:sldId id="259" r:id="rId5"/>
    <p:sldId id="260" r:id="rId6"/>
    <p:sldId id="261" r:id="rId7"/>
    <p:sldId id="262" r:id="rId8"/>
    <p:sldId id="263" r:id="rId9"/>
    <p:sldId id="264" r:id="rId10"/>
    <p:sldId id="297" r:id="rId11"/>
    <p:sldId id="266" r:id="rId12"/>
    <p:sldId id="267" r:id="rId13"/>
    <p:sldId id="291" r:id="rId14"/>
    <p:sldId id="268" r:id="rId15"/>
    <p:sldId id="292" r:id="rId16"/>
    <p:sldId id="293" r:id="rId17"/>
    <p:sldId id="270" r:id="rId18"/>
    <p:sldId id="271" r:id="rId19"/>
    <p:sldId id="272" r:id="rId20"/>
    <p:sldId id="294" r:id="rId21"/>
    <p:sldId id="298" r:id="rId22"/>
    <p:sldId id="277" r:id="rId23"/>
    <p:sldId id="299" r:id="rId24"/>
    <p:sldId id="278" r:id="rId25"/>
    <p:sldId id="300" r:id="rId26"/>
    <p:sldId id="280" r:id="rId27"/>
    <p:sldId id="281" r:id="rId28"/>
    <p:sldId id="273" r:id="rId29"/>
    <p:sldId id="274" r:id="rId30"/>
    <p:sldId id="275" r:id="rId31"/>
    <p:sldId id="301" r:id="rId32"/>
    <p:sldId id="284" r:id="rId33"/>
    <p:sldId id="282" r:id="rId34"/>
    <p:sldId id="285" r:id="rId35"/>
  </p:sldIdLst>
  <p:sldSz cx="12192000" cy="6858000"/>
  <p:notesSz cx="6858000" cy="9144000"/>
  <p:embeddedFontLst>
    <p:embeddedFont>
      <p:font typeface="Roboto" panose="02000000000000000000" pitchFamily="2" charset="0"/>
      <p:regular r:id="rId37"/>
      <p:bold r:id="rId38"/>
      <p:italic r:id="rId39"/>
      <p:boldItalic r:id="rId40"/>
    </p:embeddedFont>
    <p:embeddedFont>
      <p:font typeface="Trebuchet MS" panose="020B0603020202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jUiM2GwHL8c8KqheQjIGXFdLXdH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56928-655A-8F6F-F06A-252D6C5A4AED}" name="Samantha Dolgoff" initials="SD" userId="S::Dolgoff@CommPlanCollaborative.onmicrosoft.com::f0a4fad7-54c0-4218-a6ba-63ddab437deb" providerId="AD"/>
  <p188:author id="{40D12550-427E-8D00-AFC7-F7C23A6A9AAC}" name="Gina Sarti" initials="GS" userId="95c759c0707b93c2"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achel Ozer Bearson" initials="" lastIdx="4" clrIdx="0"/>
  <p:cmAuthor id="1" name="Kristy Wang" initials="" lastIdx="3" clrIdx="1"/>
  <p:cmAuthor id="2" name="DAVID DRISKELL" initials="DD" lastIdx="4" clrIdx="2">
    <p:extLst>
      <p:ext uri="{19B8F6BF-5375-455C-9EA6-DF929625EA0E}">
        <p15:presenceInfo xmlns:p15="http://schemas.microsoft.com/office/powerpoint/2012/main" userId="8056e6b5ecac40e9" providerId="Windows Live"/>
      </p:ext>
    </p:extLst>
  </p:cmAuthor>
  <p:cmAuthor id="3" name="Samantha Dolgoff" initials="SD" lastIdx="2" clrIdx="3">
    <p:extLst>
      <p:ext uri="{19B8F6BF-5375-455C-9EA6-DF929625EA0E}">
        <p15:presenceInfo xmlns:p15="http://schemas.microsoft.com/office/powerpoint/2012/main" userId="S::Dolgoff@CommPlanCollaborative.onmicrosoft.com::f0a4fad7-54c0-4218-a6ba-63ddab437d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2EB647-3A50-4C88-8710-45230DD4CBF7}" v="13" dt="2025-04-17T23:47:02.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0"/>
    <p:restoredTop sz="94703"/>
  </p:normalViewPr>
  <p:slideViewPr>
    <p:cSldViewPr snapToGrid="0">
      <p:cViewPr varScale="1">
        <p:scale>
          <a:sx n="101" d="100"/>
          <a:sy n="101"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60"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a:extLst>
            <a:ext uri="{FF2B5EF4-FFF2-40B4-BE49-F238E27FC236}">
              <a16:creationId xmlns:a16="http://schemas.microsoft.com/office/drawing/2014/main" id="{A41A1718-D726-A627-F0AE-6A8832446621}"/>
            </a:ext>
          </a:extLst>
        </p:cNvPr>
        <p:cNvGrpSpPr/>
        <p:nvPr/>
      </p:nvGrpSpPr>
      <p:grpSpPr>
        <a:xfrm>
          <a:off x="0" y="0"/>
          <a:ext cx="0" cy="0"/>
          <a:chOff x="0" y="0"/>
          <a:chExt cx="0" cy="0"/>
        </a:xfrm>
      </p:grpSpPr>
      <p:sp>
        <p:nvSpPr>
          <p:cNvPr id="59" name="Google Shape;59;g31233894c92_0_27:notes">
            <a:extLst>
              <a:ext uri="{FF2B5EF4-FFF2-40B4-BE49-F238E27FC236}">
                <a16:creationId xmlns:a16="http://schemas.microsoft.com/office/drawing/2014/main" id="{ACA2550C-B110-040E-3EE4-1CE237B606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31233894c92_0_27:notes">
            <a:extLst>
              <a:ext uri="{FF2B5EF4-FFF2-40B4-BE49-F238E27FC236}">
                <a16:creationId xmlns:a16="http://schemas.microsoft.com/office/drawing/2014/main" id="{98E45413-A80E-C929-C527-2AD7B48ED44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g31233894c92_0_27:notes">
            <a:extLst>
              <a:ext uri="{FF2B5EF4-FFF2-40B4-BE49-F238E27FC236}">
                <a16:creationId xmlns:a16="http://schemas.microsoft.com/office/drawing/2014/main" id="{494C37AC-25C3-7801-3624-EBCEE777E63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81475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a:extLst>
            <a:ext uri="{FF2B5EF4-FFF2-40B4-BE49-F238E27FC236}">
              <a16:creationId xmlns:a16="http://schemas.microsoft.com/office/drawing/2014/main" id="{81A33A51-4F26-D203-CCCD-ABD530654534}"/>
            </a:ext>
          </a:extLst>
        </p:cNvPr>
        <p:cNvGrpSpPr/>
        <p:nvPr/>
      </p:nvGrpSpPr>
      <p:grpSpPr>
        <a:xfrm>
          <a:off x="0" y="0"/>
          <a:ext cx="0" cy="0"/>
          <a:chOff x="0" y="0"/>
          <a:chExt cx="0" cy="0"/>
        </a:xfrm>
      </p:grpSpPr>
      <p:sp>
        <p:nvSpPr>
          <p:cNvPr id="183" name="Google Shape;183;g31557cdcd58_0_150:notes">
            <a:extLst>
              <a:ext uri="{FF2B5EF4-FFF2-40B4-BE49-F238E27FC236}">
                <a16:creationId xmlns:a16="http://schemas.microsoft.com/office/drawing/2014/main" id="{FF043D46-D897-E575-7DC3-DA6BEA3790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1557cdcd58_0_150:notes">
            <a:extLst>
              <a:ext uri="{FF2B5EF4-FFF2-40B4-BE49-F238E27FC236}">
                <a16:creationId xmlns:a16="http://schemas.microsoft.com/office/drawing/2014/main" id="{74FE85B6-91C0-67B7-3D9B-768CBDC8470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31557cdcd58_0_150:notes">
            <a:extLst>
              <a:ext uri="{FF2B5EF4-FFF2-40B4-BE49-F238E27FC236}">
                <a16:creationId xmlns:a16="http://schemas.microsoft.com/office/drawing/2014/main" id="{DDC6E89F-B482-0D81-5F4C-0546711A0C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14830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12ff5f3d6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12ff5f3d64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312ff5f3d64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A47D1099-CB15-EB3D-326D-9E8958C62AB0}"/>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394FC976-2F15-0123-FC08-1E51D6D9A1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64EBA8C4-D8B5-56E1-F087-5091419244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697B47D9-E16F-DE2D-ED4F-956EBDD0D92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31211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557cdcd58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C2F386EB-F6AD-1B30-6DF1-9583CAD80021}"/>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75C0EB72-926E-F6C3-7A38-D9868D6072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12FDE20D-208E-A03E-B342-4E2BDA3CE6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43ABB3FB-B3AB-02A4-8970-58BE824255E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19468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088DBDB5-C789-89B3-0D0E-A2FB3E1AB47A}"/>
            </a:ext>
          </a:extLst>
        </p:cNvPr>
        <p:cNvGrpSpPr/>
        <p:nvPr/>
      </p:nvGrpSpPr>
      <p:grpSpPr>
        <a:xfrm>
          <a:off x="0" y="0"/>
          <a:ext cx="0" cy="0"/>
          <a:chOff x="0" y="0"/>
          <a:chExt cx="0" cy="0"/>
        </a:xfrm>
      </p:grpSpPr>
      <p:sp>
        <p:nvSpPr>
          <p:cNvPr id="223" name="Google Shape;223;g31557cdcd58_0_191:notes">
            <a:extLst>
              <a:ext uri="{FF2B5EF4-FFF2-40B4-BE49-F238E27FC236}">
                <a16:creationId xmlns:a16="http://schemas.microsoft.com/office/drawing/2014/main" id="{939D5C1A-22D1-BD95-F3D6-F7A1EFACD9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1557cdcd58_0_191:notes">
            <a:extLst>
              <a:ext uri="{FF2B5EF4-FFF2-40B4-BE49-F238E27FC236}">
                <a16:creationId xmlns:a16="http://schemas.microsoft.com/office/drawing/2014/main" id="{0E341458-01F4-177F-A64D-A3DDCD6405A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31557cdcd58_0_191:notes">
            <a:extLst>
              <a:ext uri="{FF2B5EF4-FFF2-40B4-BE49-F238E27FC236}">
                <a16:creationId xmlns:a16="http://schemas.microsoft.com/office/drawing/2014/main" id="{7076012F-7D4E-00AD-3C9C-DABC93E0745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78144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12ff5f3d64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2ff5f3d64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12ff5f3d64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2ff5f3d64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12ff5f3d64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312ff5f3d64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177ca2584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3177ca2584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3177ca2584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17BF3CF9-5876-17B5-AA23-1EE20B90F8C8}"/>
            </a:ext>
          </a:extLst>
        </p:cNvPr>
        <p:cNvGrpSpPr/>
        <p:nvPr/>
      </p:nvGrpSpPr>
      <p:grpSpPr>
        <a:xfrm>
          <a:off x="0" y="0"/>
          <a:ext cx="0" cy="0"/>
          <a:chOff x="0" y="0"/>
          <a:chExt cx="0" cy="0"/>
        </a:xfrm>
      </p:grpSpPr>
      <p:sp>
        <p:nvSpPr>
          <p:cNvPr id="302" name="Google Shape;302;g312ff5f3d64_0_91:notes">
            <a:extLst>
              <a:ext uri="{FF2B5EF4-FFF2-40B4-BE49-F238E27FC236}">
                <a16:creationId xmlns:a16="http://schemas.microsoft.com/office/drawing/2014/main" id="{D3569C1B-F895-7264-F07B-7A52B732B8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a:extLst>
              <a:ext uri="{FF2B5EF4-FFF2-40B4-BE49-F238E27FC236}">
                <a16:creationId xmlns:a16="http://schemas.microsoft.com/office/drawing/2014/main" id="{FD2E81CE-8B3C-42DC-D4DF-CEF138547A8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a:extLst>
              <a:ext uri="{FF2B5EF4-FFF2-40B4-BE49-F238E27FC236}">
                <a16:creationId xmlns:a16="http://schemas.microsoft.com/office/drawing/2014/main" id="{1DBE097C-9BAB-D528-CE8D-C4DB662D7549}"/>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144889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41EF27F3-4467-6118-86B1-D4AC594CCDD8}"/>
            </a:ext>
          </a:extLst>
        </p:cNvPr>
        <p:cNvGrpSpPr/>
        <p:nvPr/>
      </p:nvGrpSpPr>
      <p:grpSpPr>
        <a:xfrm>
          <a:off x="0" y="0"/>
          <a:ext cx="0" cy="0"/>
          <a:chOff x="0" y="0"/>
          <a:chExt cx="0" cy="0"/>
        </a:xfrm>
      </p:grpSpPr>
      <p:sp>
        <p:nvSpPr>
          <p:cNvPr id="302" name="Google Shape;302;g312ff5f3d64_0_91:notes">
            <a:extLst>
              <a:ext uri="{FF2B5EF4-FFF2-40B4-BE49-F238E27FC236}">
                <a16:creationId xmlns:a16="http://schemas.microsoft.com/office/drawing/2014/main" id="{6E20BE7C-F492-51C0-8676-322A6A37EF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a:extLst>
              <a:ext uri="{FF2B5EF4-FFF2-40B4-BE49-F238E27FC236}">
                <a16:creationId xmlns:a16="http://schemas.microsoft.com/office/drawing/2014/main" id="{E4006BE3-B264-A2B5-6483-23F231E1B4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a:extLst>
              <a:ext uri="{FF2B5EF4-FFF2-40B4-BE49-F238E27FC236}">
                <a16:creationId xmlns:a16="http://schemas.microsoft.com/office/drawing/2014/main" id="{2E3693CD-98A1-E558-8F86-B896B79B2F4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575225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12ff5f3d64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12ff5f3d64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12ff5f3d64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EDCE702B-A5F4-54B2-48B4-09D7EFA897D7}"/>
            </a:ext>
          </a:extLst>
        </p:cNvPr>
        <p:cNvGrpSpPr/>
        <p:nvPr/>
      </p:nvGrpSpPr>
      <p:grpSpPr>
        <a:xfrm>
          <a:off x="0" y="0"/>
          <a:ext cx="0" cy="0"/>
          <a:chOff x="0" y="0"/>
          <a:chExt cx="0" cy="0"/>
        </a:xfrm>
      </p:grpSpPr>
      <p:sp>
        <p:nvSpPr>
          <p:cNvPr id="349" name="Google Shape;349;g312ff5f3d64_0_157:notes">
            <a:extLst>
              <a:ext uri="{FF2B5EF4-FFF2-40B4-BE49-F238E27FC236}">
                <a16:creationId xmlns:a16="http://schemas.microsoft.com/office/drawing/2014/main" id="{87020128-05BE-FB07-961D-939F4965A0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12ff5f3d64_0_157:notes">
            <a:extLst>
              <a:ext uri="{FF2B5EF4-FFF2-40B4-BE49-F238E27FC236}">
                <a16:creationId xmlns:a16="http://schemas.microsoft.com/office/drawing/2014/main" id="{B4272DD2-1A86-B3C2-AEE6-DD647A51791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12ff5f3d64_0_157:notes">
            <a:extLst>
              <a:ext uri="{FF2B5EF4-FFF2-40B4-BE49-F238E27FC236}">
                <a16:creationId xmlns:a16="http://schemas.microsoft.com/office/drawing/2014/main" id="{45B41ED0-222E-C611-C042-EB1A3DF60DD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262190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1233894c9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1233894c9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31233894c92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115E0DD-0F5D-F452-5F29-69956B885546}"/>
            </a:ext>
          </a:extLst>
        </p:cNvPr>
        <p:cNvGrpSpPr/>
        <p:nvPr/>
      </p:nvGrpSpPr>
      <p:grpSpPr>
        <a:xfrm>
          <a:off x="0" y="0"/>
          <a:ext cx="0" cy="0"/>
          <a:chOff x="0" y="0"/>
          <a:chExt cx="0" cy="0"/>
        </a:xfrm>
      </p:grpSpPr>
      <p:sp>
        <p:nvSpPr>
          <p:cNvPr id="380" name="Google Shape;380;g31307a344ab_0_0:notes">
            <a:extLst>
              <a:ext uri="{FF2B5EF4-FFF2-40B4-BE49-F238E27FC236}">
                <a16:creationId xmlns:a16="http://schemas.microsoft.com/office/drawing/2014/main" id="{B6540625-50C5-08CD-17AE-AC323490B5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31307a344ab_0_0:notes">
            <a:extLst>
              <a:ext uri="{FF2B5EF4-FFF2-40B4-BE49-F238E27FC236}">
                <a16:creationId xmlns:a16="http://schemas.microsoft.com/office/drawing/2014/main" id="{35FB9672-472C-8868-D04D-10450E66D52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31307a344ab_0_0:notes">
            <a:extLst>
              <a:ext uri="{FF2B5EF4-FFF2-40B4-BE49-F238E27FC236}">
                <a16:creationId xmlns:a16="http://schemas.microsoft.com/office/drawing/2014/main" id="{73C88F1B-33DD-7C1A-D957-5823EC4E36C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516378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1307a344ab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31307a344ab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g31307a344ab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1307a344ab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1307a344ab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31307a344ab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12ff5f3d6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2ff5f3d64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12ff5f3d64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2ff5f3d64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12ff5f3d64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312ff5f3d64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12ff5f3d64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12ff5f3d64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312ff5f3d64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a:extLst>
            <a:ext uri="{FF2B5EF4-FFF2-40B4-BE49-F238E27FC236}">
              <a16:creationId xmlns:a16="http://schemas.microsoft.com/office/drawing/2014/main" id="{67ED0757-D317-7BAE-8BB3-A6BDDBF5DBD3}"/>
            </a:ext>
          </a:extLst>
        </p:cNvPr>
        <p:cNvGrpSpPr/>
        <p:nvPr/>
      </p:nvGrpSpPr>
      <p:grpSpPr>
        <a:xfrm>
          <a:off x="0" y="0"/>
          <a:ext cx="0" cy="0"/>
          <a:chOff x="0" y="0"/>
          <a:chExt cx="0" cy="0"/>
        </a:xfrm>
      </p:grpSpPr>
      <p:sp>
        <p:nvSpPr>
          <p:cNvPr id="270" name="Google Shape;270;g312ff5f3d64_0_52:notes">
            <a:extLst>
              <a:ext uri="{FF2B5EF4-FFF2-40B4-BE49-F238E27FC236}">
                <a16:creationId xmlns:a16="http://schemas.microsoft.com/office/drawing/2014/main" id="{33D46B14-F62C-DA9E-C81B-59852E2876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2ff5f3d64_0_52:notes">
            <a:extLst>
              <a:ext uri="{FF2B5EF4-FFF2-40B4-BE49-F238E27FC236}">
                <a16:creationId xmlns:a16="http://schemas.microsoft.com/office/drawing/2014/main" id="{BDCBBAD6-B4EB-00CA-D19A-4B04AFF8C92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312ff5f3d64_0_52:notes">
            <a:extLst>
              <a:ext uri="{FF2B5EF4-FFF2-40B4-BE49-F238E27FC236}">
                <a16:creationId xmlns:a16="http://schemas.microsoft.com/office/drawing/2014/main" id="{93F4D32F-4E1E-14CC-D8A5-43B9F9A2BD1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488435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177ca2584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3177ca2584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3177ca2584c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1307a344ab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31307a344ab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31307a344ab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1307a344ab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1307a344ab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31307a344ab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12ff5f3d6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12ff5f3d6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312ff5f3d64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1557cdcd58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31557cdcd58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31557cdcd58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31557cdcd58_0_1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g31557cdcd58_0_1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31557cdcd58_0_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31557cdcd58_0_47"/>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g31557cdcd58_0_47"/>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1" name="Google Shape;51;g31557cdcd58_0_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31557cdcd58_0_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31557cdcd58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nSpc>
                <a:spcPct val="100000"/>
              </a:lnSpc>
              <a:spcBef>
                <a:spcPts val="0"/>
              </a:spcBef>
              <a:spcAft>
                <a:spcPts val="0"/>
              </a:spcAft>
              <a:buClr>
                <a:schemeClr val="dk1"/>
              </a:buClr>
              <a:buSzPts val="1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56" name="Google Shape;56;g31557cdcd58_0_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57" name="Google Shape;57;g31557cdcd58_0_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31557cdcd58_0_1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g31557cdcd58_0_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31557cdcd58_0_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31557cdcd58_0_19"/>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1000"/>
              </a:spcBef>
              <a:spcAft>
                <a:spcPts val="0"/>
              </a:spcAft>
              <a:buSzPts val="1900"/>
              <a:buChar char="○"/>
              <a:defRPr/>
            </a:lvl2pPr>
            <a:lvl3pPr marL="1371600" lvl="2" indent="-349250">
              <a:spcBef>
                <a:spcPts val="1000"/>
              </a:spcBef>
              <a:spcAft>
                <a:spcPts val="0"/>
              </a:spcAft>
              <a:buSzPts val="1900"/>
              <a:buChar char="■"/>
              <a:defRPr/>
            </a:lvl3pPr>
            <a:lvl4pPr marL="1828800" lvl="3" indent="-349250">
              <a:spcBef>
                <a:spcPts val="1000"/>
              </a:spcBef>
              <a:spcAft>
                <a:spcPts val="0"/>
              </a:spcAft>
              <a:buSzPts val="1900"/>
              <a:buChar char="●"/>
              <a:defRPr/>
            </a:lvl4pPr>
            <a:lvl5pPr marL="2286000" lvl="4" indent="-349250">
              <a:spcBef>
                <a:spcPts val="1000"/>
              </a:spcBef>
              <a:spcAft>
                <a:spcPts val="0"/>
              </a:spcAft>
              <a:buSzPts val="1900"/>
              <a:buChar char="○"/>
              <a:defRPr/>
            </a:lvl5pPr>
            <a:lvl6pPr marL="2743200" lvl="5" indent="-349250">
              <a:spcBef>
                <a:spcPts val="1000"/>
              </a:spcBef>
              <a:spcAft>
                <a:spcPts val="0"/>
              </a:spcAft>
              <a:buSzPts val="1900"/>
              <a:buChar char="■"/>
              <a:defRPr/>
            </a:lvl6pPr>
            <a:lvl7pPr marL="3200400" lvl="6" indent="-349250">
              <a:spcBef>
                <a:spcPts val="1000"/>
              </a:spcBef>
              <a:spcAft>
                <a:spcPts val="0"/>
              </a:spcAft>
              <a:buSzPts val="1900"/>
              <a:buChar char="●"/>
              <a:defRPr/>
            </a:lvl7pPr>
            <a:lvl8pPr marL="3657600" lvl="7" indent="-349250">
              <a:spcBef>
                <a:spcPts val="1000"/>
              </a:spcBef>
              <a:spcAft>
                <a:spcPts val="0"/>
              </a:spcAft>
              <a:buSzPts val="1900"/>
              <a:buChar char="○"/>
              <a:defRPr/>
            </a:lvl8pPr>
            <a:lvl9pPr marL="4114800" lvl="8" indent="-349250">
              <a:spcBef>
                <a:spcPts val="1000"/>
              </a:spcBef>
              <a:spcAft>
                <a:spcPts val="1000"/>
              </a:spcAft>
              <a:buSzPts val="1900"/>
              <a:buChar char="■"/>
              <a:defRPr/>
            </a:lvl9pPr>
          </a:lstStyle>
          <a:p>
            <a:endParaRPr/>
          </a:p>
        </p:txBody>
      </p:sp>
      <p:sp>
        <p:nvSpPr>
          <p:cNvPr id="23" name="Google Shape;23;g31557cdcd58_0_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31557cdcd58_0_2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g31557cdcd58_0_23"/>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g31557cdcd58_0_23"/>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g31557cdcd58_0_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31557cdcd58_0_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31557cdcd58_0_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31557cdcd58_0_31"/>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31557cdcd58_0_31"/>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g31557cdcd58_0_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31557cdcd58_0_35"/>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g31557cdcd58_0_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31557cdcd58_0_3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g31557cdcd58_0_3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g31557cdcd58_0_3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g31557cdcd58_0_38"/>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4" name="Google Shape;44;g31557cdcd58_0_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31557cdcd58_0_44"/>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47" name="Google Shape;47;g31557cdcd58_0_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1557cdcd58_0_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ctr">
              <a:spcBef>
                <a:spcPts val="0"/>
              </a:spcBef>
              <a:spcAft>
                <a:spcPts val="0"/>
              </a:spcAft>
              <a:buClr>
                <a:schemeClr val="dk1"/>
              </a:buClr>
              <a:buSzPts val="3700"/>
              <a:buFont typeface="Trebuchet MS"/>
              <a:buNone/>
              <a:defRPr sz="3700" b="1">
                <a:solidFill>
                  <a:schemeClr val="dk1"/>
                </a:solidFill>
                <a:latin typeface="Trebuchet MS"/>
                <a:ea typeface="Trebuchet MS"/>
                <a:cs typeface="Trebuchet MS"/>
                <a:sym typeface="Trebuchet MS"/>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g31557cdcd58_0_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1"/>
              </a:buClr>
              <a:buSzPts val="2400"/>
              <a:buFont typeface="Trebuchet MS"/>
              <a:buChar char="●"/>
              <a:defRPr sz="2400" b="1">
                <a:solidFill>
                  <a:schemeClr val="dk1"/>
                </a:solidFill>
                <a:latin typeface="Trebuchet MS"/>
                <a:ea typeface="Trebuchet MS"/>
                <a:cs typeface="Trebuchet MS"/>
                <a:sym typeface="Trebuchet MS"/>
              </a:defRPr>
            </a:lvl1pPr>
            <a:lvl2pPr marL="914400" lvl="1"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2pPr>
            <a:lvl3pPr marL="1371600" lvl="2"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3pPr>
            <a:lvl4pPr marL="1828800" lvl="3"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4pPr>
            <a:lvl5pPr marL="2286000" lvl="4"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5pPr>
            <a:lvl6pPr marL="2743200" lvl="5"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6pPr>
            <a:lvl7pPr marL="3200400" lvl="6"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7pPr>
            <a:lvl8pPr marL="3657600" lvl="7"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8pPr>
            <a:lvl9pPr marL="4114800" lvl="8" indent="-349250">
              <a:lnSpc>
                <a:spcPct val="115000"/>
              </a:lnSpc>
              <a:spcBef>
                <a:spcPts val="0"/>
              </a:spcBef>
              <a:spcAft>
                <a:spcPts val="0"/>
              </a:spcAft>
              <a:buClr>
                <a:schemeClr val="dk1"/>
              </a:buClr>
              <a:buSzPts val="1900"/>
              <a:buFont typeface="Trebuchet MS"/>
              <a:buChar char="■"/>
              <a:defRPr sz="1900">
                <a:solidFill>
                  <a:schemeClr val="dk1"/>
                </a:solidFill>
                <a:latin typeface="Trebuchet MS"/>
                <a:ea typeface="Trebuchet MS"/>
                <a:cs typeface="Trebuchet MS"/>
                <a:sym typeface="Trebuchet MS"/>
              </a:defRPr>
            </a:lvl9pPr>
          </a:lstStyle>
          <a:p>
            <a:endParaRPr/>
          </a:p>
        </p:txBody>
      </p:sp>
      <p:sp>
        <p:nvSpPr>
          <p:cNvPr id="12" name="Google Shape;12;g31557cdcd58_0_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hyperlink" Target="http://www.urbandisplacement.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47402FBD-08EE-45EA-749D-C7DB486CF40E}"/>
            </a:ext>
          </a:extLst>
        </p:cNvPr>
        <p:cNvGrpSpPr/>
        <p:nvPr/>
      </p:nvGrpSpPr>
      <p:grpSpPr>
        <a:xfrm>
          <a:off x="0" y="0"/>
          <a:ext cx="0" cy="0"/>
          <a:chOff x="0" y="0"/>
          <a:chExt cx="0" cy="0"/>
        </a:xfrm>
      </p:grpSpPr>
      <p:sp>
        <p:nvSpPr>
          <p:cNvPr id="65" name="Shape 1: Rectangle">
            <a:extLst>
              <a:ext uri="{FF2B5EF4-FFF2-40B4-BE49-F238E27FC236}">
                <a16:creationId xmlns:a16="http://schemas.microsoft.com/office/drawing/2014/main" id="{09A0F3A1-86BB-DEE8-A20E-DB0E9068DFCC}"/>
              </a:ext>
              <a:ext uri="{C183D7F6-B498-43B3-948B-1728B52AA6E4}">
                <adec:decorative xmlns:adec="http://schemas.microsoft.com/office/drawing/2017/decorative" val="1"/>
              </a:ext>
            </a:extLst>
          </p:cNvPr>
          <p:cNvSpPr/>
          <p:nvPr/>
        </p:nvSpPr>
        <p:spPr>
          <a:xfrm>
            <a:off x="0" y="1360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37" name="Title">
            <a:extLst>
              <a:ext uri="{FF2B5EF4-FFF2-40B4-BE49-F238E27FC236}">
                <a16:creationId xmlns:a16="http://schemas.microsoft.com/office/drawing/2014/main" id="{F8CFFF36-46A0-BD4F-90F3-8BF1BE1D5A8D}"/>
              </a:ext>
            </a:extLst>
          </p:cNvPr>
          <p:cNvSpPr txBox="1">
            <a:spLocks noGrp="1"/>
          </p:cNvSpPr>
          <p:nvPr>
            <p:ph type="title" idx="4294967295"/>
          </p:nvPr>
        </p:nvSpPr>
        <p:spPr>
          <a:xfrm>
            <a:off x="415611" y="470950"/>
            <a:ext cx="11360700" cy="794831"/>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b" anchorCtr="0" forceAA="0" compatLnSpc="1">
            <a:prstTxWarp prst="textNoShape">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900"/>
              <a:buFont typeface="Trebuchet MS"/>
              <a:buNone/>
              <a:defRPr sz="6900" b="1" i="0" u="none" strike="noStrike" cap="none">
                <a:solidFill>
                  <a:schemeClr val="dk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900"/>
              <a:buFont typeface="Arial"/>
              <a:buNone/>
              <a:defRPr sz="69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chemeClr val="dk1"/>
              </a:buClr>
              <a:buSzPts val="6900"/>
              <a:buFont typeface="Trebuchet MS"/>
              <a:buNone/>
              <a:tabLst/>
              <a:defRPr/>
            </a:pPr>
            <a:r>
              <a:rPr kumimoji="0" lang="en-US" sz="4000" b="1" i="0" u="none" strike="noStrike" kern="0" cap="none" spc="0" normalizeH="0" baseline="0" noProof="0">
                <a:ln>
                  <a:noFill/>
                </a:ln>
                <a:solidFill>
                  <a:schemeClr val="dk1"/>
                </a:solidFill>
                <a:effectLst/>
                <a:uLnTx/>
                <a:uFillTx/>
                <a:latin typeface="Trebuchet MS"/>
                <a:ea typeface="Trebuchet MS"/>
                <a:cs typeface="Trebuchet MS"/>
                <a:sym typeface="Trebuchet MS"/>
              </a:rPr>
              <a:t>Understanding Displacement - for Staff Use</a:t>
            </a:r>
          </a:p>
        </p:txBody>
      </p:sp>
      <p:sp>
        <p:nvSpPr>
          <p:cNvPr id="64" name="Textbox 1">
            <a:extLst>
              <a:ext uri="{FF2B5EF4-FFF2-40B4-BE49-F238E27FC236}">
                <a16:creationId xmlns:a16="http://schemas.microsoft.com/office/drawing/2014/main" id="{C75A89E6-94E9-B741-E85F-3FCB8FA892CE}"/>
              </a:ext>
            </a:extLst>
          </p:cNvPr>
          <p:cNvSpPr txBox="1">
            <a:spLocks noGrp="1"/>
          </p:cNvSpPr>
          <p:nvPr>
            <p:ph type="subTitle" idx="1"/>
          </p:nvPr>
        </p:nvSpPr>
        <p:spPr>
          <a:xfrm>
            <a:off x="415600" y="1428178"/>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3300" noProof="0">
                <a:solidFill>
                  <a:schemeClr val="accent3"/>
                </a:solidFill>
              </a:rPr>
              <a:t>PRESENTATION TEMPLATE - PURPOSE &amp; USE</a:t>
            </a:r>
          </a:p>
        </p:txBody>
      </p:sp>
      <p:sp>
        <p:nvSpPr>
          <p:cNvPr id="66" name="Textbox 2">
            <a:extLst>
              <a:ext uri="{FF2B5EF4-FFF2-40B4-BE49-F238E27FC236}">
                <a16:creationId xmlns:a16="http://schemas.microsoft.com/office/drawing/2014/main" id="{8AC35586-E357-C1AD-64FC-273C00CBA166}"/>
              </a:ext>
            </a:extLst>
          </p:cNvPr>
          <p:cNvSpPr txBox="1"/>
          <p:nvPr/>
        </p:nvSpPr>
        <p:spPr>
          <a:xfrm>
            <a:off x="995375" y="2230475"/>
            <a:ext cx="10136400" cy="6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noProof="0">
                <a:solidFill>
                  <a:schemeClr val="dk1"/>
                </a:solidFill>
                <a:highlight>
                  <a:srgbClr val="FFFF00"/>
                </a:highlight>
                <a:latin typeface="Trebuchet MS"/>
                <a:ea typeface="Trebuchet MS"/>
                <a:cs typeface="Trebuchet MS"/>
                <a:sym typeface="Trebuchet MS"/>
              </a:rPr>
              <a:t>DELETE THIS INSTRUCTION SLIDE FROM YOUR FINAL PRESENTATION</a:t>
            </a:r>
          </a:p>
        </p:txBody>
      </p:sp>
      <p:sp>
        <p:nvSpPr>
          <p:cNvPr id="67" name="Textbox 3">
            <a:extLst>
              <a:ext uri="{FF2B5EF4-FFF2-40B4-BE49-F238E27FC236}">
                <a16:creationId xmlns:a16="http://schemas.microsoft.com/office/drawing/2014/main" id="{013271FD-5496-E39C-42F4-10C2A55FCF69}"/>
              </a:ext>
            </a:extLst>
          </p:cNvPr>
          <p:cNvSpPr txBox="1">
            <a:spLocks noGrp="1"/>
          </p:cNvSpPr>
          <p:nvPr>
            <p:ph type="body" idx="4294967295"/>
          </p:nvPr>
        </p:nvSpPr>
        <p:spPr>
          <a:xfrm>
            <a:off x="734786" y="3082925"/>
            <a:ext cx="5099050" cy="3546475"/>
          </a:xfrm>
          <a:prstGeom prst="rect">
            <a:avLst/>
          </a:prstGeom>
          <a:noFill/>
          <a:ln>
            <a:noFill/>
          </a:ln>
        </p:spPr>
        <p:txBody>
          <a:bodyPr spcFirstLastPara="1" wrap="square" lIns="91425" tIns="45700" rIns="91425" bIns="45700" anchor="t" anchorCtr="0">
            <a:spAutoFit/>
          </a:bodyPr>
          <a:lstStyle/>
          <a:p>
            <a:pPr>
              <a:lnSpc>
                <a:spcPct val="100000"/>
              </a:lnSpc>
            </a:pPr>
            <a:r>
              <a:rPr lang="en-US" b="0" noProof="0" dirty="0"/>
              <a:t>Use the following slides to introduce core ideas about what displacement is and its impacts -- for elected officials as well as public</a:t>
            </a:r>
            <a:r>
              <a:rPr lang="en-US" b="0" dirty="0"/>
              <a:t> audiences</a:t>
            </a:r>
            <a:r>
              <a:rPr lang="en-US" b="0" noProof="0" dirty="0"/>
              <a:t>.</a:t>
            </a:r>
          </a:p>
          <a:p>
            <a:pPr marL="457200" lvl="0" indent="-381000" algn="l" rtl="0">
              <a:lnSpc>
                <a:spcPct val="100000"/>
              </a:lnSpc>
              <a:spcBef>
                <a:spcPts val="1000"/>
              </a:spcBef>
              <a:spcAft>
                <a:spcPts val="0"/>
              </a:spcAft>
              <a:buSzPts val="2400"/>
              <a:buChar char="●"/>
            </a:pPr>
            <a:r>
              <a:rPr lang="en-US" b="0" noProof="0" dirty="0"/>
              <a:t>Integrate with engagement activities to understand community perspectives and priorities.</a:t>
            </a:r>
          </a:p>
        </p:txBody>
      </p:sp>
      <p:sp>
        <p:nvSpPr>
          <p:cNvPr id="68" name="Textbox 4">
            <a:extLst>
              <a:ext uri="{FF2B5EF4-FFF2-40B4-BE49-F238E27FC236}">
                <a16:creationId xmlns:a16="http://schemas.microsoft.com/office/drawing/2014/main" id="{64FF33A5-7A86-4328-1A39-58FD5614B175}"/>
              </a:ext>
            </a:extLst>
          </p:cNvPr>
          <p:cNvSpPr txBox="1">
            <a:spLocks noGrp="1"/>
          </p:cNvSpPr>
          <p:nvPr>
            <p:ph type="body" idx="4294967295"/>
          </p:nvPr>
        </p:nvSpPr>
        <p:spPr>
          <a:xfrm>
            <a:off x="5963075" y="3083275"/>
            <a:ext cx="5168700" cy="2308800"/>
          </a:xfrm>
          <a:prstGeom prst="rect">
            <a:avLst/>
          </a:prstGeom>
          <a:noFill/>
          <a:ln>
            <a:noFill/>
          </a:ln>
        </p:spPr>
        <p:txBody>
          <a:bodyPr spcFirstLastPara="1" wrap="square" lIns="91425" tIns="45700" rIns="91425" bIns="45700" anchor="t" anchorCtr="0">
            <a:spAutoFit/>
          </a:bodyPr>
          <a:lstStyle/>
          <a:p>
            <a:pPr marL="457200" lvl="0" indent="-381000" algn="l" rtl="0">
              <a:lnSpc>
                <a:spcPct val="100000"/>
              </a:lnSpc>
              <a:spcBef>
                <a:spcPts val="0"/>
              </a:spcBef>
              <a:spcAft>
                <a:spcPts val="0"/>
              </a:spcAft>
              <a:buSzPts val="2400"/>
              <a:buChar char="●"/>
            </a:pPr>
            <a:r>
              <a:rPr lang="en-US" b="0" noProof="0"/>
              <a:t>Customize to reflect local community context, existing policies/programs and/or proposed work program priorities (more about customization on the next slide!)</a:t>
            </a:r>
          </a:p>
        </p:txBody>
      </p:sp>
    </p:spTree>
    <p:extLst>
      <p:ext uri="{BB962C8B-B14F-4D97-AF65-F5344CB8AC3E}">
        <p14:creationId xmlns:p14="http://schemas.microsoft.com/office/powerpoint/2010/main" val="369187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a:extLst>
            <a:ext uri="{FF2B5EF4-FFF2-40B4-BE49-F238E27FC236}">
              <a16:creationId xmlns:a16="http://schemas.microsoft.com/office/drawing/2014/main" id="{9DC92EBA-2EFD-F752-4DC4-C992B4D38C24}"/>
            </a:ext>
          </a:extLst>
        </p:cNvPr>
        <p:cNvGrpSpPr/>
        <p:nvPr/>
      </p:nvGrpSpPr>
      <p:grpSpPr>
        <a:xfrm>
          <a:off x="0" y="0"/>
          <a:ext cx="0" cy="0"/>
          <a:chOff x="0" y="0"/>
          <a:chExt cx="0" cy="0"/>
        </a:xfrm>
      </p:grpSpPr>
      <p:pic>
        <p:nvPicPr>
          <p:cNvPr id="188" name="Picture 1" descr="Photo of Open sign in a shop window">
            <a:extLst>
              <a:ext uri="{FF2B5EF4-FFF2-40B4-BE49-F238E27FC236}">
                <a16:creationId xmlns:a16="http://schemas.microsoft.com/office/drawing/2014/main" id="{0D338650-4ECC-3C79-EDD2-9F2F7B8A2682}"/>
              </a:ext>
            </a:extLst>
          </p:cNvPr>
          <p:cNvPicPr preferRelativeResize="0"/>
          <p:nvPr/>
        </p:nvPicPr>
        <p:blipFill rotWithShape="1">
          <a:blip r:embed="rId3">
            <a:alphaModFix/>
          </a:blip>
          <a:srcRect l="8653" r="13598"/>
          <a:stretch/>
        </p:blipFill>
        <p:spPr>
          <a:xfrm>
            <a:off x="0" y="2979150"/>
            <a:ext cx="4524375" cy="3878849"/>
          </a:xfrm>
          <a:prstGeom prst="rect">
            <a:avLst/>
          </a:prstGeom>
          <a:noFill/>
          <a:ln>
            <a:noFill/>
          </a:ln>
        </p:spPr>
      </p:pic>
      <p:sp>
        <p:nvSpPr>
          <p:cNvPr id="191" name="Shape: Rectangle">
            <a:extLst>
              <a:ext uri="{FF2B5EF4-FFF2-40B4-BE49-F238E27FC236}">
                <a16:creationId xmlns:a16="http://schemas.microsoft.com/office/drawing/2014/main" id="{6B18C521-A379-3A25-E9AE-F8CD292BE7BC}"/>
              </a:ext>
              <a:ext uri="{C183D7F6-B498-43B3-948B-1728B52AA6E4}">
                <adec:decorative xmlns:adec="http://schemas.microsoft.com/office/drawing/2017/decorative" val="1"/>
              </a:ext>
            </a:extLst>
          </p:cNvPr>
          <p:cNvSpPr/>
          <p:nvPr/>
        </p:nvSpPr>
        <p:spPr>
          <a:xfrm>
            <a:off x="-195925" y="-237400"/>
            <a:ext cx="4915200" cy="33717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n-US" sz="3100" b="1" noProof="0">
              <a:solidFill>
                <a:schemeClr val="lt1"/>
              </a:solidFill>
              <a:latin typeface="Trebuchet MS"/>
              <a:ea typeface="Trebuchet MS"/>
              <a:cs typeface="Trebuchet MS"/>
              <a:sym typeface="Trebuchet MS"/>
            </a:endParaRPr>
          </a:p>
        </p:txBody>
      </p:sp>
      <p:sp>
        <p:nvSpPr>
          <p:cNvPr id="4" name="Title 3">
            <a:extLst>
              <a:ext uri="{FF2B5EF4-FFF2-40B4-BE49-F238E27FC236}">
                <a16:creationId xmlns:a16="http://schemas.microsoft.com/office/drawing/2014/main" id="{756B423B-770E-C976-BAC4-50DDB2A766A5}"/>
              </a:ext>
            </a:extLst>
          </p:cNvPr>
          <p:cNvSpPr>
            <a:spLocks noGrp="1"/>
          </p:cNvSpPr>
          <p:nvPr>
            <p:ph type="title"/>
          </p:nvPr>
        </p:nvSpPr>
        <p:spPr>
          <a:xfrm>
            <a:off x="244930" y="408214"/>
            <a:ext cx="4082142" cy="2269671"/>
          </a:xfrm>
        </p:spPr>
        <p:txBody>
          <a:bodyPr>
            <a:noAutofit/>
          </a:bodyPr>
          <a:lstStyle/>
          <a:p>
            <a:r>
              <a:rPr lang="en-US" sz="2400" noProof="0">
                <a:solidFill>
                  <a:schemeClr val="lt1"/>
                </a:solidFill>
              </a:rPr>
              <a:t>FORMS OF DISPLACEMENT:</a:t>
            </a:r>
            <a:r>
              <a:rPr lang="en-US" sz="2400" baseline="0" noProof="0">
                <a:solidFill>
                  <a:schemeClr val="lt1"/>
                </a:solidFill>
              </a:rPr>
              <a:t> </a:t>
            </a:r>
            <a:r>
              <a:rPr lang="en-US" sz="3200" noProof="0">
                <a:solidFill>
                  <a:schemeClr val="lt1"/>
                </a:solidFill>
              </a:rPr>
              <a:t>Cultural Displacement</a:t>
            </a:r>
            <a:endParaRPr lang="en-US" sz="2400"/>
          </a:p>
        </p:txBody>
      </p:sp>
      <p:sp>
        <p:nvSpPr>
          <p:cNvPr id="189" name="Text Box 1">
            <a:extLst>
              <a:ext uri="{FF2B5EF4-FFF2-40B4-BE49-F238E27FC236}">
                <a16:creationId xmlns:a16="http://schemas.microsoft.com/office/drawing/2014/main" id="{FD9509E0-FA47-1CFF-0BED-CE3CC2E93A91}"/>
              </a:ext>
            </a:extLst>
          </p:cNvPr>
          <p:cNvSpPr txBox="1">
            <a:spLocks noGrp="1"/>
          </p:cNvSpPr>
          <p:nvPr>
            <p:ph type="body" idx="1"/>
          </p:nvPr>
        </p:nvSpPr>
        <p:spPr>
          <a:xfrm>
            <a:off x="5054750" y="982950"/>
            <a:ext cx="6204600" cy="2677616"/>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en-US" noProof="0">
                <a:solidFill>
                  <a:schemeClr val="bg2"/>
                </a:solidFill>
              </a:rPr>
              <a:t>Cultural Displacement </a:t>
            </a:r>
            <a:r>
              <a:rPr lang="en-US" b="0" noProof="0">
                <a:solidFill>
                  <a:schemeClr val="bg2"/>
                </a:solidFill>
              </a:rPr>
              <a:t>is when new development and new residents change the character of the area. It can create a feeling of loss for those who have been in the area a longer time, even if they can afford to stay. This is sometimes called </a:t>
            </a:r>
            <a:r>
              <a:rPr lang="en-US" b="0" i="1" noProof="0">
                <a:solidFill>
                  <a:schemeClr val="bg2"/>
                </a:solidFill>
              </a:rPr>
              <a:t>gentrification</a:t>
            </a:r>
            <a:r>
              <a:rPr lang="en-US" b="0" noProof="0">
                <a:solidFill>
                  <a:schemeClr val="bg2"/>
                </a:solidFill>
              </a:rPr>
              <a:t>.</a:t>
            </a:r>
            <a:endParaRPr lang="en-US" noProof="0">
              <a:solidFill>
                <a:schemeClr val="bg2"/>
              </a:solidFill>
            </a:endParaRPr>
          </a:p>
        </p:txBody>
      </p:sp>
      <p:sp>
        <p:nvSpPr>
          <p:cNvPr id="2" name="Shape: Rectangle">
            <a:extLst>
              <a:ext uri="{FF2B5EF4-FFF2-40B4-BE49-F238E27FC236}">
                <a16:creationId xmlns:a16="http://schemas.microsoft.com/office/drawing/2014/main" id="{36977070-DE82-7948-A5B1-79F6250FD726}"/>
              </a:ext>
              <a:ext uri="{C183D7F6-B498-43B3-948B-1728B52AA6E4}">
                <adec:decorative xmlns:adec="http://schemas.microsoft.com/office/drawing/2017/decorative" val="1"/>
              </a:ext>
            </a:extLst>
          </p:cNvPr>
          <p:cNvSpPr/>
          <p:nvPr/>
        </p:nvSpPr>
        <p:spPr>
          <a:xfrm>
            <a:off x="5009025" y="3978190"/>
            <a:ext cx="6510600" cy="2379109"/>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3" name="Text Box 2" descr="Text box that says Cultural displacement happens over time as older businesses close or move away, community institutions lose their membership, and public spaces are reoriented to new users and activities.&#10;">
            <a:extLst>
              <a:ext uri="{FF2B5EF4-FFF2-40B4-BE49-F238E27FC236}">
                <a16:creationId xmlns:a16="http://schemas.microsoft.com/office/drawing/2014/main" id="{D8C05A87-D818-24B1-29C6-C62D19B8EBEE}"/>
              </a:ext>
            </a:extLst>
          </p:cNvPr>
          <p:cNvSpPr txBox="1">
            <a:spLocks/>
          </p:cNvSpPr>
          <p:nvPr/>
        </p:nvSpPr>
        <p:spPr>
          <a:xfrm>
            <a:off x="5212080" y="4131950"/>
            <a:ext cx="6062400" cy="21800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n-US" noProof="0">
                <a:solidFill>
                  <a:srgbClr val="242D33"/>
                </a:solidFill>
              </a:rPr>
              <a:t>Cultural displacement happens over time as older businesses close or move away, community institutions lose their membership, and public spaces are reoriented to new users and activities.</a:t>
            </a:r>
          </a:p>
        </p:txBody>
      </p:sp>
    </p:spTree>
    <p:extLst>
      <p:ext uri="{BB962C8B-B14F-4D97-AF65-F5344CB8AC3E}">
        <p14:creationId xmlns:p14="http://schemas.microsoft.com/office/powerpoint/2010/main" val="158390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Picture 1" descr="Photo of housing"/>
          <p:cNvPicPr preferRelativeResize="0"/>
          <p:nvPr/>
        </p:nvPicPr>
        <p:blipFill rotWithShape="1">
          <a:blip r:embed="rId3">
            <a:alphaModFix/>
          </a:blip>
          <a:srcRect l="55117" r="23643"/>
          <a:stretch/>
        </p:blipFill>
        <p:spPr>
          <a:xfrm>
            <a:off x="1" y="0"/>
            <a:ext cx="2183777" cy="6858000"/>
          </a:xfrm>
          <a:prstGeom prst="rect">
            <a:avLst/>
          </a:prstGeom>
          <a:noFill/>
          <a:ln>
            <a:noFill/>
          </a:ln>
        </p:spPr>
      </p:pic>
      <p:cxnSp>
        <p:nvCxnSpPr>
          <p:cNvPr id="201" name="Shape: Line">
            <a:extLst>
              <a:ext uri="{C183D7F6-B498-43B3-948B-1728B52AA6E4}">
                <adec:decorative xmlns:adec="http://schemas.microsoft.com/office/drawing/2017/decorative" val="1"/>
              </a:ext>
            </a:extLst>
          </p:cNvPr>
          <p:cNvCxnSpPr/>
          <p:nvPr/>
        </p:nvCxnSpPr>
        <p:spPr>
          <a:xfrm>
            <a:off x="5017859" y="1479725"/>
            <a:ext cx="40953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7D6CF9A8-B844-C52C-6153-49BEC6B6355A}"/>
              </a:ext>
            </a:extLst>
          </p:cNvPr>
          <p:cNvSpPr>
            <a:spLocks noGrp="1"/>
          </p:cNvSpPr>
          <p:nvPr>
            <p:ph type="title"/>
          </p:nvPr>
        </p:nvSpPr>
        <p:spPr>
          <a:xfrm>
            <a:off x="2777098" y="365125"/>
            <a:ext cx="8576701" cy="1325700"/>
          </a:xfrm>
        </p:spPr>
        <p:txBody>
          <a:bodyPr/>
          <a:lstStyle/>
          <a:p>
            <a:r>
              <a:rPr lang="en-US" noProof="0"/>
              <a:t>Factors that Drive Displacement</a:t>
            </a:r>
            <a:endParaRPr lang="en-US"/>
          </a:p>
        </p:txBody>
      </p:sp>
      <p:sp>
        <p:nvSpPr>
          <p:cNvPr id="200" name="Text Box 1"/>
          <p:cNvSpPr txBox="1">
            <a:spLocks noGrp="1"/>
          </p:cNvSpPr>
          <p:nvPr>
            <p:ph type="body" idx="1"/>
          </p:nvPr>
        </p:nvSpPr>
        <p:spPr>
          <a:xfrm>
            <a:off x="2777175" y="1749425"/>
            <a:ext cx="8576700" cy="908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800"/>
              <a:buNone/>
            </a:pPr>
            <a:r>
              <a:rPr lang="en-US" b="0" noProof="0"/>
              <a:t>The dynamics of displacement are complex and can differ across communities and over time. Key drivers include:</a:t>
            </a:r>
          </a:p>
        </p:txBody>
      </p:sp>
      <p:sp>
        <p:nvSpPr>
          <p:cNvPr id="205" name="Text Box 2"/>
          <p:cNvSpPr/>
          <p:nvPr/>
        </p:nvSpPr>
        <p:spPr>
          <a:xfrm>
            <a:off x="1847639" y="2779975"/>
            <a:ext cx="3118500"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200" b="1" noProof="0">
                <a:solidFill>
                  <a:schemeClr val="lt1"/>
                </a:solidFill>
                <a:latin typeface="Trebuchet MS"/>
                <a:ea typeface="Trebuchet MS"/>
                <a:cs typeface="Trebuchet MS"/>
                <a:sym typeface="Trebuchet MS"/>
              </a:rPr>
              <a:t>Incomes not keeping up with the rising cost of housing</a:t>
            </a:r>
          </a:p>
        </p:txBody>
      </p:sp>
      <p:sp>
        <p:nvSpPr>
          <p:cNvPr id="206" name="Text Box 3"/>
          <p:cNvSpPr/>
          <p:nvPr/>
        </p:nvSpPr>
        <p:spPr>
          <a:xfrm>
            <a:off x="5128593" y="2779975"/>
            <a:ext cx="3405633"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US" sz="2200" b="1" noProof="0" dirty="0">
                <a:solidFill>
                  <a:schemeClr val="lt1"/>
                </a:solidFill>
                <a:latin typeface="Trebuchet MS"/>
                <a:ea typeface="Trebuchet MS"/>
                <a:cs typeface="Trebuchet MS"/>
                <a:sym typeface="Trebuchet MS"/>
              </a:rPr>
              <a:t>Regional population and job </a:t>
            </a:r>
            <a:r>
              <a:rPr lang="en-US" sz="2200" b="1" dirty="0">
                <a:solidFill>
                  <a:schemeClr val="lt1"/>
                </a:solidFill>
                <a:latin typeface="Trebuchet MS"/>
                <a:ea typeface="Trebuchet MS"/>
                <a:cs typeface="Trebuchet MS"/>
                <a:sym typeface="Trebuchet MS"/>
              </a:rPr>
              <a:t>growth without enough new housing</a:t>
            </a:r>
            <a:endParaRPr lang="en-US" sz="2200" b="1" noProof="0" dirty="0">
              <a:solidFill>
                <a:schemeClr val="lt1"/>
              </a:solidFill>
              <a:latin typeface="Trebuchet MS"/>
              <a:ea typeface="Trebuchet MS"/>
              <a:cs typeface="Trebuchet MS"/>
              <a:sym typeface="Trebuchet MS"/>
            </a:endParaRPr>
          </a:p>
        </p:txBody>
      </p:sp>
      <p:sp>
        <p:nvSpPr>
          <p:cNvPr id="207" name="Text Box 4"/>
          <p:cNvSpPr/>
          <p:nvPr/>
        </p:nvSpPr>
        <p:spPr>
          <a:xfrm>
            <a:off x="8658933" y="2779975"/>
            <a:ext cx="3118500"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200" b="1" noProof="0">
                <a:solidFill>
                  <a:schemeClr val="lt1"/>
                </a:solidFill>
                <a:latin typeface="Trebuchet MS"/>
                <a:ea typeface="Trebuchet MS"/>
                <a:cs typeface="Trebuchet MS"/>
                <a:sym typeface="Trebuchet MS"/>
              </a:rPr>
              <a:t>Loss of existing affordable housing</a:t>
            </a:r>
          </a:p>
        </p:txBody>
      </p:sp>
      <p:sp>
        <p:nvSpPr>
          <p:cNvPr id="202" name="Text Box 5"/>
          <p:cNvSpPr/>
          <p:nvPr/>
        </p:nvSpPr>
        <p:spPr>
          <a:xfrm>
            <a:off x="1847625" y="4715152"/>
            <a:ext cx="3118500"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200" b="1" noProof="0">
                <a:solidFill>
                  <a:schemeClr val="lt1"/>
                </a:solidFill>
                <a:latin typeface="Trebuchet MS"/>
                <a:ea typeface="Trebuchet MS"/>
                <a:cs typeface="Trebuchet MS"/>
                <a:sym typeface="Trebuchet MS"/>
              </a:rPr>
              <a:t>Lack of tenant protections</a:t>
            </a:r>
          </a:p>
        </p:txBody>
      </p:sp>
      <p:sp>
        <p:nvSpPr>
          <p:cNvPr id="203" name="Text Box 6"/>
          <p:cNvSpPr/>
          <p:nvPr/>
        </p:nvSpPr>
        <p:spPr>
          <a:xfrm>
            <a:off x="5128579" y="4715152"/>
            <a:ext cx="3405633" cy="16791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200" b="1" noProof="0" dirty="0">
                <a:solidFill>
                  <a:schemeClr val="lt1"/>
                </a:solidFill>
                <a:latin typeface="Trebuchet MS"/>
                <a:ea typeface="Trebuchet MS"/>
                <a:cs typeface="Trebuchet MS"/>
                <a:sym typeface="Trebuchet MS"/>
              </a:rPr>
              <a:t>Public investments that attract redevelopment</a:t>
            </a:r>
          </a:p>
        </p:txBody>
      </p:sp>
      <p:sp>
        <p:nvSpPr>
          <p:cNvPr id="204" name="Text Box 7"/>
          <p:cNvSpPr/>
          <p:nvPr/>
        </p:nvSpPr>
        <p:spPr>
          <a:xfrm>
            <a:off x="8658919" y="4715152"/>
            <a:ext cx="3118500" cy="16791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200" b="1" noProof="0">
                <a:solidFill>
                  <a:schemeClr val="lt1"/>
                </a:solidFill>
                <a:latin typeface="Trebuchet MS"/>
                <a:ea typeface="Trebuchet MS"/>
                <a:cs typeface="Trebuchet MS"/>
                <a:sym typeface="Trebuchet MS"/>
              </a:rPr>
              <a:t>Segregation, redlining and income inequality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Picture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214" name="Shape: Rectangle">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grpSp>
        <p:nvGrpSpPr>
          <p:cNvPr id="216" name="Icon: Number Two">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a:solidFill>
            <a:schemeClr val="accent2"/>
          </a:solidFill>
        </p:grpSpPr>
        <p:sp>
          <p:nvSpPr>
            <p:cNvPr id="217" name="Shape: Circle"/>
            <p:cNvSpPr/>
            <p:nvPr/>
          </p:nvSpPr>
          <p:spPr>
            <a:xfrm>
              <a:off x="366200" y="2280950"/>
              <a:ext cx="1262700" cy="12627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18" name="Number"/>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300" b="1" noProof="0">
                  <a:solidFill>
                    <a:schemeClr val="lt1"/>
                  </a:solidFill>
                  <a:latin typeface="Trebuchet MS"/>
                  <a:ea typeface="Trebuchet MS"/>
                  <a:cs typeface="Trebuchet MS"/>
                  <a:sym typeface="Trebuchet MS"/>
                </a:rPr>
                <a:t>2</a:t>
              </a:r>
            </a:p>
          </p:txBody>
        </p:sp>
      </p:grpSp>
      <p:sp>
        <p:nvSpPr>
          <p:cNvPr id="2" name="Title">
            <a:extLst>
              <a:ext uri="{FF2B5EF4-FFF2-40B4-BE49-F238E27FC236}">
                <a16:creationId xmlns:a16="http://schemas.microsoft.com/office/drawing/2014/main" id="{B8E779FB-8425-49E1-822C-DDE7F3974DCF}"/>
              </a:ext>
            </a:extLst>
          </p:cNvPr>
          <p:cNvSpPr>
            <a:spLocks noGrp="1"/>
          </p:cNvSpPr>
          <p:nvPr>
            <p:ph type="title"/>
          </p:nvPr>
        </p:nvSpPr>
        <p:spPr>
          <a:xfrm>
            <a:off x="415600" y="2393037"/>
            <a:ext cx="11360700" cy="1122300"/>
          </a:xfrm>
        </p:spPr>
        <p:txBody>
          <a:bodyPr>
            <a:normAutofit fontScale="90000"/>
          </a:bodyPr>
          <a:lstStyle/>
          <a:p>
            <a:r>
              <a:rPr lang="en-US" noProof="0">
                <a:solidFill>
                  <a:schemeClr val="lt1"/>
                </a:solidFill>
              </a:rPr>
              <a:t>What are the impacts </a:t>
            </a:r>
            <a:br>
              <a:rPr lang="en-US" noProof="0">
                <a:solidFill>
                  <a:schemeClr val="lt1"/>
                </a:solidFill>
              </a:rPr>
            </a:br>
            <a:r>
              <a:rPr lang="en-US" noProof="0">
                <a:solidFill>
                  <a:schemeClr val="lt1"/>
                </a:solidFill>
              </a:rPr>
              <a:t>of displacement?</a:t>
            </a:r>
            <a:endParaRPr lang="en-US"/>
          </a:p>
        </p:txBody>
      </p:sp>
      <p:sp>
        <p:nvSpPr>
          <p:cNvPr id="219" name="Text Box 1"/>
          <p:cNvSpPr/>
          <p:nvPr/>
        </p:nvSpPr>
        <p:spPr>
          <a:xfrm>
            <a:off x="1803325" y="4072025"/>
            <a:ext cx="2609400" cy="11223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On families and individuals</a:t>
            </a:r>
          </a:p>
        </p:txBody>
      </p:sp>
      <p:sp>
        <p:nvSpPr>
          <p:cNvPr id="221" name="Text Box 2"/>
          <p:cNvSpPr/>
          <p:nvPr/>
        </p:nvSpPr>
        <p:spPr>
          <a:xfrm>
            <a:off x="4787791" y="4072025"/>
            <a:ext cx="2609400" cy="11223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On neighborhoods</a:t>
            </a:r>
          </a:p>
        </p:txBody>
      </p:sp>
      <p:sp>
        <p:nvSpPr>
          <p:cNvPr id="220" name="Text Box 3"/>
          <p:cNvSpPr/>
          <p:nvPr/>
        </p:nvSpPr>
        <p:spPr>
          <a:xfrm>
            <a:off x="7772256" y="4072025"/>
            <a:ext cx="2609400" cy="11223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On our economy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E3ACB9E1-99BF-0264-6DFE-4FB868BB2E2A}"/>
            </a:ext>
          </a:extLst>
        </p:cNvPr>
        <p:cNvGrpSpPr/>
        <p:nvPr/>
      </p:nvGrpSpPr>
      <p:grpSpPr>
        <a:xfrm>
          <a:off x="0" y="0"/>
          <a:ext cx="0" cy="0"/>
          <a:chOff x="0" y="0"/>
          <a:chExt cx="0" cy="0"/>
        </a:xfrm>
      </p:grpSpPr>
      <p:pic>
        <p:nvPicPr>
          <p:cNvPr id="227" name="Picture 1">
            <a:extLst>
              <a:ext uri="{FF2B5EF4-FFF2-40B4-BE49-F238E27FC236}">
                <a16:creationId xmlns:a16="http://schemas.microsoft.com/office/drawing/2014/main" id="{29765997-9B72-8C26-FCFD-2D2A22E49AA5}"/>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Shape: Rectangle">
            <a:extLst>
              <a:ext uri="{FF2B5EF4-FFF2-40B4-BE49-F238E27FC236}">
                <a16:creationId xmlns:a16="http://schemas.microsoft.com/office/drawing/2014/main" id="{D88B6EFF-3937-E9B5-9CB0-E59CC290BB7F}"/>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cxnSp>
        <p:nvCxnSpPr>
          <p:cNvPr id="230" name="Shape: Line">
            <a:extLst>
              <a:ext uri="{FF2B5EF4-FFF2-40B4-BE49-F238E27FC236}">
                <a16:creationId xmlns:a16="http://schemas.microsoft.com/office/drawing/2014/main" id="{E19DC5FB-00B1-FB27-EED8-BB074245DC7D}"/>
              </a:ext>
              <a:ext uri="{C183D7F6-B498-43B3-948B-1728B52AA6E4}">
                <adec:decorative xmlns:adec="http://schemas.microsoft.com/office/drawing/2017/decorative" val="1"/>
              </a:ext>
            </a:extLst>
          </p:cNvPr>
          <p:cNvCxnSpPr/>
          <p:nvPr/>
        </p:nvCxnSpPr>
        <p:spPr>
          <a:xfrm>
            <a:off x="7798186" y="1273328"/>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51B3F4B9-58A5-0B1E-CFEC-C0B405E4E447}"/>
              </a:ext>
            </a:extLst>
          </p:cNvPr>
          <p:cNvSpPr>
            <a:spLocks noGrp="1"/>
          </p:cNvSpPr>
          <p:nvPr>
            <p:ph type="title"/>
          </p:nvPr>
        </p:nvSpPr>
        <p:spPr>
          <a:xfrm>
            <a:off x="838200" y="316138"/>
            <a:ext cx="10515600" cy="1325700"/>
          </a:xfrm>
        </p:spPr>
        <p:txBody>
          <a:bodyPr>
            <a:normAutofit/>
          </a:bodyPr>
          <a:lstStyle/>
          <a:p>
            <a:r>
              <a:rPr lang="en-US" sz="4000" noProof="0"/>
              <a:t>Displacement affects </a:t>
            </a:r>
            <a:r>
              <a:rPr lang="en-US" sz="4000" b="1" noProof="0">
                <a:solidFill>
                  <a:schemeClr val="tx1"/>
                </a:solidFill>
              </a:rPr>
              <a:t>all of us</a:t>
            </a:r>
            <a:endParaRPr lang="en-US" sz="4000"/>
          </a:p>
        </p:txBody>
      </p:sp>
      <p:sp>
        <p:nvSpPr>
          <p:cNvPr id="229" name="Text Box 1">
            <a:extLst>
              <a:ext uri="{FF2B5EF4-FFF2-40B4-BE49-F238E27FC236}">
                <a16:creationId xmlns:a16="http://schemas.microsoft.com/office/drawing/2014/main" id="{1489C6D7-68A6-FBB6-6348-FCEEB10757B9}"/>
              </a:ext>
            </a:extLst>
          </p:cNvPr>
          <p:cNvSpPr txBox="1">
            <a:spLocks noGrp="1"/>
          </p:cNvSpPr>
          <p:nvPr>
            <p:ph type="body" idx="1"/>
          </p:nvPr>
        </p:nvSpPr>
        <p:spPr>
          <a:xfrm>
            <a:off x="838200" y="1822388"/>
            <a:ext cx="10515600" cy="6156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n-US" sz="3400" b="1" noProof="0">
                <a:solidFill>
                  <a:schemeClr val="lt1"/>
                </a:solidFill>
              </a:rPr>
              <a:t>For those who are displaced…</a:t>
            </a:r>
            <a:endParaRPr lang="en-US" sz="3400" noProof="0">
              <a:solidFill>
                <a:schemeClr val="lt1"/>
              </a:solidFill>
            </a:endParaRPr>
          </a:p>
        </p:txBody>
      </p:sp>
      <p:sp>
        <p:nvSpPr>
          <p:cNvPr id="233" name="Shape: Rectangle">
            <a:extLst>
              <a:ext uri="{FF2B5EF4-FFF2-40B4-BE49-F238E27FC236}">
                <a16:creationId xmlns:a16="http://schemas.microsoft.com/office/drawing/2014/main" id="{FEF333E7-ACA9-7D0D-2A4C-E6F59C8553E0}"/>
              </a:ext>
              <a:ext uri="{C183D7F6-B498-43B3-948B-1728B52AA6E4}">
                <adec:decorative xmlns:adec="http://schemas.microsoft.com/office/drawing/2017/decorative" val="1"/>
              </a:ext>
            </a:extLst>
          </p:cNvPr>
          <p:cNvSpPr/>
          <p:nvPr/>
        </p:nvSpPr>
        <p:spPr>
          <a:xfrm>
            <a:off x="673768" y="2586997"/>
            <a:ext cx="11044990" cy="3990448"/>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sz="1300" noProof="0">
              <a:latin typeface="Trebuchet MS"/>
              <a:ea typeface="Trebuchet MS"/>
              <a:cs typeface="Trebuchet MS"/>
              <a:sym typeface="Trebuchet MS"/>
            </a:endParaRPr>
          </a:p>
        </p:txBody>
      </p:sp>
      <p:sp>
        <p:nvSpPr>
          <p:cNvPr id="234" name="Text Box 2">
            <a:extLst>
              <a:ext uri="{FF2B5EF4-FFF2-40B4-BE49-F238E27FC236}">
                <a16:creationId xmlns:a16="http://schemas.microsoft.com/office/drawing/2014/main" id="{F9A8E58D-3F44-14DE-DABB-AF523183B8B4}"/>
              </a:ext>
            </a:extLst>
          </p:cNvPr>
          <p:cNvSpPr txBox="1">
            <a:spLocks noGrp="1"/>
          </p:cNvSpPr>
          <p:nvPr>
            <p:ph type="body" idx="1"/>
          </p:nvPr>
        </p:nvSpPr>
        <p:spPr>
          <a:xfrm>
            <a:off x="926432" y="2709788"/>
            <a:ext cx="10591800" cy="3595856"/>
          </a:xfrm>
          <a:prstGeom prst="rect">
            <a:avLst/>
          </a:prstGeom>
          <a:noFill/>
          <a:ln>
            <a:noFill/>
          </a:ln>
        </p:spPr>
        <p:txBody>
          <a:bodyPr spcFirstLastPara="1" wrap="square" lIns="0" tIns="0" rIns="0" bIns="0" anchor="t" anchorCtr="0">
            <a:spAutoFit/>
          </a:bodyPr>
          <a:lstStyle/>
          <a:p>
            <a:pPr marL="361950" lvl="0" algn="l" rtl="0">
              <a:lnSpc>
                <a:spcPct val="100000"/>
              </a:lnSpc>
              <a:spcBef>
                <a:spcPts val="1000"/>
              </a:spcBef>
              <a:spcAft>
                <a:spcPts val="0"/>
              </a:spcAft>
              <a:buSzPct val="125000"/>
              <a:buFont typeface="Arial" panose="020B0604020202020204" pitchFamily="34" charset="0"/>
              <a:buChar char="•"/>
            </a:pPr>
            <a:r>
              <a:rPr lang="en-US" noProof="0" dirty="0"/>
              <a:t>Extreme disruption to jobs, schooling, social support networks, and more </a:t>
            </a:r>
          </a:p>
          <a:p>
            <a:pPr marL="361950" lvl="0" algn="l" rtl="0">
              <a:lnSpc>
                <a:spcPct val="100000"/>
              </a:lnSpc>
              <a:spcBef>
                <a:spcPts val="1000"/>
              </a:spcBef>
              <a:spcAft>
                <a:spcPts val="0"/>
              </a:spcAft>
              <a:buSzPct val="125000"/>
              <a:buFont typeface="Arial" panose="020B0604020202020204" pitchFamily="34" charset="0"/>
              <a:buChar char="•"/>
            </a:pPr>
            <a:r>
              <a:rPr lang="en-US" noProof="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Cost of finding another place &amp; moving</a:t>
            </a:r>
            <a:endParaRPr lang="en-US" noProof="0" dirty="0"/>
          </a:p>
          <a:p>
            <a:pPr marL="361950" lvl="0" algn="l" rtl="0">
              <a:lnSpc>
                <a:spcPct val="100000"/>
              </a:lnSpc>
              <a:spcBef>
                <a:spcPts val="1000"/>
              </a:spcBef>
              <a:spcAft>
                <a:spcPts val="0"/>
              </a:spcAft>
              <a:buSzPct val="125000"/>
              <a:buFont typeface="Arial" panose="020B0604020202020204" pitchFamily="34" charset="0"/>
              <a:buChar char="•"/>
            </a:pPr>
            <a:r>
              <a:rPr lang="en-US" noProof="0" dirty="0"/>
              <a:t>In many cases, longer commutes (with cost of time and money)</a:t>
            </a:r>
          </a:p>
          <a:p>
            <a:pPr marL="361950" lvl="0" algn="l" rtl="0">
              <a:lnSpc>
                <a:spcPct val="100000"/>
              </a:lnSpc>
              <a:spcBef>
                <a:spcPts val="1000"/>
              </a:spcBef>
              <a:spcAft>
                <a:spcPts val="0"/>
              </a:spcAft>
              <a:buSzPct val="125000"/>
              <a:buFont typeface="Arial" panose="020B0604020202020204" pitchFamily="34" charset="0"/>
              <a:buChar char="•"/>
            </a:pPr>
            <a:r>
              <a:rPr lang="en-US" noProof="0" dirty="0"/>
              <a:t>In some cases, starting over in a new community or loss of housing all together (shifting to sleeping on couches, in vehicles or on the street)</a:t>
            </a:r>
          </a:p>
          <a:p>
            <a:pPr marL="361950" lvl="0" algn="l" rtl="0">
              <a:lnSpc>
                <a:spcPct val="100000"/>
              </a:lnSpc>
              <a:spcBef>
                <a:spcPts val="1000"/>
              </a:spcBef>
              <a:spcAft>
                <a:spcPts val="0"/>
              </a:spcAft>
              <a:buSzPct val="125000"/>
              <a:buFont typeface="Arial" panose="020B0604020202020204" pitchFamily="34" charset="0"/>
              <a:buChar char="•"/>
            </a:pPr>
            <a:r>
              <a:rPr lang="en-US" noProof="0" dirty="0"/>
              <a:t>Long</a:t>
            </a:r>
            <a:r>
              <a:rPr lang="en-US" dirty="0"/>
              <a:t>-</a:t>
            </a:r>
            <a:r>
              <a:rPr lang="en-US" noProof="0" dirty="0"/>
              <a:t>term negative economic, social, physical and mental health effects. </a:t>
            </a:r>
          </a:p>
        </p:txBody>
      </p:sp>
    </p:spTree>
    <p:extLst>
      <p:ext uri="{BB962C8B-B14F-4D97-AF65-F5344CB8AC3E}">
        <p14:creationId xmlns:p14="http://schemas.microsoft.com/office/powerpoint/2010/main" val="33734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Picture 1">
            <a:extLs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Shape: Rectangle">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cxnSp>
        <p:nvCxnSpPr>
          <p:cNvPr id="230" name="Shape: Line">
            <a:extLst>
              <a:ext uri="{C183D7F6-B498-43B3-948B-1728B52AA6E4}">
                <adec:decorative xmlns:adec="http://schemas.microsoft.com/office/drawing/2017/decorative" val="1"/>
              </a:ext>
            </a:extLst>
          </p:cNvPr>
          <p:cNvCxnSpPr/>
          <p:nvPr/>
        </p:nvCxnSpPr>
        <p:spPr>
          <a:xfrm>
            <a:off x="6739408" y="1285360"/>
            <a:ext cx="1685700" cy="0"/>
          </a:xfrm>
          <a:prstGeom prst="straightConnector1">
            <a:avLst/>
          </a:prstGeom>
          <a:noFill/>
          <a:ln w="38100" cap="flat" cmpd="sng">
            <a:solidFill>
              <a:schemeClr val="accent5"/>
            </a:solidFill>
            <a:prstDash val="solid"/>
            <a:round/>
            <a:headEnd type="none" w="med" len="med"/>
            <a:tailEnd type="none" w="med" len="med"/>
          </a:ln>
        </p:spPr>
      </p:cxnSp>
      <p:sp>
        <p:nvSpPr>
          <p:cNvPr id="4" name="Title">
            <a:extLst>
              <a:ext uri="{FF2B5EF4-FFF2-40B4-BE49-F238E27FC236}">
                <a16:creationId xmlns:a16="http://schemas.microsoft.com/office/drawing/2014/main" id="{8A038A52-A067-FA7D-6DCF-A65ED08C9595}"/>
              </a:ext>
            </a:extLst>
          </p:cNvPr>
          <p:cNvSpPr>
            <a:spLocks noGrp="1"/>
          </p:cNvSpPr>
          <p:nvPr>
            <p:ph type="title"/>
          </p:nvPr>
        </p:nvSpPr>
        <p:spPr>
          <a:xfrm>
            <a:off x="838200" y="316138"/>
            <a:ext cx="10515600" cy="1325700"/>
          </a:xfrm>
        </p:spPr>
        <p:txBody>
          <a:bodyPr>
            <a:normAutofit/>
          </a:bodyPr>
          <a:lstStyle/>
          <a:p>
            <a:r>
              <a:rPr lang="en-US" sz="4000" noProof="0"/>
              <a:t>Displacement affects </a:t>
            </a:r>
            <a:r>
              <a:rPr lang="en-US" sz="4000" b="1" noProof="0">
                <a:solidFill>
                  <a:schemeClr val="tx1"/>
                </a:solidFill>
              </a:rPr>
              <a:t>all of us: Friends</a:t>
            </a:r>
            <a:endParaRPr lang="en-US" sz="4000"/>
          </a:p>
        </p:txBody>
      </p:sp>
      <p:sp>
        <p:nvSpPr>
          <p:cNvPr id="229" name="Text Box 1"/>
          <p:cNvSpPr txBox="1">
            <a:spLocks noGrp="1"/>
          </p:cNvSpPr>
          <p:nvPr>
            <p:ph type="body" idx="1"/>
          </p:nvPr>
        </p:nvSpPr>
        <p:spPr>
          <a:xfrm>
            <a:off x="2332399" y="1822388"/>
            <a:ext cx="7527202" cy="113873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n-US" sz="3400" b="1" noProof="0">
                <a:solidFill>
                  <a:schemeClr val="lt1"/>
                </a:solidFill>
              </a:rPr>
              <a:t>For friends and neighb</a:t>
            </a:r>
            <a:r>
              <a:rPr lang="en-US" sz="3400" noProof="0">
                <a:solidFill>
                  <a:schemeClr val="lt1"/>
                </a:solidFill>
              </a:rPr>
              <a:t>ors of people</a:t>
            </a:r>
            <a:r>
              <a:rPr lang="en-US" sz="3400" b="1" noProof="0">
                <a:solidFill>
                  <a:schemeClr val="lt1"/>
                </a:solidFill>
              </a:rPr>
              <a:t> who are displaced…</a:t>
            </a:r>
            <a:endParaRPr lang="en-US" sz="3400" noProof="0">
              <a:solidFill>
                <a:schemeClr val="lt1"/>
              </a:solidFill>
            </a:endParaRPr>
          </a:p>
        </p:txBody>
      </p:sp>
      <p:sp>
        <p:nvSpPr>
          <p:cNvPr id="2" name="Shape: Rectangle">
            <a:extLst>
              <a:ext uri="{FF2B5EF4-FFF2-40B4-BE49-F238E27FC236}">
                <a16:creationId xmlns:a16="http://schemas.microsoft.com/office/drawing/2014/main" id="{642636AD-F8F1-E9D4-5204-9BC07194D32C}"/>
              </a:ext>
              <a:ext uri="{C183D7F6-B498-43B3-948B-1728B52AA6E4}">
                <adec:decorative xmlns:adec="http://schemas.microsoft.com/office/drawing/2017/decorative" val="1"/>
              </a:ext>
            </a:extLst>
          </p:cNvPr>
          <p:cNvSpPr/>
          <p:nvPr/>
        </p:nvSpPr>
        <p:spPr>
          <a:xfrm>
            <a:off x="2460960" y="3175801"/>
            <a:ext cx="7090445" cy="2681792"/>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sz="1300" noProof="0">
              <a:latin typeface="Trebuchet MS"/>
              <a:ea typeface="Trebuchet MS"/>
              <a:cs typeface="Trebuchet MS"/>
              <a:sym typeface="Trebuchet MS"/>
            </a:endParaRPr>
          </a:p>
        </p:txBody>
      </p:sp>
      <p:sp>
        <p:nvSpPr>
          <p:cNvPr id="3" name="Text Box 2">
            <a:extLst>
              <a:ext uri="{FF2B5EF4-FFF2-40B4-BE49-F238E27FC236}">
                <a16:creationId xmlns:a16="http://schemas.microsoft.com/office/drawing/2014/main" id="{F8192B35-FA54-8874-8554-1DC39603A310}"/>
              </a:ext>
            </a:extLst>
          </p:cNvPr>
          <p:cNvSpPr txBox="1">
            <a:spLocks/>
          </p:cNvSpPr>
          <p:nvPr/>
        </p:nvSpPr>
        <p:spPr>
          <a:xfrm>
            <a:off x="2872800" y="3285209"/>
            <a:ext cx="6446400" cy="23596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23850" lvl="0" algn="l" rtl="0">
              <a:lnSpc>
                <a:spcPct val="100000"/>
              </a:lnSpc>
              <a:spcBef>
                <a:spcPts val="1000"/>
              </a:spcBef>
              <a:spcAft>
                <a:spcPts val="0"/>
              </a:spcAft>
              <a:buSzPct val="125000"/>
              <a:buFont typeface="Arial" panose="020B0604020202020204" pitchFamily="34" charset="0"/>
              <a:buChar char="•"/>
            </a:pPr>
            <a:r>
              <a:rPr lang="en-US" noProof="0"/>
              <a:t>Impact to social networks</a:t>
            </a:r>
          </a:p>
          <a:p>
            <a:pPr marL="342900">
              <a:lnSpc>
                <a:spcPct val="100000"/>
              </a:lnSpc>
              <a:buSzPct val="125000"/>
              <a:buFont typeface="Arial" panose="020B0604020202020204" pitchFamily="34" charset="0"/>
              <a:buChar char="•"/>
            </a:pPr>
            <a:r>
              <a:rPr lang="en-US" noProof="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2"/>
                  </a:ext>
                </a:extLst>
              </a:rPr>
              <a:t>Stress of helping displaced friends find a new home</a:t>
            </a:r>
            <a:endParaRPr lang="en-US" noProof="0"/>
          </a:p>
          <a:p>
            <a:pPr marL="323850" lvl="0" algn="l" rtl="0">
              <a:lnSpc>
                <a:spcPct val="100000"/>
              </a:lnSpc>
              <a:spcBef>
                <a:spcPts val="1000"/>
              </a:spcBef>
              <a:spcAft>
                <a:spcPts val="0"/>
              </a:spcAft>
              <a:buSzPct val="125000"/>
              <a:buFont typeface="Arial" panose="020B0604020202020204" pitchFamily="34" charset="0"/>
              <a:buChar char="•"/>
            </a:pPr>
            <a:r>
              <a:rPr lang="en-US" noProof="0"/>
              <a:t>Anxiety about being the next to go</a:t>
            </a:r>
          </a:p>
          <a:p>
            <a:pPr marL="323850" lvl="0" algn="l" rtl="0">
              <a:lnSpc>
                <a:spcPct val="100000"/>
              </a:lnSpc>
              <a:spcBef>
                <a:spcPts val="1000"/>
              </a:spcBef>
              <a:spcAft>
                <a:spcPts val="0"/>
              </a:spcAft>
              <a:buSzPct val="125000"/>
              <a:buFont typeface="Arial" panose="020B0604020202020204" pitchFamily="34" charset="0"/>
              <a:buChar char="•"/>
            </a:pPr>
            <a:r>
              <a:rPr lang="en-US" noProof="0"/>
              <a:t>Sense of loss or sadness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844260C3-4E6F-B375-14BB-288A04B8654F}"/>
            </a:ext>
          </a:extLst>
        </p:cNvPr>
        <p:cNvGrpSpPr/>
        <p:nvPr/>
      </p:nvGrpSpPr>
      <p:grpSpPr>
        <a:xfrm>
          <a:off x="0" y="0"/>
          <a:ext cx="0" cy="0"/>
          <a:chOff x="0" y="0"/>
          <a:chExt cx="0" cy="0"/>
        </a:xfrm>
      </p:grpSpPr>
      <p:pic>
        <p:nvPicPr>
          <p:cNvPr id="227" name="Picture 1">
            <a:extLst>
              <a:ext uri="{FF2B5EF4-FFF2-40B4-BE49-F238E27FC236}">
                <a16:creationId xmlns:a16="http://schemas.microsoft.com/office/drawing/2014/main" id="{EC35D2D7-ED74-7A89-231E-A7DDA33339A6}"/>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Shape: Rectangle">
            <a:extLst>
              <a:ext uri="{FF2B5EF4-FFF2-40B4-BE49-F238E27FC236}">
                <a16:creationId xmlns:a16="http://schemas.microsoft.com/office/drawing/2014/main" id="{5B272DC7-E7AC-DC39-CBE7-ED55E42D91BD}"/>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cxnSp>
        <p:nvCxnSpPr>
          <p:cNvPr id="230" name="Shape: Line">
            <a:extLst>
              <a:ext uri="{FF2B5EF4-FFF2-40B4-BE49-F238E27FC236}">
                <a16:creationId xmlns:a16="http://schemas.microsoft.com/office/drawing/2014/main" id="{BC1902E7-F54F-157D-16DA-1A9B7EEFED26}"/>
              </a:ext>
              <a:ext uri="{C183D7F6-B498-43B3-948B-1728B52AA6E4}">
                <adec:decorative xmlns:adec="http://schemas.microsoft.com/office/drawing/2017/decorative" val="1"/>
              </a:ext>
            </a:extLst>
          </p:cNvPr>
          <p:cNvCxnSpPr/>
          <p:nvPr/>
        </p:nvCxnSpPr>
        <p:spPr>
          <a:xfrm>
            <a:off x="6469003" y="1285360"/>
            <a:ext cx="1685700" cy="0"/>
          </a:xfrm>
          <a:prstGeom prst="straightConnector1">
            <a:avLst/>
          </a:prstGeom>
          <a:noFill/>
          <a:ln w="38100" cap="flat" cmpd="sng">
            <a:solidFill>
              <a:schemeClr val="accent5"/>
            </a:solidFill>
            <a:prstDash val="solid"/>
            <a:round/>
            <a:headEnd type="none" w="med" len="med"/>
            <a:tailEnd type="none" w="med" len="med"/>
          </a:ln>
        </p:spPr>
      </p:cxnSp>
      <p:sp>
        <p:nvSpPr>
          <p:cNvPr id="4" name="Title">
            <a:extLst>
              <a:ext uri="{FF2B5EF4-FFF2-40B4-BE49-F238E27FC236}">
                <a16:creationId xmlns:a16="http://schemas.microsoft.com/office/drawing/2014/main" id="{8F7A91E0-F047-3514-379F-712D99348361}"/>
              </a:ext>
            </a:extLst>
          </p:cNvPr>
          <p:cNvSpPr>
            <a:spLocks noGrp="1"/>
          </p:cNvSpPr>
          <p:nvPr>
            <p:ph type="title"/>
          </p:nvPr>
        </p:nvSpPr>
        <p:spPr>
          <a:xfrm>
            <a:off x="838200" y="316138"/>
            <a:ext cx="10515600" cy="1325700"/>
          </a:xfrm>
        </p:spPr>
        <p:txBody>
          <a:bodyPr>
            <a:normAutofit/>
          </a:bodyPr>
          <a:lstStyle/>
          <a:p>
            <a:r>
              <a:rPr lang="en-US" sz="4000" noProof="0"/>
              <a:t>Displacement affects </a:t>
            </a:r>
            <a:r>
              <a:rPr lang="en-US" sz="4000" b="1" noProof="0">
                <a:solidFill>
                  <a:schemeClr val="tx1"/>
                </a:solidFill>
              </a:rPr>
              <a:t>all of us: Neighbors</a:t>
            </a:r>
            <a:endParaRPr lang="en-US" sz="4000"/>
          </a:p>
        </p:txBody>
      </p:sp>
      <p:sp>
        <p:nvSpPr>
          <p:cNvPr id="229" name="Text Box 1">
            <a:extLst>
              <a:ext uri="{FF2B5EF4-FFF2-40B4-BE49-F238E27FC236}">
                <a16:creationId xmlns:a16="http://schemas.microsoft.com/office/drawing/2014/main" id="{A91032FA-D047-45D5-05F3-05C0226D3DB8}"/>
              </a:ext>
            </a:extLst>
          </p:cNvPr>
          <p:cNvSpPr txBox="1">
            <a:spLocks noGrp="1"/>
          </p:cNvSpPr>
          <p:nvPr>
            <p:ph type="body" idx="1"/>
          </p:nvPr>
        </p:nvSpPr>
        <p:spPr>
          <a:xfrm>
            <a:off x="2816759" y="1822388"/>
            <a:ext cx="6558481" cy="113873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n-US" sz="3400" b="1" noProof="0">
                <a:solidFill>
                  <a:schemeClr val="lt1"/>
                </a:solidFill>
              </a:rPr>
              <a:t>For those living in areas experiencing displacement…</a:t>
            </a:r>
            <a:endParaRPr lang="en-US" sz="3400" noProof="0">
              <a:solidFill>
                <a:schemeClr val="lt1"/>
              </a:solidFill>
            </a:endParaRPr>
          </a:p>
        </p:txBody>
      </p:sp>
      <p:sp>
        <p:nvSpPr>
          <p:cNvPr id="2" name="Shape: Rectangle">
            <a:extLst>
              <a:ext uri="{FF2B5EF4-FFF2-40B4-BE49-F238E27FC236}">
                <a16:creationId xmlns:a16="http://schemas.microsoft.com/office/drawing/2014/main" id="{CC8051A1-A036-9899-E4E6-A02C3FCA852C}"/>
              </a:ext>
              <a:ext uri="{C183D7F6-B498-43B3-948B-1728B52AA6E4}">
                <adec:decorative xmlns:adec="http://schemas.microsoft.com/office/drawing/2017/decorative" val="1"/>
              </a:ext>
            </a:extLst>
          </p:cNvPr>
          <p:cNvSpPr/>
          <p:nvPr/>
        </p:nvSpPr>
        <p:spPr>
          <a:xfrm>
            <a:off x="1852864" y="3175801"/>
            <a:ext cx="8783052" cy="26535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sz="1300" noProof="0">
              <a:latin typeface="Trebuchet MS"/>
              <a:ea typeface="Trebuchet MS"/>
              <a:cs typeface="Trebuchet MS"/>
              <a:sym typeface="Trebuchet MS"/>
            </a:endParaRPr>
          </a:p>
        </p:txBody>
      </p:sp>
      <p:sp>
        <p:nvSpPr>
          <p:cNvPr id="3" name="Text Box 2">
            <a:extLst>
              <a:ext uri="{FF2B5EF4-FFF2-40B4-BE49-F238E27FC236}">
                <a16:creationId xmlns:a16="http://schemas.microsoft.com/office/drawing/2014/main" id="{9D4B8CD6-D17F-A9DB-0A9E-66D17803A598}"/>
              </a:ext>
            </a:extLst>
          </p:cNvPr>
          <p:cNvSpPr txBox="1">
            <a:spLocks/>
          </p:cNvSpPr>
          <p:nvPr/>
        </p:nvSpPr>
        <p:spPr>
          <a:xfrm>
            <a:off x="2180406" y="3266286"/>
            <a:ext cx="8336561" cy="23596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61950">
              <a:lnSpc>
                <a:spcPct val="100000"/>
              </a:lnSpc>
              <a:buSzPct val="125000"/>
              <a:buFont typeface="Arial" panose="020B0604020202020204" pitchFamily="34" charset="0"/>
              <a:buChar char="•"/>
            </a:pPr>
            <a:r>
              <a:rPr lang="en-US" noProof="0"/>
              <a:t>Sense of loss: community I was part of is now gone</a:t>
            </a:r>
          </a:p>
          <a:p>
            <a:pPr marL="361950">
              <a:lnSpc>
                <a:spcPct val="100000"/>
              </a:lnSpc>
              <a:buSzPct val="125000"/>
              <a:buFont typeface="Arial" panose="020B0604020202020204" pitchFamily="34" charset="0"/>
              <a:buChar char="•"/>
            </a:pPr>
            <a:r>
              <a:rPr lang="en-US" noProof="0"/>
              <a:t>Sense of guilt: community is gone but I’m still here</a:t>
            </a:r>
          </a:p>
          <a:p>
            <a:pPr marL="361950">
              <a:lnSpc>
                <a:spcPct val="100000"/>
              </a:lnSpc>
              <a:buSzPct val="125000"/>
              <a:buFont typeface="Arial" panose="020B0604020202020204" pitchFamily="34" charset="0"/>
              <a:buChar char="•"/>
            </a:pPr>
            <a:r>
              <a:rPr lang="en-US" noProof="0"/>
              <a:t>Loss of affordable shopping, food and services</a:t>
            </a:r>
          </a:p>
          <a:p>
            <a:pPr marL="361950">
              <a:lnSpc>
                <a:spcPct val="100000"/>
              </a:lnSpc>
              <a:buSzPct val="125000"/>
              <a:buFont typeface="Arial" panose="020B0604020202020204" pitchFamily="34" charset="0"/>
              <a:buChar char="•"/>
            </a:pPr>
            <a:r>
              <a:rPr lang="en-US"/>
              <a:t>Loss of school-aged children hurts classrooms, school wellness and district budgets</a:t>
            </a:r>
            <a:endParaRPr lang="en-US" noProof="0"/>
          </a:p>
        </p:txBody>
      </p:sp>
    </p:spTree>
    <p:extLst>
      <p:ext uri="{BB962C8B-B14F-4D97-AF65-F5344CB8AC3E}">
        <p14:creationId xmlns:p14="http://schemas.microsoft.com/office/powerpoint/2010/main" val="380801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CB0AAA61-0C74-7E11-3628-4E482D13D20B}"/>
            </a:ext>
          </a:extLst>
        </p:cNvPr>
        <p:cNvGrpSpPr/>
        <p:nvPr/>
      </p:nvGrpSpPr>
      <p:grpSpPr>
        <a:xfrm>
          <a:off x="0" y="0"/>
          <a:ext cx="0" cy="0"/>
          <a:chOff x="0" y="0"/>
          <a:chExt cx="0" cy="0"/>
        </a:xfrm>
      </p:grpSpPr>
      <p:pic>
        <p:nvPicPr>
          <p:cNvPr id="227" name="Picture 1">
            <a:extLst>
              <a:ext uri="{FF2B5EF4-FFF2-40B4-BE49-F238E27FC236}">
                <a16:creationId xmlns:a16="http://schemas.microsoft.com/office/drawing/2014/main" id="{E454FE02-4BB0-1D4D-647A-2E337A99DFD7}"/>
              </a:ex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28" name="Shape: Rectangle">
            <a:extLst>
              <a:ext uri="{FF2B5EF4-FFF2-40B4-BE49-F238E27FC236}">
                <a16:creationId xmlns:a16="http://schemas.microsoft.com/office/drawing/2014/main" id="{AE1829C3-14F1-EF2E-6250-92A4CBC18C78}"/>
              </a:ex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cxnSp>
        <p:nvCxnSpPr>
          <p:cNvPr id="230" name="Shape: Line">
            <a:extLst>
              <a:ext uri="{FF2B5EF4-FFF2-40B4-BE49-F238E27FC236}">
                <a16:creationId xmlns:a16="http://schemas.microsoft.com/office/drawing/2014/main" id="{B20FB9D8-8D74-0F6A-97CE-5FC4DD02B82B}"/>
              </a:ext>
              <a:ext uri="{C183D7F6-B498-43B3-948B-1728B52AA6E4}">
                <adec:decorative xmlns:adec="http://schemas.microsoft.com/office/drawing/2017/decorative" val="1"/>
              </a:ext>
            </a:extLst>
          </p:cNvPr>
          <p:cNvCxnSpPr/>
          <p:nvPr/>
        </p:nvCxnSpPr>
        <p:spPr>
          <a:xfrm>
            <a:off x="6389564" y="1272727"/>
            <a:ext cx="16857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B0BD322A-0F40-5F5C-DFD2-F8DCA878750A}"/>
              </a:ext>
            </a:extLst>
          </p:cNvPr>
          <p:cNvSpPr>
            <a:spLocks noGrp="1"/>
          </p:cNvSpPr>
          <p:nvPr>
            <p:ph type="title"/>
          </p:nvPr>
        </p:nvSpPr>
        <p:spPr>
          <a:xfrm>
            <a:off x="838200" y="267151"/>
            <a:ext cx="10515600" cy="1325700"/>
          </a:xfrm>
        </p:spPr>
        <p:txBody>
          <a:bodyPr>
            <a:normAutofit/>
          </a:bodyPr>
          <a:lstStyle/>
          <a:p>
            <a:r>
              <a:rPr lang="en-US" sz="4000" noProof="0"/>
              <a:t>Displacement affects </a:t>
            </a:r>
            <a:r>
              <a:rPr lang="en-US" sz="4000" b="1" noProof="0">
                <a:solidFill>
                  <a:schemeClr val="tx1"/>
                </a:solidFill>
              </a:rPr>
              <a:t>all of us: Businesses</a:t>
            </a:r>
            <a:endParaRPr lang="en-US" sz="4000"/>
          </a:p>
        </p:txBody>
      </p:sp>
      <p:sp>
        <p:nvSpPr>
          <p:cNvPr id="229" name="Text Box 1">
            <a:extLst>
              <a:ext uri="{FF2B5EF4-FFF2-40B4-BE49-F238E27FC236}">
                <a16:creationId xmlns:a16="http://schemas.microsoft.com/office/drawing/2014/main" id="{3D686103-93E7-BF6D-2A24-123A2C71509F}"/>
              </a:ext>
            </a:extLst>
          </p:cNvPr>
          <p:cNvSpPr txBox="1">
            <a:spLocks noGrp="1"/>
          </p:cNvSpPr>
          <p:nvPr>
            <p:ph type="body" idx="1"/>
          </p:nvPr>
        </p:nvSpPr>
        <p:spPr>
          <a:xfrm>
            <a:off x="838200" y="1822388"/>
            <a:ext cx="10515600" cy="1138733"/>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2800"/>
              <a:buNone/>
            </a:pPr>
            <a:r>
              <a:rPr lang="en-US" sz="3400" b="1" noProof="0">
                <a:solidFill>
                  <a:schemeClr val="lt1"/>
                </a:solidFill>
              </a:rPr>
              <a:t>For local businesses in areas experiencing displacement…</a:t>
            </a:r>
            <a:endParaRPr lang="en-US" sz="3400" noProof="0">
              <a:solidFill>
                <a:schemeClr val="lt1"/>
              </a:solidFill>
            </a:endParaRPr>
          </a:p>
        </p:txBody>
      </p:sp>
      <p:sp>
        <p:nvSpPr>
          <p:cNvPr id="3" name="Shape: Rectangle">
            <a:extLst>
              <a:ext uri="{FF2B5EF4-FFF2-40B4-BE49-F238E27FC236}">
                <a16:creationId xmlns:a16="http://schemas.microsoft.com/office/drawing/2014/main" id="{1CC7734B-AED0-D333-2A73-796688CEA146}"/>
              </a:ext>
              <a:ext uri="{C183D7F6-B498-43B3-948B-1728B52AA6E4}">
                <adec:decorative xmlns:adec="http://schemas.microsoft.com/office/drawing/2017/decorative" val="1"/>
              </a:ext>
            </a:extLst>
          </p:cNvPr>
          <p:cNvSpPr/>
          <p:nvPr/>
        </p:nvSpPr>
        <p:spPr>
          <a:xfrm>
            <a:off x="2460960" y="3175800"/>
            <a:ext cx="7090445" cy="2987256"/>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sz="1300" noProof="0">
              <a:latin typeface="Trebuchet MS"/>
              <a:ea typeface="Trebuchet MS"/>
              <a:cs typeface="Trebuchet MS"/>
              <a:sym typeface="Trebuchet MS"/>
            </a:endParaRPr>
          </a:p>
        </p:txBody>
      </p:sp>
      <p:sp>
        <p:nvSpPr>
          <p:cNvPr id="4" name="Text Box 2">
            <a:extLst>
              <a:ext uri="{FF2B5EF4-FFF2-40B4-BE49-F238E27FC236}">
                <a16:creationId xmlns:a16="http://schemas.microsoft.com/office/drawing/2014/main" id="{2FB7B279-AC2D-6F5D-49FD-A197F82B8DA5}"/>
              </a:ext>
            </a:extLst>
          </p:cNvPr>
          <p:cNvSpPr txBox="1">
            <a:spLocks/>
          </p:cNvSpPr>
          <p:nvPr/>
        </p:nvSpPr>
        <p:spPr>
          <a:xfrm>
            <a:off x="2721984" y="3266286"/>
            <a:ext cx="6568395" cy="272895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361950">
              <a:lnSpc>
                <a:spcPct val="100000"/>
              </a:lnSpc>
              <a:buSzPct val="125000"/>
              <a:buFont typeface="Arial" panose="020B0604020202020204" pitchFamily="34" charset="0"/>
              <a:buChar char="•"/>
            </a:pPr>
            <a:r>
              <a:rPr lang="en-US" noProof="0" dirty="0"/>
              <a:t>Impact to employees &amp; their productivity</a:t>
            </a:r>
          </a:p>
          <a:p>
            <a:pPr marL="361950">
              <a:lnSpc>
                <a:spcPct val="100000"/>
              </a:lnSpc>
              <a:buSzPct val="125000"/>
              <a:buFont typeface="Arial" panose="020B0604020202020204" pitchFamily="34" charset="0"/>
              <a:buChar char="•"/>
            </a:pPr>
            <a:r>
              <a:rPr lang="en-US" noProof="0" dirty="0"/>
              <a:t>Loss of customers</a:t>
            </a:r>
          </a:p>
          <a:p>
            <a:pPr marL="361950">
              <a:lnSpc>
                <a:spcPct val="100000"/>
              </a:lnSpc>
              <a:buSzPct val="125000"/>
              <a:buFont typeface="Arial" panose="020B0604020202020204" pitchFamily="34" charset="0"/>
              <a:buChar char="•"/>
            </a:pPr>
            <a:r>
              <a:rPr lang="en-US" noProof="0" dirty="0"/>
              <a:t>For some, pressure to close or relocate</a:t>
            </a:r>
          </a:p>
          <a:p>
            <a:pPr marL="361950">
              <a:lnSpc>
                <a:spcPct val="100000"/>
              </a:lnSpc>
              <a:buSzPct val="125000"/>
              <a:buFont typeface="Arial" panose="020B0604020202020204" pitchFamily="34" charset="0"/>
              <a:buChar char="•"/>
            </a:pPr>
            <a:r>
              <a:rPr lang="en-US" dirty="0"/>
              <a:t>Loss of e</a:t>
            </a:r>
            <a:r>
              <a:rPr lang="en-US" noProof="0" dirty="0" err="1"/>
              <a:t>mployees</a:t>
            </a:r>
            <a:r>
              <a:rPr lang="en-US" noProof="0" dirty="0"/>
              <a:t> who move away, difficulty finding new employees,  especially for lower-paying jobs  </a:t>
            </a:r>
            <a:endParaRPr lang="en-US" sz="2100" noProof="0" dirty="0"/>
          </a:p>
        </p:txBody>
      </p:sp>
    </p:spTree>
    <p:extLst>
      <p:ext uri="{BB962C8B-B14F-4D97-AF65-F5344CB8AC3E}">
        <p14:creationId xmlns:p14="http://schemas.microsoft.com/office/powerpoint/2010/main" val="275310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Picture 1">
            <a:extLst>
              <a:ext uri="{C183D7F6-B498-43B3-948B-1728B52AA6E4}">
                <adec:decorative xmlns:adec="http://schemas.microsoft.com/office/drawing/2017/decorative" val="1"/>
              </a:ext>
            </a:extLst>
          </p:cNvPr>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255" name="Shape: Rectangle">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92075F39-39FE-E7A4-9DD5-AFE7AF2DB873}"/>
              </a:ext>
            </a:extLst>
          </p:cNvPr>
          <p:cNvSpPr>
            <a:spLocks noGrp="1"/>
          </p:cNvSpPr>
          <p:nvPr>
            <p:ph type="title"/>
          </p:nvPr>
        </p:nvSpPr>
        <p:spPr>
          <a:xfrm>
            <a:off x="853955" y="263250"/>
            <a:ext cx="10515600" cy="1325700"/>
          </a:xfrm>
        </p:spPr>
        <p:txBody>
          <a:bodyPr>
            <a:normAutofit/>
          </a:bodyPr>
          <a:lstStyle/>
          <a:p>
            <a:r>
              <a:rPr lang="en-US" sz="4000" noProof="0"/>
              <a:t>Group Discussion</a:t>
            </a:r>
            <a:endParaRPr lang="en-US" sz="4000"/>
          </a:p>
        </p:txBody>
      </p:sp>
      <p:sp>
        <p:nvSpPr>
          <p:cNvPr id="258" name="Text Box 1"/>
          <p:cNvSpPr/>
          <p:nvPr/>
        </p:nvSpPr>
        <p:spPr>
          <a:xfrm>
            <a:off x="1130538" y="1894450"/>
            <a:ext cx="5037300" cy="1135500"/>
          </a:xfrm>
          <a:prstGeom prst="roundRect">
            <a:avLst>
              <a:gd name="adj" fmla="val 11209"/>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n-US" sz="2200" b="1" noProof="0">
                <a:solidFill>
                  <a:schemeClr val="dk1"/>
                </a:solidFill>
                <a:latin typeface="Trebuchet MS"/>
                <a:ea typeface="Trebuchet MS"/>
                <a:cs typeface="Trebuchet MS"/>
                <a:sym typeface="Trebuchet MS"/>
              </a:rPr>
              <a:t>What forms of displacement are we seeing in our community?</a:t>
            </a:r>
            <a:endParaRPr lang="en-US" sz="2200" noProof="0">
              <a:latin typeface="Trebuchet MS"/>
              <a:ea typeface="Trebuchet MS"/>
              <a:cs typeface="Trebuchet MS"/>
              <a:sym typeface="Trebuchet MS"/>
            </a:endParaRPr>
          </a:p>
        </p:txBody>
      </p:sp>
      <p:sp>
        <p:nvSpPr>
          <p:cNvPr id="259" name="Shape: Circle">
            <a:extLst>
              <a:ext uri="{C183D7F6-B498-43B3-948B-1728B52AA6E4}">
                <adec:decorative xmlns:adec="http://schemas.microsoft.com/office/drawing/2017/decorative" val="1"/>
              </a:ext>
            </a:extLst>
          </p:cNvPr>
          <p:cNvSpPr/>
          <p:nvPr/>
        </p:nvSpPr>
        <p:spPr>
          <a:xfrm>
            <a:off x="889963" y="1778225"/>
            <a:ext cx="648600" cy="6486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60" name="Icon: Question Mark">
            <a:extLst>
              <a:ext uri="{C183D7F6-B498-43B3-948B-1728B52AA6E4}">
                <adec:decorative xmlns:adec="http://schemas.microsoft.com/office/drawing/2017/decorative" val="1"/>
              </a:ext>
            </a:extLst>
          </p:cNvPr>
          <p:cNvSpPr txBox="1"/>
          <p:nvPr/>
        </p:nvSpPr>
        <p:spPr>
          <a:xfrm>
            <a:off x="1004689" y="18430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a:t>
            </a:r>
          </a:p>
        </p:txBody>
      </p:sp>
      <p:sp>
        <p:nvSpPr>
          <p:cNvPr id="262" name="Text Box 2"/>
          <p:cNvSpPr/>
          <p:nvPr/>
        </p:nvSpPr>
        <p:spPr>
          <a:xfrm>
            <a:off x="3593105" y="3333625"/>
            <a:ext cx="5037300" cy="1325700"/>
          </a:xfrm>
          <a:prstGeom prst="roundRect">
            <a:avLst>
              <a:gd name="adj" fmla="val 9738"/>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n-US" sz="2200" b="1" noProof="0">
                <a:solidFill>
                  <a:schemeClr val="dk1"/>
                </a:solidFill>
                <a:latin typeface="Trebuchet MS"/>
                <a:ea typeface="Trebuchet MS"/>
                <a:cs typeface="Trebuchet MS"/>
                <a:sym typeface="Trebuchet MS"/>
              </a:rPr>
              <a:t>What factors do you think </a:t>
            </a:r>
            <a:r>
              <a:rPr lang="en-US" sz="2200" b="1" noProof="0">
                <a:solidFill>
                  <a:schemeClr val="dk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are contributing the most</a:t>
            </a:r>
            <a:r>
              <a:rPr lang="en-US" sz="2200" b="1" noProof="0">
                <a:solidFill>
                  <a:schemeClr val="dk1"/>
                </a:solidFill>
                <a:latin typeface="Trebuchet MS"/>
                <a:ea typeface="Trebuchet MS"/>
                <a:cs typeface="Trebuchet MS"/>
                <a:sym typeface="Trebuchet MS"/>
              </a:rPr>
              <a:t> to the  displacement we are seeing?</a:t>
            </a:r>
          </a:p>
        </p:txBody>
      </p:sp>
      <p:sp>
        <p:nvSpPr>
          <p:cNvPr id="263" name="Shape: Circle">
            <a:extLst>
              <a:ext uri="{C183D7F6-B498-43B3-948B-1728B52AA6E4}">
                <adec:decorative xmlns:adec="http://schemas.microsoft.com/office/drawing/2017/decorative" val="1"/>
              </a:ext>
            </a:extLst>
          </p:cNvPr>
          <p:cNvSpPr/>
          <p:nvPr/>
        </p:nvSpPr>
        <p:spPr>
          <a:xfrm>
            <a:off x="3352530" y="3205209"/>
            <a:ext cx="648600" cy="648600"/>
          </a:xfrm>
          <a:prstGeom prst="ellipse">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64" name="Icon: Question Mark">
            <a:extLst>
              <a:ext uri="{C183D7F6-B498-43B3-948B-1728B52AA6E4}">
                <adec:decorative xmlns:adec="http://schemas.microsoft.com/office/drawing/2017/decorative" val="1"/>
              </a:ext>
            </a:extLst>
          </p:cNvPr>
          <p:cNvSpPr txBox="1"/>
          <p:nvPr/>
        </p:nvSpPr>
        <p:spPr>
          <a:xfrm>
            <a:off x="3467256" y="3269997"/>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a:t>
            </a:r>
          </a:p>
        </p:txBody>
      </p:sp>
      <p:sp>
        <p:nvSpPr>
          <p:cNvPr id="266" name="Text Box 1" descr="Text box saying How is displacement affecting you, the people you know and our community overall?&#10;"/>
          <p:cNvSpPr/>
          <p:nvPr/>
        </p:nvSpPr>
        <p:spPr>
          <a:xfrm>
            <a:off x="6055663" y="4933550"/>
            <a:ext cx="5037300" cy="1384500"/>
          </a:xfrm>
          <a:prstGeom prst="roundRect">
            <a:avLst>
              <a:gd name="adj" fmla="val 7732"/>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1000"/>
              </a:spcBef>
              <a:spcAft>
                <a:spcPts val="0"/>
              </a:spcAft>
              <a:buNone/>
            </a:pPr>
            <a:r>
              <a:rPr lang="en-US" sz="2200" b="1" noProof="0">
                <a:solidFill>
                  <a:schemeClr val="dk1"/>
                </a:solidFill>
                <a:latin typeface="Trebuchet MS"/>
                <a:ea typeface="Trebuchet MS"/>
                <a:cs typeface="Trebuchet MS"/>
                <a:sym typeface="Trebuchet MS"/>
              </a:rPr>
              <a:t>How is displacement affecting you, the people you know and our community overall?</a:t>
            </a:r>
          </a:p>
        </p:txBody>
      </p:sp>
      <p:sp>
        <p:nvSpPr>
          <p:cNvPr id="267" name="Shape: Circle">
            <a:extLst>
              <a:ext uri="{C183D7F6-B498-43B3-948B-1728B52AA6E4}">
                <adec:decorative xmlns:adec="http://schemas.microsoft.com/office/drawing/2017/decorative" val="1"/>
              </a:ext>
            </a:extLst>
          </p:cNvPr>
          <p:cNvSpPr/>
          <p:nvPr/>
        </p:nvSpPr>
        <p:spPr>
          <a:xfrm>
            <a:off x="5815098" y="4817325"/>
            <a:ext cx="648600" cy="6486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68" name="Icon: Question Mark">
            <a:extLst>
              <a:ext uri="{C183D7F6-B498-43B3-948B-1728B52AA6E4}">
                <adec:decorative xmlns:adec="http://schemas.microsoft.com/office/drawing/2017/decorative" val="1"/>
              </a:ext>
            </a:extLst>
          </p:cNvPr>
          <p:cNvSpPr txBox="1"/>
          <p:nvPr/>
        </p:nvSpPr>
        <p:spPr>
          <a:xfrm>
            <a:off x="5929824" y="48821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Picture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275" name="Shape: Rectangle">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grpSp>
        <p:nvGrpSpPr>
          <p:cNvPr id="277" name="Group for Icon Design">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278" name="Shape: Circle"/>
            <p:cNvSpPr/>
            <p:nvPr/>
          </p:nvSpPr>
          <p:spPr>
            <a:xfrm>
              <a:off x="366200" y="2280950"/>
              <a:ext cx="1262700" cy="12627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79" name="Icon: Number 3"/>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300" b="1" noProof="0">
                  <a:solidFill>
                    <a:schemeClr val="lt1"/>
                  </a:solidFill>
                  <a:latin typeface="Trebuchet MS"/>
                  <a:ea typeface="Trebuchet MS"/>
                  <a:cs typeface="Trebuchet MS"/>
                  <a:sym typeface="Trebuchet MS"/>
                </a:rPr>
                <a:t>3</a:t>
              </a:r>
            </a:p>
          </p:txBody>
        </p:sp>
      </p:grpSp>
      <p:sp>
        <p:nvSpPr>
          <p:cNvPr id="2" name="Title 1">
            <a:extLst>
              <a:ext uri="{FF2B5EF4-FFF2-40B4-BE49-F238E27FC236}">
                <a16:creationId xmlns:a16="http://schemas.microsoft.com/office/drawing/2014/main" id="{79DA7F3B-756E-71C0-1482-F7115AD9F330}"/>
              </a:ext>
            </a:extLst>
          </p:cNvPr>
          <p:cNvSpPr>
            <a:spLocks noGrp="1"/>
          </p:cNvSpPr>
          <p:nvPr>
            <p:ph type="title"/>
          </p:nvPr>
        </p:nvSpPr>
        <p:spPr>
          <a:xfrm>
            <a:off x="415600" y="2375193"/>
            <a:ext cx="11360700" cy="1122300"/>
          </a:xfrm>
        </p:spPr>
        <p:txBody>
          <a:bodyPr>
            <a:normAutofit fontScale="90000"/>
          </a:bodyPr>
          <a:lstStyle/>
          <a:p>
            <a:r>
              <a:rPr lang="en-US" noProof="0">
                <a:solidFill>
                  <a:schemeClr val="lt1"/>
                </a:solidFill>
              </a:rPr>
              <a:t>What can we do </a:t>
            </a:r>
            <a:br>
              <a:rPr lang="en-US" noProof="0">
                <a:solidFill>
                  <a:schemeClr val="lt1"/>
                </a:solidFill>
              </a:rPr>
            </a:br>
            <a:r>
              <a:rPr lang="en-US" noProof="0">
                <a:solidFill>
                  <a:schemeClr val="lt1"/>
                </a:solidFill>
              </a:rPr>
              <a:t>about displacement?</a:t>
            </a:r>
            <a:endParaRPr lang="en-US"/>
          </a:p>
        </p:txBody>
      </p:sp>
      <p:sp>
        <p:nvSpPr>
          <p:cNvPr id="280" name="Text Box 1"/>
          <p:cNvSpPr/>
          <p:nvPr/>
        </p:nvSpPr>
        <p:spPr>
          <a:xfrm>
            <a:off x="2474725" y="4072025"/>
            <a:ext cx="34428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dirty="0">
                <a:solidFill>
                  <a:schemeClr val="lt1"/>
                </a:solidFill>
                <a:latin typeface="Trebuchet MS"/>
                <a:ea typeface="Trebuchet MS"/>
                <a:cs typeface="Trebuchet MS"/>
                <a:sym typeface="Trebuchet MS"/>
              </a:rPr>
              <a:t>The Three Ps</a:t>
            </a:r>
          </a:p>
        </p:txBody>
      </p:sp>
      <p:sp>
        <p:nvSpPr>
          <p:cNvPr id="282" name="Text Box 2"/>
          <p:cNvSpPr/>
          <p:nvPr/>
        </p:nvSpPr>
        <p:spPr>
          <a:xfrm>
            <a:off x="6305628" y="4072025"/>
            <a:ext cx="33684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State Protections</a:t>
            </a:r>
          </a:p>
        </p:txBody>
      </p:sp>
      <p:sp>
        <p:nvSpPr>
          <p:cNvPr id="281" name="Text Box 3"/>
          <p:cNvSpPr/>
          <p:nvPr/>
        </p:nvSpPr>
        <p:spPr>
          <a:xfrm>
            <a:off x="2474725" y="5377000"/>
            <a:ext cx="34428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The Role of Local Government</a:t>
            </a:r>
          </a:p>
        </p:txBody>
      </p:sp>
      <p:sp>
        <p:nvSpPr>
          <p:cNvPr id="283" name="Text Box 4"/>
          <p:cNvSpPr/>
          <p:nvPr/>
        </p:nvSpPr>
        <p:spPr>
          <a:xfrm>
            <a:off x="6305527" y="5377000"/>
            <a:ext cx="3368400" cy="11223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Policies, Programs and Actions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 name="Title">
            <a:extLst>
              <a:ext uri="{FF2B5EF4-FFF2-40B4-BE49-F238E27FC236}">
                <a16:creationId xmlns:a16="http://schemas.microsoft.com/office/drawing/2014/main" id="{ADDBEC64-28C9-C7EA-44A6-EA2B07D0EEEF}"/>
              </a:ext>
            </a:extLst>
          </p:cNvPr>
          <p:cNvSpPr>
            <a:spLocks noGrp="1"/>
          </p:cNvSpPr>
          <p:nvPr>
            <p:ph type="title"/>
          </p:nvPr>
        </p:nvSpPr>
        <p:spPr>
          <a:xfrm>
            <a:off x="2887300" y="299809"/>
            <a:ext cx="8466500" cy="1325700"/>
          </a:xfrm>
        </p:spPr>
        <p:txBody>
          <a:bodyPr/>
          <a:lstStyle/>
          <a:p>
            <a:r>
              <a:rPr lang="en-US" noProof="0"/>
              <a:t>What do we do about displacement? </a:t>
            </a:r>
            <a:endParaRPr lang="en-US"/>
          </a:p>
        </p:txBody>
      </p:sp>
      <p:pic>
        <p:nvPicPr>
          <p:cNvPr id="289" name="Picture 1" descr="Aerial view of neighborhood"/>
          <p:cNvPicPr preferRelativeResize="0"/>
          <p:nvPr/>
        </p:nvPicPr>
        <p:blipFill rotWithShape="1">
          <a:blip r:embed="rId3">
            <a:alphaModFix/>
          </a:blip>
          <a:srcRect l="41043" t="35" r="43754" b="-35"/>
          <a:stretch/>
        </p:blipFill>
        <p:spPr>
          <a:xfrm>
            <a:off x="1" y="0"/>
            <a:ext cx="2183775" cy="6858000"/>
          </a:xfrm>
          <a:prstGeom prst="rect">
            <a:avLst/>
          </a:prstGeom>
          <a:noFill/>
          <a:ln>
            <a:noFill/>
          </a:ln>
        </p:spPr>
      </p:pic>
      <p:cxnSp>
        <p:nvCxnSpPr>
          <p:cNvPr id="294" name="Shape: Line">
            <a:extLst>
              <a:ext uri="{C183D7F6-B498-43B3-948B-1728B52AA6E4}">
                <adec:decorative xmlns:adec="http://schemas.microsoft.com/office/drawing/2017/decorative" val="1"/>
              </a:ext>
            </a:extLst>
          </p:cNvPr>
          <p:cNvCxnSpPr/>
          <p:nvPr/>
        </p:nvCxnSpPr>
        <p:spPr>
          <a:xfrm>
            <a:off x="428360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295" name="Text Box 1"/>
          <p:cNvSpPr txBox="1">
            <a:spLocks noGrp="1"/>
          </p:cNvSpPr>
          <p:nvPr>
            <p:ph type="body" idx="1"/>
          </p:nvPr>
        </p:nvSpPr>
        <p:spPr>
          <a:xfrm>
            <a:off x="2346350" y="1749425"/>
            <a:ext cx="9705600" cy="908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800"/>
              <a:buNone/>
            </a:pPr>
            <a:r>
              <a:rPr lang="en-US" b="0" noProof="0"/>
              <a:t>A comprehensive approach to limit displacement and </a:t>
            </a:r>
            <a:br>
              <a:rPr lang="en-US" b="0" noProof="0"/>
            </a:br>
            <a:r>
              <a:rPr lang="en-US" b="0" noProof="0"/>
              <a:t>its impacts should address The 3 P’s:</a:t>
            </a:r>
          </a:p>
        </p:txBody>
      </p:sp>
      <p:sp>
        <p:nvSpPr>
          <p:cNvPr id="291" name="Text Box 2"/>
          <p:cNvSpPr/>
          <p:nvPr/>
        </p:nvSpPr>
        <p:spPr>
          <a:xfrm>
            <a:off x="1844400" y="2842050"/>
            <a:ext cx="3108900" cy="19059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n-US" sz="2600" b="1" noProof="0">
                <a:solidFill>
                  <a:schemeClr val="lt1"/>
                </a:solidFill>
                <a:latin typeface="Trebuchet MS"/>
                <a:ea typeface="Trebuchet MS"/>
                <a:cs typeface="Trebuchet MS"/>
                <a:sym typeface="Trebuchet MS"/>
              </a:rPr>
              <a:t>Protection</a:t>
            </a:r>
          </a:p>
        </p:txBody>
      </p:sp>
      <p:pic>
        <p:nvPicPr>
          <p:cNvPr id="296" name="Icon 1" descr="Icon of living room window"/>
          <p:cNvPicPr preferRelativeResize="0"/>
          <p:nvPr/>
        </p:nvPicPr>
        <p:blipFill>
          <a:blip r:embed="rId4">
            <a:alphaModFix/>
          </a:blip>
          <a:stretch>
            <a:fillRect/>
          </a:stretch>
        </p:blipFill>
        <p:spPr>
          <a:xfrm>
            <a:off x="3097312" y="3129297"/>
            <a:ext cx="603075" cy="731075"/>
          </a:xfrm>
          <a:prstGeom prst="rect">
            <a:avLst/>
          </a:prstGeom>
          <a:noFill/>
          <a:ln>
            <a:noFill/>
          </a:ln>
        </p:spPr>
      </p:pic>
      <p:sp>
        <p:nvSpPr>
          <p:cNvPr id="292" name="Text Box 3"/>
          <p:cNvSpPr/>
          <p:nvPr/>
        </p:nvSpPr>
        <p:spPr>
          <a:xfrm>
            <a:off x="5239713" y="2842050"/>
            <a:ext cx="3108900" cy="19059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n-US" sz="2600" b="1" noProof="0">
                <a:solidFill>
                  <a:schemeClr val="lt1"/>
                </a:solidFill>
                <a:latin typeface="Trebuchet MS"/>
                <a:ea typeface="Trebuchet MS"/>
                <a:cs typeface="Trebuchet MS"/>
                <a:sym typeface="Trebuchet MS"/>
              </a:rPr>
              <a:t>Preservation</a:t>
            </a:r>
          </a:p>
        </p:txBody>
      </p:sp>
      <p:pic>
        <p:nvPicPr>
          <p:cNvPr id="300" name="Icon 2" descr="Icon of a lock and a house"/>
          <p:cNvPicPr preferRelativeResize="0"/>
          <p:nvPr/>
        </p:nvPicPr>
        <p:blipFill>
          <a:blip r:embed="rId5">
            <a:alphaModFix/>
          </a:blip>
          <a:stretch>
            <a:fillRect/>
          </a:stretch>
        </p:blipFill>
        <p:spPr>
          <a:xfrm>
            <a:off x="6428398" y="3148425"/>
            <a:ext cx="731519" cy="731519"/>
          </a:xfrm>
          <a:prstGeom prst="rect">
            <a:avLst/>
          </a:prstGeom>
          <a:noFill/>
          <a:ln>
            <a:noFill/>
          </a:ln>
        </p:spPr>
      </p:pic>
      <p:sp>
        <p:nvSpPr>
          <p:cNvPr id="293" name="Text Box 4"/>
          <p:cNvSpPr/>
          <p:nvPr/>
        </p:nvSpPr>
        <p:spPr>
          <a:xfrm>
            <a:off x="8635026" y="2842050"/>
            <a:ext cx="3108900" cy="19059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6000"/>
              </a:spcBef>
              <a:spcAft>
                <a:spcPts val="0"/>
              </a:spcAft>
              <a:buNone/>
            </a:pPr>
            <a:r>
              <a:rPr lang="en-US" sz="2600" b="1" noProof="0">
                <a:solidFill>
                  <a:schemeClr val="lt1"/>
                </a:solidFill>
                <a:latin typeface="Trebuchet MS"/>
                <a:ea typeface="Trebuchet MS"/>
                <a:cs typeface="Trebuchet MS"/>
                <a:sym typeface="Trebuchet MS"/>
              </a:rPr>
              <a:t>Production</a:t>
            </a:r>
          </a:p>
        </p:txBody>
      </p:sp>
      <p:pic>
        <p:nvPicPr>
          <p:cNvPr id="297" name="Icon 3" descr="Icon of construction tools"/>
          <p:cNvPicPr preferRelativeResize="0"/>
          <p:nvPr/>
        </p:nvPicPr>
        <p:blipFill>
          <a:blip r:embed="rId6">
            <a:alphaModFix/>
          </a:blip>
          <a:stretch>
            <a:fillRect/>
          </a:stretch>
        </p:blipFill>
        <p:spPr>
          <a:xfrm>
            <a:off x="9868763" y="3129075"/>
            <a:ext cx="641431" cy="731520"/>
          </a:xfrm>
          <a:prstGeom prst="rect">
            <a:avLst/>
          </a:prstGeom>
          <a:noFill/>
          <a:ln>
            <a:noFill/>
          </a:ln>
        </p:spPr>
      </p:pic>
      <p:sp>
        <p:nvSpPr>
          <p:cNvPr id="298" name="Shape: Rectangle">
            <a:extLst>
              <a:ext uri="{C183D7F6-B498-43B3-948B-1728B52AA6E4}">
                <adec:decorative xmlns:adec="http://schemas.microsoft.com/office/drawing/2017/decorative" val="1"/>
              </a:ext>
            </a:extLst>
          </p:cNvPr>
          <p:cNvSpPr/>
          <p:nvPr/>
        </p:nvSpPr>
        <p:spPr>
          <a:xfrm>
            <a:off x="3301400" y="5182766"/>
            <a:ext cx="6985500" cy="12648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99" name="Text Box 5"/>
          <p:cNvSpPr txBox="1">
            <a:spLocks noGrp="1"/>
          </p:cNvSpPr>
          <p:nvPr>
            <p:ph type="body" idx="1"/>
          </p:nvPr>
        </p:nvSpPr>
        <p:spPr>
          <a:xfrm>
            <a:off x="3467750" y="5330308"/>
            <a:ext cx="6652800" cy="943848"/>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1000"/>
              </a:spcBef>
              <a:spcAft>
                <a:spcPts val="0"/>
              </a:spcAft>
              <a:buNone/>
            </a:pPr>
            <a:r>
              <a:rPr lang="en-US" b="0" noProof="0">
                <a:solidFill>
                  <a:srgbClr val="242D33"/>
                </a:solidFill>
              </a:rPr>
              <a:t>and be supported by</a:t>
            </a:r>
          </a:p>
          <a:p>
            <a:pPr marL="0" lvl="0" indent="0" algn="ctr" rtl="0">
              <a:lnSpc>
                <a:spcPct val="100000"/>
              </a:lnSpc>
              <a:spcBef>
                <a:spcPts val="0"/>
              </a:spcBef>
              <a:spcAft>
                <a:spcPts val="0"/>
              </a:spcAft>
              <a:buNone/>
            </a:pPr>
            <a:r>
              <a:rPr lang="en-US" sz="2900" noProof="0">
                <a:solidFill>
                  <a:schemeClr val="accent2"/>
                </a:solidFill>
              </a:rPr>
              <a:t>Planning </a:t>
            </a:r>
            <a:r>
              <a:rPr lang="en-US" b="0" noProof="0">
                <a:solidFill>
                  <a:schemeClr val="bg2"/>
                </a:solidFill>
              </a:rPr>
              <a:t>and</a:t>
            </a:r>
            <a:r>
              <a:rPr lang="en-US" sz="2900" noProof="0">
                <a:solidFill>
                  <a:schemeClr val="accent2"/>
                </a:solidFill>
              </a:rPr>
              <a:t> Partnership!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Shape 1: Rectangle">
            <a:extLst>
              <a:ext uri="{C183D7F6-B498-43B3-948B-1728B52AA6E4}">
                <adec:decorative xmlns:adec="http://schemas.microsoft.com/office/drawing/2017/decorative" val="1"/>
              </a:ext>
            </a:extLst>
          </p:cNvPr>
          <p:cNvSpPr/>
          <p:nvPr/>
        </p:nvSpPr>
        <p:spPr>
          <a:xfrm>
            <a:off x="0" y="1360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 name="Title">
            <a:extLst>
              <a:ext uri="{FF2B5EF4-FFF2-40B4-BE49-F238E27FC236}">
                <a16:creationId xmlns:a16="http://schemas.microsoft.com/office/drawing/2014/main" id="{4786154C-0D18-608F-2FD7-BBBC7522B316}"/>
              </a:ext>
            </a:extLst>
          </p:cNvPr>
          <p:cNvSpPr txBox="1">
            <a:spLocks noGrp="1"/>
          </p:cNvSpPr>
          <p:nvPr>
            <p:ph type="title" idx="4294967295"/>
          </p:nvPr>
        </p:nvSpPr>
        <p:spPr>
          <a:xfrm>
            <a:off x="415600" y="571500"/>
            <a:ext cx="11328325"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800" b="1" i="0" u="none" strike="noStrike" kern="0" cap="none" spc="0" normalizeH="0" baseline="0" noProof="0">
                <a:ln>
                  <a:noFill/>
                </a:ln>
                <a:solidFill>
                  <a:srgbClr val="2E575B"/>
                </a:solidFill>
                <a:effectLst/>
                <a:uLnTx/>
                <a:uFillTx/>
                <a:latin typeface="Trebuchet MS"/>
                <a:ea typeface="Arial"/>
                <a:cs typeface="Arial"/>
                <a:sym typeface="Trebuchet MS"/>
              </a:rPr>
              <a:t>How to Use the Slide Deck</a:t>
            </a:r>
            <a:endParaRPr kumimoji="0" lang="en-US"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Textbox 1"/>
          <p:cNvSpPr txBox="1">
            <a:spLocks noGrp="1"/>
          </p:cNvSpPr>
          <p:nvPr>
            <p:ph type="subTitle" idx="1"/>
          </p:nvPr>
        </p:nvSpPr>
        <p:spPr>
          <a:xfrm>
            <a:off x="383225" y="1562809"/>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3300" noProof="0">
                <a:solidFill>
                  <a:schemeClr val="accent3"/>
                </a:solidFill>
              </a:rPr>
              <a:t>CUSTOMIZING THE PRESENTATION TEMPLATE</a:t>
            </a:r>
          </a:p>
        </p:txBody>
      </p:sp>
      <p:sp>
        <p:nvSpPr>
          <p:cNvPr id="77" name="Textbox 2"/>
          <p:cNvSpPr txBox="1"/>
          <p:nvPr/>
        </p:nvSpPr>
        <p:spPr>
          <a:xfrm>
            <a:off x="995375" y="2262868"/>
            <a:ext cx="10136400" cy="63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noProof="0">
                <a:solidFill>
                  <a:schemeClr val="dk1"/>
                </a:solidFill>
                <a:highlight>
                  <a:srgbClr val="FFFF00"/>
                </a:highlight>
                <a:latin typeface="Trebuchet MS"/>
                <a:ea typeface="Trebuchet MS"/>
                <a:cs typeface="Trebuchet MS"/>
                <a:sym typeface="Trebuchet MS"/>
              </a:rPr>
              <a:t>DELETE THIS INSTRUCTION SLIDE FROM YOUR FINAL PRESENTATION</a:t>
            </a:r>
          </a:p>
        </p:txBody>
      </p:sp>
      <p:sp>
        <p:nvSpPr>
          <p:cNvPr id="78" name="Textbox 3"/>
          <p:cNvSpPr txBox="1">
            <a:spLocks noGrp="1"/>
          </p:cNvSpPr>
          <p:nvPr>
            <p:ph type="body" idx="4294967295"/>
          </p:nvPr>
        </p:nvSpPr>
        <p:spPr>
          <a:xfrm>
            <a:off x="415600" y="3083275"/>
            <a:ext cx="5100000" cy="3175800"/>
          </a:xfrm>
          <a:prstGeom prst="rect">
            <a:avLst/>
          </a:prstGeom>
          <a:noFill/>
          <a:ln>
            <a:noFill/>
          </a:ln>
        </p:spPr>
        <p:txBody>
          <a:bodyPr spcFirstLastPara="1" wrap="square" lIns="91425" tIns="45700" rIns="91425" bIns="45700" anchor="t" anchorCtr="0">
            <a:spAutoFit/>
          </a:bodyPr>
          <a:lstStyle/>
          <a:p>
            <a:pPr marL="457200" lvl="0" indent="-381000" algn="l" rtl="0">
              <a:lnSpc>
                <a:spcPct val="100000"/>
              </a:lnSpc>
              <a:spcBef>
                <a:spcPts val="0"/>
              </a:spcBef>
              <a:spcAft>
                <a:spcPts val="0"/>
              </a:spcAft>
              <a:buSzPts val="2400"/>
              <a:buChar char="●"/>
            </a:pPr>
            <a:r>
              <a:rPr lang="en-US" b="0" noProof="0"/>
              <a:t>ADD your jurisdiction’s name and logo to the title slide along with info about the time/date of your presentation.</a:t>
            </a:r>
          </a:p>
          <a:p>
            <a:pPr marL="457200" lvl="0" indent="-381000" algn="l" rtl="0">
              <a:lnSpc>
                <a:spcPct val="100000"/>
              </a:lnSpc>
              <a:spcBef>
                <a:spcPts val="1000"/>
              </a:spcBef>
              <a:spcAft>
                <a:spcPts val="0"/>
              </a:spcAft>
              <a:buSzPts val="2400"/>
              <a:buChar char="●"/>
            </a:pPr>
            <a:r>
              <a:rPr lang="en-US" b="0" noProof="0"/>
              <a:t>DELETE this and the previous slide, and any other slides that are not pertinent to your audience or your jurisdiction.</a:t>
            </a:r>
          </a:p>
        </p:txBody>
      </p:sp>
      <p:sp>
        <p:nvSpPr>
          <p:cNvPr id="79" name="Textbox 4"/>
          <p:cNvSpPr txBox="1">
            <a:spLocks noGrp="1"/>
          </p:cNvSpPr>
          <p:nvPr>
            <p:ph type="body" idx="4294967295"/>
          </p:nvPr>
        </p:nvSpPr>
        <p:spPr>
          <a:xfrm>
            <a:off x="5963075" y="3083275"/>
            <a:ext cx="5502075" cy="3544520"/>
          </a:xfrm>
          <a:prstGeom prst="rect">
            <a:avLst/>
          </a:prstGeom>
          <a:noFill/>
          <a:ln>
            <a:noFill/>
          </a:ln>
        </p:spPr>
        <p:txBody>
          <a:bodyPr spcFirstLastPara="1" wrap="square" lIns="91425" tIns="45700" rIns="91425" bIns="45700" anchor="t" anchorCtr="0">
            <a:spAutoFit/>
          </a:bodyPr>
          <a:lstStyle/>
          <a:p>
            <a:pPr>
              <a:lnSpc>
                <a:spcPct val="100000"/>
              </a:lnSpc>
            </a:pPr>
            <a:r>
              <a:rPr lang="en-US" b="0" noProof="0" dirty="0"/>
              <a:t>MODIFY specific terms, photos and content to ensure</a:t>
            </a:r>
            <a:r>
              <a:rPr lang="en-US" b="0" dirty="0"/>
              <a:t> they</a:t>
            </a:r>
            <a:r>
              <a:rPr lang="en-US" b="0" noProof="0" dirty="0"/>
              <a:t> </a:t>
            </a:r>
            <a:r>
              <a:rPr lang="en-US" b="0" dirty="0"/>
              <a:t>reflect</a:t>
            </a:r>
            <a:r>
              <a:rPr lang="en-US" b="0" noProof="0" dirty="0"/>
              <a:t> your jurisdiction’s or audience’s perspectives and priorities.</a:t>
            </a:r>
          </a:p>
          <a:p>
            <a:pPr marL="457200" lvl="0" indent="-381000" algn="l" rtl="0">
              <a:lnSpc>
                <a:spcPct val="100000"/>
              </a:lnSpc>
              <a:spcBef>
                <a:spcPts val="1000"/>
              </a:spcBef>
              <a:spcAft>
                <a:spcPts val="0"/>
              </a:spcAft>
              <a:buSzPts val="2400"/>
              <a:buChar char="●"/>
            </a:pPr>
            <a:r>
              <a:rPr lang="en-US" b="0" noProof="0" dirty="0"/>
              <a:t>ADD slides that provide more info about displacement in your community and existing policies or work program priorities to address displacement.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335EAB07-60B4-A589-1DBD-2FAFCE00E00E}"/>
            </a:ext>
          </a:extLst>
        </p:cNvPr>
        <p:cNvGrpSpPr/>
        <p:nvPr/>
      </p:nvGrpSpPr>
      <p:grpSpPr>
        <a:xfrm>
          <a:off x="0" y="0"/>
          <a:ext cx="0" cy="0"/>
          <a:chOff x="0" y="0"/>
          <a:chExt cx="0" cy="0"/>
        </a:xfrm>
      </p:grpSpPr>
      <p:sp>
        <p:nvSpPr>
          <p:cNvPr id="307" name="Shape: Rectangle">
            <a:extLst>
              <a:ext uri="{FF2B5EF4-FFF2-40B4-BE49-F238E27FC236}">
                <a16:creationId xmlns:a16="http://schemas.microsoft.com/office/drawing/2014/main" id="{E02EBE7D-A2BC-CF89-DBF0-49B9EBE16A57}"/>
              </a:ext>
              <a:ext uri="{C183D7F6-B498-43B3-948B-1728B52AA6E4}">
                <adec:decorative xmlns:adec="http://schemas.microsoft.com/office/drawing/2017/decorative" val="1"/>
              </a:ext>
            </a:extLst>
          </p:cNvPr>
          <p:cNvSpPr/>
          <p:nvPr/>
        </p:nvSpPr>
        <p:spPr>
          <a:xfrm>
            <a:off x="0" y="-25"/>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312" name="Icon 1">
            <a:extLst>
              <a:ext uri="{FF2B5EF4-FFF2-40B4-BE49-F238E27FC236}">
                <a16:creationId xmlns:a16="http://schemas.microsoft.com/office/drawing/2014/main" id="{3B466D3B-43CF-9227-C76C-728F9CAFA47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70044" y="361800"/>
            <a:ext cx="641431" cy="731520"/>
          </a:xfrm>
          <a:prstGeom prst="rect">
            <a:avLst/>
          </a:prstGeom>
          <a:noFill/>
          <a:ln>
            <a:noFill/>
          </a:ln>
        </p:spPr>
      </p:pic>
      <p:sp>
        <p:nvSpPr>
          <p:cNvPr id="2" name="Title">
            <a:extLst>
              <a:ext uri="{FF2B5EF4-FFF2-40B4-BE49-F238E27FC236}">
                <a16:creationId xmlns:a16="http://schemas.microsoft.com/office/drawing/2014/main" id="{50A1F354-4E10-6DB8-6BCC-C10E69204B94}"/>
              </a:ext>
            </a:extLst>
          </p:cNvPr>
          <p:cNvSpPr>
            <a:spLocks noGrp="1"/>
          </p:cNvSpPr>
          <p:nvPr>
            <p:ph type="title"/>
          </p:nvPr>
        </p:nvSpPr>
        <p:spPr>
          <a:xfrm>
            <a:off x="220435" y="1324516"/>
            <a:ext cx="3668529" cy="1075784"/>
          </a:xfrm>
        </p:spPr>
        <p:txBody>
          <a:bodyPr>
            <a:normAutofit fontScale="90000"/>
          </a:bodyPr>
          <a:lstStyle/>
          <a:p>
            <a:pPr marL="0" lvl="0" indent="0" algn="l" rtl="0">
              <a:spcBef>
                <a:spcPts val="0"/>
              </a:spcBef>
              <a:spcAft>
                <a:spcPts val="0"/>
              </a:spcAft>
            </a:pPr>
            <a:r>
              <a:rPr lang="en-US" sz="2900" noProof="0">
                <a:solidFill>
                  <a:schemeClr val="lt1"/>
                </a:solidFill>
              </a:rPr>
              <a:t>Let’s start with</a:t>
            </a:r>
            <a:br>
              <a:rPr lang="en-US" sz="4000" noProof="0">
                <a:solidFill>
                  <a:schemeClr val="lt1"/>
                </a:solidFill>
              </a:rPr>
            </a:br>
            <a:r>
              <a:rPr lang="en-US" sz="4800" noProof="0">
                <a:solidFill>
                  <a:schemeClr val="lt1"/>
                </a:solidFill>
              </a:rPr>
              <a:t>Protection…</a:t>
            </a:r>
            <a:endParaRPr lang="en-US"/>
          </a:p>
        </p:txBody>
      </p:sp>
      <p:sp>
        <p:nvSpPr>
          <p:cNvPr id="308" name="Text Box 1">
            <a:extLst>
              <a:ext uri="{FF2B5EF4-FFF2-40B4-BE49-F238E27FC236}">
                <a16:creationId xmlns:a16="http://schemas.microsoft.com/office/drawing/2014/main" id="{32B89811-F129-5568-3755-38F6C145C2B5}"/>
              </a:ext>
            </a:extLst>
          </p:cNvPr>
          <p:cNvSpPr txBox="1">
            <a:spLocks noGrp="1"/>
          </p:cNvSpPr>
          <p:nvPr>
            <p:ph type="body" idx="1"/>
          </p:nvPr>
        </p:nvSpPr>
        <p:spPr>
          <a:xfrm>
            <a:off x="4640836" y="361800"/>
            <a:ext cx="6887413" cy="292383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2400"/>
              </a:spcAft>
              <a:buNone/>
            </a:pPr>
            <a:r>
              <a:rPr lang="en-US" b="0" noProof="0" dirty="0">
                <a:solidFill>
                  <a:schemeClr val="bg2"/>
                </a:solidFill>
              </a:rPr>
              <a:t>Creating more housing will take time. Many current residents are facing displacement pressures </a:t>
            </a:r>
            <a:r>
              <a:rPr lang="en-US" b="0" i="1" noProof="0" dirty="0">
                <a:solidFill>
                  <a:schemeClr val="bg2"/>
                </a:solidFill>
              </a:rPr>
              <a:t>today</a:t>
            </a:r>
            <a:r>
              <a:rPr lang="en-US" b="0" noProof="0" dirty="0">
                <a:solidFill>
                  <a:schemeClr val="bg2"/>
                </a:solidFill>
              </a:rPr>
              <a:t>. </a:t>
            </a:r>
          </a:p>
          <a:p>
            <a:pPr marL="0" indent="0">
              <a:lnSpc>
                <a:spcPct val="100000"/>
              </a:lnSpc>
              <a:spcBef>
                <a:spcPts val="0"/>
              </a:spcBef>
              <a:spcAft>
                <a:spcPts val="2400"/>
              </a:spcAft>
              <a:buNone/>
            </a:pPr>
            <a:r>
              <a:rPr lang="en-US" b="0" noProof="0" dirty="0">
                <a:solidFill>
                  <a:schemeClr val="bg2"/>
                </a:solidFill>
              </a:rPr>
              <a:t>And sometimes they are displaced by the new, higher density housing </a:t>
            </a:r>
            <a:r>
              <a:rPr lang="en-US" b="0" dirty="0">
                <a:solidFill>
                  <a:schemeClr val="bg2"/>
                </a:solidFill>
              </a:rPr>
              <a:t>being </a:t>
            </a:r>
            <a:r>
              <a:rPr lang="en-US" b="0" noProof="0" dirty="0">
                <a:solidFill>
                  <a:schemeClr val="bg2"/>
                </a:solidFill>
              </a:rPr>
              <a:t>built</a:t>
            </a:r>
            <a:r>
              <a:rPr lang="en-US" b="0" dirty="0">
                <a:solidFill>
                  <a:schemeClr val="bg2"/>
                </a:solidFill>
              </a:rPr>
              <a:t> in our communities.</a:t>
            </a:r>
            <a:endParaRPr lang="en-US" b="0" noProof="0" dirty="0">
              <a:solidFill>
                <a:schemeClr val="bg2"/>
              </a:solidFill>
            </a:endParaRPr>
          </a:p>
        </p:txBody>
      </p:sp>
      <p:pic>
        <p:nvPicPr>
          <p:cNvPr id="310" name="Picture 1" descr="Photo of a one-story garden apartments">
            <a:extLst>
              <a:ext uri="{FF2B5EF4-FFF2-40B4-BE49-F238E27FC236}">
                <a16:creationId xmlns:a16="http://schemas.microsoft.com/office/drawing/2014/main" id="{E52C1DC8-713C-5F4B-EB23-733160AAFAAF}"/>
              </a:ext>
            </a:extLst>
          </p:cNvPr>
          <p:cNvPicPr preferRelativeResize="0"/>
          <p:nvPr/>
        </p:nvPicPr>
        <p:blipFill rotWithShape="1">
          <a:blip r:embed="rId4">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Picture 2" descr="Photo of attached two-story homes">
            <a:extLst>
              <a:ext uri="{FF2B5EF4-FFF2-40B4-BE49-F238E27FC236}">
                <a16:creationId xmlns:a16="http://schemas.microsoft.com/office/drawing/2014/main" id="{6A010A64-BD11-419A-E06D-7E9276C5BF52}"/>
              </a:ext>
            </a:extLst>
          </p:cNvPr>
          <p:cNvPicPr preferRelativeResize="0"/>
          <p:nvPr/>
        </p:nvPicPr>
        <p:blipFill rotWithShape="1">
          <a:blip r:embed="rId5">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078346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8C850ADA-A919-2AC2-4948-54061C85AB4F}"/>
            </a:ext>
          </a:extLst>
        </p:cNvPr>
        <p:cNvGrpSpPr/>
        <p:nvPr/>
      </p:nvGrpSpPr>
      <p:grpSpPr>
        <a:xfrm>
          <a:off x="0" y="0"/>
          <a:ext cx="0" cy="0"/>
          <a:chOff x="0" y="0"/>
          <a:chExt cx="0" cy="0"/>
        </a:xfrm>
      </p:grpSpPr>
      <p:sp>
        <p:nvSpPr>
          <p:cNvPr id="307" name="Shape: Rectangle">
            <a:extLst>
              <a:ext uri="{FF2B5EF4-FFF2-40B4-BE49-F238E27FC236}">
                <a16:creationId xmlns:a16="http://schemas.microsoft.com/office/drawing/2014/main" id="{7ECE4D1A-F6CF-9946-4CC8-374B1BDE59EC}"/>
              </a:ext>
              <a:ext uri="{C183D7F6-B498-43B3-948B-1728B52AA6E4}">
                <adec:decorative xmlns:adec="http://schemas.microsoft.com/office/drawing/2017/decorative" val="1"/>
              </a:ext>
            </a:extLst>
          </p:cNvPr>
          <p:cNvSpPr/>
          <p:nvPr/>
        </p:nvSpPr>
        <p:spPr>
          <a:xfrm>
            <a:off x="0" y="0"/>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6" name="Title">
            <a:extLst>
              <a:ext uri="{FF2B5EF4-FFF2-40B4-BE49-F238E27FC236}">
                <a16:creationId xmlns:a16="http://schemas.microsoft.com/office/drawing/2014/main" id="{1A912966-7A06-434D-873F-F572F6E5071F}"/>
              </a:ext>
            </a:extLst>
          </p:cNvPr>
          <p:cNvSpPr>
            <a:spLocks noGrp="1"/>
          </p:cNvSpPr>
          <p:nvPr>
            <p:ph type="title"/>
          </p:nvPr>
        </p:nvSpPr>
        <p:spPr>
          <a:xfrm>
            <a:off x="343034" y="1200150"/>
            <a:ext cx="3543166" cy="1897379"/>
          </a:xfrm>
        </p:spPr>
        <p:txBody>
          <a:bodyPr>
            <a:normAutofit/>
          </a:bodyPr>
          <a:lstStyle/>
          <a:p>
            <a:pPr algn="l"/>
            <a:r>
              <a:rPr lang="en-US" sz="2600" noProof="0">
                <a:solidFill>
                  <a:schemeClr val="lt1"/>
                </a:solidFill>
              </a:rPr>
              <a:t>Let’s start with</a:t>
            </a:r>
            <a:br>
              <a:rPr lang="en-US" sz="3600" noProof="0">
                <a:solidFill>
                  <a:schemeClr val="lt1"/>
                </a:solidFill>
              </a:rPr>
            </a:br>
            <a:r>
              <a:rPr lang="en-US" sz="4400" noProof="0">
                <a:solidFill>
                  <a:schemeClr val="lt1"/>
                </a:solidFill>
              </a:rPr>
              <a:t>Protection…</a:t>
            </a:r>
            <a:br>
              <a:rPr lang="en-US" sz="4400" noProof="0">
                <a:solidFill>
                  <a:schemeClr val="lt1"/>
                </a:solidFill>
              </a:rPr>
            </a:br>
            <a:r>
              <a:rPr lang="en-US" sz="2400" noProof="0">
                <a:solidFill>
                  <a:schemeClr val="lt1"/>
                </a:solidFill>
              </a:rPr>
              <a:t>Part 2</a:t>
            </a:r>
            <a:endParaRPr lang="en-US"/>
          </a:p>
        </p:txBody>
      </p:sp>
      <p:sp>
        <p:nvSpPr>
          <p:cNvPr id="308" name="Text Box 1">
            <a:extLst>
              <a:ext uri="{FF2B5EF4-FFF2-40B4-BE49-F238E27FC236}">
                <a16:creationId xmlns:a16="http://schemas.microsoft.com/office/drawing/2014/main" id="{01264DB7-CB2A-B598-9BFA-18CDCD5DB4C8}"/>
              </a:ext>
            </a:extLst>
          </p:cNvPr>
          <p:cNvSpPr txBox="1">
            <a:spLocks noGrp="1"/>
          </p:cNvSpPr>
          <p:nvPr>
            <p:ph type="body" idx="1"/>
          </p:nvPr>
        </p:nvSpPr>
        <p:spPr>
          <a:xfrm>
            <a:off x="4452434" y="636240"/>
            <a:ext cx="7551164" cy="2246729"/>
          </a:xfrm>
          <a:prstGeom prst="rect">
            <a:avLst/>
          </a:prstGeom>
          <a:noFill/>
          <a:ln>
            <a:noFill/>
          </a:ln>
        </p:spPr>
        <p:txBody>
          <a:bodyPr spcFirstLastPara="1" wrap="square" lIns="91425" tIns="45700" rIns="91425" bIns="45700" anchor="t" anchorCtr="0">
            <a:spAutoFit/>
          </a:bodyPr>
          <a:lstStyle/>
          <a:p>
            <a:pPr marL="0" indent="0">
              <a:lnSpc>
                <a:spcPct val="100000"/>
              </a:lnSpc>
              <a:spcBef>
                <a:spcPts val="0"/>
              </a:spcBef>
              <a:buNone/>
            </a:pPr>
            <a:r>
              <a:rPr lang="en-US" sz="2800" b="0" noProof="0" dirty="0">
                <a:solidFill>
                  <a:schemeClr val="bg2"/>
                </a:solidFill>
              </a:rPr>
              <a:t>We need to be “pro-housing” and </a:t>
            </a:r>
            <a:r>
              <a:rPr lang="en-US" sz="2800" b="0" dirty="0">
                <a:solidFill>
                  <a:schemeClr val="bg2"/>
                </a:solidFill>
              </a:rPr>
              <a:t>protect existing residents at</a:t>
            </a:r>
            <a:r>
              <a:rPr lang="en-US" sz="2800" b="0" noProof="0" dirty="0">
                <a:solidFill>
                  <a:schemeClr val="bg2"/>
                </a:solidFill>
              </a:rPr>
              <a:t> the same time – helping current residents stay in our community as we work to create more housing opportunities.</a:t>
            </a:r>
          </a:p>
        </p:txBody>
      </p:sp>
      <p:pic>
        <p:nvPicPr>
          <p:cNvPr id="310" name="Picture 1" descr="Photo of a one-story garden apartments">
            <a:extLst>
              <a:ext uri="{FF2B5EF4-FFF2-40B4-BE49-F238E27FC236}">
                <a16:creationId xmlns:a16="http://schemas.microsoft.com/office/drawing/2014/main" id="{FAC375B5-2C37-383A-7053-13FC96B87DD8}"/>
              </a:ext>
            </a:extLst>
          </p:cNvPr>
          <p:cNvPicPr preferRelativeResize="0"/>
          <p:nvPr/>
        </p:nvPicPr>
        <p:blipFill rotWithShape="1">
          <a:blip r:embed="rId3">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Picture 2" descr="Photo of attached two-story homes">
            <a:extLst>
              <a:ext uri="{FF2B5EF4-FFF2-40B4-BE49-F238E27FC236}">
                <a16:creationId xmlns:a16="http://schemas.microsoft.com/office/drawing/2014/main" id="{A90B5C2C-A680-4B30-1618-2192D1F2B6D1}"/>
              </a:ext>
            </a:extLst>
          </p:cNvPr>
          <p:cNvPicPr preferRelativeResize="0"/>
          <p:nvPr/>
        </p:nvPicPr>
        <p:blipFill rotWithShape="1">
          <a:blip r:embed="rId4">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2" name="Icon 1">
            <a:extLst>
              <a:ext uri="{FF2B5EF4-FFF2-40B4-BE49-F238E27FC236}">
                <a16:creationId xmlns:a16="http://schemas.microsoft.com/office/drawing/2014/main" id="{5F3E9ABF-D807-4271-5B53-8A0AAB64751E}"/>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70044" y="361800"/>
            <a:ext cx="641431" cy="731520"/>
          </a:xfrm>
          <a:prstGeom prst="rect">
            <a:avLst/>
          </a:prstGeom>
          <a:noFill/>
          <a:ln>
            <a:noFill/>
          </a:ln>
        </p:spPr>
      </p:pic>
    </p:spTree>
    <p:extLst>
      <p:ext uri="{BB962C8B-B14F-4D97-AF65-F5344CB8AC3E}">
        <p14:creationId xmlns:p14="http://schemas.microsoft.com/office/powerpoint/2010/main" val="403730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cxnSp>
        <p:nvCxnSpPr>
          <p:cNvPr id="354" name="Shape: Line">
            <a:extLst>
              <a:ext uri="{C183D7F6-B498-43B3-948B-1728B52AA6E4}">
                <adec:decorative xmlns:adec="http://schemas.microsoft.com/office/drawing/2017/decorative" val="1"/>
              </a:ext>
            </a:extLst>
          </p:cNvPr>
          <p:cNvCxnSpPr/>
          <p:nvPr/>
        </p:nvCxnSpPr>
        <p:spPr>
          <a:xfrm>
            <a:off x="428360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 name="Title">
            <a:extLst>
              <a:ext uri="{FF2B5EF4-FFF2-40B4-BE49-F238E27FC236}">
                <a16:creationId xmlns:a16="http://schemas.microsoft.com/office/drawing/2014/main" id="{4CB667CE-1132-3741-71B5-E8D37B2E2BB5}"/>
              </a:ext>
            </a:extLst>
          </p:cNvPr>
          <p:cNvSpPr>
            <a:spLocks noGrp="1"/>
          </p:cNvSpPr>
          <p:nvPr>
            <p:ph type="title"/>
          </p:nvPr>
        </p:nvSpPr>
        <p:spPr>
          <a:xfrm>
            <a:off x="1901794" y="365125"/>
            <a:ext cx="9452005" cy="1325700"/>
          </a:xfrm>
        </p:spPr>
        <p:txBody>
          <a:bodyPr/>
          <a:lstStyle/>
          <a:p>
            <a:r>
              <a:rPr lang="en-US" noProof="0">
                <a:solidFill>
                  <a:schemeClr val="bg2"/>
                </a:solidFill>
              </a:rPr>
              <a:t>State protections provide a starting point</a:t>
            </a:r>
            <a:endParaRPr lang="en-US"/>
          </a:p>
        </p:txBody>
      </p:sp>
      <p:sp>
        <p:nvSpPr>
          <p:cNvPr id="355" name="Text Box 1"/>
          <p:cNvSpPr txBox="1">
            <a:spLocks noGrp="1"/>
          </p:cNvSpPr>
          <p:nvPr>
            <p:ph type="body" idx="1"/>
          </p:nvPr>
        </p:nvSpPr>
        <p:spPr>
          <a:xfrm>
            <a:off x="1795500" y="1749425"/>
            <a:ext cx="9904800" cy="908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en-US" b="0" noProof="0">
                <a:solidFill>
                  <a:schemeClr val="bg2"/>
                </a:solidFill>
              </a:rPr>
              <a:t>California’s Tenant Protection Act (AB 1482) became effective in 2020. This law:</a:t>
            </a:r>
          </a:p>
        </p:txBody>
      </p:sp>
      <p:sp>
        <p:nvSpPr>
          <p:cNvPr id="358" name="Shape: Circle" descr="Icon of house with dollar sign"/>
          <p:cNvSpPr/>
          <p:nvPr/>
        </p:nvSpPr>
        <p:spPr>
          <a:xfrm>
            <a:off x="1901795" y="2956785"/>
            <a:ext cx="828000" cy="8280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361" name="Icon 1" descr="Icon of a house with a dollar sign"/>
          <p:cNvPicPr preferRelativeResize="0"/>
          <p:nvPr/>
        </p:nvPicPr>
        <p:blipFill>
          <a:blip r:embed="rId3">
            <a:alphaModFix/>
          </a:blip>
          <a:stretch>
            <a:fillRect/>
          </a:stretch>
        </p:blipFill>
        <p:spPr>
          <a:xfrm>
            <a:off x="2048117" y="3089841"/>
            <a:ext cx="535281" cy="534110"/>
          </a:xfrm>
          <a:prstGeom prst="rect">
            <a:avLst/>
          </a:prstGeom>
          <a:noFill/>
          <a:ln>
            <a:noFill/>
          </a:ln>
        </p:spPr>
      </p:pic>
      <p:sp>
        <p:nvSpPr>
          <p:cNvPr id="359" name="Shape: Circle">
            <a:extLst>
              <a:ext uri="{C183D7F6-B498-43B3-948B-1728B52AA6E4}">
                <adec:decorative xmlns:adec="http://schemas.microsoft.com/office/drawing/2017/decorative" val="1"/>
              </a:ext>
            </a:extLst>
          </p:cNvPr>
          <p:cNvSpPr/>
          <p:nvPr/>
        </p:nvSpPr>
        <p:spPr>
          <a:xfrm>
            <a:off x="1901795" y="4147189"/>
            <a:ext cx="828000" cy="8280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363" name="Icon 2" descr="Icon of a house with a padlock"/>
          <p:cNvPicPr preferRelativeResize="0"/>
          <p:nvPr/>
        </p:nvPicPr>
        <p:blipFill>
          <a:blip r:embed="rId4">
            <a:alphaModFix/>
          </a:blip>
          <a:stretch>
            <a:fillRect/>
          </a:stretch>
        </p:blipFill>
        <p:spPr>
          <a:xfrm>
            <a:off x="2048099" y="4255302"/>
            <a:ext cx="535280" cy="534698"/>
          </a:xfrm>
          <a:prstGeom prst="rect">
            <a:avLst/>
          </a:prstGeom>
          <a:noFill/>
          <a:ln>
            <a:noFill/>
          </a:ln>
        </p:spPr>
      </p:pic>
      <p:sp>
        <p:nvSpPr>
          <p:cNvPr id="360" name="Shape: Circle">
            <a:extLst>
              <a:ext uri="{C183D7F6-B498-43B3-948B-1728B52AA6E4}">
                <adec:decorative xmlns:adec="http://schemas.microsoft.com/office/drawing/2017/decorative" val="1"/>
              </a:ext>
            </a:extLst>
          </p:cNvPr>
          <p:cNvSpPr/>
          <p:nvPr/>
        </p:nvSpPr>
        <p:spPr>
          <a:xfrm>
            <a:off x="1901795" y="5288522"/>
            <a:ext cx="828000" cy="8280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362" name="Icon 3" descr="Icon of a moving box"/>
          <p:cNvPicPr preferRelativeResize="0"/>
          <p:nvPr/>
        </p:nvPicPr>
        <p:blipFill>
          <a:blip r:embed="rId5">
            <a:alphaModFix/>
          </a:blip>
          <a:stretch>
            <a:fillRect/>
          </a:stretch>
        </p:blipFill>
        <p:spPr>
          <a:xfrm>
            <a:off x="2048099" y="5401557"/>
            <a:ext cx="535281" cy="601828"/>
          </a:xfrm>
          <a:prstGeom prst="rect">
            <a:avLst/>
          </a:prstGeom>
          <a:noFill/>
          <a:ln>
            <a:noFill/>
          </a:ln>
        </p:spPr>
      </p:pic>
      <p:sp>
        <p:nvSpPr>
          <p:cNvPr id="357" name="Text Box 2"/>
          <p:cNvSpPr txBox="1"/>
          <p:nvPr/>
        </p:nvSpPr>
        <p:spPr>
          <a:xfrm>
            <a:off x="2864300" y="2927825"/>
            <a:ext cx="8759700" cy="37394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noProof="0" dirty="0">
                <a:solidFill>
                  <a:schemeClr val="accent3"/>
                </a:solidFill>
                <a:latin typeface="Trebuchet MS"/>
                <a:ea typeface="Trebuchet MS"/>
                <a:cs typeface="Trebuchet MS"/>
                <a:sym typeface="Trebuchet MS"/>
              </a:rPr>
              <a:t>Limits rent increases</a:t>
            </a:r>
            <a:r>
              <a:rPr lang="en-US" sz="2600" noProof="0" dirty="0">
                <a:solidFill>
                  <a:schemeClr val="dk1"/>
                </a:solidFill>
                <a:latin typeface="Trebuchet MS"/>
                <a:ea typeface="Trebuchet MS"/>
                <a:cs typeface="Trebuchet MS"/>
                <a:sym typeface="Trebuchet MS"/>
              </a:rPr>
              <a:t> for certain buildings (rent stabilization)</a:t>
            </a:r>
          </a:p>
          <a:p>
            <a:pPr marL="0" lvl="0" indent="0" algn="l" rtl="0">
              <a:spcBef>
                <a:spcPts val="3000"/>
              </a:spcBef>
              <a:spcAft>
                <a:spcPts val="0"/>
              </a:spcAft>
              <a:buNone/>
            </a:pPr>
            <a:r>
              <a:rPr lang="en-US" sz="2600" b="1" noProof="0" dirty="0">
                <a:solidFill>
                  <a:schemeClr val="accent3"/>
                </a:solidFill>
                <a:latin typeface="Trebuchet MS"/>
                <a:ea typeface="Trebuchet MS"/>
                <a:cs typeface="Trebuchet MS"/>
                <a:sym typeface="Trebuchet MS"/>
              </a:rPr>
              <a:t>Eliminates “no cause” evictions</a:t>
            </a:r>
            <a:r>
              <a:rPr lang="en-US" sz="2600" b="1" noProof="0" dirty="0">
                <a:solidFill>
                  <a:schemeClr val="accent2"/>
                </a:solidFill>
                <a:latin typeface="Trebuchet MS"/>
                <a:ea typeface="Trebuchet MS"/>
                <a:cs typeface="Trebuchet MS"/>
                <a:sym typeface="Trebuchet MS"/>
              </a:rPr>
              <a:t> </a:t>
            </a:r>
            <a:r>
              <a:rPr lang="en-US" sz="2600" noProof="0" dirty="0">
                <a:solidFill>
                  <a:schemeClr val="dk1"/>
                </a:solidFill>
                <a:latin typeface="Trebuchet MS"/>
                <a:ea typeface="Trebuchet MS"/>
                <a:cs typeface="Trebuchet MS"/>
                <a:sym typeface="Trebuchet MS"/>
              </a:rPr>
              <a:t>for covered tenancies </a:t>
            </a:r>
            <a:br>
              <a:rPr lang="en-US" sz="2600" noProof="0" dirty="0">
                <a:solidFill>
                  <a:schemeClr val="dk1"/>
                </a:solidFill>
                <a:latin typeface="Trebuchet MS"/>
                <a:ea typeface="Trebuchet MS"/>
                <a:cs typeface="Trebuchet MS"/>
                <a:sym typeface="Trebuchet MS"/>
              </a:rPr>
            </a:br>
            <a:r>
              <a:rPr lang="en-US" sz="2600" noProof="0" dirty="0">
                <a:solidFill>
                  <a:schemeClr val="dk1"/>
                </a:solidFill>
                <a:latin typeface="Trebuchet MS"/>
                <a:ea typeface="Trebuchet MS"/>
                <a:cs typeface="Trebuchet MS"/>
                <a:sym typeface="Trebuchet MS"/>
              </a:rPr>
              <a:t>(“just cause” is required to evict)</a:t>
            </a:r>
          </a:p>
          <a:p>
            <a:pPr marL="0" lvl="0" indent="0" algn="l" rtl="0">
              <a:spcBef>
                <a:spcPts val="3000"/>
              </a:spcBef>
              <a:spcAft>
                <a:spcPts val="3000"/>
              </a:spcAft>
              <a:buNone/>
            </a:pPr>
            <a:r>
              <a:rPr lang="en-US" sz="2600" b="1" noProof="0" dirty="0">
                <a:solidFill>
                  <a:schemeClr val="accent3"/>
                </a:solidFill>
                <a:latin typeface="Trebuchet MS"/>
                <a:ea typeface="Trebuchet MS"/>
                <a:cs typeface="Trebuchet MS"/>
                <a:sym typeface="Trebuchet MS"/>
              </a:rPr>
              <a:t>Requires relocation assistance</a:t>
            </a:r>
            <a:r>
              <a:rPr lang="en-US" sz="2600" noProof="0" dirty="0">
                <a:solidFill>
                  <a:schemeClr val="dk1"/>
                </a:solidFill>
                <a:latin typeface="Trebuchet MS"/>
                <a:ea typeface="Trebuchet MS"/>
                <a:cs typeface="Trebuchet MS"/>
                <a:sym typeface="Trebuchet MS"/>
              </a:rPr>
              <a:t> to tenants who are evicted for reasons beyond their control</a:t>
            </a:r>
          </a:p>
        </p:txBody>
      </p:sp>
      <p:pic>
        <p:nvPicPr>
          <p:cNvPr id="2" name="Picture 1">
            <a:extLst>
              <a:ext uri="{FF2B5EF4-FFF2-40B4-BE49-F238E27FC236}">
                <a16:creationId xmlns:a16="http://schemas.microsoft.com/office/drawing/2014/main" id="{ADC72D79-0E9A-CA15-118B-0533C27D77C4}"/>
              </a:ext>
              <a:ext uri="{C183D7F6-B498-43B3-948B-1728B52AA6E4}">
                <adec:decorative xmlns:adec="http://schemas.microsoft.com/office/drawing/2017/decorative" val="1"/>
              </a:ext>
            </a:extLst>
          </p:cNvPr>
          <p:cNvPicPr preferRelativeResize="0"/>
          <p:nvPr/>
        </p:nvPicPr>
        <p:blipFill rotWithShape="1">
          <a:blip r:embed="rId6">
            <a:alphaModFix/>
          </a:blip>
          <a:srcRect l="51233" r="35374"/>
          <a:stretch/>
        </p:blipFill>
        <p:spPr>
          <a:xfrm>
            <a:off x="-2" y="0"/>
            <a:ext cx="1379000" cy="6858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609A9D9-21A7-86E7-C3D3-924D768BC95A}"/>
            </a:ext>
          </a:extLst>
        </p:cNvPr>
        <p:cNvGrpSpPr/>
        <p:nvPr/>
      </p:nvGrpSpPr>
      <p:grpSpPr>
        <a:xfrm>
          <a:off x="0" y="0"/>
          <a:ext cx="0" cy="0"/>
          <a:chOff x="0" y="0"/>
          <a:chExt cx="0" cy="0"/>
        </a:xfrm>
      </p:grpSpPr>
      <p:pic>
        <p:nvPicPr>
          <p:cNvPr id="356" name="Picture 1">
            <a:extLst>
              <a:ext uri="{FF2B5EF4-FFF2-40B4-BE49-F238E27FC236}">
                <a16:creationId xmlns:a16="http://schemas.microsoft.com/office/drawing/2014/main" id="{9A305F85-FB19-09C7-D83C-4DCC99687FB4}"/>
              </a:ext>
              <a:ext uri="{C183D7F6-B498-43B3-948B-1728B52AA6E4}">
                <adec:decorative xmlns:adec="http://schemas.microsoft.com/office/drawing/2017/decorative" val="1"/>
              </a:ext>
            </a:extLst>
          </p:cNvPr>
          <p:cNvPicPr preferRelativeResize="0"/>
          <p:nvPr/>
        </p:nvPicPr>
        <p:blipFill rotWithShape="1">
          <a:blip r:embed="rId3">
            <a:alphaModFix/>
          </a:blip>
          <a:srcRect l="51233" r="35374"/>
          <a:stretch/>
        </p:blipFill>
        <p:spPr>
          <a:xfrm>
            <a:off x="-2" y="0"/>
            <a:ext cx="1379000" cy="6858001"/>
          </a:xfrm>
          <a:prstGeom prst="rect">
            <a:avLst/>
          </a:prstGeom>
          <a:noFill/>
          <a:ln>
            <a:noFill/>
          </a:ln>
        </p:spPr>
      </p:pic>
      <p:cxnSp>
        <p:nvCxnSpPr>
          <p:cNvPr id="354" name="Shape: Line">
            <a:extLst>
              <a:ext uri="{FF2B5EF4-FFF2-40B4-BE49-F238E27FC236}">
                <a16:creationId xmlns:a16="http://schemas.microsoft.com/office/drawing/2014/main" id="{9CF014FC-218A-8F63-73D1-98528044B7C8}"/>
              </a:ext>
              <a:ext uri="{C183D7F6-B498-43B3-948B-1728B52AA6E4}">
                <adec:decorative xmlns:adec="http://schemas.microsoft.com/office/drawing/2017/decorative" val="1"/>
              </a:ext>
            </a:extLst>
          </p:cNvPr>
          <p:cNvCxnSpPr/>
          <p:nvPr/>
        </p:nvCxnSpPr>
        <p:spPr>
          <a:xfrm>
            <a:off x="428360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C8CE082D-AE19-A7AA-C231-05C2EEC975A9}"/>
              </a:ext>
            </a:extLst>
          </p:cNvPr>
          <p:cNvSpPr>
            <a:spLocks noGrp="1"/>
          </p:cNvSpPr>
          <p:nvPr>
            <p:ph type="title"/>
          </p:nvPr>
        </p:nvSpPr>
        <p:spPr>
          <a:xfrm>
            <a:off x="1759030" y="365125"/>
            <a:ext cx="9951524" cy="1325700"/>
          </a:xfrm>
        </p:spPr>
        <p:txBody>
          <a:bodyPr/>
          <a:lstStyle/>
          <a:p>
            <a:r>
              <a:rPr lang="en-US" noProof="0">
                <a:solidFill>
                  <a:schemeClr val="bg2"/>
                </a:solidFill>
              </a:rPr>
              <a:t>But stronger protections are often needed</a:t>
            </a:r>
            <a:endParaRPr lang="en-US"/>
          </a:p>
        </p:txBody>
      </p:sp>
      <p:sp>
        <p:nvSpPr>
          <p:cNvPr id="355" name="Text Box 1">
            <a:extLst>
              <a:ext uri="{FF2B5EF4-FFF2-40B4-BE49-F238E27FC236}">
                <a16:creationId xmlns:a16="http://schemas.microsoft.com/office/drawing/2014/main" id="{A33AB499-F29A-5BD9-767A-4732C4EE9D1B}"/>
              </a:ext>
            </a:extLst>
          </p:cNvPr>
          <p:cNvSpPr txBox="1">
            <a:spLocks noGrp="1"/>
          </p:cNvSpPr>
          <p:nvPr>
            <p:ph type="body" idx="1"/>
          </p:nvPr>
        </p:nvSpPr>
        <p:spPr>
          <a:xfrm>
            <a:off x="2115784" y="2061152"/>
            <a:ext cx="9594770" cy="411104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000"/>
              </a:spcAft>
              <a:buClr>
                <a:schemeClr val="dk1"/>
              </a:buClr>
              <a:buSzPts val="2800"/>
              <a:buNone/>
            </a:pPr>
            <a:r>
              <a:rPr lang="en-US" sz="2800" b="0" noProof="0" dirty="0">
                <a:solidFill>
                  <a:schemeClr val="bg2"/>
                </a:solidFill>
                <a:latin typeface="Trebuchet MS" panose="020B0703020202090204" pitchFamily="34" charset="0"/>
              </a:rPr>
              <a:t>Aspects of state law are vague or provide only minimal protections, </a:t>
            </a:r>
            <a:r>
              <a:rPr lang="en-US" sz="2800" b="0" dirty="0">
                <a:solidFill>
                  <a:schemeClr val="bg2"/>
                </a:solidFill>
                <a:latin typeface="Trebuchet MS" panose="020B0703020202090204" pitchFamily="34" charset="0"/>
              </a:rPr>
              <a:t>f</a:t>
            </a:r>
            <a:r>
              <a:rPr lang="en-US" sz="2800" b="0" noProof="0" dirty="0">
                <a:solidFill>
                  <a:schemeClr val="bg2"/>
                </a:solidFill>
                <a:latin typeface="Trebuchet MS" panose="020B0703020202090204" pitchFamily="34" charset="0"/>
              </a:rPr>
              <a:t>or example:</a:t>
            </a:r>
          </a:p>
          <a:p>
            <a:pPr marL="342900">
              <a:lnSpc>
                <a:spcPct val="100000"/>
              </a:lnSpc>
              <a:spcBef>
                <a:spcPts val="0"/>
              </a:spcBef>
              <a:spcAft>
                <a:spcPts val="1000"/>
              </a:spcAft>
              <a:buClr>
                <a:schemeClr val="accent3"/>
              </a:buClr>
              <a:buSzPct val="100000"/>
            </a:pPr>
            <a:r>
              <a:rPr lang="en-US" sz="2000" b="0" noProof="0" dirty="0">
                <a:solidFill>
                  <a:schemeClr val="bg2"/>
                </a:solidFill>
                <a:latin typeface="Trebuchet MS" panose="020B0703020202090204" pitchFamily="34" charset="0"/>
              </a:rPr>
              <a:t>Rents can still be increased 8 to 10 percent each year, which is more than people can afford</a:t>
            </a:r>
          </a:p>
          <a:p>
            <a:pPr marL="342900">
              <a:lnSpc>
                <a:spcPct val="100000"/>
              </a:lnSpc>
              <a:spcBef>
                <a:spcPts val="0"/>
              </a:spcBef>
              <a:spcAft>
                <a:spcPts val="1000"/>
              </a:spcAft>
              <a:buClr>
                <a:schemeClr val="accent3"/>
              </a:buClr>
              <a:buSzPct val="100000"/>
            </a:pPr>
            <a:r>
              <a:rPr lang="en-US" sz="2000" b="0" dirty="0">
                <a:solidFill>
                  <a:schemeClr val="bg2"/>
                </a:solidFill>
              </a:rPr>
              <a:t>The law </a:t>
            </a:r>
            <a:r>
              <a:rPr lang="en-US" sz="2000" b="0" noProof="0" dirty="0">
                <a:solidFill>
                  <a:schemeClr val="bg2"/>
                </a:solidFill>
              </a:rPr>
              <a:t>exempts many types of buildings, which can be a big part of the housing supply in some places</a:t>
            </a:r>
          </a:p>
          <a:p>
            <a:pPr marL="342900">
              <a:lnSpc>
                <a:spcPct val="100000"/>
              </a:lnSpc>
              <a:spcBef>
                <a:spcPts val="0"/>
              </a:spcBef>
              <a:spcAft>
                <a:spcPts val="1000"/>
              </a:spcAft>
              <a:buClr>
                <a:schemeClr val="accent3"/>
              </a:buClr>
              <a:buSzPct val="100000"/>
            </a:pPr>
            <a:r>
              <a:rPr lang="en-US" sz="2000" b="0" noProof="0" dirty="0">
                <a:solidFill>
                  <a:schemeClr val="bg2"/>
                </a:solidFill>
                <a:latin typeface="Trebuchet MS" panose="020B0703020202090204" pitchFamily="34" charset="0"/>
              </a:rPr>
              <a:t>Relocation assistance is often not high enough to cover the actual costs</a:t>
            </a:r>
          </a:p>
          <a:p>
            <a:pPr marL="342900">
              <a:lnSpc>
                <a:spcPct val="100000"/>
              </a:lnSpc>
              <a:spcBef>
                <a:spcPts val="0"/>
              </a:spcBef>
              <a:spcAft>
                <a:spcPts val="1000"/>
              </a:spcAft>
              <a:buClr>
                <a:schemeClr val="accent3"/>
              </a:buClr>
              <a:buSzPct val="100000"/>
            </a:pPr>
            <a:r>
              <a:rPr lang="en-US" sz="2000" b="0" noProof="0" dirty="0">
                <a:solidFill>
                  <a:schemeClr val="bg2"/>
                </a:solidFill>
                <a:latin typeface="Trebuchet MS" panose="020B0703020202090204" pitchFamily="34" charset="0"/>
              </a:rPr>
              <a:t>There are no enforcement mechanisms other than tenant complaint</a:t>
            </a:r>
          </a:p>
          <a:p>
            <a:pPr marL="342900">
              <a:lnSpc>
                <a:spcPct val="100000"/>
              </a:lnSpc>
              <a:spcBef>
                <a:spcPts val="0"/>
              </a:spcBef>
              <a:spcAft>
                <a:spcPts val="1000"/>
              </a:spcAft>
              <a:buClr>
                <a:schemeClr val="accent3"/>
              </a:buClr>
              <a:buSzPct val="100000"/>
            </a:pPr>
            <a:r>
              <a:rPr lang="en-US" sz="2000" b="0" dirty="0">
                <a:solidFill>
                  <a:schemeClr val="bg2"/>
                </a:solidFill>
              </a:rPr>
              <a:t>Laws are complicated and w</a:t>
            </a:r>
            <a:r>
              <a:rPr lang="en-US" sz="2000" b="0" noProof="0" dirty="0" err="1">
                <a:solidFill>
                  <a:schemeClr val="bg2"/>
                </a:solidFill>
              </a:rPr>
              <a:t>ithout</a:t>
            </a:r>
            <a:r>
              <a:rPr lang="en-US" sz="2000" b="0" noProof="0" dirty="0">
                <a:solidFill>
                  <a:schemeClr val="bg2"/>
                </a:solidFill>
              </a:rPr>
              <a:t> access to legal support or representation</a:t>
            </a:r>
            <a:r>
              <a:rPr lang="en-US" sz="2000" b="0" dirty="0">
                <a:solidFill>
                  <a:schemeClr val="bg2"/>
                </a:solidFill>
              </a:rPr>
              <a:t> tenants are twice as likely to lose their home</a:t>
            </a:r>
            <a:endParaRPr lang="en-US" sz="2000" b="0" noProof="0" dirty="0">
              <a:solidFill>
                <a:schemeClr val="bg2"/>
              </a:solidFill>
            </a:endParaRPr>
          </a:p>
        </p:txBody>
      </p:sp>
    </p:spTree>
    <p:extLst>
      <p:ext uri="{BB962C8B-B14F-4D97-AF65-F5344CB8AC3E}">
        <p14:creationId xmlns:p14="http://schemas.microsoft.com/office/powerpoint/2010/main" val="3602930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cxnSp>
        <p:nvCxnSpPr>
          <p:cNvPr id="373" name="Shape: Line">
            <a:extLst>
              <a:ext uri="{C183D7F6-B498-43B3-948B-1728B52AA6E4}">
                <adec:decorative xmlns:adec="http://schemas.microsoft.com/office/drawing/2017/decorative" val="1"/>
              </a:ext>
            </a:extLst>
          </p:cNvPr>
          <p:cNvCxnSpPr>
            <a:cxnSpLocks/>
          </p:cNvCxnSpPr>
          <p:nvPr/>
        </p:nvCxnSpPr>
        <p:spPr>
          <a:xfrm>
            <a:off x="4869525"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 name="Title">
            <a:extLst>
              <a:ext uri="{FF2B5EF4-FFF2-40B4-BE49-F238E27FC236}">
                <a16:creationId xmlns:a16="http://schemas.microsoft.com/office/drawing/2014/main" id="{AA267639-9A47-34F4-4727-DCAA2610BB59}"/>
              </a:ext>
            </a:extLst>
          </p:cNvPr>
          <p:cNvSpPr>
            <a:spLocks noGrp="1"/>
          </p:cNvSpPr>
          <p:nvPr>
            <p:ph type="title"/>
          </p:nvPr>
        </p:nvSpPr>
        <p:spPr>
          <a:xfrm>
            <a:off x="2513226" y="238013"/>
            <a:ext cx="9678772" cy="1325700"/>
          </a:xfrm>
        </p:spPr>
        <p:txBody>
          <a:bodyPr>
            <a:normAutofit/>
          </a:bodyPr>
          <a:lstStyle/>
          <a:p>
            <a:r>
              <a:rPr lang="en-US" sz="3200" noProof="0">
                <a:solidFill>
                  <a:schemeClr val="bg2"/>
                </a:solidFill>
              </a:rPr>
              <a:t>Local governments can strengthen tenant</a:t>
            </a:r>
            <a:br>
              <a:rPr lang="en-US" sz="3200" noProof="0">
                <a:solidFill>
                  <a:schemeClr val="bg2"/>
                </a:solidFill>
              </a:rPr>
            </a:br>
            <a:r>
              <a:rPr lang="en-US" sz="3200" noProof="0">
                <a:solidFill>
                  <a:schemeClr val="bg2"/>
                </a:solidFill>
              </a:rPr>
              <a:t>protections and support</a:t>
            </a:r>
            <a:endParaRPr lang="en-US" sz="3200"/>
          </a:p>
        </p:txBody>
      </p:sp>
      <p:pic>
        <p:nvPicPr>
          <p:cNvPr id="374" name="Picture 1" descr="Photo of a new apartment building with businesses on the ground floor"/>
          <p:cNvPicPr preferRelativeResize="0"/>
          <p:nvPr/>
        </p:nvPicPr>
        <p:blipFill rotWithShape="1">
          <a:blip r:embed="rId3">
            <a:alphaModFix/>
          </a:blip>
          <a:srcRect l="66004" r="9569"/>
          <a:stretch/>
        </p:blipFill>
        <p:spPr>
          <a:xfrm>
            <a:off x="2" y="0"/>
            <a:ext cx="2513224" cy="6857999"/>
          </a:xfrm>
          <a:prstGeom prst="rect">
            <a:avLst/>
          </a:prstGeom>
          <a:noFill/>
          <a:ln>
            <a:noFill/>
          </a:ln>
        </p:spPr>
      </p:pic>
      <p:sp>
        <p:nvSpPr>
          <p:cNvPr id="376" name="Text Box 1"/>
          <p:cNvSpPr/>
          <p:nvPr/>
        </p:nvSpPr>
        <p:spPr>
          <a:xfrm>
            <a:off x="2142375" y="1801725"/>
            <a:ext cx="5299574" cy="10560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noProof="0">
                <a:solidFill>
                  <a:schemeClr val="lt1"/>
                </a:solidFill>
                <a:latin typeface="Trebuchet MS"/>
                <a:ea typeface="Trebuchet MS"/>
                <a:cs typeface="Trebuchet MS"/>
                <a:sym typeface="Trebuchet MS"/>
              </a:rPr>
              <a:t>Adopt local policies that build on and expand state law</a:t>
            </a:r>
          </a:p>
        </p:txBody>
      </p:sp>
      <p:sp>
        <p:nvSpPr>
          <p:cNvPr id="375" name="Text Box 2"/>
          <p:cNvSpPr/>
          <p:nvPr/>
        </p:nvSpPr>
        <p:spPr>
          <a:xfrm>
            <a:off x="3863822" y="3061063"/>
            <a:ext cx="6323400" cy="14781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noProof="0">
                <a:solidFill>
                  <a:schemeClr val="lt1"/>
                </a:solidFill>
                <a:latin typeface="Trebuchet MS"/>
                <a:ea typeface="Trebuchet MS"/>
                <a:cs typeface="Trebuchet MS"/>
                <a:sym typeface="Trebuchet MS"/>
              </a:rPr>
              <a:t>Create and support programs to implement the laws that help tenants facing eviction </a:t>
            </a:r>
            <a:br>
              <a:rPr lang="en-US" sz="2000" b="1" noProof="0">
                <a:solidFill>
                  <a:schemeClr val="lt1"/>
                </a:solidFill>
                <a:latin typeface="Trebuchet MS"/>
                <a:ea typeface="Trebuchet MS"/>
                <a:cs typeface="Trebuchet MS"/>
                <a:sym typeface="Trebuchet MS"/>
              </a:rPr>
            </a:br>
            <a:r>
              <a:rPr lang="en-US" sz="2000" b="1" noProof="0">
                <a:solidFill>
                  <a:schemeClr val="lt1"/>
                </a:solidFill>
                <a:latin typeface="Trebuchet MS"/>
                <a:ea typeface="Trebuchet MS"/>
                <a:cs typeface="Trebuchet MS"/>
                <a:sym typeface="Trebuchet MS"/>
              </a:rPr>
              <a:t>or who have been displaced</a:t>
            </a:r>
          </a:p>
        </p:txBody>
      </p:sp>
      <p:sp>
        <p:nvSpPr>
          <p:cNvPr id="377" name="Text Box 3"/>
          <p:cNvSpPr/>
          <p:nvPr/>
        </p:nvSpPr>
        <p:spPr>
          <a:xfrm>
            <a:off x="5585269" y="4742500"/>
            <a:ext cx="6323400" cy="1377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noProof="0">
                <a:solidFill>
                  <a:schemeClr val="lt1"/>
                </a:solidFill>
                <a:latin typeface="Trebuchet MS"/>
                <a:ea typeface="Trebuchet MS"/>
                <a:cs typeface="Trebuchet MS"/>
                <a:sym typeface="Trebuchet MS"/>
              </a:rPr>
              <a:t>Partner with community organizations to support enforcement and deliver support services</a:t>
            </a:r>
          </a:p>
        </p:txBody>
      </p:sp>
      <p:sp>
        <p:nvSpPr>
          <p:cNvPr id="378" name="Text Box 4"/>
          <p:cNvSpPr txBox="1"/>
          <p:nvPr/>
        </p:nvSpPr>
        <p:spPr>
          <a:xfrm>
            <a:off x="8908675" y="6235900"/>
            <a:ext cx="30000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b="1" noProof="0">
                <a:solidFill>
                  <a:schemeClr val="bg2"/>
                </a:solidFill>
                <a:latin typeface="Trebuchet MS"/>
                <a:ea typeface="Trebuchet MS"/>
                <a:cs typeface="Trebuchet MS"/>
                <a:sym typeface="Trebuchet MS"/>
              </a:rPr>
              <a:t>and more!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a:extLst>
            <a:ext uri="{FF2B5EF4-FFF2-40B4-BE49-F238E27FC236}">
              <a16:creationId xmlns:a16="http://schemas.microsoft.com/office/drawing/2014/main" id="{6E8B524F-5F8F-0112-C674-B8B028C1AF76}"/>
            </a:ext>
          </a:extLst>
        </p:cNvPr>
        <p:cNvGrpSpPr/>
        <p:nvPr/>
      </p:nvGrpSpPr>
      <p:grpSpPr>
        <a:xfrm>
          <a:off x="0" y="0"/>
          <a:ext cx="0" cy="0"/>
          <a:chOff x="0" y="0"/>
          <a:chExt cx="0" cy="0"/>
        </a:xfrm>
      </p:grpSpPr>
      <p:sp>
        <p:nvSpPr>
          <p:cNvPr id="384" name="Shape: Rectangle">
            <a:extLst>
              <a:ext uri="{FF2B5EF4-FFF2-40B4-BE49-F238E27FC236}">
                <a16:creationId xmlns:a16="http://schemas.microsoft.com/office/drawing/2014/main" id="{CE2BD100-1DFF-1604-59C2-CA488A58DC2D}"/>
              </a:ext>
              <a:ext uri="{C183D7F6-B498-43B3-948B-1728B52AA6E4}">
                <adec:decorative xmlns:adec="http://schemas.microsoft.com/office/drawing/2017/decorative" val="1"/>
              </a:ext>
            </a:extLst>
          </p:cNvPr>
          <p:cNvSpPr/>
          <p:nvPr/>
        </p:nvSpPr>
        <p:spPr>
          <a:xfrm>
            <a:off x="0" y="1126"/>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A9000EF6-3F80-4A07-4C01-71E36C20B9E9}"/>
              </a:ext>
            </a:extLst>
          </p:cNvPr>
          <p:cNvSpPr>
            <a:spLocks noGrp="1"/>
          </p:cNvSpPr>
          <p:nvPr>
            <p:ph type="title"/>
          </p:nvPr>
        </p:nvSpPr>
        <p:spPr>
          <a:xfrm>
            <a:off x="490212" y="1442595"/>
            <a:ext cx="3275700" cy="1618495"/>
          </a:xfrm>
        </p:spPr>
        <p:txBody>
          <a:bodyPr>
            <a:noAutofit/>
          </a:bodyPr>
          <a:lstStyle/>
          <a:p>
            <a:pPr algn="l"/>
            <a:r>
              <a:rPr lang="en-US" sz="3600" noProof="0">
                <a:solidFill>
                  <a:schemeClr val="lt1"/>
                </a:solidFill>
              </a:rPr>
              <a:t>Preservation </a:t>
            </a:r>
            <a:r>
              <a:rPr lang="en-US" sz="2600" noProof="0">
                <a:solidFill>
                  <a:schemeClr val="lt1"/>
                </a:solidFill>
              </a:rPr>
              <a:t>of existing affordable housing is critical, too</a:t>
            </a:r>
            <a:endParaRPr lang="en-US" sz="2600"/>
          </a:p>
        </p:txBody>
      </p:sp>
      <p:pic>
        <p:nvPicPr>
          <p:cNvPr id="386" name="Icon 1" descr="Icon of a house with a padlock">
            <a:extLst>
              <a:ext uri="{FF2B5EF4-FFF2-40B4-BE49-F238E27FC236}">
                <a16:creationId xmlns:a16="http://schemas.microsoft.com/office/drawing/2014/main" id="{41E82985-8D46-7BB8-F7FB-114F074B8107}"/>
              </a:ext>
            </a:extLst>
          </p:cNvPr>
          <p:cNvPicPr preferRelativeResize="0"/>
          <p:nvPr/>
        </p:nvPicPr>
        <p:blipFill>
          <a:blip r:embed="rId3">
            <a:alphaModFix/>
          </a:blip>
          <a:stretch>
            <a:fillRect/>
          </a:stretch>
        </p:blipFill>
        <p:spPr>
          <a:xfrm>
            <a:off x="688098" y="390425"/>
            <a:ext cx="731519" cy="731519"/>
          </a:xfrm>
          <a:prstGeom prst="rect">
            <a:avLst/>
          </a:prstGeom>
          <a:noFill/>
          <a:ln>
            <a:noFill/>
          </a:ln>
        </p:spPr>
      </p:pic>
      <p:sp>
        <p:nvSpPr>
          <p:cNvPr id="390" name="Text Box 1">
            <a:extLst>
              <a:ext uri="{FF2B5EF4-FFF2-40B4-BE49-F238E27FC236}">
                <a16:creationId xmlns:a16="http://schemas.microsoft.com/office/drawing/2014/main" id="{B6C6CE29-7417-62C5-815B-BD33EE4A61C5}"/>
              </a:ext>
            </a:extLst>
          </p:cNvPr>
          <p:cNvSpPr/>
          <p:nvPr/>
        </p:nvSpPr>
        <p:spPr>
          <a:xfrm>
            <a:off x="4484425" y="531850"/>
            <a:ext cx="7528505" cy="590100"/>
          </a:xfrm>
          <a:prstGeom prst="roundRect">
            <a:avLst>
              <a:gd name="adj" fmla="val 50000"/>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800" b="1" noProof="0">
                <a:solidFill>
                  <a:schemeClr val="bg2"/>
                </a:solidFill>
                <a:latin typeface="Trebuchet MS"/>
                <a:ea typeface="Trebuchet MS"/>
                <a:cs typeface="Trebuchet MS"/>
                <a:sym typeface="Trebuchet MS"/>
              </a:rPr>
              <a:t>“Affordable Housing” includes</a:t>
            </a:r>
          </a:p>
        </p:txBody>
      </p:sp>
      <p:cxnSp>
        <p:nvCxnSpPr>
          <p:cNvPr id="394" name="Icon 2">
            <a:extLst>
              <a:ext uri="{FF2B5EF4-FFF2-40B4-BE49-F238E27FC236}">
                <a16:creationId xmlns:a16="http://schemas.microsoft.com/office/drawing/2014/main" id="{8DC09BF4-9F57-6516-483D-FC769542A858}"/>
              </a:ext>
              <a:ext uri="{C183D7F6-B498-43B3-948B-1728B52AA6E4}">
                <adec:decorative xmlns:adec="http://schemas.microsoft.com/office/drawing/2017/decorative" val="1"/>
              </a:ext>
            </a:extLst>
          </p:cNvPr>
          <p:cNvCxnSpPr>
            <a:cxnSpLocks/>
            <a:stCxn id="392" idx="0"/>
            <a:endCxn id="390" idx="2"/>
          </p:cNvCxnSpPr>
          <p:nvPr/>
        </p:nvCxnSpPr>
        <p:spPr>
          <a:xfrm rot="5400000" flipH="1" flipV="1">
            <a:off x="6902289" y="473037"/>
            <a:ext cx="697475" cy="1995303"/>
          </a:xfrm>
          <a:prstGeom prst="bentConnector3">
            <a:avLst>
              <a:gd name="adj1" fmla="val 50000"/>
            </a:avLst>
          </a:prstGeom>
          <a:noFill/>
          <a:ln w="19050" cap="flat" cmpd="sng">
            <a:solidFill>
              <a:srgbClr val="C2C2C2"/>
            </a:solidFill>
            <a:prstDash val="solid"/>
            <a:round/>
            <a:headEnd type="none" w="sm" len="sm"/>
            <a:tailEnd type="none" w="sm" len="sm"/>
          </a:ln>
        </p:spPr>
      </p:cxnSp>
      <p:sp>
        <p:nvSpPr>
          <p:cNvPr id="392" name="Text Box 2">
            <a:extLst>
              <a:ext uri="{FF2B5EF4-FFF2-40B4-BE49-F238E27FC236}">
                <a16:creationId xmlns:a16="http://schemas.microsoft.com/office/drawing/2014/main" id="{B5868A34-41EB-9E32-5DEF-7C8A37CB6EBA}"/>
              </a:ext>
            </a:extLst>
          </p:cNvPr>
          <p:cNvSpPr/>
          <p:nvPr/>
        </p:nvSpPr>
        <p:spPr>
          <a:xfrm>
            <a:off x="4484425" y="1819425"/>
            <a:ext cx="3537900" cy="2072400"/>
          </a:xfrm>
          <a:prstGeom prst="roundRect">
            <a:avLst>
              <a:gd name="adj" fmla="val 7850"/>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SzPts val="1100"/>
              <a:buFont typeface="Arial"/>
              <a:buNone/>
            </a:pPr>
            <a:r>
              <a:rPr lang="en-US" sz="2100" b="1" noProof="0">
                <a:solidFill>
                  <a:schemeClr val="lt1"/>
                </a:solidFill>
                <a:latin typeface="Trebuchet MS"/>
                <a:ea typeface="Trebuchet MS"/>
                <a:cs typeface="Trebuchet MS"/>
                <a:sym typeface="Trebuchet MS"/>
              </a:rPr>
              <a:t>Homes that are “deed restricted” to ensure that they remain affordable to lower income households</a:t>
            </a:r>
            <a:endParaRPr lang="en-US" sz="1900" noProof="0">
              <a:solidFill>
                <a:srgbClr val="FFFFFF"/>
              </a:solidFill>
            </a:endParaRPr>
          </a:p>
        </p:txBody>
      </p:sp>
      <p:cxnSp>
        <p:nvCxnSpPr>
          <p:cNvPr id="393" name="Icon 3">
            <a:extLst>
              <a:ext uri="{FF2B5EF4-FFF2-40B4-BE49-F238E27FC236}">
                <a16:creationId xmlns:a16="http://schemas.microsoft.com/office/drawing/2014/main" id="{61BB8BE4-D8A7-11B1-92D2-65FD1AAB8D74}"/>
              </a:ext>
              <a:ext uri="{C183D7F6-B498-43B3-948B-1728B52AA6E4}">
                <adec:decorative xmlns:adec="http://schemas.microsoft.com/office/drawing/2017/decorative" val="1"/>
              </a:ext>
            </a:extLst>
          </p:cNvPr>
          <p:cNvCxnSpPr>
            <a:cxnSpLocks/>
            <a:stCxn id="390" idx="2"/>
            <a:endCxn id="391" idx="0"/>
          </p:cNvCxnSpPr>
          <p:nvPr/>
        </p:nvCxnSpPr>
        <p:spPr>
          <a:xfrm rot="16200000" flipH="1">
            <a:off x="8745539" y="625088"/>
            <a:ext cx="697475" cy="1691197"/>
          </a:xfrm>
          <a:prstGeom prst="bentConnector3">
            <a:avLst>
              <a:gd name="adj1" fmla="val 50000"/>
            </a:avLst>
          </a:prstGeom>
          <a:noFill/>
          <a:ln w="19050" cap="flat" cmpd="sng">
            <a:solidFill>
              <a:srgbClr val="C2C2C2"/>
            </a:solidFill>
            <a:prstDash val="solid"/>
            <a:round/>
            <a:headEnd type="none" w="sm" len="sm"/>
            <a:tailEnd type="none" w="sm" len="sm"/>
          </a:ln>
        </p:spPr>
      </p:cxnSp>
      <p:sp>
        <p:nvSpPr>
          <p:cNvPr id="391" name="Text Box 3">
            <a:extLst>
              <a:ext uri="{FF2B5EF4-FFF2-40B4-BE49-F238E27FC236}">
                <a16:creationId xmlns:a16="http://schemas.microsoft.com/office/drawing/2014/main" id="{56435A79-D6B9-E6B0-272F-01187EB83C24}"/>
              </a:ext>
            </a:extLst>
          </p:cNvPr>
          <p:cNvSpPr/>
          <p:nvPr/>
        </p:nvSpPr>
        <p:spPr>
          <a:xfrm>
            <a:off x="8172975" y="1819425"/>
            <a:ext cx="3533800" cy="2072400"/>
          </a:xfrm>
          <a:prstGeom prst="roundRect">
            <a:avLst>
              <a:gd name="adj" fmla="val 7713"/>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100" b="1" noProof="0">
                <a:solidFill>
                  <a:schemeClr val="lt1"/>
                </a:solidFill>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Market-rate housing</a:t>
            </a:r>
            <a:r>
              <a:rPr lang="en-US" sz="2100" b="1" noProof="0">
                <a:solidFill>
                  <a:schemeClr val="lt1"/>
                </a:solidFill>
                <a:latin typeface="Trebuchet MS"/>
                <a:ea typeface="Trebuchet MS"/>
                <a:cs typeface="Trebuchet MS"/>
                <a:sym typeface="Trebuchet MS"/>
              </a:rPr>
              <a:t> that is not subsidized but has lower rents due to age, location &amp; other factors</a:t>
            </a:r>
            <a:endParaRPr lang="en-US" sz="2100" noProof="0">
              <a:solidFill>
                <a:srgbClr val="FFFFFF"/>
              </a:solidFill>
              <a:latin typeface="Roboto"/>
              <a:ea typeface="Roboto"/>
              <a:cs typeface="Roboto"/>
              <a:sym typeface="Roboto"/>
            </a:endParaRPr>
          </a:p>
        </p:txBody>
      </p:sp>
      <p:sp>
        <p:nvSpPr>
          <p:cNvPr id="3" name="Text Box 4">
            <a:extLst>
              <a:ext uri="{FF2B5EF4-FFF2-40B4-BE49-F238E27FC236}">
                <a16:creationId xmlns:a16="http://schemas.microsoft.com/office/drawing/2014/main" id="{17D85A0C-922A-62C9-57EB-A2C4A7D43CCC}"/>
              </a:ext>
            </a:extLst>
          </p:cNvPr>
          <p:cNvSpPr txBox="1">
            <a:spLocks noGrp="1"/>
          </p:cNvSpPr>
          <p:nvPr>
            <p:ph type="body" idx="1"/>
          </p:nvPr>
        </p:nvSpPr>
        <p:spPr>
          <a:xfrm>
            <a:off x="4730275" y="4152681"/>
            <a:ext cx="6976500" cy="25442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2000"/>
              </a:spcAft>
              <a:buNone/>
            </a:pPr>
            <a:r>
              <a:rPr lang="en-US" sz="2200" noProof="0">
                <a:solidFill>
                  <a:schemeClr val="bg2"/>
                </a:solidFill>
              </a:rPr>
              <a:t>Buying and preserving existing affordable housing can help people stay in place and preserve long-term affordability.</a:t>
            </a:r>
          </a:p>
          <a:p>
            <a:pPr marL="0" lvl="0" indent="0" algn="l" rtl="0">
              <a:lnSpc>
                <a:spcPct val="100000"/>
              </a:lnSpc>
              <a:spcBef>
                <a:spcPts val="0"/>
              </a:spcBef>
              <a:spcAft>
                <a:spcPts val="2000"/>
              </a:spcAft>
              <a:buNone/>
            </a:pPr>
            <a:r>
              <a:rPr lang="en-US" sz="2200" noProof="0">
                <a:solidFill>
                  <a:schemeClr val="bg2"/>
                </a:solidFill>
              </a:rPr>
              <a:t>It is often less expensive to preserve existing housing and keep it affordable than to build new affordable housing.</a:t>
            </a:r>
          </a:p>
        </p:txBody>
      </p:sp>
      <p:pic>
        <p:nvPicPr>
          <p:cNvPr id="395" name="Picture 1" descr="Photo of an Accessory Dwelling Unit">
            <a:extLst>
              <a:ext uri="{FF2B5EF4-FFF2-40B4-BE49-F238E27FC236}">
                <a16:creationId xmlns:a16="http://schemas.microsoft.com/office/drawing/2014/main" id="{7E365813-E102-7C57-53F2-D49411B667DF}"/>
              </a:ext>
            </a:extLst>
          </p:cNvPr>
          <p:cNvPicPr preferRelativeResize="0"/>
          <p:nvPr/>
        </p:nvPicPr>
        <p:blipFill rotWithShape="1">
          <a:blip r:embed="rId4">
            <a:alphaModFix/>
          </a:blip>
          <a:srcRect l="14873" r="14866"/>
          <a:stretch/>
        </p:blipFill>
        <p:spPr>
          <a:xfrm>
            <a:off x="416850" y="3381742"/>
            <a:ext cx="3275700" cy="3109800"/>
          </a:xfrm>
          <a:prstGeom prst="roundRect">
            <a:avLst>
              <a:gd name="adj" fmla="val 3962"/>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589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cxnSp>
        <p:nvCxnSpPr>
          <p:cNvPr id="402" name="Shape: Line">
            <a:extLst>
              <a:ext uri="{C183D7F6-B498-43B3-948B-1728B52AA6E4}">
                <adec:decorative xmlns:adec="http://schemas.microsoft.com/office/drawing/2017/decorative" val="1"/>
              </a:ext>
            </a:extLst>
          </p:cNvPr>
          <p:cNvCxnSpPr/>
          <p:nvPr/>
        </p:nvCxnSpPr>
        <p:spPr>
          <a:xfrm>
            <a:off x="428360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3" name="Title">
            <a:extLst>
              <a:ext uri="{FF2B5EF4-FFF2-40B4-BE49-F238E27FC236}">
                <a16:creationId xmlns:a16="http://schemas.microsoft.com/office/drawing/2014/main" id="{E8F54C14-AAE4-989C-F578-FC593C9E5B1D}"/>
              </a:ext>
            </a:extLst>
          </p:cNvPr>
          <p:cNvSpPr>
            <a:spLocks noGrp="1"/>
          </p:cNvSpPr>
          <p:nvPr>
            <p:ph type="title"/>
          </p:nvPr>
        </p:nvSpPr>
        <p:spPr>
          <a:xfrm>
            <a:off x="1378998" y="411076"/>
            <a:ext cx="10515600" cy="1325700"/>
          </a:xfrm>
        </p:spPr>
        <p:txBody>
          <a:bodyPr/>
          <a:lstStyle/>
          <a:p>
            <a:r>
              <a:rPr lang="en-US" noProof="0">
                <a:solidFill>
                  <a:schemeClr val="bg2"/>
                </a:solidFill>
              </a:rPr>
              <a:t>State law provides important tools</a:t>
            </a:r>
            <a:endParaRPr lang="en-US"/>
          </a:p>
        </p:txBody>
      </p:sp>
      <p:sp>
        <p:nvSpPr>
          <p:cNvPr id="404" name="Text Box 1"/>
          <p:cNvSpPr txBox="1"/>
          <p:nvPr/>
        </p:nvSpPr>
        <p:spPr>
          <a:xfrm>
            <a:off x="2864300" y="1993825"/>
            <a:ext cx="8759700" cy="46525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200"/>
              </a:spcAft>
              <a:buClr>
                <a:schemeClr val="dk1"/>
              </a:buClr>
              <a:buSzPts val="1100"/>
              <a:buFont typeface="Arial"/>
              <a:buNone/>
            </a:pPr>
            <a:r>
              <a:rPr lang="en-US" sz="2800" b="1" noProof="0">
                <a:solidFill>
                  <a:schemeClr val="accent3"/>
                </a:solidFill>
                <a:latin typeface="Trebuchet MS"/>
                <a:ea typeface="Trebuchet MS"/>
                <a:cs typeface="Trebuchet MS"/>
                <a:sym typeface="Trebuchet MS"/>
              </a:rPr>
              <a:t>Notification: </a:t>
            </a:r>
            <a:r>
              <a:rPr lang="en-US" sz="2800" noProof="0">
                <a:solidFill>
                  <a:schemeClr val="bg2"/>
                </a:solidFill>
                <a:latin typeface="Trebuchet MS"/>
                <a:ea typeface="Trebuchet MS"/>
                <a:cs typeface="Trebuchet MS"/>
                <a:sym typeface="Trebuchet MS"/>
              </a:rPr>
              <a:t>Requires up to three years advance notice when affordable (deed-restricted/subsidized) housing is at risk of losing its rent restrictions.</a:t>
            </a:r>
          </a:p>
          <a:p>
            <a:pPr marL="0" lvl="0" indent="0" algn="l" rtl="0">
              <a:spcBef>
                <a:spcPts val="2000"/>
              </a:spcBef>
              <a:spcAft>
                <a:spcPts val="200"/>
              </a:spcAft>
              <a:buNone/>
            </a:pPr>
            <a:r>
              <a:rPr lang="en-US" sz="2800" b="1" noProof="0">
                <a:solidFill>
                  <a:schemeClr val="accent3"/>
                </a:solidFill>
                <a:latin typeface="Trebuchet MS"/>
                <a:ea typeface="Trebuchet MS"/>
                <a:cs typeface="Trebuchet MS"/>
                <a:sym typeface="Trebuchet MS"/>
              </a:rPr>
              <a:t>Unit replacement: </a:t>
            </a:r>
            <a:r>
              <a:rPr lang="en-US" sz="2800" noProof="0">
                <a:solidFill>
                  <a:schemeClr val="bg2"/>
                </a:solidFill>
                <a:latin typeface="Trebuchet MS"/>
                <a:ea typeface="Trebuchet MS"/>
                <a:cs typeface="Trebuchet MS"/>
                <a:sym typeface="Trebuchet MS"/>
              </a:rPr>
              <a:t>Requires new housing to replace existing units that are demolished with new units that are similarly affordable and of equivalent size.</a:t>
            </a:r>
          </a:p>
          <a:p>
            <a:pPr marL="0" lvl="0" indent="0" algn="l" rtl="0">
              <a:spcBef>
                <a:spcPts val="2000"/>
              </a:spcBef>
              <a:spcAft>
                <a:spcPts val="200"/>
              </a:spcAft>
              <a:buNone/>
            </a:pPr>
            <a:r>
              <a:rPr lang="en-US" sz="2800" b="1" noProof="0">
                <a:solidFill>
                  <a:schemeClr val="accent3"/>
                </a:solidFill>
                <a:latin typeface="Trebuchet MS"/>
                <a:ea typeface="Trebuchet MS"/>
                <a:cs typeface="Trebuchet MS"/>
                <a:sym typeface="Trebuchet MS"/>
              </a:rPr>
              <a:t>Right of Return: </a:t>
            </a:r>
            <a:r>
              <a:rPr lang="en-US" sz="2800" noProof="0">
                <a:solidFill>
                  <a:schemeClr val="bg2"/>
                </a:solidFill>
                <a:latin typeface="Trebuchet MS"/>
                <a:ea typeface="Trebuchet MS"/>
                <a:cs typeface="Trebuchet MS"/>
                <a:sym typeface="Trebuchet MS"/>
              </a:rPr>
              <a:t>When affordable housing is redeveloped, requires that existing tenants be given priority for the new units.</a:t>
            </a:r>
          </a:p>
        </p:txBody>
      </p:sp>
      <p:pic>
        <p:nvPicPr>
          <p:cNvPr id="403" name="Picture 1" descr="Photo of a building under construction"/>
          <p:cNvPicPr preferRelativeResize="0"/>
          <p:nvPr/>
        </p:nvPicPr>
        <p:blipFill rotWithShape="1">
          <a:blip r:embed="rId3">
            <a:alphaModFix/>
          </a:blip>
          <a:srcRect l="34566" r="52031"/>
          <a:stretch/>
        </p:blipFill>
        <p:spPr>
          <a:xfrm>
            <a:off x="-2" y="0"/>
            <a:ext cx="1379000" cy="6858002"/>
          </a:xfrm>
          <a:prstGeom prst="rect">
            <a:avLst/>
          </a:prstGeom>
          <a:noFill/>
          <a:ln>
            <a:noFill/>
          </a:ln>
        </p:spPr>
      </p:pic>
      <p:sp>
        <p:nvSpPr>
          <p:cNvPr id="405" name="Shape: Circle">
            <a:extLst>
              <a:ext uri="{C183D7F6-B498-43B3-948B-1728B52AA6E4}">
                <adec:decorative xmlns:adec="http://schemas.microsoft.com/office/drawing/2017/decorative" val="1"/>
              </a:ext>
            </a:extLst>
          </p:cNvPr>
          <p:cNvSpPr/>
          <p:nvPr/>
        </p:nvSpPr>
        <p:spPr>
          <a:xfrm>
            <a:off x="1901795" y="1870948"/>
            <a:ext cx="828000" cy="8280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407" name="Icon 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029413" y="2019763"/>
            <a:ext cx="572781" cy="530352"/>
          </a:xfrm>
          <a:prstGeom prst="rect">
            <a:avLst/>
          </a:prstGeom>
          <a:noFill/>
          <a:ln>
            <a:noFill/>
          </a:ln>
        </p:spPr>
      </p:pic>
      <p:sp>
        <p:nvSpPr>
          <p:cNvPr id="406" name="Shape: Circle">
            <a:extLst>
              <a:ext uri="{C183D7F6-B498-43B3-948B-1728B52AA6E4}">
                <adec:decorative xmlns:adec="http://schemas.microsoft.com/office/drawing/2017/decorative" val="1"/>
              </a:ext>
            </a:extLst>
          </p:cNvPr>
          <p:cNvSpPr/>
          <p:nvPr/>
        </p:nvSpPr>
        <p:spPr>
          <a:xfrm>
            <a:off x="1901795" y="3555486"/>
            <a:ext cx="828000" cy="8280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408" name="Icon 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078063" y="3698575"/>
            <a:ext cx="475488" cy="475488"/>
          </a:xfrm>
          <a:prstGeom prst="rect">
            <a:avLst/>
          </a:prstGeom>
          <a:noFill/>
          <a:ln>
            <a:noFill/>
          </a:ln>
        </p:spPr>
      </p:pic>
      <p:sp>
        <p:nvSpPr>
          <p:cNvPr id="2" name="Shape: Circle">
            <a:extLst>
              <a:ext uri="{FF2B5EF4-FFF2-40B4-BE49-F238E27FC236}">
                <a16:creationId xmlns:a16="http://schemas.microsoft.com/office/drawing/2014/main" id="{75B4A878-B468-72D3-0B59-CD7B180A81AC}"/>
              </a:ext>
              <a:ext uri="{C183D7F6-B498-43B3-948B-1728B52AA6E4}">
                <adec:decorative xmlns:adec="http://schemas.microsoft.com/office/drawing/2017/decorative" val="1"/>
              </a:ext>
            </a:extLst>
          </p:cNvPr>
          <p:cNvSpPr/>
          <p:nvPr/>
        </p:nvSpPr>
        <p:spPr>
          <a:xfrm>
            <a:off x="1901795" y="5096935"/>
            <a:ext cx="828000" cy="8280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5" name="Icon 3">
            <a:extLst>
              <a:ext uri="{FF2B5EF4-FFF2-40B4-BE49-F238E27FC236}">
                <a16:creationId xmlns:a16="http://schemas.microsoft.com/office/drawing/2014/main" id="{23C33A0F-0A1B-6C8C-99B7-BB9AAE3B7D25}"/>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048099" y="5210021"/>
            <a:ext cx="535281" cy="6018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cxnSp>
        <p:nvCxnSpPr>
          <p:cNvPr id="418" name="Shape: Line">
            <a:extLst>
              <a:ext uri="{C183D7F6-B498-43B3-948B-1728B52AA6E4}">
                <adec:decorative xmlns:adec="http://schemas.microsoft.com/office/drawing/2017/decorative" val="1"/>
              </a:ext>
            </a:extLst>
          </p:cNvPr>
          <p:cNvCxnSpPr/>
          <p:nvPr/>
        </p:nvCxnSpPr>
        <p:spPr>
          <a:xfrm>
            <a:off x="4869525" y="1730057"/>
            <a:ext cx="50211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5DCE03B0-E490-700C-8927-C7C872C152C3}"/>
              </a:ext>
            </a:extLst>
          </p:cNvPr>
          <p:cNvSpPr>
            <a:spLocks noGrp="1"/>
          </p:cNvSpPr>
          <p:nvPr>
            <p:ph type="title"/>
          </p:nvPr>
        </p:nvSpPr>
        <p:spPr>
          <a:xfrm>
            <a:off x="2513226" y="432620"/>
            <a:ext cx="9586532" cy="1325700"/>
          </a:xfrm>
        </p:spPr>
        <p:txBody>
          <a:bodyPr>
            <a:normAutofit/>
          </a:bodyPr>
          <a:lstStyle/>
          <a:p>
            <a:r>
              <a:rPr lang="en-US" sz="3200" noProof="0">
                <a:solidFill>
                  <a:schemeClr val="bg2"/>
                </a:solidFill>
              </a:rPr>
              <a:t>Local governments can help preserve </a:t>
            </a:r>
            <a:br>
              <a:rPr lang="en-US" sz="3200" noProof="0">
                <a:solidFill>
                  <a:schemeClr val="bg2"/>
                </a:solidFill>
              </a:rPr>
            </a:br>
            <a:r>
              <a:rPr lang="en-US" sz="3200" noProof="0">
                <a:solidFill>
                  <a:schemeClr val="bg2"/>
                </a:solidFill>
              </a:rPr>
              <a:t>affordable housing, too</a:t>
            </a:r>
            <a:endParaRPr lang="en-US" sz="3200">
              <a:solidFill>
                <a:schemeClr val="bg2"/>
              </a:solidFill>
            </a:endParaRPr>
          </a:p>
        </p:txBody>
      </p:sp>
      <p:pic>
        <p:nvPicPr>
          <p:cNvPr id="419" name="Picture 1" descr="Photo of a new apartment building with businesses on the ground floor"/>
          <p:cNvPicPr preferRelativeResize="0"/>
          <p:nvPr/>
        </p:nvPicPr>
        <p:blipFill rotWithShape="1">
          <a:blip r:embed="rId3">
            <a:alphaModFix/>
          </a:blip>
          <a:srcRect l="66004" r="9569"/>
          <a:stretch/>
        </p:blipFill>
        <p:spPr>
          <a:xfrm>
            <a:off x="2" y="0"/>
            <a:ext cx="2513224" cy="6857999"/>
          </a:xfrm>
          <a:prstGeom prst="rect">
            <a:avLst/>
          </a:prstGeom>
          <a:noFill/>
          <a:ln>
            <a:noFill/>
          </a:ln>
        </p:spPr>
      </p:pic>
      <p:sp>
        <p:nvSpPr>
          <p:cNvPr id="421" name="Text Box 1"/>
          <p:cNvSpPr/>
          <p:nvPr/>
        </p:nvSpPr>
        <p:spPr>
          <a:xfrm>
            <a:off x="2129849" y="2039548"/>
            <a:ext cx="6323400" cy="1056000"/>
          </a:xfrm>
          <a:prstGeom prst="roundRect">
            <a:avLst>
              <a:gd name="adj" fmla="val 7732"/>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noProof="0">
                <a:solidFill>
                  <a:schemeClr val="lt1"/>
                </a:solidFill>
                <a:latin typeface="Trebuchet MS"/>
                <a:ea typeface="Trebuchet MS"/>
                <a:cs typeface="Trebuchet MS"/>
                <a:sym typeface="Trebuchet MS"/>
              </a:rPr>
              <a:t>Invest in efforts to purchase, rehabilitate and preserve existing affordable housing</a:t>
            </a:r>
          </a:p>
        </p:txBody>
      </p:sp>
      <p:sp>
        <p:nvSpPr>
          <p:cNvPr id="420" name="Text Box 2"/>
          <p:cNvSpPr/>
          <p:nvPr/>
        </p:nvSpPr>
        <p:spPr>
          <a:xfrm>
            <a:off x="3655890" y="3460459"/>
            <a:ext cx="6756840" cy="1223009"/>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noProof="0">
                <a:solidFill>
                  <a:schemeClr val="lt1"/>
                </a:solidFill>
                <a:latin typeface="Trebuchet MS"/>
                <a:ea typeface="Trebuchet MS"/>
                <a:cs typeface="Trebuchet MS"/>
                <a:sym typeface="Trebuchet MS"/>
              </a:rPr>
              <a:t>Adopt local policies like mobile home preservation and “opportunity to purchase” acts</a:t>
            </a:r>
          </a:p>
        </p:txBody>
      </p:sp>
      <p:sp>
        <p:nvSpPr>
          <p:cNvPr id="422" name="Text Box 3"/>
          <p:cNvSpPr/>
          <p:nvPr/>
        </p:nvSpPr>
        <p:spPr>
          <a:xfrm>
            <a:off x="5585269" y="5048380"/>
            <a:ext cx="6323400" cy="1377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noProof="0">
                <a:solidFill>
                  <a:schemeClr val="lt1"/>
                </a:solidFill>
                <a:latin typeface="Trebuchet MS"/>
                <a:ea typeface="Trebuchet MS"/>
                <a:cs typeface="Trebuchet MS"/>
                <a:sym typeface="Trebuchet MS"/>
              </a:rPr>
              <a:t>Partner with local groups to preserve affordable housing, through community land trusts and other mechanisms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Shape: Rectangle">
            <a:extLst>
              <a:ext uri="{C183D7F6-B498-43B3-948B-1728B52AA6E4}">
                <adec:decorative xmlns:adec="http://schemas.microsoft.com/office/drawing/2017/decorative" val="1"/>
              </a:ext>
            </a:extLst>
          </p:cNvPr>
          <p:cNvSpPr/>
          <p:nvPr/>
        </p:nvSpPr>
        <p:spPr>
          <a:xfrm>
            <a:off x="0" y="-25"/>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255C8397-3455-E14C-B2C9-F67E554EDF79}"/>
              </a:ext>
            </a:extLst>
          </p:cNvPr>
          <p:cNvSpPr>
            <a:spLocks noGrp="1"/>
          </p:cNvSpPr>
          <p:nvPr>
            <p:ph type="title"/>
          </p:nvPr>
        </p:nvSpPr>
        <p:spPr>
          <a:xfrm>
            <a:off x="663750" y="1366575"/>
            <a:ext cx="3180347" cy="1646324"/>
          </a:xfrm>
        </p:spPr>
        <p:txBody>
          <a:bodyPr>
            <a:normAutofit/>
          </a:bodyPr>
          <a:lstStyle/>
          <a:p>
            <a:pPr marL="0" lvl="0" indent="0" algn="l" rtl="0">
              <a:spcBef>
                <a:spcPts val="0"/>
              </a:spcBef>
              <a:spcAft>
                <a:spcPts val="0"/>
              </a:spcAft>
            </a:pPr>
            <a:r>
              <a:rPr lang="en-US" sz="2600" noProof="0">
                <a:solidFill>
                  <a:schemeClr val="lt1"/>
                </a:solidFill>
              </a:rPr>
              <a:t>And don’t forget</a:t>
            </a:r>
            <a:br>
              <a:rPr lang="en-US" sz="2800" noProof="0">
                <a:solidFill>
                  <a:schemeClr val="lt1"/>
                </a:solidFill>
              </a:rPr>
            </a:br>
            <a:r>
              <a:rPr lang="en-US" sz="3600" noProof="0">
                <a:solidFill>
                  <a:schemeClr val="lt1"/>
                </a:solidFill>
              </a:rPr>
              <a:t>Production!</a:t>
            </a:r>
            <a:endParaRPr lang="en-US" sz="2800"/>
          </a:p>
        </p:txBody>
      </p:sp>
      <p:pic>
        <p:nvPicPr>
          <p:cNvPr id="312" name="Icon 1" descr="Icon of construction tools"/>
          <p:cNvPicPr preferRelativeResize="0"/>
          <p:nvPr/>
        </p:nvPicPr>
        <p:blipFill>
          <a:blip r:embed="rId3">
            <a:alphaModFix/>
          </a:blip>
          <a:stretch>
            <a:fillRect/>
          </a:stretch>
        </p:blipFill>
        <p:spPr>
          <a:xfrm>
            <a:off x="780287" y="361800"/>
            <a:ext cx="641431" cy="731520"/>
          </a:xfrm>
          <a:prstGeom prst="rect">
            <a:avLst/>
          </a:prstGeom>
          <a:noFill/>
          <a:ln>
            <a:noFill/>
          </a:ln>
        </p:spPr>
      </p:pic>
      <p:sp>
        <p:nvSpPr>
          <p:cNvPr id="308" name="Text Box 1"/>
          <p:cNvSpPr txBox="1">
            <a:spLocks noGrp="1"/>
          </p:cNvSpPr>
          <p:nvPr>
            <p:ph type="body" idx="1"/>
          </p:nvPr>
        </p:nvSpPr>
        <p:spPr>
          <a:xfrm>
            <a:off x="5054750" y="638170"/>
            <a:ext cx="6560400" cy="2342909"/>
          </a:xfrm>
          <a:prstGeom prst="rect">
            <a:avLst/>
          </a:prstGeom>
          <a:noFill/>
          <a:ln>
            <a:noFill/>
          </a:ln>
        </p:spPr>
        <p:txBody>
          <a:bodyPr spcFirstLastPara="1" wrap="square" lIns="91425" tIns="45700" rIns="91425" bIns="45700" anchor="t" anchorCtr="0">
            <a:spAutoFit/>
          </a:bodyPr>
          <a:lstStyle/>
          <a:p>
            <a:pPr marL="0" lvl="0" indent="0" algn="l" rtl="0">
              <a:lnSpc>
                <a:spcPct val="125000"/>
              </a:lnSpc>
              <a:spcBef>
                <a:spcPts val="0"/>
              </a:spcBef>
              <a:spcAft>
                <a:spcPts val="0"/>
              </a:spcAft>
              <a:buNone/>
            </a:pPr>
            <a:r>
              <a:rPr lang="en-US" noProof="0">
                <a:solidFill>
                  <a:schemeClr val="bg2"/>
                </a:solidFill>
              </a:rPr>
              <a:t>The largest driver of displacement is</a:t>
            </a:r>
          </a:p>
          <a:p>
            <a:pPr marL="0" lvl="0" indent="0" algn="l" rtl="0">
              <a:lnSpc>
                <a:spcPct val="125000"/>
              </a:lnSpc>
              <a:spcBef>
                <a:spcPts val="0"/>
              </a:spcBef>
              <a:spcAft>
                <a:spcPts val="1200"/>
              </a:spcAft>
              <a:buNone/>
            </a:pPr>
            <a:r>
              <a:rPr lang="en-US" sz="3700" noProof="0">
                <a:solidFill>
                  <a:schemeClr val="bg2"/>
                </a:solidFill>
              </a:rPr>
              <a:t>rising rents,</a:t>
            </a:r>
            <a:r>
              <a:rPr lang="en-US" noProof="0">
                <a:solidFill>
                  <a:schemeClr val="bg2"/>
                </a:solidFill>
              </a:rPr>
              <a:t> which is caused in large part by not having enough housing to meet our needs</a:t>
            </a:r>
          </a:p>
        </p:txBody>
      </p:sp>
      <p:cxnSp>
        <p:nvCxnSpPr>
          <p:cNvPr id="306" name="Shape: Line">
            <a:extLst>
              <a:ext uri="{C183D7F6-B498-43B3-948B-1728B52AA6E4}">
                <adec:decorative xmlns:adec="http://schemas.microsoft.com/office/drawing/2017/decorative" val="1"/>
              </a:ext>
            </a:extLst>
          </p:cNvPr>
          <p:cNvCxnSpPr/>
          <p:nvPr/>
        </p:nvCxnSpPr>
        <p:spPr>
          <a:xfrm>
            <a:off x="5165425" y="1796125"/>
            <a:ext cx="2664300" cy="13500"/>
          </a:xfrm>
          <a:prstGeom prst="straightConnector1">
            <a:avLst/>
          </a:prstGeom>
          <a:noFill/>
          <a:ln w="38100" cap="flat" cmpd="sng">
            <a:solidFill>
              <a:schemeClr val="accent5"/>
            </a:solidFill>
            <a:prstDash val="solid"/>
            <a:round/>
            <a:headEnd type="none" w="med" len="med"/>
            <a:tailEnd type="none" w="med" len="med"/>
          </a:ln>
        </p:spPr>
      </p:cxnSp>
      <p:pic>
        <p:nvPicPr>
          <p:cNvPr id="310" name="Picture 1" descr="Photo of a one-story garden apartments"/>
          <p:cNvPicPr preferRelativeResize="0"/>
          <p:nvPr/>
        </p:nvPicPr>
        <p:blipFill rotWithShape="1">
          <a:blip r:embed="rId4">
            <a:alphaModFix/>
          </a:blip>
          <a:srcRect l="3712" t="8176" r="3712" b="16944"/>
          <a:stretch/>
        </p:blipFill>
        <p:spPr>
          <a:xfrm>
            <a:off x="663750" y="3313325"/>
            <a:ext cx="5833200" cy="3146700"/>
          </a:xfrm>
          <a:prstGeom prst="roundRect">
            <a:avLst>
              <a:gd name="adj" fmla="val 9495"/>
            </a:avLst>
          </a:prstGeom>
          <a:noFill/>
          <a:ln>
            <a:noFill/>
          </a:ln>
          <a:effectLst>
            <a:outerShdw blurRad="57150" dist="19050" dir="5400000" algn="bl" rotWithShape="0">
              <a:srgbClr val="000000">
                <a:alpha val="50000"/>
              </a:srgbClr>
            </a:outerShdw>
          </a:effectLst>
        </p:spPr>
      </p:pic>
      <p:pic>
        <p:nvPicPr>
          <p:cNvPr id="311" name="Picture 2" descr="Photo of attached two-story homes"/>
          <p:cNvPicPr preferRelativeResize="0"/>
          <p:nvPr/>
        </p:nvPicPr>
        <p:blipFill rotWithShape="1">
          <a:blip r:embed="rId5">
            <a:alphaModFix/>
          </a:blip>
          <a:srcRect t="2963" b="2954"/>
          <a:stretch/>
        </p:blipFill>
        <p:spPr>
          <a:xfrm>
            <a:off x="6876500" y="3313325"/>
            <a:ext cx="5014500" cy="3146700"/>
          </a:xfrm>
          <a:prstGeom prst="roundRect">
            <a:avLst>
              <a:gd name="adj" fmla="val 9495"/>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Rectangle">
            <a:extLst>
              <a:ext uri="{C183D7F6-B498-43B3-948B-1728B52AA6E4}">
                <adec:decorative xmlns:adec="http://schemas.microsoft.com/office/drawing/2017/decorative" val="1"/>
              </a:ext>
            </a:extLst>
          </p:cNvPr>
          <p:cNvSpPr/>
          <p:nvPr/>
        </p:nvSpPr>
        <p:spPr>
          <a:xfrm>
            <a:off x="0" y="0"/>
            <a:ext cx="41094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 name="Title">
            <a:extLst>
              <a:ext uri="{FF2B5EF4-FFF2-40B4-BE49-F238E27FC236}">
                <a16:creationId xmlns:a16="http://schemas.microsoft.com/office/drawing/2014/main" id="{BB908704-E1D7-2DD2-CF93-BCED22F366AA}"/>
              </a:ext>
            </a:extLst>
          </p:cNvPr>
          <p:cNvSpPr txBox="1">
            <a:spLocks noGrp="1"/>
          </p:cNvSpPr>
          <p:nvPr>
            <p:ph type="title" idx="4294967295"/>
          </p:nvPr>
        </p:nvSpPr>
        <p:spPr>
          <a:xfrm>
            <a:off x="663750" y="1366575"/>
            <a:ext cx="3180347" cy="164632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Trebuchet MS"/>
              <a:buNone/>
              <a:defRPr sz="37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1800"/>
              <a:buFont typeface="Trebuchet MS"/>
              <a:buNone/>
              <a:tabLst/>
              <a:defRPr/>
            </a:pPr>
            <a:r>
              <a:rPr kumimoji="0" lang="en-US" sz="2600" b="1" i="0" u="none" strike="noStrike" kern="0" cap="none" spc="0" normalizeH="0" baseline="0" noProof="0">
                <a:ln>
                  <a:noFill/>
                </a:ln>
                <a:solidFill>
                  <a:schemeClr val="lt1"/>
                </a:solidFill>
                <a:effectLst/>
                <a:uLnTx/>
                <a:uFillTx/>
                <a:latin typeface="Trebuchet MS"/>
                <a:ea typeface="Trebuchet MS"/>
                <a:cs typeface="Trebuchet MS"/>
                <a:sym typeface="Trebuchet MS"/>
              </a:rPr>
              <a:t>And don’t forget</a:t>
            </a:r>
            <a:br>
              <a:rPr kumimoji="0" lang="en-US" sz="2800" b="1" i="0" u="none" strike="noStrike" kern="0" cap="none" spc="0" normalizeH="0" baseline="0" noProof="0">
                <a:ln>
                  <a:noFill/>
                </a:ln>
                <a:solidFill>
                  <a:schemeClr val="lt1"/>
                </a:solidFill>
                <a:effectLst/>
                <a:uLnTx/>
                <a:uFillTx/>
                <a:latin typeface="Trebuchet MS"/>
                <a:ea typeface="Trebuchet MS"/>
                <a:cs typeface="Trebuchet MS"/>
                <a:sym typeface="Trebuchet MS"/>
              </a:rPr>
            </a:br>
            <a:r>
              <a:rPr kumimoji="0" lang="en-US" sz="3600" b="1" i="0" u="none" strike="noStrike" kern="0" cap="none" spc="0" normalizeH="0" baseline="0" noProof="0">
                <a:ln>
                  <a:noFill/>
                </a:ln>
                <a:solidFill>
                  <a:schemeClr val="lt1"/>
                </a:solidFill>
                <a:effectLst/>
                <a:uLnTx/>
                <a:uFillTx/>
                <a:latin typeface="Trebuchet MS"/>
                <a:ea typeface="Trebuchet MS"/>
                <a:cs typeface="Trebuchet MS"/>
                <a:sym typeface="Trebuchet MS"/>
              </a:rPr>
              <a:t>Production!</a:t>
            </a:r>
            <a:br>
              <a:rPr kumimoji="0" lang="en-US" sz="3600" b="1" i="0" u="none" strike="noStrike" kern="0" cap="none" spc="0" normalizeH="0" baseline="0" noProof="0">
                <a:ln>
                  <a:noFill/>
                </a:ln>
                <a:solidFill>
                  <a:schemeClr val="lt1"/>
                </a:solidFill>
                <a:effectLst/>
                <a:uLnTx/>
                <a:uFillTx/>
                <a:latin typeface="Trebuchet MS"/>
                <a:ea typeface="Trebuchet MS"/>
                <a:cs typeface="Trebuchet MS"/>
                <a:sym typeface="Trebuchet MS"/>
              </a:rPr>
            </a:br>
            <a:r>
              <a:rPr kumimoji="0" lang="en-US" sz="1400" b="1" i="0" u="none" strike="noStrike" kern="0" cap="none" spc="0" normalizeH="0" baseline="0" noProof="0">
                <a:ln>
                  <a:noFill/>
                </a:ln>
                <a:solidFill>
                  <a:schemeClr val="lt1"/>
                </a:solidFill>
                <a:effectLst/>
                <a:uLnTx/>
                <a:uFillTx/>
                <a:latin typeface="Trebuchet MS"/>
                <a:ea typeface="Trebuchet MS"/>
                <a:cs typeface="Trebuchet MS"/>
                <a:sym typeface="Trebuchet MS"/>
              </a:rPr>
              <a:t>Part 2</a:t>
            </a:r>
            <a:endParaRPr kumimoji="0" lang="en-US" sz="2800" b="1" i="0" u="none" strike="noStrike" kern="0" cap="none" spc="0" normalizeH="0" baseline="0" noProof="0">
              <a:ln>
                <a:noFill/>
              </a:ln>
              <a:solidFill>
                <a:schemeClr val="dk1"/>
              </a:solidFill>
              <a:effectLst/>
              <a:uLnTx/>
              <a:uFillTx/>
              <a:latin typeface="Trebuchet MS"/>
              <a:ea typeface="Trebuchet MS"/>
              <a:cs typeface="Trebuchet MS"/>
              <a:sym typeface="Trebuchet MS"/>
            </a:endParaRPr>
          </a:p>
        </p:txBody>
      </p:sp>
      <p:pic>
        <p:nvPicPr>
          <p:cNvPr id="326" name="Icon 1" descr="Icon of construction tools"/>
          <p:cNvPicPr preferRelativeResize="0"/>
          <p:nvPr/>
        </p:nvPicPr>
        <p:blipFill>
          <a:blip r:embed="rId3">
            <a:alphaModFix/>
          </a:blip>
          <a:stretch>
            <a:fillRect/>
          </a:stretch>
        </p:blipFill>
        <p:spPr>
          <a:xfrm>
            <a:off x="780287" y="361800"/>
            <a:ext cx="641431" cy="731520"/>
          </a:xfrm>
          <a:prstGeom prst="rect">
            <a:avLst/>
          </a:prstGeom>
          <a:noFill/>
          <a:ln>
            <a:noFill/>
          </a:ln>
        </p:spPr>
      </p:pic>
      <p:pic>
        <p:nvPicPr>
          <p:cNvPr id="327" name="Picture 1" descr="Photo of building under construction"/>
          <p:cNvPicPr preferRelativeResize="0"/>
          <p:nvPr/>
        </p:nvPicPr>
        <p:blipFill rotWithShape="1">
          <a:blip r:embed="rId4">
            <a:alphaModFix/>
          </a:blip>
          <a:srcRect l="17464" r="14018"/>
          <a:stretch/>
        </p:blipFill>
        <p:spPr>
          <a:xfrm>
            <a:off x="203625" y="3224450"/>
            <a:ext cx="3196800" cy="3109800"/>
          </a:xfrm>
          <a:prstGeom prst="roundRect">
            <a:avLst>
              <a:gd name="adj" fmla="val 3962"/>
            </a:avLst>
          </a:prstGeom>
          <a:noFill/>
          <a:ln>
            <a:noFill/>
          </a:ln>
          <a:effectLst>
            <a:outerShdw blurRad="57150" dist="19050" dir="5400000" algn="bl" rotWithShape="0">
              <a:srgbClr val="000000">
                <a:alpha val="50000"/>
              </a:srgbClr>
            </a:outerShdw>
          </a:effectLst>
        </p:spPr>
      </p:pic>
      <p:sp>
        <p:nvSpPr>
          <p:cNvPr id="320" name="Text Box 2"/>
          <p:cNvSpPr txBox="1">
            <a:spLocks noGrp="1"/>
          </p:cNvSpPr>
          <p:nvPr>
            <p:ph type="body" idx="1"/>
          </p:nvPr>
        </p:nvSpPr>
        <p:spPr>
          <a:xfrm>
            <a:off x="4616250" y="960125"/>
            <a:ext cx="6737700" cy="9852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n-US" sz="2900" noProof="0">
                <a:solidFill>
                  <a:schemeClr val="bg2"/>
                </a:solidFill>
              </a:rPr>
              <a:t>Producing more housing is critical to meet the challenge of displacement</a:t>
            </a:r>
          </a:p>
        </p:txBody>
      </p:sp>
      <p:sp>
        <p:nvSpPr>
          <p:cNvPr id="325" name="Text Box 3"/>
          <p:cNvSpPr txBox="1">
            <a:spLocks noGrp="1"/>
          </p:cNvSpPr>
          <p:nvPr>
            <p:ph type="body" idx="1"/>
          </p:nvPr>
        </p:nvSpPr>
        <p:spPr>
          <a:xfrm>
            <a:off x="4616250" y="2070300"/>
            <a:ext cx="6737700" cy="8310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n-US" b="0" noProof="0">
                <a:solidFill>
                  <a:schemeClr val="bg2"/>
                </a:solidFill>
              </a:rPr>
              <a:t>As we plan for and create new housing, we need to consider:</a:t>
            </a:r>
          </a:p>
        </p:txBody>
      </p:sp>
      <p:sp>
        <p:nvSpPr>
          <p:cNvPr id="323" name="Text Box 4"/>
          <p:cNvSpPr/>
          <p:nvPr/>
        </p:nvSpPr>
        <p:spPr>
          <a:xfrm>
            <a:off x="3752643" y="3224450"/>
            <a:ext cx="3890700" cy="1444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What type of new </a:t>
            </a:r>
            <a:br>
              <a:rPr lang="en-US" sz="2000" b="1" noProof="0">
                <a:solidFill>
                  <a:schemeClr val="lt1"/>
                </a:solidFill>
                <a:latin typeface="Trebuchet MS"/>
                <a:ea typeface="Trebuchet MS"/>
                <a:cs typeface="Trebuchet MS"/>
                <a:sym typeface="Trebuchet MS"/>
              </a:rPr>
            </a:br>
            <a:r>
              <a:rPr lang="en-US" sz="2000" b="1" noProof="0">
                <a:solidFill>
                  <a:schemeClr val="lt1"/>
                </a:solidFill>
                <a:latin typeface="Trebuchet MS"/>
                <a:ea typeface="Trebuchet MS"/>
                <a:cs typeface="Trebuchet MS"/>
                <a:sym typeface="Trebuchet MS"/>
              </a:rPr>
              <a:t>housing, and where?</a:t>
            </a:r>
          </a:p>
        </p:txBody>
      </p:sp>
      <p:sp>
        <p:nvSpPr>
          <p:cNvPr id="324" name="Text Box 5"/>
          <p:cNvSpPr/>
          <p:nvPr/>
        </p:nvSpPr>
        <p:spPr>
          <a:xfrm>
            <a:off x="8001893" y="3224450"/>
            <a:ext cx="3890700" cy="1444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Who will it serve?</a:t>
            </a:r>
          </a:p>
        </p:txBody>
      </p:sp>
      <p:sp>
        <p:nvSpPr>
          <p:cNvPr id="321" name="Text Box 6"/>
          <p:cNvSpPr/>
          <p:nvPr/>
        </p:nvSpPr>
        <p:spPr>
          <a:xfrm>
            <a:off x="3752625" y="4889473"/>
            <a:ext cx="3890700" cy="1444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How will it be </a:t>
            </a:r>
            <a:br>
              <a:rPr lang="en-US" sz="2000" b="1" noProof="0">
                <a:solidFill>
                  <a:schemeClr val="lt1"/>
                </a:solidFill>
                <a:latin typeface="Trebuchet MS"/>
                <a:ea typeface="Trebuchet MS"/>
                <a:cs typeface="Trebuchet MS"/>
                <a:sym typeface="Trebuchet MS"/>
              </a:rPr>
            </a:br>
            <a:r>
              <a:rPr lang="en-US" sz="2000" b="1" noProof="0">
                <a:solidFill>
                  <a:schemeClr val="lt1"/>
                </a:solidFill>
                <a:latin typeface="Trebuchet MS"/>
                <a:ea typeface="Trebuchet MS"/>
                <a:cs typeface="Trebuchet MS"/>
                <a:sym typeface="Trebuchet MS"/>
              </a:rPr>
              <a:t>owned and managed?</a:t>
            </a:r>
          </a:p>
        </p:txBody>
      </p:sp>
      <p:sp>
        <p:nvSpPr>
          <p:cNvPr id="322" name="Text Box 7 "/>
          <p:cNvSpPr/>
          <p:nvPr/>
        </p:nvSpPr>
        <p:spPr>
          <a:xfrm>
            <a:off x="8001875" y="4889473"/>
            <a:ext cx="3890700" cy="1444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How are the people impacted </a:t>
            </a:r>
            <a:br>
              <a:rPr lang="en-US" sz="2000" b="1" noProof="0">
                <a:solidFill>
                  <a:schemeClr val="lt1"/>
                </a:solidFill>
                <a:latin typeface="Trebuchet MS"/>
                <a:ea typeface="Trebuchet MS"/>
                <a:cs typeface="Trebuchet MS"/>
                <a:sym typeface="Trebuchet MS"/>
              </a:rPr>
            </a:br>
            <a:r>
              <a:rPr lang="en-US" sz="2000" b="1" noProof="0">
                <a:solidFill>
                  <a:schemeClr val="lt1"/>
                </a:solidFill>
                <a:latin typeface="Trebuchet MS"/>
                <a:ea typeface="Trebuchet MS"/>
                <a:cs typeface="Trebuchet MS"/>
                <a:sym typeface="Trebuchet MS"/>
              </a:rPr>
              <a:t>by new development </a:t>
            </a:r>
            <a:br>
              <a:rPr lang="en-US" sz="2000" b="1" noProof="0">
                <a:solidFill>
                  <a:schemeClr val="lt1"/>
                </a:solidFill>
                <a:latin typeface="Trebuchet MS"/>
                <a:ea typeface="Trebuchet MS"/>
                <a:cs typeface="Trebuchet MS"/>
                <a:sym typeface="Trebuchet MS"/>
              </a:rPr>
            </a:br>
            <a:r>
              <a:rPr lang="en-US" sz="2000" b="1" noProof="0">
                <a:solidFill>
                  <a:schemeClr val="lt1"/>
                </a:solidFill>
                <a:latin typeface="Trebuchet MS"/>
                <a:ea typeface="Trebuchet MS"/>
                <a:cs typeface="Trebuchet MS"/>
                <a:sym typeface="Trebuchet MS"/>
              </a:rPr>
              <a:t>being supported?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91" name="Shape:Rectangle">
            <a:extLst>
              <a:ext uri="{C183D7F6-B498-43B3-948B-1728B52AA6E4}">
                <adec:decorative xmlns:adec="http://schemas.microsoft.com/office/drawing/2017/decorative" val="1"/>
              </a:ext>
            </a:extLst>
          </p:cNvPr>
          <p:cNvSpPr/>
          <p:nvPr/>
        </p:nvSpPr>
        <p:spPr>
          <a:xfrm>
            <a:off x="0" y="13600"/>
            <a:ext cx="12192000" cy="244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87" name="Shape:Rectangle">
            <a:extLst>
              <a:ext uri="{C183D7F6-B498-43B3-948B-1728B52AA6E4}">
                <adec:decorative xmlns:adec="http://schemas.microsoft.com/office/drawing/2017/decorative" val="1"/>
              </a:ext>
            </a:extLst>
          </p:cNvPr>
          <p:cNvSpPr/>
          <p:nvPr/>
        </p:nvSpPr>
        <p:spPr>
          <a:xfrm>
            <a:off x="0" y="5007175"/>
            <a:ext cx="12192000" cy="1851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38BE9377-3B39-931B-2AD3-7A086C0E258F}"/>
              </a:ext>
            </a:extLst>
          </p:cNvPr>
          <p:cNvSpPr>
            <a:spLocks noGrp="1"/>
          </p:cNvSpPr>
          <p:nvPr>
            <p:ph type="ctrTitle"/>
          </p:nvPr>
        </p:nvSpPr>
        <p:spPr>
          <a:xfrm>
            <a:off x="415611" y="558581"/>
            <a:ext cx="11360700" cy="707200"/>
          </a:xfrm>
        </p:spPr>
        <p:txBody>
          <a:bodyPr>
            <a:noAutofit/>
          </a:bodyPr>
          <a:lstStyle/>
          <a:p>
            <a:r>
              <a:rPr lang="en-US" sz="5000" noProof="0"/>
              <a:t>Understanding Displacement</a:t>
            </a:r>
            <a:endParaRPr lang="en-US" sz="5000"/>
          </a:p>
        </p:txBody>
      </p:sp>
      <p:sp>
        <p:nvSpPr>
          <p:cNvPr id="86" name="Text Box 1"/>
          <p:cNvSpPr txBox="1">
            <a:spLocks noGrp="1"/>
          </p:cNvSpPr>
          <p:nvPr>
            <p:ph type="subTitle" idx="1"/>
          </p:nvPr>
        </p:nvSpPr>
        <p:spPr>
          <a:xfrm>
            <a:off x="415600" y="1428178"/>
            <a:ext cx="11360700" cy="6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3300" noProof="0">
                <a:solidFill>
                  <a:schemeClr val="accent3"/>
                </a:solidFill>
              </a:rPr>
              <a:t>CAUSES | IMPACTS | SOLUTIONS</a:t>
            </a:r>
          </a:p>
        </p:txBody>
      </p:sp>
      <p:sp>
        <p:nvSpPr>
          <p:cNvPr id="92" name="Text Box 2"/>
          <p:cNvSpPr txBox="1"/>
          <p:nvPr/>
        </p:nvSpPr>
        <p:spPr>
          <a:xfrm>
            <a:off x="2148750" y="2230475"/>
            <a:ext cx="7894500" cy="9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noProof="0">
                <a:solidFill>
                  <a:schemeClr val="dk1"/>
                </a:solidFill>
                <a:highlight>
                  <a:srgbClr val="FFFF00"/>
                </a:highlight>
                <a:latin typeface="Trebuchet MS"/>
                <a:ea typeface="Trebuchet MS"/>
                <a:cs typeface="Trebuchet MS"/>
                <a:sym typeface="Trebuchet MS"/>
              </a:rPr>
              <a:t>Meeting name / date / time</a:t>
            </a:r>
          </a:p>
        </p:txBody>
      </p:sp>
      <p:pic>
        <p:nvPicPr>
          <p:cNvPr id="93" name="Picture: 1" descr="Sample of local seal or logo that should be changed or removed when editing this slide deck to your jurisdiction"/>
          <p:cNvPicPr preferRelativeResize="0"/>
          <p:nvPr/>
        </p:nvPicPr>
        <p:blipFill>
          <a:blip r:embed="rId3">
            <a:alphaModFix/>
          </a:blip>
          <a:stretch>
            <a:fillRect/>
          </a:stretch>
        </p:blipFill>
        <p:spPr>
          <a:xfrm>
            <a:off x="639300" y="1665232"/>
            <a:ext cx="1420577" cy="1495987"/>
          </a:xfrm>
          <a:prstGeom prst="rect">
            <a:avLst/>
          </a:prstGeom>
          <a:noFill/>
          <a:ln>
            <a:noFill/>
          </a:ln>
        </p:spPr>
      </p:pic>
      <p:sp>
        <p:nvSpPr>
          <p:cNvPr id="94" name="Text Box 3"/>
          <p:cNvSpPr txBox="1"/>
          <p:nvPr/>
        </p:nvSpPr>
        <p:spPr>
          <a:xfrm>
            <a:off x="690750" y="2117225"/>
            <a:ext cx="1262100" cy="59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noProof="0">
                <a:solidFill>
                  <a:schemeClr val="dk1"/>
                </a:solidFill>
                <a:highlight>
                  <a:srgbClr val="FFFF00"/>
                </a:highlight>
                <a:latin typeface="Trebuchet MS"/>
                <a:ea typeface="Trebuchet MS"/>
                <a:cs typeface="Trebuchet MS"/>
                <a:sym typeface="Trebuchet MS"/>
              </a:rPr>
              <a:t>Update with local seal/logo or remove</a:t>
            </a:r>
          </a:p>
        </p:txBody>
      </p:sp>
      <p:pic>
        <p:nvPicPr>
          <p:cNvPr id="90" name="Picture: 2" descr="A picture of a senior cooking"/>
          <p:cNvPicPr preferRelativeResize="0"/>
          <p:nvPr/>
        </p:nvPicPr>
        <p:blipFill rotWithShape="1">
          <a:blip r:embed="rId4">
            <a:alphaModFix/>
          </a:blip>
          <a:srcRect l="5728" r="5737"/>
          <a:stretch/>
        </p:blipFill>
        <p:spPr>
          <a:xfrm>
            <a:off x="585950" y="3461400"/>
            <a:ext cx="3544500" cy="2670300"/>
          </a:xfrm>
          <a:prstGeom prst="roundRect">
            <a:avLst>
              <a:gd name="adj" fmla="val 7424"/>
            </a:avLst>
          </a:prstGeom>
          <a:noFill/>
          <a:ln>
            <a:noFill/>
          </a:ln>
          <a:effectLst>
            <a:outerShdw blurRad="57150" dist="19050" dir="5400000" algn="bl" rotWithShape="0">
              <a:srgbClr val="000000">
                <a:alpha val="50000"/>
              </a:srgbClr>
            </a:outerShdw>
          </a:effectLst>
        </p:spPr>
      </p:pic>
      <p:pic>
        <p:nvPicPr>
          <p:cNvPr id="88" name="Picture: 3" descr="A picture of townhomes"/>
          <p:cNvPicPr preferRelativeResize="0"/>
          <p:nvPr/>
        </p:nvPicPr>
        <p:blipFill rotWithShape="1">
          <a:blip r:embed="rId5">
            <a:alphaModFix/>
          </a:blip>
          <a:srcRect l="5759" r="5768"/>
          <a:stretch/>
        </p:blipFill>
        <p:spPr>
          <a:xfrm>
            <a:off x="4324955" y="3461400"/>
            <a:ext cx="3542100" cy="2670300"/>
          </a:xfrm>
          <a:prstGeom prst="roundRect">
            <a:avLst>
              <a:gd name="adj" fmla="val 6650"/>
            </a:avLst>
          </a:prstGeom>
          <a:noFill/>
          <a:ln>
            <a:noFill/>
          </a:ln>
          <a:effectLst>
            <a:outerShdw blurRad="57150" dist="19050" dir="5400000" algn="bl" rotWithShape="0">
              <a:srgbClr val="000000">
                <a:alpha val="50000"/>
              </a:srgbClr>
            </a:outerShdw>
          </a:effectLst>
        </p:spPr>
      </p:pic>
      <p:pic>
        <p:nvPicPr>
          <p:cNvPr id="89" name="Picture: 4" descr="A picture of a woman and child"/>
          <p:cNvPicPr preferRelativeResize="0"/>
          <p:nvPr/>
        </p:nvPicPr>
        <p:blipFill rotWithShape="1">
          <a:blip r:embed="rId6">
            <a:alphaModFix/>
          </a:blip>
          <a:srcRect l="11527"/>
          <a:stretch/>
        </p:blipFill>
        <p:spPr>
          <a:xfrm>
            <a:off x="8061453" y="3461400"/>
            <a:ext cx="3544500" cy="2670300"/>
          </a:xfrm>
          <a:prstGeom prst="roundRect">
            <a:avLst>
              <a:gd name="adj" fmla="val 6157"/>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Rectangle">
            <a:extLst>
              <a:ext uri="{C183D7F6-B498-43B3-948B-1728B52AA6E4}">
                <adec:decorative xmlns:adec="http://schemas.microsoft.com/office/drawing/2017/decorative" val="1"/>
              </a:ext>
            </a:extLst>
          </p:cNvPr>
          <p:cNvSpPr/>
          <p:nvPr/>
        </p:nvSpPr>
        <p:spPr>
          <a:xfrm>
            <a:off x="0" y="-25"/>
            <a:ext cx="5108700" cy="6858000"/>
          </a:xfrm>
          <a:prstGeom prst="rect">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12D978F9-3760-FD89-23DB-E15EA8408F86}"/>
              </a:ext>
            </a:extLst>
          </p:cNvPr>
          <p:cNvSpPr>
            <a:spLocks noGrp="1"/>
          </p:cNvSpPr>
          <p:nvPr>
            <p:ph type="title"/>
          </p:nvPr>
        </p:nvSpPr>
        <p:spPr>
          <a:xfrm>
            <a:off x="628563" y="98789"/>
            <a:ext cx="4172037" cy="2883401"/>
          </a:xfrm>
        </p:spPr>
        <p:txBody>
          <a:bodyPr>
            <a:normAutofit fontScale="90000"/>
          </a:bodyPr>
          <a:lstStyle/>
          <a:p>
            <a:pPr marL="0" lvl="0" indent="0" algn="l" rtl="0">
              <a:spcBef>
                <a:spcPts val="0"/>
              </a:spcBef>
              <a:spcAft>
                <a:spcPts val="0"/>
              </a:spcAft>
            </a:pPr>
            <a:r>
              <a:rPr lang="en-US" sz="2900" noProof="0">
                <a:solidFill>
                  <a:schemeClr val="lt1"/>
                </a:solidFill>
              </a:rPr>
              <a:t>But:</a:t>
            </a:r>
            <a:br>
              <a:rPr lang="en-US" sz="3200" noProof="0">
                <a:solidFill>
                  <a:schemeClr val="lt1"/>
                </a:solidFill>
              </a:rPr>
            </a:br>
            <a:r>
              <a:rPr lang="en-US" sz="3900" noProof="0">
                <a:solidFill>
                  <a:schemeClr val="lt1"/>
                </a:solidFill>
              </a:rPr>
              <a:t>Building more housing won’t end displacement.</a:t>
            </a:r>
            <a:endParaRPr lang="en-US" sz="3900"/>
          </a:p>
        </p:txBody>
      </p:sp>
      <p:pic>
        <p:nvPicPr>
          <p:cNvPr id="340" name="Icon 1" descr="Icon of living room window"/>
          <p:cNvPicPr preferRelativeResize="0"/>
          <p:nvPr/>
        </p:nvPicPr>
        <p:blipFill>
          <a:blip r:embed="rId3">
            <a:alphaModFix/>
          </a:blip>
          <a:stretch>
            <a:fillRect/>
          </a:stretch>
        </p:blipFill>
        <p:spPr>
          <a:xfrm>
            <a:off x="833100" y="3037500"/>
            <a:ext cx="837947" cy="1015799"/>
          </a:xfrm>
          <a:prstGeom prst="rect">
            <a:avLst/>
          </a:prstGeom>
          <a:noFill/>
          <a:ln>
            <a:noFill/>
          </a:ln>
        </p:spPr>
      </p:pic>
      <p:pic>
        <p:nvPicPr>
          <p:cNvPr id="341" name="Icon 2" descr="Icon of house with a padlock"/>
          <p:cNvPicPr preferRelativeResize="0"/>
          <p:nvPr/>
        </p:nvPicPr>
        <p:blipFill>
          <a:blip r:embed="rId4">
            <a:alphaModFix/>
          </a:blip>
          <a:stretch>
            <a:fillRect/>
          </a:stretch>
        </p:blipFill>
        <p:spPr>
          <a:xfrm>
            <a:off x="1998752" y="3003730"/>
            <a:ext cx="1050725" cy="1049575"/>
          </a:xfrm>
          <a:prstGeom prst="rect">
            <a:avLst/>
          </a:prstGeom>
          <a:noFill/>
          <a:ln>
            <a:noFill/>
          </a:ln>
        </p:spPr>
      </p:pic>
      <p:sp>
        <p:nvSpPr>
          <p:cNvPr id="335" name="Text Box 1"/>
          <p:cNvSpPr txBox="1">
            <a:spLocks noGrp="1"/>
          </p:cNvSpPr>
          <p:nvPr>
            <p:ph type="body" idx="1"/>
          </p:nvPr>
        </p:nvSpPr>
        <p:spPr>
          <a:xfrm>
            <a:off x="5673350" y="960125"/>
            <a:ext cx="5680500" cy="10158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n-US" sz="3000" noProof="0">
                <a:solidFill>
                  <a:schemeClr val="bg2"/>
                </a:solidFill>
              </a:rPr>
              <a:t>Protection and Preservation are critical</a:t>
            </a:r>
          </a:p>
        </p:txBody>
      </p:sp>
      <p:sp>
        <p:nvSpPr>
          <p:cNvPr id="339" name="Text Box 2"/>
          <p:cNvSpPr txBox="1">
            <a:spLocks noGrp="1"/>
          </p:cNvSpPr>
          <p:nvPr>
            <p:ph type="body" idx="1"/>
          </p:nvPr>
        </p:nvSpPr>
        <p:spPr>
          <a:xfrm>
            <a:off x="5673349" y="2070300"/>
            <a:ext cx="6269269" cy="461624"/>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n-US" b="0" noProof="0">
                <a:solidFill>
                  <a:schemeClr val="bg2"/>
                </a:solidFill>
              </a:rPr>
              <a:t>Local policies and programs are needed to:</a:t>
            </a:r>
          </a:p>
        </p:txBody>
      </p:sp>
      <p:sp>
        <p:nvSpPr>
          <p:cNvPr id="337" name="Text Box 3"/>
          <p:cNvSpPr/>
          <p:nvPr/>
        </p:nvSpPr>
        <p:spPr>
          <a:xfrm>
            <a:off x="5821426" y="2785775"/>
            <a:ext cx="5062500" cy="9828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Avoid evictions whenever possible</a:t>
            </a:r>
          </a:p>
        </p:txBody>
      </p:sp>
      <p:sp>
        <p:nvSpPr>
          <p:cNvPr id="336" name="Text Box 4"/>
          <p:cNvSpPr/>
          <p:nvPr/>
        </p:nvSpPr>
        <p:spPr>
          <a:xfrm>
            <a:off x="5821403" y="3918297"/>
            <a:ext cx="5062500" cy="982800"/>
          </a:xfrm>
          <a:prstGeom prst="roundRect">
            <a:avLst>
              <a:gd name="adj" fmla="val 7732"/>
            </a:avLst>
          </a:prstGeom>
          <a:solidFill>
            <a:schemeClr val="tx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Help those who are displaced</a:t>
            </a:r>
          </a:p>
        </p:txBody>
      </p:sp>
      <p:sp>
        <p:nvSpPr>
          <p:cNvPr id="338" name="Text Box 5"/>
          <p:cNvSpPr/>
          <p:nvPr/>
        </p:nvSpPr>
        <p:spPr>
          <a:xfrm>
            <a:off x="5821400" y="5050825"/>
            <a:ext cx="5062500" cy="9828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000" b="1" noProof="0">
                <a:solidFill>
                  <a:schemeClr val="lt1"/>
                </a:solidFill>
                <a:latin typeface="Trebuchet MS"/>
                <a:ea typeface="Trebuchet MS"/>
                <a:cs typeface="Trebuchet MS"/>
                <a:sym typeface="Trebuchet MS"/>
              </a:rPr>
              <a:t>Keep and expand the number of affordable homes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a:extLst>
            <a:ext uri="{FF2B5EF4-FFF2-40B4-BE49-F238E27FC236}">
              <a16:creationId xmlns:a16="http://schemas.microsoft.com/office/drawing/2014/main" id="{4887C3D4-1075-4635-682F-7CAC1407E519}"/>
            </a:ext>
          </a:extLst>
        </p:cNvPr>
        <p:cNvGrpSpPr/>
        <p:nvPr/>
      </p:nvGrpSpPr>
      <p:grpSpPr>
        <a:xfrm>
          <a:off x="0" y="0"/>
          <a:ext cx="0" cy="0"/>
          <a:chOff x="0" y="0"/>
          <a:chExt cx="0" cy="0"/>
        </a:xfrm>
      </p:grpSpPr>
      <p:pic>
        <p:nvPicPr>
          <p:cNvPr id="274" name="Picture 1">
            <a:extLst>
              <a:ext uri="{FF2B5EF4-FFF2-40B4-BE49-F238E27FC236}">
                <a16:creationId xmlns:a16="http://schemas.microsoft.com/office/drawing/2014/main" id="{65415391-3753-1B12-F071-800C1088ACB6}"/>
              </a:ex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0" y="0"/>
            <a:ext cx="12192000" cy="6858001"/>
          </a:xfrm>
          <a:prstGeom prst="rect">
            <a:avLst/>
          </a:prstGeom>
          <a:noFill/>
          <a:ln>
            <a:noFill/>
          </a:ln>
        </p:spPr>
      </p:pic>
      <p:sp>
        <p:nvSpPr>
          <p:cNvPr id="275" name="Shape: Rectangle">
            <a:extLst>
              <a:ext uri="{FF2B5EF4-FFF2-40B4-BE49-F238E27FC236}">
                <a16:creationId xmlns:a16="http://schemas.microsoft.com/office/drawing/2014/main" id="{6538E234-F9B5-9DC4-5112-833C8DCA6FF7}"/>
              </a:ext>
              <a:ext uri="{C183D7F6-B498-43B3-948B-1728B52AA6E4}">
                <adec:decorative xmlns:adec="http://schemas.microsoft.com/office/drawing/2017/decorative" val="1"/>
              </a:ext>
            </a:extLst>
          </p:cNvPr>
          <p:cNvSpPr/>
          <p:nvPr/>
        </p:nvSpPr>
        <p:spPr>
          <a:xfrm>
            <a:off x="831300" y="1663700"/>
            <a:ext cx="11360700" cy="3629395"/>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grpSp>
        <p:nvGrpSpPr>
          <p:cNvPr id="277" name="Group for Icon Design">
            <a:extLst>
              <a:ext uri="{FF2B5EF4-FFF2-40B4-BE49-F238E27FC236}">
                <a16:creationId xmlns:a16="http://schemas.microsoft.com/office/drawing/2014/main" id="{97E175CD-8260-F611-EA20-E04916E7582E}"/>
              </a:ex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278" name="Shape: Circle">
              <a:extLst>
                <a:ext uri="{FF2B5EF4-FFF2-40B4-BE49-F238E27FC236}">
                  <a16:creationId xmlns:a16="http://schemas.microsoft.com/office/drawing/2014/main" id="{284F6456-DD84-3058-F2ED-4791335C4CBC}"/>
                </a:ext>
              </a:extLst>
            </p:cNvPr>
            <p:cNvSpPr/>
            <p:nvPr/>
          </p:nvSpPr>
          <p:spPr>
            <a:xfrm>
              <a:off x="366200" y="2280950"/>
              <a:ext cx="1262700" cy="12627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79" name="Icon 1">
              <a:extLst>
                <a:ext uri="{FF2B5EF4-FFF2-40B4-BE49-F238E27FC236}">
                  <a16:creationId xmlns:a16="http://schemas.microsoft.com/office/drawing/2014/main" id="{B4E44820-94CB-D44B-BF0C-78D17F2601CF}"/>
                </a:ext>
              </a:extLst>
            </p:cNvPr>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300" b="1" noProof="0">
                  <a:solidFill>
                    <a:schemeClr val="lt1"/>
                  </a:solidFill>
                  <a:latin typeface="Trebuchet MS"/>
                  <a:ea typeface="Trebuchet MS"/>
                  <a:cs typeface="Trebuchet MS"/>
                  <a:sym typeface="Trebuchet MS"/>
                </a:rPr>
                <a:t>4</a:t>
              </a:r>
            </a:p>
          </p:txBody>
        </p:sp>
      </p:grpSp>
      <p:sp>
        <p:nvSpPr>
          <p:cNvPr id="5" name="Title">
            <a:extLst>
              <a:ext uri="{FF2B5EF4-FFF2-40B4-BE49-F238E27FC236}">
                <a16:creationId xmlns:a16="http://schemas.microsoft.com/office/drawing/2014/main" id="{E99D396D-29FA-0423-C285-14758A6C81D3}"/>
              </a:ext>
            </a:extLst>
          </p:cNvPr>
          <p:cNvSpPr>
            <a:spLocks noGrp="1"/>
          </p:cNvSpPr>
          <p:nvPr>
            <p:ph type="title"/>
          </p:nvPr>
        </p:nvSpPr>
        <p:spPr>
          <a:xfrm>
            <a:off x="1764750" y="2071305"/>
            <a:ext cx="9331875" cy="1065150"/>
          </a:xfrm>
        </p:spPr>
        <p:txBody>
          <a:bodyPr>
            <a:normAutofit fontScale="90000"/>
          </a:bodyPr>
          <a:lstStyle/>
          <a:p>
            <a:br>
              <a:rPr lang="en-US" sz="4800" b="1" noProof="0" dirty="0">
                <a:solidFill>
                  <a:schemeClr val="bg1"/>
                </a:solidFill>
                <a:latin typeface="Trebuchet MS"/>
                <a:ea typeface="Trebuchet MS"/>
                <a:cs typeface="Trebuchet MS"/>
                <a:sym typeface="Trebuchet MS"/>
              </a:rPr>
            </a:br>
            <a:r>
              <a:rPr lang="en-US" dirty="0">
                <a:solidFill>
                  <a:schemeClr val="bg1"/>
                </a:solidFill>
              </a:rPr>
              <a:t>A comprehensive approach across the 3Ps </a:t>
            </a:r>
          </a:p>
        </p:txBody>
      </p:sp>
      <p:sp>
        <p:nvSpPr>
          <p:cNvPr id="2" name="Text Box 1">
            <a:extLst>
              <a:ext uri="{FF2B5EF4-FFF2-40B4-BE49-F238E27FC236}">
                <a16:creationId xmlns:a16="http://schemas.microsoft.com/office/drawing/2014/main" id="{867742B8-8E87-039B-8E9F-95C0BA7ACFD6}"/>
              </a:ext>
            </a:extLst>
          </p:cNvPr>
          <p:cNvSpPr txBox="1">
            <a:spLocks/>
          </p:cNvSpPr>
          <p:nvPr/>
        </p:nvSpPr>
        <p:spPr>
          <a:xfrm>
            <a:off x="1767850" y="3529523"/>
            <a:ext cx="9919000" cy="1516822"/>
          </a:xfrm>
          <a:prstGeom prst="rect">
            <a:avLst/>
          </a:prstGeom>
          <a:noFill/>
          <a:ln>
            <a:noFill/>
          </a:ln>
        </p:spPr>
        <p:txBody>
          <a:bodyPr spcFirstLastPara="1" wrap="square" lIns="121900" tIns="121900" rIns="121900" bIns="121900" anchor="ctr" anchorCtr="0">
            <a:normAutofit fontScale="5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Trebuchet MS"/>
              <a:buNone/>
              <a:defRPr sz="4800" b="1" i="0" u="none" strike="noStrike" cap="none">
                <a:solidFill>
                  <a:schemeClr val="dk1"/>
                </a:solidFill>
                <a:latin typeface="Trebuchet MS"/>
                <a:ea typeface="Trebuchet MS"/>
                <a:cs typeface="Trebuchet MS"/>
                <a:sym typeface="Trebuchet MS"/>
              </a:defRPr>
            </a:lvl1pPr>
            <a:lvl2pPr marR="0" lvl="1"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br>
              <a:rPr lang="en-US" dirty="0">
                <a:solidFill>
                  <a:schemeClr val="bg1"/>
                </a:solidFill>
              </a:rPr>
            </a:br>
            <a:r>
              <a:rPr lang="en-US" sz="6900" b="0" dirty="0">
                <a:solidFill>
                  <a:schemeClr val="bg1"/>
                </a:solidFill>
              </a:rPr>
              <a:t>Building more housing — </a:t>
            </a:r>
            <a:r>
              <a:rPr lang="en-US" sz="6900" dirty="0">
                <a:solidFill>
                  <a:schemeClr val="bg1"/>
                </a:solidFill>
              </a:rPr>
              <a:t>and better systems </a:t>
            </a:r>
            <a:r>
              <a:rPr lang="en-US" sz="6900" b="0" dirty="0">
                <a:solidFill>
                  <a:schemeClr val="bg1"/>
                </a:solidFill>
              </a:rPr>
              <a:t>— to keep people in place</a:t>
            </a:r>
            <a:endParaRPr lang="en-US" sz="6900" b="0" dirty="0">
              <a:solidFill>
                <a:schemeClr val="lt1"/>
              </a:solidFill>
            </a:endParaRPr>
          </a:p>
        </p:txBody>
      </p:sp>
    </p:spTree>
    <p:extLst>
      <p:ext uri="{BB962C8B-B14F-4D97-AF65-F5344CB8AC3E}">
        <p14:creationId xmlns:p14="http://schemas.microsoft.com/office/powerpoint/2010/main" val="2501117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Title">
            <a:extLst>
              <a:ext uri="{FF2B5EF4-FFF2-40B4-BE49-F238E27FC236}">
                <a16:creationId xmlns:a16="http://schemas.microsoft.com/office/drawing/2014/main" id="{C254D713-540F-70BD-3C17-F7629A16D587}"/>
              </a:ext>
            </a:extLst>
          </p:cNvPr>
          <p:cNvSpPr>
            <a:spLocks noGrp="1"/>
          </p:cNvSpPr>
          <p:nvPr>
            <p:ph type="title"/>
          </p:nvPr>
        </p:nvSpPr>
        <p:spPr>
          <a:xfrm>
            <a:off x="2598821" y="207488"/>
            <a:ext cx="9488906" cy="1325700"/>
          </a:xfrm>
        </p:spPr>
        <p:txBody>
          <a:bodyPr>
            <a:noAutofit/>
          </a:bodyPr>
          <a:lstStyle/>
          <a:p>
            <a:r>
              <a:rPr lang="en-US" sz="2800" noProof="0">
                <a:solidFill>
                  <a:schemeClr val="bg2"/>
                </a:solidFill>
              </a:rPr>
              <a:t>We need to create more and better housing choices while helping existing residents stay in place </a:t>
            </a:r>
            <a:endParaRPr lang="en-US" sz="2800"/>
          </a:p>
        </p:txBody>
      </p:sp>
      <p:pic>
        <p:nvPicPr>
          <p:cNvPr id="455" name="Picture 1" descr="Aerial view of neighborhood"/>
          <p:cNvPicPr preferRelativeResize="0"/>
          <p:nvPr/>
        </p:nvPicPr>
        <p:blipFill rotWithShape="1">
          <a:blip r:embed="rId3">
            <a:alphaModFix/>
          </a:blip>
          <a:srcRect l="15453" r="62134"/>
          <a:stretch/>
        </p:blipFill>
        <p:spPr>
          <a:xfrm>
            <a:off x="2" y="0"/>
            <a:ext cx="2308401" cy="6858001"/>
          </a:xfrm>
          <a:prstGeom prst="rect">
            <a:avLst/>
          </a:prstGeom>
          <a:noFill/>
          <a:ln>
            <a:noFill/>
          </a:ln>
        </p:spPr>
      </p:pic>
      <p:cxnSp>
        <p:nvCxnSpPr>
          <p:cNvPr id="453" name="Shape: Line">
            <a:extLst>
              <a:ext uri="{C183D7F6-B498-43B3-948B-1728B52AA6E4}">
                <adec:decorative xmlns:adec="http://schemas.microsoft.com/office/drawing/2017/decorative" val="1"/>
              </a:ext>
            </a:extLst>
          </p:cNvPr>
          <p:cNvCxnSpPr/>
          <p:nvPr/>
        </p:nvCxnSpPr>
        <p:spPr>
          <a:xfrm>
            <a:off x="4714500" y="16321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454" name="Text Box 1"/>
          <p:cNvSpPr txBox="1">
            <a:spLocks noGrp="1"/>
          </p:cNvSpPr>
          <p:nvPr>
            <p:ph type="body" idx="1"/>
          </p:nvPr>
        </p:nvSpPr>
        <p:spPr>
          <a:xfrm>
            <a:off x="2691975" y="1901825"/>
            <a:ext cx="9287100" cy="461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2800"/>
              <a:buNone/>
            </a:pPr>
            <a:r>
              <a:rPr lang="en-US" noProof="0">
                <a:solidFill>
                  <a:schemeClr val="bg2"/>
                </a:solidFill>
              </a:rPr>
              <a:t>We can work together to:</a:t>
            </a:r>
          </a:p>
        </p:txBody>
      </p:sp>
      <p:sp>
        <p:nvSpPr>
          <p:cNvPr id="456" name="Text Box 2"/>
          <p:cNvSpPr txBox="1"/>
          <p:nvPr/>
        </p:nvSpPr>
        <p:spPr>
          <a:xfrm>
            <a:off x="2779075" y="2561400"/>
            <a:ext cx="9200100" cy="4165213"/>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Clr>
                <a:schemeClr val="accent3"/>
              </a:buClr>
              <a:buFont typeface="Wingdings" pitchFamily="2" charset="2"/>
              <a:buChar char="ü"/>
            </a:pPr>
            <a:r>
              <a:rPr lang="en-US" sz="2400" noProof="0">
                <a:solidFill>
                  <a:schemeClr val="bg2"/>
                </a:solidFill>
                <a:latin typeface="Trebuchet MS"/>
                <a:ea typeface="Trebuchet MS"/>
                <a:cs typeface="Trebuchet MS"/>
                <a:sym typeface="Trebuchet MS"/>
              </a:rPr>
              <a:t>Understand the realities of displacement in our community</a:t>
            </a:r>
          </a:p>
          <a:p>
            <a:pPr marL="457200" lvl="0" indent="-400050" algn="l" rtl="0">
              <a:spcBef>
                <a:spcPts val="2000"/>
              </a:spcBef>
              <a:spcAft>
                <a:spcPts val="0"/>
              </a:spcAft>
              <a:buClr>
                <a:schemeClr val="accent3"/>
              </a:buClr>
              <a:buFont typeface="Wingdings" pitchFamily="2" charset="2"/>
              <a:buChar char="ü"/>
            </a:pPr>
            <a:r>
              <a:rPr lang="en-US" sz="2400" noProof="0">
                <a:solidFill>
                  <a:schemeClr val="bg2"/>
                </a:solidFill>
                <a:latin typeface="Trebuchet MS"/>
                <a:ea typeface="Trebuchet MS"/>
                <a:cs typeface="Trebuchet MS"/>
                <a:sym typeface="Trebuchet MS"/>
              </a:rPr>
              <a:t>Ensure that people most impacted by displacement risks are part of developing the solution</a:t>
            </a:r>
          </a:p>
          <a:p>
            <a:pPr marL="457200" lvl="0" indent="-400050" algn="l" rtl="0">
              <a:spcBef>
                <a:spcPts val="2000"/>
              </a:spcBef>
              <a:spcAft>
                <a:spcPts val="0"/>
              </a:spcAft>
              <a:buClr>
                <a:schemeClr val="accent3"/>
              </a:buClr>
              <a:buFont typeface="Wingdings" pitchFamily="2" charset="2"/>
              <a:buChar char="ü"/>
            </a:pPr>
            <a:r>
              <a:rPr lang="en-US" sz="2400" noProof="0">
                <a:solidFill>
                  <a:schemeClr val="bg2"/>
                </a:solidFill>
                <a:latin typeface="Trebuchet MS"/>
                <a:ea typeface="Trebuchet MS"/>
                <a:cs typeface="Trebuchet MS"/>
                <a:sym typeface="Trebuchet MS"/>
              </a:rPr>
              <a:t>Create and preserve the housing we need for people here today as well as to welcome new neighbors and support future generations </a:t>
            </a:r>
          </a:p>
          <a:p>
            <a:pPr marL="457200" lvl="0" indent="-400050" algn="l" rtl="0">
              <a:spcBef>
                <a:spcPts val="2000"/>
              </a:spcBef>
              <a:spcAft>
                <a:spcPts val="2000"/>
              </a:spcAft>
              <a:buClr>
                <a:schemeClr val="accent3"/>
              </a:buClr>
              <a:buFont typeface="Wingdings" pitchFamily="2" charset="2"/>
              <a:buChar char="ü"/>
            </a:pPr>
            <a:r>
              <a:rPr lang="en-US" sz="2400" noProof="0">
                <a:solidFill>
                  <a:schemeClr val="bg2"/>
                </a:solidFill>
                <a:latin typeface="Trebuchet MS"/>
                <a:ea typeface="Trebuchet MS"/>
                <a:cs typeface="Trebuchet MS"/>
                <a:sym typeface="Trebuchet MS"/>
              </a:rPr>
              <a:t>Develop and deliver workable solutions that help people of all incomes stay and thrive in our community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Picture 1" descr="Aerial view of neighborhood"/>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430" name="Shape: Rectangle">
            <a:extLst>
              <a:ext uri="{C183D7F6-B498-43B3-948B-1728B52AA6E4}">
                <adec:decorative xmlns:adec="http://schemas.microsoft.com/office/drawing/2017/decorative" val="1"/>
              </a:ext>
            </a:extLst>
          </p:cNvPr>
          <p:cNvSpPr/>
          <p:nvPr/>
        </p:nvSpPr>
        <p:spPr>
          <a:xfrm>
            <a:off x="0" y="1673817"/>
            <a:ext cx="12192000" cy="5184183"/>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31" name="Shape: Rectangle">
            <a:extLst>
              <a:ext uri="{C183D7F6-B498-43B3-948B-1728B52AA6E4}">
                <adec:decorative xmlns:adec="http://schemas.microsoft.com/office/drawing/2017/decorative" val="1"/>
              </a:ext>
            </a:extLst>
          </p:cNvPr>
          <p:cNvSpPr/>
          <p:nvPr/>
        </p:nvSpPr>
        <p:spPr>
          <a:xfrm>
            <a:off x="1134750" y="2094074"/>
            <a:ext cx="4716000" cy="1632351"/>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 name="Title">
            <a:extLst>
              <a:ext uri="{FF2B5EF4-FFF2-40B4-BE49-F238E27FC236}">
                <a16:creationId xmlns:a16="http://schemas.microsoft.com/office/drawing/2014/main" id="{4FE359D9-66D5-55F5-3A35-B9AEA28C2AEC}"/>
              </a:ext>
            </a:extLst>
          </p:cNvPr>
          <p:cNvSpPr>
            <a:spLocks noGrp="1"/>
          </p:cNvSpPr>
          <p:nvPr>
            <p:ph type="title"/>
          </p:nvPr>
        </p:nvSpPr>
        <p:spPr>
          <a:xfrm>
            <a:off x="838200" y="221384"/>
            <a:ext cx="10515600" cy="1325700"/>
          </a:xfrm>
        </p:spPr>
        <p:txBody>
          <a:bodyPr/>
          <a:lstStyle/>
          <a:p>
            <a:r>
              <a:rPr lang="en-US" noProof="0">
                <a:solidFill>
                  <a:schemeClr val="bg2"/>
                </a:solidFill>
              </a:rPr>
              <a:t>It’s more than having policies and programs — we need a holistic approach!</a:t>
            </a:r>
            <a:endParaRPr lang="en-US"/>
          </a:p>
        </p:txBody>
      </p:sp>
      <p:sp>
        <p:nvSpPr>
          <p:cNvPr id="432" name="Text Box 1"/>
          <p:cNvSpPr txBox="1">
            <a:spLocks noGrp="1"/>
          </p:cNvSpPr>
          <p:nvPr>
            <p:ph type="body" idx="1"/>
          </p:nvPr>
        </p:nvSpPr>
        <p:spPr>
          <a:xfrm>
            <a:off x="1240910" y="2338296"/>
            <a:ext cx="4502489" cy="1143903"/>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1000"/>
              </a:spcBef>
              <a:spcAft>
                <a:spcPts val="0"/>
              </a:spcAft>
              <a:buNone/>
            </a:pPr>
            <a:r>
              <a:rPr lang="en-US" sz="2200" noProof="0" dirty="0">
                <a:solidFill>
                  <a:schemeClr val="accent3"/>
                </a:solidFill>
              </a:rPr>
              <a:t>Outreach and Education </a:t>
            </a:r>
            <a:r>
              <a:rPr lang="en-US" sz="2200" noProof="0" dirty="0"/>
              <a:t>help everyone understand their rights and the available services</a:t>
            </a:r>
          </a:p>
        </p:txBody>
      </p:sp>
      <p:sp>
        <p:nvSpPr>
          <p:cNvPr id="433" name="Shape: Rectangle">
            <a:extLst>
              <a:ext uri="{C183D7F6-B498-43B3-948B-1728B52AA6E4}">
                <adec:decorative xmlns:adec="http://schemas.microsoft.com/office/drawing/2017/decorative" val="1"/>
              </a:ext>
            </a:extLst>
          </p:cNvPr>
          <p:cNvSpPr/>
          <p:nvPr/>
        </p:nvSpPr>
        <p:spPr>
          <a:xfrm>
            <a:off x="1134750" y="4016709"/>
            <a:ext cx="4716000" cy="18021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34" name="Text Box 2"/>
          <p:cNvSpPr txBox="1">
            <a:spLocks noGrp="1"/>
          </p:cNvSpPr>
          <p:nvPr>
            <p:ph type="body" idx="1"/>
          </p:nvPr>
        </p:nvSpPr>
        <p:spPr>
          <a:xfrm>
            <a:off x="1284905" y="4176530"/>
            <a:ext cx="4414500" cy="1482457"/>
          </a:xfrm>
          <a:prstGeom prst="rect">
            <a:avLst/>
          </a:prstGeom>
          <a:noFill/>
          <a:ln>
            <a:noFill/>
          </a:ln>
        </p:spPr>
        <p:txBody>
          <a:bodyPr spcFirstLastPara="1" wrap="square" lIns="0" tIns="0" rIns="0" bIns="0" anchor="t" anchorCtr="0">
            <a:spAutoFit/>
          </a:bodyPr>
          <a:lstStyle/>
          <a:p>
            <a:pPr marL="0" indent="0" algn="ctr">
              <a:lnSpc>
                <a:spcPct val="100000"/>
              </a:lnSpc>
              <a:buNone/>
            </a:pPr>
            <a:r>
              <a:rPr lang="en-US" sz="2200" noProof="0" dirty="0">
                <a:solidFill>
                  <a:schemeClr val="accent3"/>
                </a:solidFill>
              </a:rPr>
              <a:t>Partnerships with Community Groups </a:t>
            </a:r>
            <a:r>
              <a:rPr lang="en-US" sz="2200" noProof="0" dirty="0"/>
              <a:t>reach people where </a:t>
            </a:r>
            <a:r>
              <a:rPr lang="en-US" sz="2200" dirty="0"/>
              <a:t>they</a:t>
            </a:r>
            <a:r>
              <a:rPr lang="en-US" sz="2200" noProof="0" dirty="0"/>
              <a:t> </a:t>
            </a:r>
            <a:r>
              <a:rPr lang="en-US" sz="2200" dirty="0"/>
              <a:t>are </a:t>
            </a:r>
            <a:r>
              <a:rPr lang="en-US" sz="2200" noProof="0" dirty="0"/>
              <a:t>and deliver fast, effective support</a:t>
            </a:r>
          </a:p>
        </p:txBody>
      </p:sp>
      <p:sp>
        <p:nvSpPr>
          <p:cNvPr id="435" name="Shape: Rectangle">
            <a:extLst>
              <a:ext uri="{C183D7F6-B498-43B3-948B-1728B52AA6E4}">
                <adec:decorative xmlns:adec="http://schemas.microsoft.com/office/drawing/2017/decorative" val="1"/>
              </a:ext>
            </a:extLst>
          </p:cNvPr>
          <p:cNvSpPr/>
          <p:nvPr/>
        </p:nvSpPr>
        <p:spPr>
          <a:xfrm>
            <a:off x="6235088" y="2094075"/>
            <a:ext cx="4716000" cy="163235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36" name="Text Box 3"/>
          <p:cNvSpPr txBox="1">
            <a:spLocks noGrp="1"/>
          </p:cNvSpPr>
          <p:nvPr>
            <p:ph type="body" idx="1"/>
          </p:nvPr>
        </p:nvSpPr>
        <p:spPr>
          <a:xfrm>
            <a:off x="6274602" y="2169020"/>
            <a:ext cx="4636972" cy="1482457"/>
          </a:xfrm>
          <a:prstGeom prst="rect">
            <a:avLst/>
          </a:prstGeom>
          <a:noFill/>
          <a:ln>
            <a:noFill/>
          </a:ln>
        </p:spPr>
        <p:txBody>
          <a:bodyPr spcFirstLastPara="1" wrap="square" lIns="0" tIns="0" rIns="0" bIns="0" anchor="t" anchorCtr="0">
            <a:spAutoFit/>
          </a:bodyPr>
          <a:lstStyle/>
          <a:p>
            <a:pPr marL="0" indent="0" algn="ctr">
              <a:lnSpc>
                <a:spcPct val="100000"/>
              </a:lnSpc>
              <a:buNone/>
            </a:pPr>
            <a:r>
              <a:rPr lang="en-US" sz="2200" noProof="0" dirty="0">
                <a:solidFill>
                  <a:schemeClr val="accent3"/>
                </a:solidFill>
              </a:rPr>
              <a:t>Data and Monitoring </a:t>
            </a:r>
            <a:r>
              <a:rPr lang="en-US" sz="2200" noProof="0" dirty="0"/>
              <a:t>help us know what is </a:t>
            </a:r>
            <a:r>
              <a:rPr lang="en-US" sz="2200" dirty="0"/>
              <a:t>happening, know whether</a:t>
            </a:r>
            <a:r>
              <a:rPr lang="en-US" sz="2200" noProof="0" dirty="0"/>
              <a:t> programs are working</a:t>
            </a:r>
            <a:r>
              <a:rPr lang="en-US" sz="2200" dirty="0"/>
              <a:t> and ensure that rules are followed</a:t>
            </a:r>
            <a:endParaRPr lang="en-US" dirty="0"/>
          </a:p>
        </p:txBody>
      </p:sp>
      <p:sp>
        <p:nvSpPr>
          <p:cNvPr id="2" name="Shape: Rectangle">
            <a:extLst>
              <a:ext uri="{FF2B5EF4-FFF2-40B4-BE49-F238E27FC236}">
                <a16:creationId xmlns:a16="http://schemas.microsoft.com/office/drawing/2014/main" id="{7E3331FC-81AD-02CE-E736-F8AC55CA78F9}"/>
              </a:ext>
              <a:ext uri="{C183D7F6-B498-43B3-948B-1728B52AA6E4}">
                <adec:decorative xmlns:adec="http://schemas.microsoft.com/office/drawing/2017/decorative" val="1"/>
              </a:ext>
            </a:extLst>
          </p:cNvPr>
          <p:cNvSpPr/>
          <p:nvPr/>
        </p:nvSpPr>
        <p:spPr>
          <a:xfrm>
            <a:off x="6235088" y="4016709"/>
            <a:ext cx="4716000" cy="18021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3" name="Text Box 4">
            <a:extLst>
              <a:ext uri="{FF2B5EF4-FFF2-40B4-BE49-F238E27FC236}">
                <a16:creationId xmlns:a16="http://schemas.microsoft.com/office/drawing/2014/main" id="{CFD09440-0054-E261-7786-1D3A07AAF9F5}"/>
              </a:ext>
            </a:extLst>
          </p:cNvPr>
          <p:cNvSpPr txBox="1">
            <a:spLocks/>
          </p:cNvSpPr>
          <p:nvPr/>
        </p:nvSpPr>
        <p:spPr>
          <a:xfrm>
            <a:off x="6385838" y="4346376"/>
            <a:ext cx="4414500" cy="114390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gn="ctr">
              <a:lnSpc>
                <a:spcPct val="100000"/>
              </a:lnSpc>
              <a:buNone/>
            </a:pPr>
            <a:r>
              <a:rPr lang="en-US" sz="2200" noProof="0" dirty="0">
                <a:solidFill>
                  <a:schemeClr val="accent3"/>
                </a:solidFill>
              </a:rPr>
              <a:t>Investment</a:t>
            </a:r>
            <a:r>
              <a:rPr lang="en-US" sz="2200" noProof="0" dirty="0"/>
              <a:t> makes things happen </a:t>
            </a:r>
            <a:r>
              <a:rPr lang="en-US" sz="2200" dirty="0"/>
              <a:t>and ensures </a:t>
            </a:r>
            <a:r>
              <a:rPr lang="en-US" sz="2200" noProof="0" dirty="0"/>
              <a:t>housing remains affordable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Picture 1" descr="Aerial view of neighborhood"/>
          <p:cNvPicPr preferRelativeResize="0"/>
          <p:nvPr/>
        </p:nvPicPr>
        <p:blipFill>
          <a:blip r:embed="rId3">
            <a:alphaModFix amt="15000"/>
          </a:blip>
          <a:stretch>
            <a:fillRect/>
          </a:stretch>
        </p:blipFill>
        <p:spPr>
          <a:xfrm>
            <a:off x="0" y="0"/>
            <a:ext cx="12192000" cy="6858000"/>
          </a:xfrm>
          <a:prstGeom prst="rect">
            <a:avLst/>
          </a:prstGeom>
          <a:noFill/>
          <a:ln>
            <a:noFill/>
          </a:ln>
        </p:spPr>
      </p:pic>
      <p:sp>
        <p:nvSpPr>
          <p:cNvPr id="464" name="Shape: Rectangle">
            <a:extLst>
              <a:ext uri="{C183D7F6-B498-43B3-948B-1728B52AA6E4}">
                <adec:decorative xmlns:adec="http://schemas.microsoft.com/office/drawing/2017/decorative" val="1"/>
              </a:ext>
            </a:extLst>
          </p:cNvPr>
          <p:cNvSpPr/>
          <p:nvPr/>
        </p:nvSpPr>
        <p:spPr>
          <a:xfrm>
            <a:off x="0" y="1484975"/>
            <a:ext cx="12192000" cy="53730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Title">
            <a:extLst>
              <a:ext uri="{FF2B5EF4-FFF2-40B4-BE49-F238E27FC236}">
                <a16:creationId xmlns:a16="http://schemas.microsoft.com/office/drawing/2014/main" id="{38478F82-5E47-B8AD-584C-35995D2FA0A3}"/>
              </a:ext>
            </a:extLst>
          </p:cNvPr>
          <p:cNvSpPr>
            <a:spLocks noGrp="1"/>
          </p:cNvSpPr>
          <p:nvPr>
            <p:ph type="title"/>
          </p:nvPr>
        </p:nvSpPr>
        <p:spPr>
          <a:xfrm>
            <a:off x="838200" y="222857"/>
            <a:ext cx="10515600" cy="1325700"/>
          </a:xfrm>
        </p:spPr>
        <p:txBody>
          <a:bodyPr>
            <a:normAutofit/>
          </a:bodyPr>
          <a:lstStyle/>
          <a:p>
            <a:r>
              <a:rPr lang="en-US" sz="4400" noProof="0">
                <a:solidFill>
                  <a:schemeClr val="bg2"/>
                </a:solidFill>
              </a:rPr>
              <a:t>More Resources</a:t>
            </a:r>
            <a:endParaRPr lang="en-US" sz="4400"/>
          </a:p>
        </p:txBody>
      </p:sp>
      <p:sp>
        <p:nvSpPr>
          <p:cNvPr id="465" name="Text Box 1"/>
          <p:cNvSpPr txBox="1">
            <a:spLocks noGrp="1"/>
          </p:cNvSpPr>
          <p:nvPr>
            <p:ph type="body" idx="1"/>
          </p:nvPr>
        </p:nvSpPr>
        <p:spPr>
          <a:xfrm>
            <a:off x="838200" y="2355788"/>
            <a:ext cx="10515600" cy="1139100"/>
          </a:xfrm>
          <a:prstGeom prst="rect">
            <a:avLst/>
          </a:prstGeom>
          <a:noFill/>
          <a:ln>
            <a:noFill/>
          </a:ln>
        </p:spPr>
        <p:txBody>
          <a:bodyPr spcFirstLastPara="1" wrap="square" lIns="91425" tIns="45700" rIns="91425" bIns="45700" anchor="t" anchorCtr="0">
            <a:spAutoFit/>
          </a:bodyPr>
          <a:lstStyle/>
          <a:p>
            <a:pPr marL="0" lvl="0" indent="0" algn="ctr" rtl="0">
              <a:lnSpc>
                <a:spcPct val="100000"/>
              </a:lnSpc>
              <a:spcBef>
                <a:spcPts val="0"/>
              </a:spcBef>
              <a:spcAft>
                <a:spcPts val="0"/>
              </a:spcAft>
              <a:buClr>
                <a:schemeClr val="dk1"/>
              </a:buClr>
              <a:buSzPts val="1100"/>
              <a:buFont typeface="Arial"/>
              <a:buNone/>
            </a:pPr>
            <a:r>
              <a:rPr lang="en-US" sz="3400" noProof="0">
                <a:solidFill>
                  <a:schemeClr val="lt1"/>
                </a:solidFill>
              </a:rPr>
              <a:t>Learn more about displacement </a:t>
            </a:r>
            <a:br>
              <a:rPr lang="en-US" sz="3400" noProof="0">
                <a:solidFill>
                  <a:schemeClr val="lt1"/>
                </a:solidFill>
              </a:rPr>
            </a:br>
            <a:r>
              <a:rPr lang="en-US" sz="3400" noProof="0">
                <a:solidFill>
                  <a:schemeClr val="lt1"/>
                </a:solidFill>
              </a:rPr>
              <a:t>through maps, research papers and videos at</a:t>
            </a:r>
          </a:p>
        </p:txBody>
      </p:sp>
      <p:sp>
        <p:nvSpPr>
          <p:cNvPr id="466" name="Shape: Rectangle">
            <a:extLst>
              <a:ext uri="{C183D7F6-B498-43B3-948B-1728B52AA6E4}">
                <adec:decorative xmlns:adec="http://schemas.microsoft.com/office/drawing/2017/decorative" val="1"/>
              </a:ext>
            </a:extLst>
          </p:cNvPr>
          <p:cNvSpPr/>
          <p:nvPr/>
        </p:nvSpPr>
        <p:spPr>
          <a:xfrm>
            <a:off x="2414975" y="3783650"/>
            <a:ext cx="7119600" cy="2176500"/>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467" name="Text Box 2"/>
          <p:cNvSpPr txBox="1">
            <a:spLocks noGrp="1"/>
          </p:cNvSpPr>
          <p:nvPr>
            <p:ph type="body" idx="1"/>
          </p:nvPr>
        </p:nvSpPr>
        <p:spPr>
          <a:xfrm>
            <a:off x="2322775" y="3991925"/>
            <a:ext cx="7362900" cy="16317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US" sz="3600" noProof="0">
                <a:solidFill>
                  <a:schemeClr val="accent3"/>
                </a:solidFill>
              </a:rPr>
              <a:t>UC Berkeley’s Urban Displacement Project </a:t>
            </a:r>
            <a:r>
              <a:rPr lang="en-US" sz="3400" u="sng" noProof="0">
                <a:solidFill>
                  <a:schemeClr val="accent1"/>
                </a:solidFill>
                <a:hlinkClick r:id="rId4">
                  <a:extLst>
                    <a:ext uri="{A12FA001-AC4F-418D-AE19-62706E023703}">
                      <ahyp:hlinkClr xmlns:ahyp="http://schemas.microsoft.com/office/drawing/2018/hyperlinkcolor" val="tx"/>
                    </a:ext>
                  </a:extLst>
                </a:hlinkClick>
              </a:rPr>
              <a:t>www.urbandisplacement.org</a:t>
            </a:r>
            <a:endParaRPr lang="en-US" noProof="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9" name="Shape:Line">
            <a:extLst>
              <a:ext uri="{C183D7F6-B498-43B3-948B-1728B52AA6E4}">
                <adec:decorative xmlns:adec="http://schemas.microsoft.com/office/drawing/2017/decorative" val="1"/>
              </a:ext>
            </a:extLst>
          </p:cNvPr>
          <p:cNvCxnSpPr/>
          <p:nvPr/>
        </p:nvCxnSpPr>
        <p:spPr>
          <a:xfrm>
            <a:off x="3701150" y="13498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12" name="Title">
            <a:extLst>
              <a:ext uri="{FF2B5EF4-FFF2-40B4-BE49-F238E27FC236}">
                <a16:creationId xmlns:a16="http://schemas.microsoft.com/office/drawing/2014/main" id="{85EE318B-FA0F-496C-BEB1-0307C13150E9}"/>
              </a:ext>
            </a:extLst>
          </p:cNvPr>
          <p:cNvSpPr>
            <a:spLocks noGrp="1"/>
          </p:cNvSpPr>
          <p:nvPr>
            <p:ph type="title"/>
          </p:nvPr>
        </p:nvSpPr>
        <p:spPr>
          <a:xfrm>
            <a:off x="838200" y="365125"/>
            <a:ext cx="10515600" cy="1109225"/>
          </a:xfrm>
        </p:spPr>
        <p:txBody>
          <a:bodyPr>
            <a:normAutofit/>
          </a:bodyPr>
          <a:lstStyle/>
          <a:p>
            <a:r>
              <a:rPr lang="en-US" sz="4400"/>
              <a:t>Presentation Overview</a:t>
            </a:r>
          </a:p>
        </p:txBody>
      </p:sp>
      <p:sp>
        <p:nvSpPr>
          <p:cNvPr id="100" name="Text Box 1">
            <a:extLst>
              <a:ext uri="{C183D7F6-B498-43B3-948B-1728B52AA6E4}">
                <adec:decorative xmlns:adec="http://schemas.microsoft.com/office/drawing/2017/decorative" val="0"/>
              </a:ext>
            </a:extLst>
          </p:cNvPr>
          <p:cNvSpPr/>
          <p:nvPr/>
        </p:nvSpPr>
        <p:spPr>
          <a:xfrm>
            <a:off x="1002575" y="2035650"/>
            <a:ext cx="5085900" cy="1435500"/>
          </a:xfrm>
          <a:prstGeom prst="roundRect">
            <a:avLst>
              <a:gd name="adj" fmla="val 11209"/>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Clr>
                <a:schemeClr val="dk1"/>
              </a:buClr>
              <a:buSzPts val="1100"/>
              <a:buFont typeface="Arial"/>
              <a:buNone/>
            </a:pPr>
            <a:r>
              <a:rPr lang="en-US" sz="2200" b="1" noProof="0">
                <a:solidFill>
                  <a:schemeClr val="dk1"/>
                </a:solidFill>
                <a:latin typeface="Trebuchet MS"/>
                <a:ea typeface="Trebuchet MS"/>
                <a:cs typeface="Trebuchet MS"/>
                <a:sym typeface="Trebuchet MS"/>
              </a:rPr>
              <a:t>What are we talking about when we talk about displacement?</a:t>
            </a:r>
            <a:endParaRPr lang="en-US" sz="2000" noProof="0">
              <a:latin typeface="Trebuchet MS"/>
              <a:ea typeface="Trebuchet MS"/>
              <a:cs typeface="Trebuchet MS"/>
              <a:sym typeface="Trebuchet MS"/>
            </a:endParaRPr>
          </a:p>
        </p:txBody>
      </p:sp>
      <p:sp>
        <p:nvSpPr>
          <p:cNvPr id="105" name="Shape:Circle">
            <a:extLst>
              <a:ext uri="{C183D7F6-B498-43B3-948B-1728B52AA6E4}">
                <adec:decorative xmlns:adec="http://schemas.microsoft.com/office/drawing/2017/decorative" val="1"/>
              </a:ext>
            </a:extLst>
          </p:cNvPr>
          <p:cNvSpPr/>
          <p:nvPr/>
        </p:nvSpPr>
        <p:spPr>
          <a:xfrm>
            <a:off x="838200" y="1919425"/>
            <a:ext cx="648600" cy="6486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110" name="Number 1">
            <a:extLst>
              <a:ext uri="{C183D7F6-B498-43B3-948B-1728B52AA6E4}">
                <adec:decorative xmlns:adec="http://schemas.microsoft.com/office/drawing/2017/decorative" val="1"/>
              </a:ext>
            </a:extLst>
          </p:cNvPr>
          <p:cNvSpPr txBox="1"/>
          <p:nvPr/>
        </p:nvSpPr>
        <p:spPr>
          <a:xfrm>
            <a:off x="952926" y="19842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1</a:t>
            </a:r>
          </a:p>
        </p:txBody>
      </p:sp>
      <p:sp>
        <p:nvSpPr>
          <p:cNvPr id="101" name="Text Box 2">
            <a:extLst>
              <a:ext uri="{C183D7F6-B498-43B3-948B-1728B52AA6E4}">
                <adec:decorative xmlns:adec="http://schemas.microsoft.com/office/drawing/2017/decorative" val="0"/>
              </a:ext>
            </a:extLst>
          </p:cNvPr>
          <p:cNvSpPr/>
          <p:nvPr/>
        </p:nvSpPr>
        <p:spPr>
          <a:xfrm>
            <a:off x="1002575" y="3916225"/>
            <a:ext cx="5085900" cy="1434600"/>
          </a:xfrm>
          <a:prstGeom prst="roundRect">
            <a:avLst>
              <a:gd name="adj" fmla="val 9738"/>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r>
              <a:rPr lang="en-US" sz="2200" b="1" noProof="0">
                <a:solidFill>
                  <a:schemeClr val="dk1"/>
                </a:solidFill>
                <a:latin typeface="Trebuchet MS"/>
                <a:ea typeface="Trebuchet MS"/>
                <a:cs typeface="Trebuchet MS"/>
                <a:sym typeface="Trebuchet MS"/>
              </a:rPr>
              <a:t>What are the impacts of displacement?</a:t>
            </a:r>
            <a:endParaRPr lang="en-US" sz="2000" b="1" noProof="0">
              <a:solidFill>
                <a:schemeClr val="dk1"/>
              </a:solidFill>
              <a:latin typeface="Trebuchet MS"/>
              <a:ea typeface="Trebuchet MS"/>
              <a:cs typeface="Trebuchet MS"/>
              <a:sym typeface="Trebuchet MS"/>
            </a:endParaRPr>
          </a:p>
        </p:txBody>
      </p:sp>
      <p:sp>
        <p:nvSpPr>
          <p:cNvPr id="108" name="Shape:Circle">
            <a:extLst>
              <a:ext uri="{C183D7F6-B498-43B3-948B-1728B52AA6E4}">
                <adec:decorative xmlns:adec="http://schemas.microsoft.com/office/drawing/2017/decorative" val="1"/>
              </a:ext>
            </a:extLst>
          </p:cNvPr>
          <p:cNvSpPr/>
          <p:nvPr/>
        </p:nvSpPr>
        <p:spPr>
          <a:xfrm>
            <a:off x="838200" y="3851434"/>
            <a:ext cx="648600" cy="6486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111" name="Number 2">
            <a:extLst>
              <a:ext uri="{C183D7F6-B498-43B3-948B-1728B52AA6E4}">
                <adec:decorative xmlns:adec="http://schemas.microsoft.com/office/drawing/2017/decorative" val="1"/>
              </a:ext>
            </a:extLst>
          </p:cNvPr>
          <p:cNvSpPr txBox="1"/>
          <p:nvPr/>
        </p:nvSpPr>
        <p:spPr>
          <a:xfrm>
            <a:off x="952926" y="3916222"/>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2</a:t>
            </a:r>
          </a:p>
        </p:txBody>
      </p:sp>
      <p:sp>
        <p:nvSpPr>
          <p:cNvPr id="102" name="Text Box 3">
            <a:extLst>
              <a:ext uri="{C183D7F6-B498-43B3-948B-1728B52AA6E4}">
                <adec:decorative xmlns:adec="http://schemas.microsoft.com/office/drawing/2017/decorative" val="0"/>
              </a:ext>
            </a:extLst>
          </p:cNvPr>
          <p:cNvSpPr/>
          <p:nvPr/>
        </p:nvSpPr>
        <p:spPr>
          <a:xfrm>
            <a:off x="6897800" y="2035650"/>
            <a:ext cx="4506600" cy="1435500"/>
          </a:xfrm>
          <a:prstGeom prst="roundRect">
            <a:avLst>
              <a:gd name="adj" fmla="val 7732"/>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lvl="0" indent="0" algn="l" rtl="0">
              <a:lnSpc>
                <a:spcPct val="100000"/>
              </a:lnSpc>
              <a:spcBef>
                <a:spcPts val="0"/>
              </a:spcBef>
              <a:spcAft>
                <a:spcPts val="0"/>
              </a:spcAft>
              <a:buClr>
                <a:schemeClr val="dk1"/>
              </a:buClr>
              <a:buSzPts val="1100"/>
              <a:buFont typeface="Arial"/>
              <a:buNone/>
            </a:pPr>
            <a:r>
              <a:rPr lang="en-US" sz="2200" b="1" noProof="0">
                <a:solidFill>
                  <a:schemeClr val="dk1"/>
                </a:solidFill>
                <a:latin typeface="Trebuchet MS"/>
                <a:ea typeface="Trebuchet MS"/>
                <a:cs typeface="Trebuchet MS"/>
                <a:sym typeface="Trebuchet MS"/>
              </a:rPr>
              <a:t>What can we do about displacement?</a:t>
            </a:r>
            <a:endParaRPr lang="en-US" sz="1900" b="1" noProof="0">
              <a:solidFill>
                <a:schemeClr val="dk1"/>
              </a:solidFill>
              <a:latin typeface="Trebuchet MS"/>
              <a:ea typeface="Trebuchet MS"/>
              <a:cs typeface="Trebuchet MS"/>
              <a:sym typeface="Trebuchet MS"/>
            </a:endParaRPr>
          </a:p>
        </p:txBody>
      </p:sp>
      <p:sp>
        <p:nvSpPr>
          <p:cNvPr id="106" name="Shape:Circle">
            <a:extLst>
              <a:ext uri="{C183D7F6-B498-43B3-948B-1728B52AA6E4}">
                <adec:decorative xmlns:adec="http://schemas.microsoft.com/office/drawing/2017/decorative" val="1"/>
              </a:ext>
            </a:extLst>
          </p:cNvPr>
          <p:cNvSpPr/>
          <p:nvPr/>
        </p:nvSpPr>
        <p:spPr>
          <a:xfrm>
            <a:off x="6690485" y="1919425"/>
            <a:ext cx="648600" cy="6486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112" name="Number 3">
            <a:extLst>
              <a:ext uri="{C183D7F6-B498-43B3-948B-1728B52AA6E4}">
                <adec:decorative xmlns:adec="http://schemas.microsoft.com/office/drawing/2017/decorative" val="1"/>
              </a:ext>
            </a:extLst>
          </p:cNvPr>
          <p:cNvSpPr txBox="1"/>
          <p:nvPr/>
        </p:nvSpPr>
        <p:spPr>
          <a:xfrm>
            <a:off x="6805212" y="1984213"/>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3</a:t>
            </a:r>
          </a:p>
        </p:txBody>
      </p:sp>
      <p:sp>
        <p:nvSpPr>
          <p:cNvPr id="3" name="Text Box 4">
            <a:extLst>
              <a:ext uri="{FF2B5EF4-FFF2-40B4-BE49-F238E27FC236}">
                <a16:creationId xmlns:a16="http://schemas.microsoft.com/office/drawing/2014/main" id="{B833D2B6-30A6-B09D-921B-867FA182B5D6}"/>
              </a:ext>
              <a:ext uri="{C183D7F6-B498-43B3-948B-1728B52AA6E4}">
                <adec:decorative xmlns:adec="http://schemas.microsoft.com/office/drawing/2017/decorative" val="0"/>
              </a:ext>
            </a:extLst>
          </p:cNvPr>
          <p:cNvSpPr/>
          <p:nvPr/>
        </p:nvSpPr>
        <p:spPr>
          <a:xfrm>
            <a:off x="6897800" y="3916225"/>
            <a:ext cx="4506600" cy="1434600"/>
          </a:xfrm>
          <a:prstGeom prst="roundRect">
            <a:avLst>
              <a:gd name="adj" fmla="val 9738"/>
            </a:avLst>
          </a:prstGeom>
          <a:solidFill>
            <a:schemeClr val="tx2"/>
          </a:solidFill>
          <a:ln w="9525" cap="flat" cmpd="sng">
            <a:noFill/>
            <a:prstDash val="solid"/>
            <a:round/>
            <a:headEnd type="none" w="sm" len="sm"/>
            <a:tailEnd type="none" w="sm" len="sm"/>
          </a:ln>
          <a:effectLst>
            <a:outerShdw blurRad="50800" dist="38100" dir="5400000" algn="t" rotWithShape="0">
              <a:prstClr val="black">
                <a:alpha val="50000"/>
              </a:prstClr>
            </a:outerShdw>
          </a:effectLst>
        </p:spPr>
        <p:txBody>
          <a:bodyPr spcFirstLastPara="1" wrap="square" lIns="91425" tIns="91425" rIns="91425" bIns="91425" anchor="ctr" anchorCtr="0">
            <a:noAutofit/>
          </a:bodyPr>
          <a:lstStyle/>
          <a:p>
            <a:pPr marL="457200"/>
            <a:r>
              <a:rPr lang="en-US" sz="2200" b="1" dirty="0">
                <a:solidFill>
                  <a:schemeClr val="dk1"/>
                </a:solidFill>
                <a:latin typeface="Trebuchet MS"/>
                <a:ea typeface="Trebuchet MS"/>
                <a:sym typeface="Trebuchet MS"/>
              </a:rPr>
              <a:t>A comprehensive approach across the 3Ps</a:t>
            </a:r>
            <a:endParaRPr lang="en-US" b="1" dirty="0">
              <a:solidFill>
                <a:schemeClr val="dk1"/>
              </a:solidFill>
              <a:latin typeface="Trebuchet MS"/>
            </a:endParaRPr>
          </a:p>
        </p:txBody>
      </p:sp>
      <p:sp>
        <p:nvSpPr>
          <p:cNvPr id="107" name="Shape:Circle">
            <a:extLst>
              <a:ext uri="{C183D7F6-B498-43B3-948B-1728B52AA6E4}">
                <adec:decorative xmlns:adec="http://schemas.microsoft.com/office/drawing/2017/decorative" val="1"/>
              </a:ext>
            </a:extLst>
          </p:cNvPr>
          <p:cNvSpPr/>
          <p:nvPr/>
        </p:nvSpPr>
        <p:spPr>
          <a:xfrm>
            <a:off x="6690485" y="3786636"/>
            <a:ext cx="648600" cy="6486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2" name="Number 4">
            <a:extLst>
              <a:ext uri="{FF2B5EF4-FFF2-40B4-BE49-F238E27FC236}">
                <a16:creationId xmlns:a16="http://schemas.microsoft.com/office/drawing/2014/main" id="{D55E206B-B8FE-2845-A959-AA9C105B9B4A}"/>
              </a:ext>
              <a:ext uri="{C183D7F6-B498-43B3-948B-1728B52AA6E4}">
                <adec:decorative xmlns:adec="http://schemas.microsoft.com/office/drawing/2017/decorative" val="1"/>
              </a:ext>
            </a:extLst>
          </p:cNvPr>
          <p:cNvSpPr txBox="1"/>
          <p:nvPr/>
        </p:nvSpPr>
        <p:spPr>
          <a:xfrm>
            <a:off x="6805212" y="3851434"/>
            <a:ext cx="419100" cy="5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600" b="1" noProof="0">
                <a:solidFill>
                  <a:schemeClr val="lt1"/>
                </a:solidFill>
                <a:latin typeface="Trebuchet MS"/>
                <a:ea typeface="Trebuchet MS"/>
                <a:cs typeface="Trebuchet MS"/>
                <a:sym typeface="Trebuchet MS"/>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Picture 1">
            <a:extLst>
              <a:ext uri="{C183D7F6-B498-43B3-948B-1728B52AA6E4}">
                <adec:decorative xmlns:adec="http://schemas.microsoft.com/office/drawing/2017/decorative" val="1"/>
              </a:ext>
            </a:extLst>
          </p:cNvPr>
          <p:cNvPicPr preferRelativeResize="0"/>
          <p:nvPr/>
        </p:nvPicPr>
        <p:blipFill rotWithShape="1">
          <a:blip r:embed="rId3">
            <a:alphaModFix amt="30000"/>
          </a:blip>
          <a:srcRect t="13908" b="11913"/>
          <a:stretch/>
        </p:blipFill>
        <p:spPr>
          <a:xfrm>
            <a:off x="-3500" y="-26"/>
            <a:ext cx="12192000" cy="6858001"/>
          </a:xfrm>
          <a:prstGeom prst="rect">
            <a:avLst/>
          </a:prstGeom>
          <a:noFill/>
          <a:ln>
            <a:noFill/>
          </a:ln>
        </p:spPr>
      </p:pic>
      <p:sp>
        <p:nvSpPr>
          <p:cNvPr id="120" name="Shape: Rectangle">
            <a:extLst>
              <a:ext uri="{C183D7F6-B498-43B3-948B-1728B52AA6E4}">
                <adec:decorative xmlns:adec="http://schemas.microsoft.com/office/drawing/2017/decorative" val="1"/>
              </a:ext>
            </a:extLst>
          </p:cNvPr>
          <p:cNvSpPr/>
          <p:nvPr/>
        </p:nvSpPr>
        <p:spPr>
          <a:xfrm>
            <a:off x="831300" y="1663700"/>
            <a:ext cx="11360700" cy="2665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grpSp>
        <p:nvGrpSpPr>
          <p:cNvPr id="124" name="Icon for Number 1">
            <a:extLst>
              <a:ext uri="{C183D7F6-B498-43B3-948B-1728B52AA6E4}">
                <adec:decorative xmlns:adec="http://schemas.microsoft.com/office/drawing/2017/decorative" val="1"/>
              </a:ext>
            </a:extLst>
          </p:cNvPr>
          <p:cNvGrpSpPr/>
          <p:nvPr/>
        </p:nvGrpSpPr>
        <p:grpSpPr>
          <a:xfrm>
            <a:off x="281800" y="1438775"/>
            <a:ext cx="1262700" cy="1262700"/>
            <a:chOff x="366200" y="2280950"/>
            <a:chExt cx="1262700" cy="1262700"/>
          </a:xfrm>
        </p:grpSpPr>
        <p:sp>
          <p:nvSpPr>
            <p:cNvPr id="125" name="Shape:Circle"/>
            <p:cNvSpPr/>
            <p:nvPr/>
          </p:nvSpPr>
          <p:spPr>
            <a:xfrm>
              <a:off x="366200" y="2280950"/>
              <a:ext cx="1262700" cy="12627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126" name="Number 1">
              <a:extLst>
                <a:ext uri="{C183D7F6-B498-43B3-948B-1728B52AA6E4}">
                  <adec:decorative xmlns:adec="http://schemas.microsoft.com/office/drawing/2017/decorative" val="1"/>
                </a:ext>
              </a:extLst>
            </p:cNvPr>
            <p:cNvSpPr txBox="1"/>
            <p:nvPr/>
          </p:nvSpPr>
          <p:spPr>
            <a:xfrm>
              <a:off x="589550" y="2407080"/>
              <a:ext cx="816000" cy="101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300" b="1" noProof="0">
                  <a:solidFill>
                    <a:schemeClr val="lt1"/>
                  </a:solidFill>
                  <a:latin typeface="Trebuchet MS"/>
                  <a:ea typeface="Trebuchet MS"/>
                  <a:cs typeface="Trebuchet MS"/>
                  <a:sym typeface="Trebuchet MS"/>
                </a:rPr>
                <a:t>1</a:t>
              </a:r>
            </a:p>
          </p:txBody>
        </p:sp>
      </p:grpSp>
      <p:sp>
        <p:nvSpPr>
          <p:cNvPr id="3" name="Title">
            <a:extLst>
              <a:ext uri="{FF2B5EF4-FFF2-40B4-BE49-F238E27FC236}">
                <a16:creationId xmlns:a16="http://schemas.microsoft.com/office/drawing/2014/main" id="{EDB39F97-D2E8-0A4F-A59A-8DE2488BDBCA}"/>
              </a:ext>
            </a:extLst>
          </p:cNvPr>
          <p:cNvSpPr>
            <a:spLocks noGrp="1"/>
          </p:cNvSpPr>
          <p:nvPr>
            <p:ph type="title"/>
          </p:nvPr>
        </p:nvSpPr>
        <p:spPr>
          <a:xfrm>
            <a:off x="415600" y="2435300"/>
            <a:ext cx="11360700" cy="1122300"/>
          </a:xfrm>
        </p:spPr>
        <p:txBody>
          <a:bodyPr>
            <a:normAutofit fontScale="90000"/>
          </a:bodyPr>
          <a:lstStyle/>
          <a:p>
            <a:r>
              <a:rPr lang="en-US" noProof="0">
                <a:solidFill>
                  <a:schemeClr val="lt1"/>
                </a:solidFill>
              </a:rPr>
              <a:t>What are we talking about when </a:t>
            </a:r>
            <a:br>
              <a:rPr lang="en-US" noProof="0">
                <a:solidFill>
                  <a:schemeClr val="lt1"/>
                </a:solidFill>
              </a:rPr>
            </a:br>
            <a:r>
              <a:rPr lang="en-US" noProof="0">
                <a:solidFill>
                  <a:schemeClr val="lt1"/>
                </a:solidFill>
              </a:rPr>
              <a:t>we talk about displacement?</a:t>
            </a:r>
            <a:endParaRPr lang="en-US"/>
          </a:p>
        </p:txBody>
      </p:sp>
      <p:sp>
        <p:nvSpPr>
          <p:cNvPr id="122" name="Text Box 2">
            <a:extLst>
              <a:ext uri="{C183D7F6-B498-43B3-948B-1728B52AA6E4}">
                <adec:decorative xmlns:adec="http://schemas.microsoft.com/office/drawing/2017/decorative" val="0"/>
              </a:ext>
            </a:extLst>
          </p:cNvPr>
          <p:cNvSpPr/>
          <p:nvPr/>
        </p:nvSpPr>
        <p:spPr>
          <a:xfrm>
            <a:off x="2836400" y="4072013"/>
            <a:ext cx="3108900" cy="11223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Forms of displacement</a:t>
            </a:r>
          </a:p>
        </p:txBody>
      </p:sp>
      <p:sp>
        <p:nvSpPr>
          <p:cNvPr id="123" name="Text Box 3">
            <a:extLst>
              <a:ext uri="{C183D7F6-B498-43B3-948B-1728B52AA6E4}">
                <adec:decorative xmlns:adec="http://schemas.microsoft.com/office/drawing/2017/decorative" val="0"/>
              </a:ext>
            </a:extLst>
          </p:cNvPr>
          <p:cNvSpPr/>
          <p:nvPr/>
        </p:nvSpPr>
        <p:spPr>
          <a:xfrm>
            <a:off x="6246600" y="4072013"/>
            <a:ext cx="3108900" cy="11223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Factors that drive displacement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Shape: Rectangle">
            <a:extLst>
              <a:ext uri="{C183D7F6-B498-43B3-948B-1728B52AA6E4}">
                <adec:decorative xmlns:adec="http://schemas.microsoft.com/office/drawing/2017/decorative" val="1"/>
              </a:ext>
            </a:extLst>
          </p:cNvPr>
          <p:cNvSpPr/>
          <p:nvPr/>
        </p:nvSpPr>
        <p:spPr>
          <a:xfrm>
            <a:off x="10425" y="0"/>
            <a:ext cx="4795500" cy="3508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132"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t="-14558" b="38455"/>
          <a:stretch/>
        </p:blipFill>
        <p:spPr>
          <a:xfrm>
            <a:off x="0" y="2294825"/>
            <a:ext cx="4795499" cy="4563174"/>
          </a:xfrm>
          <a:prstGeom prst="rect">
            <a:avLst/>
          </a:prstGeom>
          <a:noFill/>
          <a:ln>
            <a:noFill/>
          </a:ln>
        </p:spPr>
      </p:pic>
      <p:sp>
        <p:nvSpPr>
          <p:cNvPr id="134" name="Shape: Rectangle">
            <a:extLst>
              <a:ext uri="{C183D7F6-B498-43B3-948B-1728B52AA6E4}">
                <adec:decorative xmlns:adec="http://schemas.microsoft.com/office/drawing/2017/decorative" val="1"/>
              </a:ext>
            </a:extLst>
          </p:cNvPr>
          <p:cNvSpPr/>
          <p:nvPr/>
        </p:nvSpPr>
        <p:spPr>
          <a:xfrm>
            <a:off x="-204100" y="2389574"/>
            <a:ext cx="5196300" cy="2048325"/>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14" name="Title">
            <a:extLst>
              <a:ext uri="{FF2B5EF4-FFF2-40B4-BE49-F238E27FC236}">
                <a16:creationId xmlns:a16="http://schemas.microsoft.com/office/drawing/2014/main" id="{ACB0855B-754D-0880-322E-3AAA00C6E608}"/>
              </a:ext>
            </a:extLst>
          </p:cNvPr>
          <p:cNvSpPr>
            <a:spLocks noGrp="1"/>
          </p:cNvSpPr>
          <p:nvPr>
            <p:ph type="title"/>
          </p:nvPr>
        </p:nvSpPr>
        <p:spPr>
          <a:xfrm>
            <a:off x="237576" y="365124"/>
            <a:ext cx="4203796" cy="1639775"/>
          </a:xfrm>
        </p:spPr>
        <p:txBody>
          <a:bodyPr>
            <a:noAutofit/>
          </a:bodyPr>
          <a:lstStyle/>
          <a:p>
            <a:r>
              <a:rPr lang="en-US" sz="3600" noProof="0">
                <a:solidFill>
                  <a:schemeClr val="lt1"/>
                </a:solidFill>
              </a:rPr>
              <a:t>What is displacement?</a:t>
            </a:r>
            <a:endParaRPr lang="en-US" sz="3600"/>
          </a:p>
        </p:txBody>
      </p:sp>
      <p:sp>
        <p:nvSpPr>
          <p:cNvPr id="135" name="Text Box 1"/>
          <p:cNvSpPr txBox="1">
            <a:spLocks noGrp="1"/>
          </p:cNvSpPr>
          <p:nvPr>
            <p:ph type="body" idx="1"/>
          </p:nvPr>
        </p:nvSpPr>
        <p:spPr>
          <a:xfrm>
            <a:off x="237575" y="2595800"/>
            <a:ext cx="4626300" cy="1397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1600"/>
              </a:spcAft>
              <a:buClr>
                <a:schemeClr val="dk1"/>
              </a:buClr>
              <a:buSzPts val="2800"/>
              <a:buNone/>
            </a:pPr>
            <a:r>
              <a:rPr lang="en-US" sz="2200" noProof="0">
                <a:solidFill>
                  <a:schemeClr val="accent3"/>
                </a:solidFill>
              </a:rPr>
              <a:t>DISPLACEMENT</a:t>
            </a:r>
            <a:r>
              <a:rPr lang="en-US" sz="2200" b="0" noProof="0"/>
              <a:t> is when residents have to relocate from their homes or neighborhoods due to factors beyond their control. </a:t>
            </a:r>
          </a:p>
        </p:txBody>
      </p:sp>
      <p:sp>
        <p:nvSpPr>
          <p:cNvPr id="2" name="Text Box 2">
            <a:extLst>
              <a:ext uri="{FF2B5EF4-FFF2-40B4-BE49-F238E27FC236}">
                <a16:creationId xmlns:a16="http://schemas.microsoft.com/office/drawing/2014/main" id="{103E570A-33C8-F2A4-AB8E-550F6D58392C}"/>
              </a:ext>
            </a:extLst>
          </p:cNvPr>
          <p:cNvSpPr txBox="1">
            <a:spLocks/>
          </p:cNvSpPr>
          <p:nvPr/>
        </p:nvSpPr>
        <p:spPr>
          <a:xfrm>
            <a:off x="5456474" y="421825"/>
            <a:ext cx="6497950" cy="816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Bef>
                <a:spcPts val="0"/>
              </a:spcBef>
              <a:buSzPts val="2800"/>
              <a:buFont typeface="Trebuchet MS"/>
              <a:buNone/>
            </a:pPr>
            <a:r>
              <a:rPr lang="en-US" sz="2500" b="0" noProof="0" dirty="0"/>
              <a:t>There are many reasons a person or family might be forced to move, including:</a:t>
            </a:r>
          </a:p>
        </p:txBody>
      </p:sp>
      <p:sp>
        <p:nvSpPr>
          <p:cNvPr id="3" name="Text Box 3">
            <a:extLst>
              <a:ext uri="{FF2B5EF4-FFF2-40B4-BE49-F238E27FC236}">
                <a16:creationId xmlns:a16="http://schemas.microsoft.com/office/drawing/2014/main" id="{DA2A00D5-F358-84F0-2ACA-D22A6FB6E90D}"/>
              </a:ext>
            </a:extLst>
          </p:cNvPr>
          <p:cNvSpPr txBox="1"/>
          <p:nvPr/>
        </p:nvSpPr>
        <p:spPr>
          <a:xfrm>
            <a:off x="6518524" y="1401237"/>
            <a:ext cx="5710886" cy="45631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2000"/>
              </a:spcAft>
              <a:buNone/>
            </a:pPr>
            <a:r>
              <a:rPr lang="en-US" sz="2500" b="1" noProof="0" dirty="0">
                <a:solidFill>
                  <a:schemeClr val="accent3"/>
                </a:solidFill>
                <a:latin typeface="Trebuchet MS"/>
                <a:ea typeface="Trebuchet MS"/>
                <a:cs typeface="Trebuchet MS"/>
                <a:sym typeface="Trebuchet MS"/>
              </a:rPr>
              <a:t>Rising rents </a:t>
            </a:r>
            <a:r>
              <a:rPr lang="en-US" sz="2500" noProof="0" dirty="0">
                <a:solidFill>
                  <a:schemeClr val="dk1"/>
                </a:solidFill>
                <a:latin typeface="Trebuchet MS"/>
                <a:ea typeface="Trebuchet MS"/>
                <a:cs typeface="Trebuchet MS"/>
                <a:sym typeface="Trebuchet MS"/>
              </a:rPr>
              <a:t>that make their home unaffordable</a:t>
            </a:r>
          </a:p>
          <a:p>
            <a:pPr marL="0" lvl="0" indent="0" algn="l" rtl="0">
              <a:spcBef>
                <a:spcPts val="0"/>
              </a:spcBef>
              <a:spcAft>
                <a:spcPts val="2000"/>
              </a:spcAft>
              <a:buNone/>
            </a:pPr>
            <a:r>
              <a:rPr lang="en-US" sz="2500" b="1" noProof="0" dirty="0">
                <a:solidFill>
                  <a:schemeClr val="accent3"/>
                </a:solidFill>
                <a:latin typeface="Trebuchet MS"/>
                <a:ea typeface="Trebuchet MS"/>
                <a:cs typeface="Trebuchet MS"/>
                <a:sym typeface="Trebuchet MS"/>
              </a:rPr>
              <a:t>Inability to pay </a:t>
            </a:r>
            <a:r>
              <a:rPr lang="en-US" sz="2500" noProof="0" dirty="0">
                <a:solidFill>
                  <a:schemeClr val="dk1"/>
                </a:solidFill>
                <a:latin typeface="Trebuchet MS"/>
                <a:ea typeface="Trebuchet MS"/>
                <a:cs typeface="Trebuchet MS"/>
                <a:sym typeface="Trebuchet MS"/>
              </a:rPr>
              <a:t>due to a job loss or medical emergency</a:t>
            </a:r>
          </a:p>
          <a:p>
            <a:pPr marL="0" lvl="0" indent="0" algn="l" rtl="0">
              <a:spcBef>
                <a:spcPts val="0"/>
              </a:spcBef>
              <a:spcAft>
                <a:spcPts val="2000"/>
              </a:spcAft>
              <a:buNone/>
            </a:pPr>
            <a:r>
              <a:rPr lang="en-US" sz="2500" b="1" noProof="0" dirty="0">
                <a:solidFill>
                  <a:schemeClr val="accent3"/>
                </a:solidFill>
                <a:latin typeface="Trebuchet MS"/>
                <a:ea typeface="Trebuchet MS"/>
                <a:cs typeface="Trebuchet MS"/>
                <a:sym typeface="Trebuchet MS"/>
              </a:rPr>
              <a:t>Lease termination or non-renewal</a:t>
            </a:r>
          </a:p>
          <a:p>
            <a:pPr marL="0" lvl="0" indent="0" algn="l" rtl="0">
              <a:spcBef>
                <a:spcPts val="0"/>
              </a:spcBef>
              <a:spcAft>
                <a:spcPts val="2000"/>
              </a:spcAft>
              <a:buNone/>
            </a:pPr>
            <a:r>
              <a:rPr lang="en-US" sz="2500" b="1" noProof="0" dirty="0">
                <a:solidFill>
                  <a:schemeClr val="accent3"/>
                </a:solidFill>
                <a:latin typeface="Trebuchet MS"/>
                <a:ea typeface="Trebuchet MS"/>
                <a:cs typeface="Trebuchet MS"/>
                <a:sym typeface="Trebuchet MS"/>
              </a:rPr>
              <a:t>Hazardous building conditions </a:t>
            </a:r>
            <a:r>
              <a:rPr lang="en-US" sz="2500" noProof="0" dirty="0">
                <a:solidFill>
                  <a:schemeClr val="dk1"/>
                </a:solidFill>
                <a:latin typeface="Trebuchet MS"/>
                <a:ea typeface="Trebuchet MS"/>
                <a:cs typeface="Trebuchet MS"/>
                <a:sym typeface="Trebuchet MS"/>
              </a:rPr>
              <a:t>that make their home uninhabitable</a:t>
            </a:r>
          </a:p>
          <a:p>
            <a:pPr marL="0" lvl="0" indent="0" algn="l" rtl="0">
              <a:spcBef>
                <a:spcPts val="0"/>
              </a:spcBef>
              <a:spcAft>
                <a:spcPts val="2000"/>
              </a:spcAft>
              <a:buNone/>
            </a:pPr>
            <a:r>
              <a:rPr lang="en-US" sz="2500" b="1" noProof="0" dirty="0">
                <a:solidFill>
                  <a:schemeClr val="accent3"/>
                </a:solidFill>
                <a:latin typeface="Trebuchet MS"/>
                <a:ea typeface="Trebuchet MS"/>
                <a:cs typeface="Trebuchet MS"/>
                <a:sym typeface="Trebuchet MS"/>
              </a:rPr>
              <a:t>Demolition</a:t>
            </a:r>
            <a:r>
              <a:rPr lang="en-US" sz="2500" b="1" noProof="0" dirty="0">
                <a:solidFill>
                  <a:schemeClr val="dk1"/>
                </a:solidFill>
                <a:latin typeface="Trebuchet MS"/>
                <a:ea typeface="Trebuchet MS"/>
                <a:cs typeface="Trebuchet MS"/>
                <a:sym typeface="Trebuchet MS"/>
              </a:rPr>
              <a:t> </a:t>
            </a:r>
            <a:r>
              <a:rPr lang="en-US" sz="2500" noProof="0" dirty="0">
                <a:solidFill>
                  <a:schemeClr val="dk1"/>
                </a:solidFill>
                <a:latin typeface="Trebuchet MS"/>
                <a:ea typeface="Trebuchet MS"/>
                <a:cs typeface="Trebuchet MS"/>
                <a:sym typeface="Trebuchet MS"/>
              </a:rPr>
              <a:t>to make way for a new development</a:t>
            </a:r>
          </a:p>
        </p:txBody>
      </p:sp>
      <p:sp>
        <p:nvSpPr>
          <p:cNvPr id="4" name="Shape: Circle">
            <a:extLst>
              <a:ext uri="{FF2B5EF4-FFF2-40B4-BE49-F238E27FC236}">
                <a16:creationId xmlns:a16="http://schemas.microsoft.com/office/drawing/2014/main" id="{FEC28FC1-1FC2-2DE3-0828-B802BBAFC589}"/>
              </a:ext>
              <a:ext uri="{C183D7F6-B498-43B3-948B-1728B52AA6E4}">
                <adec:decorative xmlns:adec="http://schemas.microsoft.com/office/drawing/2017/decorative" val="1"/>
              </a:ext>
            </a:extLst>
          </p:cNvPr>
          <p:cNvSpPr/>
          <p:nvPr/>
        </p:nvSpPr>
        <p:spPr>
          <a:xfrm>
            <a:off x="5816687" y="1433700"/>
            <a:ext cx="571200" cy="5712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10" name="Picture 2">
            <a:extLst>
              <a:ext uri="{FF2B5EF4-FFF2-40B4-BE49-F238E27FC236}">
                <a16:creationId xmlns:a16="http://schemas.microsoft.com/office/drawing/2014/main" id="{9847B6EF-DC72-0F50-EEA4-0699AFB349B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17637" y="1496555"/>
            <a:ext cx="369300" cy="368496"/>
          </a:xfrm>
          <a:prstGeom prst="rect">
            <a:avLst/>
          </a:prstGeom>
          <a:noFill/>
          <a:ln>
            <a:noFill/>
          </a:ln>
        </p:spPr>
      </p:pic>
      <p:sp>
        <p:nvSpPr>
          <p:cNvPr id="5" name="Shape: Circle">
            <a:extLst>
              <a:ext uri="{FF2B5EF4-FFF2-40B4-BE49-F238E27FC236}">
                <a16:creationId xmlns:a16="http://schemas.microsoft.com/office/drawing/2014/main" id="{D616283B-C64D-152B-4E36-2437CA23E62B}"/>
              </a:ext>
              <a:ext uri="{C183D7F6-B498-43B3-948B-1728B52AA6E4}">
                <adec:decorative xmlns:adec="http://schemas.microsoft.com/office/drawing/2017/decorative" val="1"/>
              </a:ext>
            </a:extLst>
          </p:cNvPr>
          <p:cNvSpPr/>
          <p:nvPr/>
        </p:nvSpPr>
        <p:spPr>
          <a:xfrm>
            <a:off x="5816687" y="2437378"/>
            <a:ext cx="571200" cy="571200"/>
          </a:xfrm>
          <a:prstGeom prst="ellipse">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12" name="Picture 3">
            <a:extLst>
              <a:ext uri="{FF2B5EF4-FFF2-40B4-BE49-F238E27FC236}">
                <a16:creationId xmlns:a16="http://schemas.microsoft.com/office/drawing/2014/main" id="{D984FFE9-FF87-12BA-05E7-FF03911C3031}"/>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02748" y="2529793"/>
            <a:ext cx="386525" cy="398055"/>
          </a:xfrm>
          <a:prstGeom prst="rect">
            <a:avLst/>
          </a:prstGeom>
          <a:noFill/>
          <a:ln>
            <a:noFill/>
          </a:ln>
        </p:spPr>
      </p:pic>
      <p:sp>
        <p:nvSpPr>
          <p:cNvPr id="6" name="Shape: Circle">
            <a:extLst>
              <a:ext uri="{FF2B5EF4-FFF2-40B4-BE49-F238E27FC236}">
                <a16:creationId xmlns:a16="http://schemas.microsoft.com/office/drawing/2014/main" id="{DB6999EF-4775-4E1D-502D-81FEDA4C733A}"/>
              </a:ext>
              <a:ext uri="{C183D7F6-B498-43B3-948B-1728B52AA6E4}">
                <adec:decorative xmlns:adec="http://schemas.microsoft.com/office/drawing/2017/decorative" val="1"/>
              </a:ext>
            </a:extLst>
          </p:cNvPr>
          <p:cNvSpPr/>
          <p:nvPr/>
        </p:nvSpPr>
        <p:spPr>
          <a:xfrm>
            <a:off x="5816687" y="3421147"/>
            <a:ext cx="571200" cy="571200"/>
          </a:xfrm>
          <a:prstGeom prst="ellipse">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9" name="Picture 4">
            <a:extLst>
              <a:ext uri="{FF2B5EF4-FFF2-40B4-BE49-F238E27FC236}">
                <a16:creationId xmlns:a16="http://schemas.microsoft.com/office/drawing/2014/main" id="{D681BA1A-1384-677B-CC98-FD6EFD326CDB}"/>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960038" y="3502280"/>
            <a:ext cx="344265" cy="389801"/>
          </a:xfrm>
          <a:prstGeom prst="rect">
            <a:avLst/>
          </a:prstGeom>
          <a:noFill/>
          <a:ln>
            <a:noFill/>
          </a:ln>
        </p:spPr>
      </p:pic>
      <p:sp>
        <p:nvSpPr>
          <p:cNvPr id="7" name="Shape: Circle">
            <a:extLst>
              <a:ext uri="{FF2B5EF4-FFF2-40B4-BE49-F238E27FC236}">
                <a16:creationId xmlns:a16="http://schemas.microsoft.com/office/drawing/2014/main" id="{7E6A4D28-8E08-E2E3-95FC-3239F0545CB2}"/>
              </a:ext>
              <a:ext uri="{C183D7F6-B498-43B3-948B-1728B52AA6E4}">
                <adec:decorative xmlns:adec="http://schemas.microsoft.com/office/drawing/2017/decorative" val="1"/>
              </a:ext>
            </a:extLst>
          </p:cNvPr>
          <p:cNvSpPr/>
          <p:nvPr/>
        </p:nvSpPr>
        <p:spPr>
          <a:xfrm>
            <a:off x="5816687" y="4083056"/>
            <a:ext cx="571200" cy="5712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13" name="Picture 5">
            <a:extLst>
              <a:ext uri="{FF2B5EF4-FFF2-40B4-BE49-F238E27FC236}">
                <a16:creationId xmlns:a16="http://schemas.microsoft.com/office/drawing/2014/main" id="{9A982B96-8C33-8DEC-7D16-77A647424751}"/>
              </a:ex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900238" y="4159257"/>
            <a:ext cx="404070" cy="356550"/>
          </a:xfrm>
          <a:prstGeom prst="rect">
            <a:avLst/>
          </a:prstGeom>
          <a:noFill/>
          <a:ln>
            <a:noFill/>
          </a:ln>
        </p:spPr>
      </p:pic>
      <p:sp>
        <p:nvSpPr>
          <p:cNvPr id="8" name="Shape: Circle">
            <a:extLst>
              <a:ext uri="{FF2B5EF4-FFF2-40B4-BE49-F238E27FC236}">
                <a16:creationId xmlns:a16="http://schemas.microsoft.com/office/drawing/2014/main" id="{DE1EB00E-B8B5-2A30-2DA8-1D7FB510F319}"/>
              </a:ext>
              <a:ext uri="{C183D7F6-B498-43B3-948B-1728B52AA6E4}">
                <adec:decorative xmlns:adec="http://schemas.microsoft.com/office/drawing/2017/decorative" val="1"/>
              </a:ext>
            </a:extLst>
          </p:cNvPr>
          <p:cNvSpPr/>
          <p:nvPr/>
        </p:nvSpPr>
        <p:spPr>
          <a:xfrm>
            <a:off x="5816687" y="5080431"/>
            <a:ext cx="571200" cy="571200"/>
          </a:xfrm>
          <a:prstGeom prst="ellipse">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pic>
        <p:nvPicPr>
          <p:cNvPr id="11" name="Picture 6">
            <a:extLst>
              <a:ext uri="{FF2B5EF4-FFF2-40B4-BE49-F238E27FC236}">
                <a16:creationId xmlns:a16="http://schemas.microsoft.com/office/drawing/2014/main" id="{5E293021-0D79-44DC-DDC7-EB7BE0C0F6AC}"/>
              </a:ex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900401" y="5171120"/>
            <a:ext cx="369300" cy="3565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Picture 1">
            <a:extLst>
              <a:ext uri="{C183D7F6-B498-43B3-948B-1728B52AA6E4}">
                <adec:decorative xmlns:adec="http://schemas.microsoft.com/office/drawing/2017/decorative" val="1"/>
              </a:ext>
            </a:extLst>
          </p:cNvPr>
          <p:cNvPicPr preferRelativeResize="0"/>
          <p:nvPr/>
        </p:nvPicPr>
        <p:blipFill rotWithShape="1">
          <a:blip r:embed="rId3">
            <a:alphaModFix/>
          </a:blip>
          <a:srcRect t="1116" b="56898"/>
          <a:stretch/>
        </p:blipFill>
        <p:spPr>
          <a:xfrm>
            <a:off x="0" y="3442000"/>
            <a:ext cx="12192000" cy="3416001"/>
          </a:xfrm>
          <a:prstGeom prst="rect">
            <a:avLst/>
          </a:prstGeom>
          <a:noFill/>
          <a:ln>
            <a:noFill/>
          </a:ln>
        </p:spPr>
      </p:pic>
      <p:cxnSp>
        <p:nvCxnSpPr>
          <p:cNvPr id="159" name="Shape: Line">
            <a:extLst>
              <a:ext uri="{C183D7F6-B498-43B3-948B-1728B52AA6E4}">
                <adec:decorative xmlns:adec="http://schemas.microsoft.com/office/drawing/2017/decorative" val="1"/>
              </a:ext>
            </a:extLst>
          </p:cNvPr>
          <p:cNvCxnSpPr/>
          <p:nvPr/>
        </p:nvCxnSpPr>
        <p:spPr>
          <a:xfrm>
            <a:off x="3585450" y="1479725"/>
            <a:ext cx="5021100" cy="0"/>
          </a:xfrm>
          <a:prstGeom prst="straightConnector1">
            <a:avLst/>
          </a:prstGeom>
          <a:noFill/>
          <a:ln w="38100" cap="flat" cmpd="sng">
            <a:solidFill>
              <a:schemeClr val="accent5"/>
            </a:solidFill>
            <a:prstDash val="solid"/>
            <a:round/>
            <a:headEnd type="none" w="med" len="med"/>
            <a:tailEnd type="none" w="med" len="med"/>
          </a:ln>
        </p:spPr>
      </p:cxnSp>
      <p:sp>
        <p:nvSpPr>
          <p:cNvPr id="2" name="Title">
            <a:extLst>
              <a:ext uri="{FF2B5EF4-FFF2-40B4-BE49-F238E27FC236}">
                <a16:creationId xmlns:a16="http://schemas.microsoft.com/office/drawing/2014/main" id="{6AFD5408-0554-298A-E191-A1947ED76AF0}"/>
              </a:ext>
            </a:extLst>
          </p:cNvPr>
          <p:cNvSpPr>
            <a:spLocks noGrp="1"/>
          </p:cNvSpPr>
          <p:nvPr>
            <p:ph type="title"/>
          </p:nvPr>
        </p:nvSpPr>
        <p:spPr/>
        <p:txBody>
          <a:bodyPr>
            <a:normAutofit/>
          </a:bodyPr>
          <a:lstStyle/>
          <a:p>
            <a:r>
              <a:rPr lang="en-US" sz="4400" noProof="0"/>
              <a:t>Forms of Displacement</a:t>
            </a:r>
            <a:endParaRPr lang="en-US" sz="4400"/>
          </a:p>
        </p:txBody>
      </p:sp>
      <p:sp>
        <p:nvSpPr>
          <p:cNvPr id="156" name="Text Box 1"/>
          <p:cNvSpPr/>
          <p:nvPr/>
        </p:nvSpPr>
        <p:spPr>
          <a:xfrm>
            <a:off x="1146244" y="1916550"/>
            <a:ext cx="3108900" cy="33540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Direct Displacement</a:t>
            </a:r>
          </a:p>
        </p:txBody>
      </p:sp>
      <p:sp>
        <p:nvSpPr>
          <p:cNvPr id="157" name="Text Box 2"/>
          <p:cNvSpPr/>
          <p:nvPr/>
        </p:nvSpPr>
        <p:spPr>
          <a:xfrm>
            <a:off x="4541560" y="1916550"/>
            <a:ext cx="3108900" cy="33540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Indirect Displacement</a:t>
            </a:r>
          </a:p>
        </p:txBody>
      </p:sp>
      <p:sp>
        <p:nvSpPr>
          <p:cNvPr id="158" name="Text Box 3"/>
          <p:cNvSpPr/>
          <p:nvPr/>
        </p:nvSpPr>
        <p:spPr>
          <a:xfrm>
            <a:off x="7936875" y="1916550"/>
            <a:ext cx="3108879" cy="3354000"/>
          </a:xfrm>
          <a:prstGeom prst="roundRect">
            <a:avLst>
              <a:gd name="adj" fmla="val 7732"/>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2600" b="1" noProof="0">
                <a:solidFill>
                  <a:schemeClr val="lt1"/>
                </a:solidFill>
                <a:latin typeface="Trebuchet MS"/>
                <a:ea typeface="Trebuchet MS"/>
                <a:cs typeface="Trebuchet MS"/>
                <a:sym typeface="Trebuchet MS"/>
              </a:rPr>
              <a:t>Cultural Displacement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8" name="Picture 1" descr="Photo of building being demolished"/>
          <p:cNvPicPr preferRelativeResize="0"/>
          <p:nvPr/>
        </p:nvPicPr>
        <p:blipFill rotWithShape="1">
          <a:blip r:embed="rId3">
            <a:alphaModFix/>
          </a:blip>
          <a:srcRect t="5285" r="29213"/>
          <a:stretch/>
        </p:blipFill>
        <p:spPr>
          <a:xfrm>
            <a:off x="0" y="2822900"/>
            <a:ext cx="4524375" cy="4035100"/>
          </a:xfrm>
          <a:prstGeom prst="rect">
            <a:avLst/>
          </a:prstGeom>
          <a:noFill/>
          <a:ln>
            <a:noFill/>
          </a:ln>
        </p:spPr>
      </p:pic>
      <p:sp>
        <p:nvSpPr>
          <p:cNvPr id="169" name="Shape: Rectangle">
            <a:extLst>
              <a:ext uri="{C183D7F6-B498-43B3-948B-1728B52AA6E4}">
                <adec:decorative xmlns:adec="http://schemas.microsoft.com/office/drawing/2017/decorative" val="1"/>
              </a:ext>
            </a:extLst>
          </p:cNvPr>
          <p:cNvSpPr/>
          <p:nvPr/>
        </p:nvSpPr>
        <p:spPr>
          <a:xfrm>
            <a:off x="-195925" y="-237400"/>
            <a:ext cx="4915200" cy="3062400"/>
          </a:xfrm>
          <a:prstGeom prst="roundRect">
            <a:avLst>
              <a:gd name="adj" fmla="val 7732"/>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n-US" sz="3100" b="1" noProof="0">
              <a:solidFill>
                <a:schemeClr val="lt1"/>
              </a:solidFill>
              <a:latin typeface="Trebuchet MS"/>
              <a:ea typeface="Trebuchet MS"/>
              <a:cs typeface="Trebuchet MS"/>
              <a:sym typeface="Trebuchet MS"/>
            </a:endParaRPr>
          </a:p>
        </p:txBody>
      </p:sp>
      <p:sp>
        <p:nvSpPr>
          <p:cNvPr id="4" name="Title">
            <a:extLst>
              <a:ext uri="{FF2B5EF4-FFF2-40B4-BE49-F238E27FC236}">
                <a16:creationId xmlns:a16="http://schemas.microsoft.com/office/drawing/2014/main" id="{477550CF-D6A3-0DB7-E94B-FE2B1A1387C0}"/>
              </a:ext>
            </a:extLst>
          </p:cNvPr>
          <p:cNvSpPr>
            <a:spLocks noGrp="1"/>
          </p:cNvSpPr>
          <p:nvPr>
            <p:ph type="title"/>
          </p:nvPr>
        </p:nvSpPr>
        <p:spPr>
          <a:xfrm>
            <a:off x="152401" y="317441"/>
            <a:ext cx="4076699" cy="1870588"/>
          </a:xfrm>
        </p:spPr>
        <p:txBody>
          <a:bodyPr>
            <a:noAutofit/>
          </a:bodyPr>
          <a:lstStyle/>
          <a:p>
            <a:r>
              <a:rPr lang="en-US" sz="2400" noProof="0">
                <a:solidFill>
                  <a:schemeClr val="lt1"/>
                </a:solidFill>
              </a:rPr>
              <a:t>FORMS OF DISPLACEMENT: </a:t>
            </a:r>
            <a:r>
              <a:rPr lang="en-US" sz="3200" noProof="0">
                <a:solidFill>
                  <a:schemeClr val="lt1"/>
                </a:solidFill>
              </a:rPr>
              <a:t>Direct Displacement</a:t>
            </a:r>
            <a:endParaRPr lang="en-US" sz="2400"/>
          </a:p>
        </p:txBody>
      </p:sp>
      <p:sp>
        <p:nvSpPr>
          <p:cNvPr id="165" name="Text Box 1"/>
          <p:cNvSpPr txBox="1">
            <a:spLocks noGrp="1"/>
          </p:cNvSpPr>
          <p:nvPr>
            <p:ph type="body" idx="1"/>
          </p:nvPr>
        </p:nvSpPr>
        <p:spPr>
          <a:xfrm>
            <a:off x="5010898" y="317441"/>
            <a:ext cx="7028701" cy="2308284"/>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en-US" b="1" noProof="0">
                <a:solidFill>
                  <a:schemeClr val="bg2"/>
                </a:solidFill>
              </a:rPr>
              <a:t>Direct Displacement </a:t>
            </a:r>
            <a:r>
              <a:rPr lang="en-US" noProof="0">
                <a:solidFill>
                  <a:schemeClr val="bg2"/>
                </a:solidFill>
              </a:rPr>
              <a:t>is when a person or family is </a:t>
            </a:r>
            <a:r>
              <a:rPr lang="en-US" i="0" noProof="0">
                <a:solidFill>
                  <a:schemeClr val="bg2"/>
                </a:solidFill>
              </a:rPr>
              <a:t>forced to move because they are evicted, formally or informally, or their building is torn down</a:t>
            </a:r>
            <a:r>
              <a:rPr lang="en-US" b="0" i="0" noProof="0">
                <a:solidFill>
                  <a:schemeClr val="bg2"/>
                </a:solidFill>
              </a:rPr>
              <a:t>. When this </a:t>
            </a:r>
            <a:r>
              <a:rPr lang="en-US" b="0">
                <a:solidFill>
                  <a:schemeClr val="bg2"/>
                </a:solidFill>
              </a:rPr>
              <a:t>happens, they have to </a:t>
            </a:r>
            <a:r>
              <a:rPr lang="en-US" b="0" i="0" noProof="0">
                <a:solidFill>
                  <a:schemeClr val="bg2"/>
                </a:solidFill>
              </a:rPr>
              <a:t>move out of their home, sometimes to a different neighborhood or community.</a:t>
            </a:r>
            <a:endParaRPr lang="en-US" noProof="0">
              <a:solidFill>
                <a:schemeClr val="bg2"/>
              </a:solidFill>
            </a:endParaRPr>
          </a:p>
        </p:txBody>
      </p:sp>
      <p:sp>
        <p:nvSpPr>
          <p:cNvPr id="2" name="Shape: Rectangle">
            <a:extLst>
              <a:ext uri="{FF2B5EF4-FFF2-40B4-BE49-F238E27FC236}">
                <a16:creationId xmlns:a16="http://schemas.microsoft.com/office/drawing/2014/main" id="{E7DE69BC-1392-76B7-EA20-A1F61D7D0DD5}"/>
              </a:ext>
              <a:ext uri="{C183D7F6-B498-43B3-948B-1728B52AA6E4}">
                <adec:decorative xmlns:adec="http://schemas.microsoft.com/office/drawing/2017/decorative" val="1"/>
              </a:ext>
            </a:extLst>
          </p:cNvPr>
          <p:cNvSpPr/>
          <p:nvPr/>
        </p:nvSpPr>
        <p:spPr>
          <a:xfrm>
            <a:off x="5010898" y="2923577"/>
            <a:ext cx="6695231" cy="1642775"/>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3" name="Text Box 2">
            <a:extLst>
              <a:ext uri="{FF2B5EF4-FFF2-40B4-BE49-F238E27FC236}">
                <a16:creationId xmlns:a16="http://schemas.microsoft.com/office/drawing/2014/main" id="{99BA6E58-E3BE-9FAD-ABF1-115C57E1C206}"/>
              </a:ext>
            </a:extLst>
          </p:cNvPr>
          <p:cNvSpPr txBox="1">
            <a:spLocks/>
          </p:cNvSpPr>
          <p:nvPr/>
        </p:nvSpPr>
        <p:spPr>
          <a:xfrm>
            <a:off x="5203125" y="3024255"/>
            <a:ext cx="6310775" cy="144142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n-US" noProof="0" dirty="0">
                <a:solidFill>
                  <a:srgbClr val="242D33"/>
                </a:solidFill>
              </a:rPr>
              <a:t>Direct </a:t>
            </a:r>
            <a:r>
              <a:rPr lang="en-US" dirty="0">
                <a:solidFill>
                  <a:srgbClr val="242D33"/>
                </a:solidFill>
              </a:rPr>
              <a:t>displacement</a:t>
            </a:r>
            <a:r>
              <a:rPr lang="en-US" noProof="0" dirty="0">
                <a:solidFill>
                  <a:srgbClr val="242D33"/>
                </a:solidFill>
              </a:rPr>
              <a:t> is the most visible and immediate form of displacement. It can be extremely disruptive to people’s lives.</a:t>
            </a:r>
            <a:endParaRPr lang="en-US" noProof="0" dirty="0">
              <a:solidFill>
                <a:schemeClr val="accent3"/>
              </a:solidFill>
            </a:endParaRPr>
          </a:p>
        </p:txBody>
      </p:sp>
      <p:sp>
        <p:nvSpPr>
          <p:cNvPr id="5" name="Text Box 2">
            <a:extLst>
              <a:ext uri="{FF2B5EF4-FFF2-40B4-BE49-F238E27FC236}">
                <a16:creationId xmlns:a16="http://schemas.microsoft.com/office/drawing/2014/main" id="{BAF76A00-6E2C-7074-C636-683C9C1BD25C}"/>
              </a:ext>
            </a:extLst>
          </p:cNvPr>
          <p:cNvSpPr txBox="1">
            <a:spLocks/>
          </p:cNvSpPr>
          <p:nvPr/>
        </p:nvSpPr>
        <p:spPr>
          <a:xfrm>
            <a:off x="5273748" y="4839227"/>
            <a:ext cx="6503000" cy="187230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n-US" sz="2000" b="0" noProof="0" dirty="0">
                <a:solidFill>
                  <a:srgbClr val="242D33"/>
                </a:solidFill>
              </a:rPr>
              <a:t>Informal evictions are when tenants leave due to steep rent increases (legal or not), illegal harassment or unsafe conditions caused by neglect. Sometimes people move before being formally evicted.</a:t>
            </a:r>
            <a:r>
              <a:rPr lang="en-US" sz="2000" b="0" dirty="0">
                <a:solidFill>
                  <a:srgbClr val="242D33"/>
                </a:solidFill>
              </a:rPr>
              <a:t> This makes direct displacement even harder to track. </a:t>
            </a:r>
            <a:endParaRPr lang="en-US" sz="2000" b="0" noProof="0" dirty="0">
              <a:solidFill>
                <a:schemeClr val="accent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7" name="Picture 1" descr="Photo of packed moving boxes"/>
          <p:cNvPicPr preferRelativeResize="0"/>
          <p:nvPr/>
        </p:nvPicPr>
        <p:blipFill rotWithShape="1">
          <a:blip r:embed="rId3">
            <a:alphaModFix/>
          </a:blip>
          <a:srcRect r="31623"/>
          <a:stretch/>
        </p:blipFill>
        <p:spPr>
          <a:xfrm>
            <a:off x="0" y="2447700"/>
            <a:ext cx="4524375" cy="4410301"/>
          </a:xfrm>
          <a:prstGeom prst="rect">
            <a:avLst/>
          </a:prstGeom>
          <a:noFill/>
          <a:ln>
            <a:noFill/>
          </a:ln>
        </p:spPr>
      </p:pic>
      <p:sp>
        <p:nvSpPr>
          <p:cNvPr id="180" name="Shape: Rectangle">
            <a:extLst>
              <a:ext uri="{C183D7F6-B498-43B3-948B-1728B52AA6E4}">
                <adec:decorative xmlns:adec="http://schemas.microsoft.com/office/drawing/2017/decorative" val="1"/>
              </a:ext>
            </a:extLst>
          </p:cNvPr>
          <p:cNvSpPr/>
          <p:nvPr/>
        </p:nvSpPr>
        <p:spPr>
          <a:xfrm>
            <a:off x="-195925" y="-237400"/>
            <a:ext cx="4915200" cy="3062400"/>
          </a:xfrm>
          <a:prstGeom prst="roundRect">
            <a:avLst>
              <a:gd name="adj" fmla="val 7732"/>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1000"/>
              </a:spcAft>
              <a:buNone/>
            </a:pPr>
            <a:endParaRPr lang="en-US" sz="3100" b="1" noProof="0">
              <a:solidFill>
                <a:schemeClr val="lt1"/>
              </a:solidFill>
              <a:latin typeface="Trebuchet MS"/>
              <a:ea typeface="Trebuchet MS"/>
              <a:cs typeface="Trebuchet MS"/>
              <a:sym typeface="Trebuchet MS"/>
            </a:endParaRPr>
          </a:p>
        </p:txBody>
      </p:sp>
      <p:sp>
        <p:nvSpPr>
          <p:cNvPr id="4" name="Title">
            <a:extLst>
              <a:ext uri="{FF2B5EF4-FFF2-40B4-BE49-F238E27FC236}">
                <a16:creationId xmlns:a16="http://schemas.microsoft.com/office/drawing/2014/main" id="{FD1F1444-2359-482A-566C-725B806FAEED}"/>
              </a:ext>
            </a:extLst>
          </p:cNvPr>
          <p:cNvSpPr>
            <a:spLocks noGrp="1"/>
          </p:cNvSpPr>
          <p:nvPr>
            <p:ph type="title"/>
          </p:nvPr>
        </p:nvSpPr>
        <p:spPr>
          <a:xfrm>
            <a:off x="130630" y="293913"/>
            <a:ext cx="4180114" cy="2008415"/>
          </a:xfrm>
        </p:spPr>
        <p:txBody>
          <a:bodyPr>
            <a:noAutofit/>
          </a:bodyPr>
          <a:lstStyle/>
          <a:p>
            <a:r>
              <a:rPr lang="en-US" sz="2400" noProof="0">
                <a:solidFill>
                  <a:schemeClr val="lt1"/>
                </a:solidFill>
              </a:rPr>
              <a:t>FORMS OF DISPLACEMENT:</a:t>
            </a:r>
            <a:r>
              <a:rPr lang="en-US" sz="2400" baseline="0" noProof="0">
                <a:solidFill>
                  <a:schemeClr val="lt1"/>
                </a:solidFill>
              </a:rPr>
              <a:t> </a:t>
            </a:r>
            <a:r>
              <a:rPr lang="en-US" sz="3200" noProof="0">
                <a:solidFill>
                  <a:schemeClr val="lt1"/>
                </a:solidFill>
              </a:rPr>
              <a:t>Indirect Displacement</a:t>
            </a:r>
            <a:endParaRPr lang="en-US" sz="2400"/>
          </a:p>
        </p:txBody>
      </p:sp>
      <p:sp>
        <p:nvSpPr>
          <p:cNvPr id="178" name="Text Box 1"/>
          <p:cNvSpPr txBox="1">
            <a:spLocks noGrp="1"/>
          </p:cNvSpPr>
          <p:nvPr>
            <p:ph type="body" idx="1"/>
          </p:nvPr>
        </p:nvSpPr>
        <p:spPr>
          <a:xfrm>
            <a:off x="5054750" y="982950"/>
            <a:ext cx="6204600" cy="1938952"/>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None/>
            </a:pPr>
            <a:r>
              <a:rPr lang="en-US" noProof="0">
                <a:solidFill>
                  <a:schemeClr val="bg2"/>
                </a:solidFill>
              </a:rPr>
              <a:t>Indirect Displacement </a:t>
            </a:r>
            <a:r>
              <a:rPr lang="en-US" noProof="0" dirty="0">
                <a:solidFill>
                  <a:schemeClr val="bg2"/>
                </a:solidFill>
              </a:rPr>
              <a:t>is when a person or family can no longer afford to stay in their homes because of rising rents.</a:t>
            </a:r>
            <a:r>
              <a:rPr lang="en-US" b="0" noProof="0" dirty="0">
                <a:solidFill>
                  <a:schemeClr val="bg2"/>
                </a:solidFill>
              </a:rPr>
              <a:t> As rents increase, they feel pressure to move away, to a place they can afford.</a:t>
            </a:r>
            <a:endParaRPr lang="en-US" noProof="0" dirty="0">
              <a:solidFill>
                <a:schemeClr val="bg2"/>
              </a:solidFill>
            </a:endParaRPr>
          </a:p>
        </p:txBody>
      </p:sp>
      <p:sp>
        <p:nvSpPr>
          <p:cNvPr id="2" name="Shape: Rectangle">
            <a:extLst>
              <a:ext uri="{FF2B5EF4-FFF2-40B4-BE49-F238E27FC236}">
                <a16:creationId xmlns:a16="http://schemas.microsoft.com/office/drawing/2014/main" id="{E77022EA-D2EB-F17F-1000-45ED07FDBAB9}"/>
              </a:ext>
              <a:ext uri="{C183D7F6-B498-43B3-948B-1728B52AA6E4}">
                <adec:decorative xmlns:adec="http://schemas.microsoft.com/office/drawing/2017/decorative" val="1"/>
              </a:ext>
            </a:extLst>
          </p:cNvPr>
          <p:cNvSpPr/>
          <p:nvPr/>
        </p:nvSpPr>
        <p:spPr>
          <a:xfrm>
            <a:off x="5010900" y="3720490"/>
            <a:ext cx="6510600" cy="2283044"/>
          </a:xfrm>
          <a:prstGeom prst="roundRect">
            <a:avLst>
              <a:gd name="adj" fmla="val 8764"/>
            </a:avLst>
          </a:prstGeom>
          <a:solidFill>
            <a:schemeClr val="tx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lang="en-US" noProof="0">
              <a:latin typeface="Trebuchet MS"/>
              <a:ea typeface="Trebuchet MS"/>
              <a:cs typeface="Trebuchet MS"/>
              <a:sym typeface="Trebuchet MS"/>
            </a:endParaRPr>
          </a:p>
        </p:txBody>
      </p:sp>
      <p:sp>
        <p:nvSpPr>
          <p:cNvPr id="3" name="Text Box 2">
            <a:extLst>
              <a:ext uri="{FF2B5EF4-FFF2-40B4-BE49-F238E27FC236}">
                <a16:creationId xmlns:a16="http://schemas.microsoft.com/office/drawing/2014/main" id="{B4BBFEFE-6131-0FD5-91A7-FAA7258BDDC4}"/>
              </a:ext>
            </a:extLst>
          </p:cNvPr>
          <p:cNvSpPr txBox="1">
            <a:spLocks/>
          </p:cNvSpPr>
          <p:nvPr/>
        </p:nvSpPr>
        <p:spPr>
          <a:xfrm>
            <a:off x="5212080" y="3823450"/>
            <a:ext cx="5980500" cy="21800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Trebuchet MS"/>
              <a:buChar char="●"/>
              <a:defRPr sz="2400" b="1"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1600"/>
              </a:spcBef>
              <a:spcAft>
                <a:spcPts val="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1600"/>
              </a:spcBef>
              <a:spcAft>
                <a:spcPts val="1600"/>
              </a:spcAft>
              <a:buClr>
                <a:schemeClr val="dk1"/>
              </a:buClr>
              <a:buSzPts val="1800"/>
              <a:buFont typeface="Trebuchet MS"/>
              <a:buChar char="■"/>
              <a:defRPr sz="1900" b="0" i="0" u="none" strike="noStrike" cap="none">
                <a:solidFill>
                  <a:schemeClr val="dk1"/>
                </a:solidFill>
                <a:latin typeface="Trebuchet MS"/>
                <a:ea typeface="Trebuchet MS"/>
                <a:cs typeface="Trebuchet MS"/>
                <a:sym typeface="Trebuchet MS"/>
              </a:defRPr>
            </a:lvl9pPr>
          </a:lstStyle>
          <a:p>
            <a:pPr marL="0" indent="0">
              <a:lnSpc>
                <a:spcPct val="100000"/>
              </a:lnSpc>
              <a:spcAft>
                <a:spcPts val="1600"/>
              </a:spcAft>
              <a:buFont typeface="Trebuchet MS"/>
              <a:buNone/>
            </a:pPr>
            <a:r>
              <a:rPr lang="en-US" noProof="0">
                <a:solidFill>
                  <a:srgbClr val="242D33"/>
                </a:solidFill>
              </a:rPr>
              <a:t>Indirect displacement is harder to see and happens more slowly over time. But it still takes people away from </a:t>
            </a:r>
            <a:r>
              <a:rPr lang="en-US" noProof="0"/>
              <a:t>social networks, jobs, schools and places of worship.</a:t>
            </a:r>
            <a:endParaRPr lang="en-US" noProof="0">
              <a:solidFill>
                <a:srgbClr val="242D33"/>
              </a:solidFill>
            </a:endParaRPr>
          </a:p>
        </p:txBody>
      </p:sp>
    </p:spTree>
  </p:cSld>
  <p:clrMapOvr>
    <a:masterClrMapping/>
  </p:clrMapOvr>
</p:sld>
</file>

<file path=ppt/theme/theme1.xml><?xml version="1.0" encoding="utf-8"?>
<a:theme xmlns:a="http://schemas.openxmlformats.org/drawingml/2006/main" name="Simple Light">
  <a:themeElements>
    <a:clrScheme name="Anti Displacement">
      <a:dk1>
        <a:srgbClr val="2E575B"/>
      </a:dk1>
      <a:lt1>
        <a:srgbClr val="FFFFFF"/>
      </a:lt1>
      <a:dk2>
        <a:srgbClr val="323230"/>
      </a:dk2>
      <a:lt2>
        <a:srgbClr val="F3F8FA"/>
      </a:lt2>
      <a:accent1>
        <a:srgbClr val="2E656E"/>
      </a:accent1>
      <a:accent2>
        <a:srgbClr val="278391"/>
      </a:accent2>
      <a:accent3>
        <a:srgbClr val="328345"/>
      </a:accent3>
      <a:accent4>
        <a:srgbClr val="EE533C"/>
      </a:accent4>
      <a:accent5>
        <a:srgbClr val="F3B541"/>
      </a:accent5>
      <a:accent6>
        <a:srgbClr val="4DBECF"/>
      </a:accent6>
      <a:hlink>
        <a:srgbClr val="328345"/>
      </a:hlink>
      <a:folHlink>
        <a:srgbClr val="328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TotalTime>
  <Words>1940</Words>
  <Application>Microsoft Office PowerPoint</Application>
  <PresentationFormat>Widescreen</PresentationFormat>
  <Paragraphs>212</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Trebuchet MS</vt:lpstr>
      <vt:lpstr>Arial</vt:lpstr>
      <vt:lpstr>Wingdings</vt:lpstr>
      <vt:lpstr>Roboto</vt:lpstr>
      <vt:lpstr>Simple Light</vt:lpstr>
      <vt:lpstr>Understanding Displacement - for Staff Use</vt:lpstr>
      <vt:lpstr>How to Use the Slide Deck</vt:lpstr>
      <vt:lpstr>Understanding Displacement</vt:lpstr>
      <vt:lpstr>Presentation Overview</vt:lpstr>
      <vt:lpstr>What are we talking about when  we talk about displacement?</vt:lpstr>
      <vt:lpstr>What is displacement?</vt:lpstr>
      <vt:lpstr>Forms of Displacement</vt:lpstr>
      <vt:lpstr>FORMS OF DISPLACEMENT: Direct Displacement</vt:lpstr>
      <vt:lpstr>FORMS OF DISPLACEMENT: Indirect Displacement</vt:lpstr>
      <vt:lpstr>FORMS OF DISPLACEMENT: Cultural Displacement</vt:lpstr>
      <vt:lpstr>Factors that Drive Displacement</vt:lpstr>
      <vt:lpstr>What are the impacts  of displacement?</vt:lpstr>
      <vt:lpstr>Displacement affects all of us</vt:lpstr>
      <vt:lpstr>Displacement affects all of us: Friends</vt:lpstr>
      <vt:lpstr>Displacement affects all of us: Neighbors</vt:lpstr>
      <vt:lpstr>Displacement affects all of us: Businesses</vt:lpstr>
      <vt:lpstr>Group Discussion</vt:lpstr>
      <vt:lpstr>What can we do  about displacement?</vt:lpstr>
      <vt:lpstr>What do we do about displacement? </vt:lpstr>
      <vt:lpstr>Let’s start with Protection…</vt:lpstr>
      <vt:lpstr>Let’s start with Protection… Part 2</vt:lpstr>
      <vt:lpstr>State protections provide a starting point</vt:lpstr>
      <vt:lpstr>But stronger protections are often needed</vt:lpstr>
      <vt:lpstr>Local governments can strengthen tenant protections and support</vt:lpstr>
      <vt:lpstr>Preservation of existing affordable housing is critical, too</vt:lpstr>
      <vt:lpstr>State law provides important tools</vt:lpstr>
      <vt:lpstr>Local governments can help preserve  affordable housing, too</vt:lpstr>
      <vt:lpstr>And don’t forget Production!</vt:lpstr>
      <vt:lpstr>And don’t forget Production! Part 2</vt:lpstr>
      <vt:lpstr>But: Building more housing won’t end displacement.</vt:lpstr>
      <vt:lpstr> A comprehensive approach across the 3Ps </vt:lpstr>
      <vt:lpstr>We need to create more and better housing choices while helping existing residents stay in place </vt:lpstr>
      <vt:lpstr>It’s more than having policies and programs — we need a holistic approach!</vt:lpstr>
      <vt:lpstr>More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Understanding Displacement Slide Deck</dc:title>
  <dc:subject/>
  <dc:creator>DAVID DRISKELL</dc:creator>
  <cp:keywords/>
  <dc:description/>
  <cp:lastModifiedBy>Samantha Dolgoff</cp:lastModifiedBy>
  <cp:revision>26</cp:revision>
  <dcterms:created xsi:type="dcterms:W3CDTF">2024-10-29T18:47:54Z</dcterms:created>
  <dcterms:modified xsi:type="dcterms:W3CDTF">2025-04-18T19:23:07Z</dcterms:modified>
  <cp:category/>
</cp:coreProperties>
</file>