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2"/>
  </p:notesMasterIdLst>
  <p:sldIdLst>
    <p:sldId id="287" r:id="rId2"/>
    <p:sldId id="257" r:id="rId3"/>
    <p:sldId id="258" r:id="rId4"/>
    <p:sldId id="259" r:id="rId5"/>
    <p:sldId id="260" r:id="rId6"/>
    <p:sldId id="302" r:id="rId7"/>
    <p:sldId id="306" r:id="rId8"/>
    <p:sldId id="262" r:id="rId9"/>
    <p:sldId id="263" r:id="rId10"/>
    <p:sldId id="310" r:id="rId11"/>
    <p:sldId id="307" r:id="rId12"/>
    <p:sldId id="308" r:id="rId13"/>
    <p:sldId id="266" r:id="rId14"/>
    <p:sldId id="309" r:id="rId15"/>
    <p:sldId id="267" r:id="rId16"/>
    <p:sldId id="291" r:id="rId17"/>
    <p:sldId id="268" r:id="rId18"/>
    <p:sldId id="292" r:id="rId19"/>
    <p:sldId id="293" r:id="rId20"/>
    <p:sldId id="270" r:id="rId21"/>
    <p:sldId id="271" r:id="rId22"/>
    <p:sldId id="272" r:id="rId23"/>
    <p:sldId id="294" r:id="rId24"/>
    <p:sldId id="298" r:id="rId25"/>
    <p:sldId id="277" r:id="rId26"/>
    <p:sldId id="299" r:id="rId27"/>
    <p:sldId id="311" r:id="rId28"/>
    <p:sldId id="278" r:id="rId29"/>
    <p:sldId id="300" r:id="rId30"/>
    <p:sldId id="304" r:id="rId31"/>
    <p:sldId id="280" r:id="rId32"/>
    <p:sldId id="281" r:id="rId33"/>
    <p:sldId id="273" r:id="rId34"/>
    <p:sldId id="274" r:id="rId35"/>
    <p:sldId id="275" r:id="rId36"/>
    <p:sldId id="301" r:id="rId37"/>
    <p:sldId id="284" r:id="rId38"/>
    <p:sldId id="282" r:id="rId39"/>
    <p:sldId id="305" r:id="rId40"/>
    <p:sldId id="285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jUiM2GwHL8c8KqheQjIGXFdLXdH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Ozer Bearson" initials="" lastIdx="4" clrIdx="0"/>
  <p:cmAuthor id="1" name="Kristy Wang" initials="" lastIdx="3" clrIdx="1"/>
  <p:cmAuthor id="2" name="DAVID DRISKELL" initials="DD" lastIdx="4" clrIdx="2">
    <p:extLst>
      <p:ext uri="{19B8F6BF-5375-455C-9EA6-DF929625EA0E}">
        <p15:presenceInfo xmlns:p15="http://schemas.microsoft.com/office/powerpoint/2012/main" userId="8056e6b5ecac40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5A36F9-31D5-4152-B745-533412A07898}" v="249" dt="2025-04-17T23:46:54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70" autoAdjust="0"/>
    <p:restoredTop sz="86507" autoAdjust="0"/>
  </p:normalViewPr>
  <p:slideViewPr>
    <p:cSldViewPr snapToGrid="0">
      <p:cViewPr varScale="1">
        <p:scale>
          <a:sx n="92" d="100"/>
          <a:sy n="92" d="100"/>
        </p:scale>
        <p:origin x="1662" y="102"/>
      </p:cViewPr>
      <p:guideLst/>
    </p:cSldViewPr>
  </p:slideViewPr>
  <p:outlineViewPr>
    <p:cViewPr>
      <p:scale>
        <a:sx n="33" d="100"/>
        <a:sy n="33" d="100"/>
      </p:scale>
      <p:origin x="0" y="-28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>
          <a:extLst>
            <a:ext uri="{FF2B5EF4-FFF2-40B4-BE49-F238E27FC236}">
              <a16:creationId xmlns:a16="http://schemas.microsoft.com/office/drawing/2014/main" id="{A41A1718-D726-A627-F0AE-6A8832446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1233894c92_0_27:notes">
            <a:extLst>
              <a:ext uri="{FF2B5EF4-FFF2-40B4-BE49-F238E27FC236}">
                <a16:creationId xmlns:a16="http://schemas.microsoft.com/office/drawing/2014/main" id="{ACA2550C-B110-040E-3EE4-1CE237B606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g31233894c92_0_27:notes">
            <a:extLst>
              <a:ext uri="{FF2B5EF4-FFF2-40B4-BE49-F238E27FC236}">
                <a16:creationId xmlns:a16="http://schemas.microsoft.com/office/drawing/2014/main" id="{98E45413-A80E-C929-C527-2AD7B48ED4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g31233894c92_0_27:notes">
            <a:extLst>
              <a:ext uri="{FF2B5EF4-FFF2-40B4-BE49-F238E27FC236}">
                <a16:creationId xmlns:a16="http://schemas.microsoft.com/office/drawing/2014/main" id="{494C37AC-25C3-7801-3624-EBCEE777E6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751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59B73AF8-F137-17B0-530E-B5E6BABFE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>
            <a:extLst>
              <a:ext uri="{FF2B5EF4-FFF2-40B4-BE49-F238E27FC236}">
                <a16:creationId xmlns:a16="http://schemas.microsoft.com/office/drawing/2014/main" id="{43AA5CF8-7BCF-1D11-A124-7A4C77E8C7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6:notes">
            <a:extLst>
              <a:ext uri="{FF2B5EF4-FFF2-40B4-BE49-F238E27FC236}">
                <a16:creationId xmlns:a16="http://schemas.microsoft.com/office/drawing/2014/main" id="{D9F3343C-C153-0AE7-958B-DAD549C030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6:notes">
            <a:extLst>
              <a:ext uri="{FF2B5EF4-FFF2-40B4-BE49-F238E27FC236}">
                <a16:creationId xmlns:a16="http://schemas.microsoft.com/office/drawing/2014/main" id="{8CC09D62-598B-F662-239B-A1B3CA11AC4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083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A360D5F7-283B-BC37-23E5-0C138DDAE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>
            <a:extLst>
              <a:ext uri="{FF2B5EF4-FFF2-40B4-BE49-F238E27FC236}">
                <a16:creationId xmlns:a16="http://schemas.microsoft.com/office/drawing/2014/main" id="{88DD1349-1315-8CD5-05B5-697E4175F1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6:notes">
            <a:extLst>
              <a:ext uri="{FF2B5EF4-FFF2-40B4-BE49-F238E27FC236}">
                <a16:creationId xmlns:a16="http://schemas.microsoft.com/office/drawing/2014/main" id="{70658EC2-6460-69BA-B103-C6F23649C5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6:notes">
            <a:extLst>
              <a:ext uri="{FF2B5EF4-FFF2-40B4-BE49-F238E27FC236}">
                <a16:creationId xmlns:a16="http://schemas.microsoft.com/office/drawing/2014/main" id="{2C05A6DE-5EAF-58A9-F9D9-D033CB3C410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936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BF1E4305-1B92-3D60-1795-4741E62A5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>
            <a:extLst>
              <a:ext uri="{FF2B5EF4-FFF2-40B4-BE49-F238E27FC236}">
                <a16:creationId xmlns:a16="http://schemas.microsoft.com/office/drawing/2014/main" id="{EB256E51-1292-50A9-4756-BB93AC1584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6:notes">
            <a:extLst>
              <a:ext uri="{FF2B5EF4-FFF2-40B4-BE49-F238E27FC236}">
                <a16:creationId xmlns:a16="http://schemas.microsoft.com/office/drawing/2014/main" id="{41DC9366-C0BF-A4DD-C1DA-7C3DC97FE5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6:notes">
            <a:extLst>
              <a:ext uri="{FF2B5EF4-FFF2-40B4-BE49-F238E27FC236}">
                <a16:creationId xmlns:a16="http://schemas.microsoft.com/office/drawing/2014/main" id="{E437B463-6871-C91B-70A9-BA02117193E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11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42071806-82EE-8CA2-837B-A99F75FF3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C6A73EB8-DDBF-16B7-0E77-3BCBBDF394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3034CE54-04C5-AD5A-E5CD-08311CBE48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9:notes">
            <a:extLst>
              <a:ext uri="{FF2B5EF4-FFF2-40B4-BE49-F238E27FC236}">
                <a16:creationId xmlns:a16="http://schemas.microsoft.com/office/drawing/2014/main" id="{E73D1DDA-6FF7-89AD-C0AF-97C70CBF74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2097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12ff5f3d6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12ff5f3d64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12ff5f3d64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A47D1099-CB15-EB3D-326D-9E8958C62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557cdcd58_0_191:notes">
            <a:extLst>
              <a:ext uri="{FF2B5EF4-FFF2-40B4-BE49-F238E27FC236}">
                <a16:creationId xmlns:a16="http://schemas.microsoft.com/office/drawing/2014/main" id="{394FC976-2F15-0123-FC08-1E51D6D9A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1557cdcd58_0_191:notes">
            <a:extLst>
              <a:ext uri="{FF2B5EF4-FFF2-40B4-BE49-F238E27FC236}">
                <a16:creationId xmlns:a16="http://schemas.microsoft.com/office/drawing/2014/main" id="{64EBA8C4-D8B5-56E1-F087-5091419244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g31557cdcd58_0_191:notes">
            <a:extLst>
              <a:ext uri="{FF2B5EF4-FFF2-40B4-BE49-F238E27FC236}">
                <a16:creationId xmlns:a16="http://schemas.microsoft.com/office/drawing/2014/main" id="{697B47D9-E16F-DE2D-ED4F-956EBDD0D9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211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557cdcd58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1557cdcd58_0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g31557cdcd58_0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C2F386EB-F6AD-1B30-6DF1-9583CAD80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557cdcd58_0_191:notes">
            <a:extLst>
              <a:ext uri="{FF2B5EF4-FFF2-40B4-BE49-F238E27FC236}">
                <a16:creationId xmlns:a16="http://schemas.microsoft.com/office/drawing/2014/main" id="{75C0EB72-926E-F6C3-7A38-D9868D6072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1557cdcd58_0_191:notes">
            <a:extLst>
              <a:ext uri="{FF2B5EF4-FFF2-40B4-BE49-F238E27FC236}">
                <a16:creationId xmlns:a16="http://schemas.microsoft.com/office/drawing/2014/main" id="{12FDE20D-208E-A03E-B342-4E2BDA3CE6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g31557cdcd58_0_191:notes">
            <a:extLst>
              <a:ext uri="{FF2B5EF4-FFF2-40B4-BE49-F238E27FC236}">
                <a16:creationId xmlns:a16="http://schemas.microsoft.com/office/drawing/2014/main" id="{43ABB3FB-B3AB-02A4-8970-58BE824255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684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088DBDB5-C789-89B3-0D0E-A2FB3E1AB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557cdcd58_0_191:notes">
            <a:extLst>
              <a:ext uri="{FF2B5EF4-FFF2-40B4-BE49-F238E27FC236}">
                <a16:creationId xmlns:a16="http://schemas.microsoft.com/office/drawing/2014/main" id="{939D5C1A-22D1-BD95-F3D6-F7A1EFACD9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1557cdcd58_0_191:notes">
            <a:extLst>
              <a:ext uri="{FF2B5EF4-FFF2-40B4-BE49-F238E27FC236}">
                <a16:creationId xmlns:a16="http://schemas.microsoft.com/office/drawing/2014/main" id="{0E341458-01F4-177F-A64D-A3DDCD6405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g31557cdcd58_0_191:notes">
            <a:extLst>
              <a:ext uri="{FF2B5EF4-FFF2-40B4-BE49-F238E27FC236}">
                <a16:creationId xmlns:a16="http://schemas.microsoft.com/office/drawing/2014/main" id="{7076012F-7D4E-00AD-3C9C-DABC93E074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449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177ca258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3177ca2584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3177ca2584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2ff5f3d6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12ff5f3d64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312ff5f3d64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12ff5f3d6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312ff5f3d64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g312ff5f3d64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17BF3CF9-5876-17B5-AA23-1EE20B90F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2ff5f3d64_0_91:notes">
            <a:extLst>
              <a:ext uri="{FF2B5EF4-FFF2-40B4-BE49-F238E27FC236}">
                <a16:creationId xmlns:a16="http://schemas.microsoft.com/office/drawing/2014/main" id="{D3569C1B-F895-7264-F07B-7A52B732B8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12ff5f3d64_0_91:notes">
            <a:extLst>
              <a:ext uri="{FF2B5EF4-FFF2-40B4-BE49-F238E27FC236}">
                <a16:creationId xmlns:a16="http://schemas.microsoft.com/office/drawing/2014/main" id="{FD2E81CE-8B3C-42DC-D4DF-CEF138547A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312ff5f3d64_0_91:notes">
            <a:extLst>
              <a:ext uri="{FF2B5EF4-FFF2-40B4-BE49-F238E27FC236}">
                <a16:creationId xmlns:a16="http://schemas.microsoft.com/office/drawing/2014/main" id="{1DBE097C-9BAB-D528-CE8D-C4DB662D75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4889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41EF27F3-4467-6118-86B1-D4AC594CC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2ff5f3d64_0_91:notes">
            <a:extLst>
              <a:ext uri="{FF2B5EF4-FFF2-40B4-BE49-F238E27FC236}">
                <a16:creationId xmlns:a16="http://schemas.microsoft.com/office/drawing/2014/main" id="{6E20BE7C-F492-51C0-8676-322A6A37EF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12ff5f3d64_0_91:notes">
            <a:extLst>
              <a:ext uri="{FF2B5EF4-FFF2-40B4-BE49-F238E27FC236}">
                <a16:creationId xmlns:a16="http://schemas.microsoft.com/office/drawing/2014/main" id="{E4006BE3-B264-A2B5-6483-23F231E1B4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4" name="Google Shape;304;g312ff5f3d64_0_91:notes">
            <a:extLst>
              <a:ext uri="{FF2B5EF4-FFF2-40B4-BE49-F238E27FC236}">
                <a16:creationId xmlns:a16="http://schemas.microsoft.com/office/drawing/2014/main" id="{2E3693CD-98A1-E558-8F86-B896B79B2F4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225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12ff5f3d64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312ff5f3d64_0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1" name="Google Shape;351;g312ff5f3d64_0_1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>
          <a:extLst>
            <a:ext uri="{FF2B5EF4-FFF2-40B4-BE49-F238E27FC236}">
              <a16:creationId xmlns:a16="http://schemas.microsoft.com/office/drawing/2014/main" id="{EDCE702B-A5F4-54B2-48B4-09D7EFA89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12ff5f3d64_0_157:notes">
            <a:extLst>
              <a:ext uri="{FF2B5EF4-FFF2-40B4-BE49-F238E27FC236}">
                <a16:creationId xmlns:a16="http://schemas.microsoft.com/office/drawing/2014/main" id="{87020128-05BE-FB07-961D-939F4965A0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312ff5f3d64_0_157:notes">
            <a:extLst>
              <a:ext uri="{FF2B5EF4-FFF2-40B4-BE49-F238E27FC236}">
                <a16:creationId xmlns:a16="http://schemas.microsoft.com/office/drawing/2014/main" id="{B4272DD2-1A86-B3C2-AEE6-DD647A5179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312ff5f3d64_0_157:notes">
            <a:extLst>
              <a:ext uri="{FF2B5EF4-FFF2-40B4-BE49-F238E27FC236}">
                <a16:creationId xmlns:a16="http://schemas.microsoft.com/office/drawing/2014/main" id="{45B41ED0-222E-C611-C042-EB1A3DF60DD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2190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>
          <a:extLst>
            <a:ext uri="{FF2B5EF4-FFF2-40B4-BE49-F238E27FC236}">
              <a16:creationId xmlns:a16="http://schemas.microsoft.com/office/drawing/2014/main" id="{CB183DD2-DCC4-1960-9462-D3BAEF4B2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12ff5f3d64_0_157:notes">
            <a:extLst>
              <a:ext uri="{FF2B5EF4-FFF2-40B4-BE49-F238E27FC236}">
                <a16:creationId xmlns:a16="http://schemas.microsoft.com/office/drawing/2014/main" id="{A18B78DC-AF82-26D1-A366-73B232C391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312ff5f3d64_0_157:notes">
            <a:extLst>
              <a:ext uri="{FF2B5EF4-FFF2-40B4-BE49-F238E27FC236}">
                <a16:creationId xmlns:a16="http://schemas.microsoft.com/office/drawing/2014/main" id="{57E06B88-7911-CEBD-ECD3-217F530C50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312ff5f3d64_0_157:notes">
            <a:extLst>
              <a:ext uri="{FF2B5EF4-FFF2-40B4-BE49-F238E27FC236}">
                <a16:creationId xmlns:a16="http://schemas.microsoft.com/office/drawing/2014/main" id="{81E6885E-39DE-EE33-8091-C2FA57427AD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826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1233894c9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g31233894c92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31233894c92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D115E0DD-0F5D-F452-5F29-69956B885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1307a344ab_0_0:notes">
            <a:extLst>
              <a:ext uri="{FF2B5EF4-FFF2-40B4-BE49-F238E27FC236}">
                <a16:creationId xmlns:a16="http://schemas.microsoft.com/office/drawing/2014/main" id="{B6540625-50C5-08CD-17AE-AC323490B5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31307a344ab_0_0:notes">
            <a:extLst>
              <a:ext uri="{FF2B5EF4-FFF2-40B4-BE49-F238E27FC236}">
                <a16:creationId xmlns:a16="http://schemas.microsoft.com/office/drawing/2014/main" id="{35FB9672-472C-8868-D04D-10450E66D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31307a344ab_0_0:notes">
            <a:extLst>
              <a:ext uri="{FF2B5EF4-FFF2-40B4-BE49-F238E27FC236}">
                <a16:creationId xmlns:a16="http://schemas.microsoft.com/office/drawing/2014/main" id="{73C88F1B-33DD-7C1A-D957-5823EC4E36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378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733E9FEB-A608-1B6A-453A-6F6191A89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1307a344ab_0_0:notes">
            <a:extLst>
              <a:ext uri="{FF2B5EF4-FFF2-40B4-BE49-F238E27FC236}">
                <a16:creationId xmlns:a16="http://schemas.microsoft.com/office/drawing/2014/main" id="{46AA08E5-E90F-E8DC-ED20-685528EACF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31307a344ab_0_0:notes">
            <a:extLst>
              <a:ext uri="{FF2B5EF4-FFF2-40B4-BE49-F238E27FC236}">
                <a16:creationId xmlns:a16="http://schemas.microsoft.com/office/drawing/2014/main" id="{63B59B87-CD4A-BB37-CCCB-EB187493D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31307a344ab_0_0:notes">
            <a:extLst>
              <a:ext uri="{FF2B5EF4-FFF2-40B4-BE49-F238E27FC236}">
                <a16:creationId xmlns:a16="http://schemas.microsoft.com/office/drawing/2014/main" id="{AB9288DE-3D57-4565-C432-3386F82CC7C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6414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1307a344ab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31307a344ab_0_3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g31307a344ab_0_3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1307a344ab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g31307a344ab_0_3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31307a344ab_0_3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2ff5f3d64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12ff5f3d64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4" name="Google Shape;304;g312ff5f3d64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12ff5f3d6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12ff5f3d64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6" name="Google Shape;316;g312ff5f3d64_0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12ff5f3d6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312ff5f3d64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312ff5f3d64_0_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>
          <a:extLst>
            <a:ext uri="{FF2B5EF4-FFF2-40B4-BE49-F238E27FC236}">
              <a16:creationId xmlns:a16="http://schemas.microsoft.com/office/drawing/2014/main" id="{67ED0757-D317-7BAE-8BB3-A6BDDBF5D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2ff5f3d64_0_52:notes">
            <a:extLst>
              <a:ext uri="{FF2B5EF4-FFF2-40B4-BE49-F238E27FC236}">
                <a16:creationId xmlns:a16="http://schemas.microsoft.com/office/drawing/2014/main" id="{33D46B14-F62C-DA9E-C81B-59852E2876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12ff5f3d64_0_52:notes">
            <a:extLst>
              <a:ext uri="{FF2B5EF4-FFF2-40B4-BE49-F238E27FC236}">
                <a16:creationId xmlns:a16="http://schemas.microsoft.com/office/drawing/2014/main" id="{BDCBBAD6-B4EB-00CA-D19A-4B04AFF8C9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2" name="Google Shape;272;g312ff5f3d64_0_52:notes">
            <a:extLst>
              <a:ext uri="{FF2B5EF4-FFF2-40B4-BE49-F238E27FC236}">
                <a16:creationId xmlns:a16="http://schemas.microsoft.com/office/drawing/2014/main" id="{93F4D32F-4E1E-14CC-D8A5-43B9F9A2BD1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4351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177ca2584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3177ca2584c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0" name="Google Shape;450;g3177ca2584c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1307a344ab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31307a344ab_0_3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31307a344ab_0_3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>
          <a:extLst>
            <a:ext uri="{FF2B5EF4-FFF2-40B4-BE49-F238E27FC236}">
              <a16:creationId xmlns:a16="http://schemas.microsoft.com/office/drawing/2014/main" id="{2217170E-3073-8CE1-DEE6-150899F02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1307a344ab_0_380:notes">
            <a:extLst>
              <a:ext uri="{FF2B5EF4-FFF2-40B4-BE49-F238E27FC236}">
                <a16:creationId xmlns:a16="http://schemas.microsoft.com/office/drawing/2014/main" id="{A9A88A07-FD9D-EDD0-30C5-CCB41CBC3B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31307a344ab_0_380:notes">
            <a:extLst>
              <a:ext uri="{FF2B5EF4-FFF2-40B4-BE49-F238E27FC236}">
                <a16:creationId xmlns:a16="http://schemas.microsoft.com/office/drawing/2014/main" id="{510F7089-F98D-721B-B6D7-35190DC1D0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Google Shape;426;g31307a344ab_0_380:notes">
            <a:extLst>
              <a:ext uri="{FF2B5EF4-FFF2-40B4-BE49-F238E27FC236}">
                <a16:creationId xmlns:a16="http://schemas.microsoft.com/office/drawing/2014/main" id="{EB437FF6-6BC2-3E84-4126-EF7C3D44866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46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1307a344ab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31307a344ab_0_4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31307a344ab_0_4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12ff5f3d6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12ff5f3d64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312ff5f3d64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36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25E88-943A-50EA-6626-733D52DF6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F77BF7-E215-3839-98C2-15A54D6446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1EA5FE-7043-65AF-4548-75B0E8AC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2020A-BF9E-F9E0-8C2A-538B6725CD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604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1557cdcd58_0_1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g31557cdcd58_0_1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g31557cdcd58_0_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1557cdcd58_0_47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31557cdcd58_0_47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31557cdcd58_0_4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1557cdcd58_0_5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1557cdcd58_0_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31557cdcd58_0_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g31557cdcd58_0_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31557cdcd58_0_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g31557cdcd58_0_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31557cdcd58_0_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31557cdcd58_0_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10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10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10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10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1000"/>
              </a:spcBef>
              <a:spcAft>
                <a:spcPts val="10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31557cdcd58_0_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1557cdcd58_0_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31557cdcd58_0_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g31557cdcd58_0_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g31557cdcd58_0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1557cdcd58_0_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31557cdcd58_0_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1557cdcd58_0_3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g31557cdcd58_0_3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g31557cdcd58_0_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1557cdcd58_0_35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g31557cdcd58_0_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1557cdcd58_0_3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31557cdcd58_0_3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g31557cdcd58_0_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g31557cdcd58_0_38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g31557cdcd58_0_3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1557cdcd58_0_4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g31557cdcd58_0_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1557cdcd58_0_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rebuchet MS"/>
              <a:buNone/>
              <a:defRPr sz="37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g31557cdcd58_0_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Char char="●"/>
              <a:defRPr sz="24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○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■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●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○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■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●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○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■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" name="Google Shape;12;g31557cdcd58_0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urbandisplacement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47402FBD-08EE-45EA-749D-C7DB486CF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1: Rectangle">
            <a:extLst>
              <a:ext uri="{FF2B5EF4-FFF2-40B4-BE49-F238E27FC236}">
                <a16:creationId xmlns:a16="http://schemas.microsoft.com/office/drawing/2014/main" id="{09A0F3A1-86BB-DEE8-A20E-DB0E9068D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24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3" name="Title 1: Text 1">
            <a:extLst>
              <a:ext uri="{FF2B5EF4-FFF2-40B4-BE49-F238E27FC236}">
                <a16:creationId xmlns:a16="http://schemas.microsoft.com/office/drawing/2014/main" id="{FF7BAC23-15E7-2630-65FF-6857511D417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5600" y="575378"/>
            <a:ext cx="11360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 sz="4000" noProof="0" dirty="0"/>
              <a:t>Understanding Displacement - for Staff Use</a:t>
            </a:r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id="{C75A89E6-94E9-B741-E85F-3FCB8FA892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5600" y="1428178"/>
            <a:ext cx="11360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300" noProof="0" dirty="0">
                <a:solidFill>
                  <a:schemeClr val="accent3"/>
                </a:solidFill>
              </a:rPr>
              <a:t>BILINGUAL PRESENTATION TEMPLATE - PURPOSE &amp; USE</a:t>
            </a:r>
          </a:p>
        </p:txBody>
      </p:sp>
      <p:sp>
        <p:nvSpPr>
          <p:cNvPr id="66" name="Textbox 2">
            <a:extLst>
              <a:ext uri="{FF2B5EF4-FFF2-40B4-BE49-F238E27FC236}">
                <a16:creationId xmlns:a16="http://schemas.microsoft.com/office/drawing/2014/main" id="{8AC35586-E357-C1AD-64FC-273C00CBA166}"/>
              </a:ext>
            </a:extLst>
          </p:cNvPr>
          <p:cNvSpPr txBox="1"/>
          <p:nvPr/>
        </p:nvSpPr>
        <p:spPr>
          <a:xfrm>
            <a:off x="995375" y="2230475"/>
            <a:ext cx="101364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noProof="0" dirty="0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DELETE THIS INSTRUCTION SLIDE FROM YOUR FINAL PRESENTATION</a:t>
            </a:r>
          </a:p>
        </p:txBody>
      </p:sp>
      <p:sp>
        <p:nvSpPr>
          <p:cNvPr id="67" name="Textbox 3">
            <a:extLst>
              <a:ext uri="{FF2B5EF4-FFF2-40B4-BE49-F238E27FC236}">
                <a16:creationId xmlns:a16="http://schemas.microsoft.com/office/drawing/2014/main" id="{013271FD-5496-E39C-42F4-10C2A55FCF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5600" y="3083275"/>
            <a:ext cx="5100000" cy="3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0" noProof="0" dirty="0"/>
              <a:t>Use the following slides to introduce core ideas about what displacement is and its impacts -- for elected officials as well as </a:t>
            </a:r>
            <a:r>
              <a:rPr lang="en-US" b="0" dirty="0"/>
              <a:t>public audiences</a:t>
            </a:r>
            <a:r>
              <a:rPr lang="en-US" b="0" noProof="0" dirty="0"/>
              <a:t>.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b="0" noProof="0" dirty="0"/>
              <a:t>Integrate with engagement activities to understand community perspectives and priorities.</a:t>
            </a:r>
          </a:p>
        </p:txBody>
      </p:sp>
      <p:sp>
        <p:nvSpPr>
          <p:cNvPr id="68" name="Textbox 4">
            <a:extLst>
              <a:ext uri="{FF2B5EF4-FFF2-40B4-BE49-F238E27FC236}">
                <a16:creationId xmlns:a16="http://schemas.microsoft.com/office/drawing/2014/main" id="{64FF33A5-7A86-4328-1A39-58FD5614B1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63075" y="3083275"/>
            <a:ext cx="51687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b="0" noProof="0" dirty="0"/>
              <a:t>Customize to reflect local community context, existing policies/programs and/or proposed work program priorities (more about customization on the next slide!)</a:t>
            </a:r>
          </a:p>
        </p:txBody>
      </p:sp>
    </p:spTree>
    <p:extLst>
      <p:ext uri="{BB962C8B-B14F-4D97-AF65-F5344CB8AC3E}">
        <p14:creationId xmlns:p14="http://schemas.microsoft.com/office/powerpoint/2010/main" val="369187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4592A3DE-CF04-CD5A-8422-B10CA8F8C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n 1" descr="Foto del edificio en demolición">
            <a:extLst>
              <a:ext uri="{FF2B5EF4-FFF2-40B4-BE49-F238E27FC236}">
                <a16:creationId xmlns:a16="http://schemas.microsoft.com/office/drawing/2014/main" id="{1BEC519A-B90B-01E4-8998-296B77F9E0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285" r="29213"/>
          <a:stretch/>
        </p:blipFill>
        <p:spPr>
          <a:xfrm>
            <a:off x="0" y="2822900"/>
            <a:ext cx="4733365" cy="40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Forma: Rectángulo">
            <a:extLst>
              <a:ext uri="{FF2B5EF4-FFF2-40B4-BE49-F238E27FC236}">
                <a16:creationId xmlns:a16="http://schemas.microsoft.com/office/drawing/2014/main" id="{0734D19F-76D2-3B9C-7050-A685F78B9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26" y="-237400"/>
            <a:ext cx="5142243" cy="30624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s-ES_tradnl" sz="3100" b="1" noProof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Título 1">
            <a:extLst>
              <a:ext uri="{FF2B5EF4-FFF2-40B4-BE49-F238E27FC236}">
                <a16:creationId xmlns:a16="http://schemas.microsoft.com/office/drawing/2014/main" id="{E9601784-11C5-7BF0-E222-7F1A42CA7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219" y="173136"/>
            <a:ext cx="4733365" cy="224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noProof="0" dirty="0">
                <a:solidFill>
                  <a:schemeClr val="lt1"/>
                </a:solidFill>
              </a:rPr>
              <a:t>FORMS OF DISPLACEMENT: </a:t>
            </a:r>
            <a:r>
              <a:rPr lang="en-US" sz="3100" noProof="0" dirty="0">
                <a:solidFill>
                  <a:schemeClr val="lt1"/>
                </a:solidFill>
              </a:rPr>
              <a:t>Direct Displacement </a:t>
            </a:r>
            <a:br>
              <a:rPr lang="en-US" sz="3100" noProof="0" dirty="0">
                <a:solidFill>
                  <a:schemeClr val="lt1"/>
                </a:solidFill>
              </a:rPr>
            </a:br>
            <a:br>
              <a:rPr lang="es-ES_tradnl" sz="2200" noProof="0" dirty="0">
                <a:solidFill>
                  <a:schemeClr val="lt1"/>
                </a:solidFill>
              </a:rPr>
            </a:br>
            <a:r>
              <a:rPr lang="es-ES_tradnl" sz="22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FORMAS DEL DESPLAZAMIENTO: </a:t>
            </a:r>
            <a:r>
              <a:rPr lang="es-ES_tradnl" sz="31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Desplazamiento directo</a:t>
            </a:r>
            <a:endParaRPr lang="es-ES_tradnl" b="0" i="1" noProof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Forma: Rectángulo">
            <a:extLst>
              <a:ext uri="{FF2B5EF4-FFF2-40B4-BE49-F238E27FC236}">
                <a16:creationId xmlns:a16="http://schemas.microsoft.com/office/drawing/2014/main" id="{6C16D06A-060B-B99D-F991-154857D06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61507" y="3117273"/>
            <a:ext cx="8219209" cy="3422821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73FC919C-700C-A339-3919-187EBA06A7AC}"/>
              </a:ext>
            </a:extLst>
          </p:cNvPr>
          <p:cNvSpPr txBox="1">
            <a:spLocks/>
          </p:cNvSpPr>
          <p:nvPr/>
        </p:nvSpPr>
        <p:spPr>
          <a:xfrm>
            <a:off x="5213995" y="317906"/>
            <a:ext cx="6871783" cy="266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2000" noProof="0" dirty="0">
                <a:solidFill>
                  <a:srgbClr val="242D33"/>
                </a:solidFill>
              </a:rPr>
              <a:t>Direct D</a:t>
            </a:r>
            <a:r>
              <a:rPr lang="en-US" sz="2000" dirty="0" err="1">
                <a:solidFill>
                  <a:srgbClr val="242D33"/>
                </a:solidFill>
              </a:rPr>
              <a:t>isplacement</a:t>
            </a:r>
            <a:r>
              <a:rPr lang="en-US" sz="2000" noProof="0" dirty="0">
                <a:solidFill>
                  <a:srgbClr val="242D33"/>
                </a:solidFill>
              </a:rPr>
              <a:t> is the most visible and immediate form of displacement. It can be extremely disruptive to people’s lives.</a:t>
            </a: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s-ES_tradnl" sz="2000" i="1" noProof="0" dirty="0">
                <a:solidFill>
                  <a:schemeClr val="accent2"/>
                </a:solidFill>
              </a:rPr>
              <a:t>El desplazamiento directo es la forma más visible e inmediata de desplazamiento. Puede ser extremadamente perturbador para la vida de las personas.</a:t>
            </a:r>
          </a:p>
        </p:txBody>
      </p:sp>
      <p:sp>
        <p:nvSpPr>
          <p:cNvPr id="6" name="Cuadro de texto 1">
            <a:extLst>
              <a:ext uri="{FF2B5EF4-FFF2-40B4-BE49-F238E27FC236}">
                <a16:creationId xmlns:a16="http://schemas.microsoft.com/office/drawing/2014/main" id="{A91EFE97-0DCD-2F34-DBE2-91245E3CD6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58935" y="3287962"/>
            <a:ext cx="7824355" cy="311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0" noProof="0" dirty="0">
                <a:solidFill>
                  <a:srgbClr val="242D33"/>
                </a:solidFill>
              </a:rPr>
              <a:t>Informal evictions are when tenants leave due to </a:t>
            </a:r>
            <a:r>
              <a:rPr lang="en-US" sz="2000" b="0" dirty="0">
                <a:solidFill>
                  <a:srgbClr val="242D33"/>
                </a:solidFill>
              </a:rPr>
              <a:t>steep </a:t>
            </a:r>
            <a:r>
              <a:rPr lang="en-US" sz="2000" b="0" noProof="0" dirty="0">
                <a:solidFill>
                  <a:srgbClr val="242D33"/>
                </a:solidFill>
              </a:rPr>
              <a:t>rent increases (legal or not), illegal harassment or unsafe conditions caused by neglect. Sometimes people move before being formally evicted.</a:t>
            </a:r>
            <a:r>
              <a:rPr lang="en-US" sz="2000" b="0" dirty="0">
                <a:solidFill>
                  <a:srgbClr val="242D33"/>
                </a:solidFill>
              </a:rPr>
              <a:t> This makes direct displacement even harder to track. 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s-MX" sz="2000" b="0" i="1" dirty="0">
                <a:solidFill>
                  <a:schemeClr val="accent2"/>
                </a:solidFill>
                <a:latin typeface="Trebuchet MS"/>
              </a:rPr>
              <a:t>Los desahucios informales se producen cuando los inquilinos se marchan debido a </a:t>
            </a:r>
            <a:r>
              <a:rPr lang="es-MX" sz="2000" b="0" i="1" dirty="0">
                <a:solidFill>
                  <a:schemeClr val="accent2"/>
                </a:solidFill>
              </a:rPr>
              <a:t>fuertes </a:t>
            </a:r>
            <a:r>
              <a:rPr lang="es-MX" sz="2000" b="0" i="1" dirty="0">
                <a:solidFill>
                  <a:schemeClr val="accent2"/>
                </a:solidFill>
                <a:latin typeface="Trebuchet MS"/>
              </a:rPr>
              <a:t>subidas de alquiler (legales o no), acoso ilegal o condiciones inseguras causadas por negligencia. A veces la gente se muda antes de ser desahuciada formalmente. Esto hace que el desplazamiento directo sea aún más difícil de rastrear.</a:t>
            </a:r>
          </a:p>
        </p:txBody>
      </p:sp>
    </p:spTree>
    <p:extLst>
      <p:ext uri="{BB962C8B-B14F-4D97-AF65-F5344CB8AC3E}">
        <p14:creationId xmlns:p14="http://schemas.microsoft.com/office/powerpoint/2010/main" val="67928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4027ED0-09F9-4904-F988-4882B522E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 descr="Foto de cajas de mudanza embaladas">
            <a:extLst>
              <a:ext uri="{FF2B5EF4-FFF2-40B4-BE49-F238E27FC236}">
                <a16:creationId xmlns:a16="http://schemas.microsoft.com/office/drawing/2014/main" id="{F2FBC1C8-7E7A-AE40-EF8F-32C95F8CF5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1623"/>
          <a:stretch/>
        </p:blipFill>
        <p:spPr>
          <a:xfrm>
            <a:off x="0" y="2447700"/>
            <a:ext cx="4524375" cy="4410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Forma: Rectángulo">
            <a:extLst>
              <a:ext uri="{FF2B5EF4-FFF2-40B4-BE49-F238E27FC236}">
                <a16:creationId xmlns:a16="http://schemas.microsoft.com/office/drawing/2014/main" id="{B15996B3-83E8-A578-CF45-12C157299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26" y="-237400"/>
            <a:ext cx="5142243" cy="3062400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s-ES_tradnl" sz="3100" b="1" noProof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Título 1">
            <a:extLst>
              <a:ext uri="{FF2B5EF4-FFF2-40B4-BE49-F238E27FC236}">
                <a16:creationId xmlns:a16="http://schemas.microsoft.com/office/drawing/2014/main" id="{81030006-1ADA-55DA-1725-2B13951058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219" y="173136"/>
            <a:ext cx="4733365" cy="224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noProof="0" dirty="0">
                <a:solidFill>
                  <a:srgbClr val="FFFFFF"/>
                </a:solidFill>
              </a:rPr>
              <a:t>FORMS OF DISPLACEMENT:</a:t>
            </a:r>
            <a:r>
              <a:rPr lang="en-US" sz="2400" baseline="0" noProof="0" dirty="0">
                <a:solidFill>
                  <a:srgbClr val="FFFFFF"/>
                </a:solidFill>
              </a:rPr>
              <a:t> </a:t>
            </a:r>
            <a:r>
              <a:rPr lang="en-US" sz="3200" noProof="0" dirty="0">
                <a:solidFill>
                  <a:srgbClr val="FFFFFF"/>
                </a:solidFill>
              </a:rPr>
              <a:t>Indirect Displacement</a:t>
            </a:r>
            <a:br>
              <a:rPr lang="en-US" sz="3200" noProof="0" dirty="0">
                <a:solidFill>
                  <a:srgbClr val="FFFFFF"/>
                </a:solidFill>
              </a:rPr>
            </a:br>
            <a:br>
              <a:rPr lang="es-ES_tradnl" sz="2400" noProof="0" dirty="0">
                <a:solidFill>
                  <a:srgbClr val="FFFFFF"/>
                </a:solidFill>
              </a:rPr>
            </a:br>
            <a:r>
              <a:rPr lang="es-ES_tradnl" sz="2400" i="1" noProof="0" dirty="0">
                <a:solidFill>
                  <a:srgbClr val="FFFFFF"/>
                </a:solidFill>
              </a:rPr>
              <a:t>FORMAS DEL DESPLAZAMIENTO:</a:t>
            </a:r>
            <a:r>
              <a:rPr lang="es-ES_tradnl" sz="2400" i="1" baseline="0" noProof="0" dirty="0">
                <a:solidFill>
                  <a:srgbClr val="FFFFFF"/>
                </a:solidFill>
              </a:rPr>
              <a:t> </a:t>
            </a:r>
            <a:r>
              <a:rPr lang="es-ES_tradnl" sz="2800" i="1" noProof="0" dirty="0">
                <a:solidFill>
                  <a:srgbClr val="FFFFFF"/>
                </a:solidFill>
              </a:rPr>
              <a:t>Desplazamiento indirecto</a:t>
            </a:r>
            <a:endParaRPr lang="es-ES_tradnl" b="0" i="1" noProof="0" dirty="0">
              <a:solidFill>
                <a:srgbClr val="FFFFFF"/>
              </a:solidFill>
            </a:endParaRPr>
          </a:p>
        </p:txBody>
      </p:sp>
      <p:sp>
        <p:nvSpPr>
          <p:cNvPr id="165" name="Cuadro de texto 1">
            <a:extLst>
              <a:ext uri="{FF2B5EF4-FFF2-40B4-BE49-F238E27FC236}">
                <a16:creationId xmlns:a16="http://schemas.microsoft.com/office/drawing/2014/main" id="{A68CACE9-D6C7-E7A1-D62B-F8CB8B22FF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8462" y="173136"/>
            <a:ext cx="6658085" cy="342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noProof="0" dirty="0">
                <a:solidFill>
                  <a:schemeClr val="bg2"/>
                </a:solidFill>
              </a:rPr>
              <a:t>Indirect Displacement is when a person or family can no longer afford to stay in their homes because of increasing rents.</a:t>
            </a:r>
            <a:r>
              <a:rPr lang="en-US" sz="2000" b="0" noProof="0" dirty="0">
                <a:solidFill>
                  <a:schemeClr val="bg2"/>
                </a:solidFill>
              </a:rPr>
              <a:t> When rents get too high, they feel pressure to move away, to a place they can afford.</a:t>
            </a:r>
            <a:endParaRPr lang="en-US" sz="2000" noProof="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-ES_tradnl" sz="2000" i="1" noProof="0" dirty="0">
                <a:solidFill>
                  <a:schemeClr val="accent2"/>
                </a:solidFill>
              </a:rPr>
              <a:t>El desplazamiento indirecto se produce cuando una persona o familia ya no puede permitirse permanecer en su casa debido al aumento de los alquileres.</a:t>
            </a:r>
            <a:r>
              <a:rPr lang="es-ES_tradnl" sz="2000" b="0" i="1" noProof="0" dirty="0">
                <a:solidFill>
                  <a:schemeClr val="accent2"/>
                </a:solidFill>
              </a:rPr>
              <a:t> Cuando los alquileres suben demasiado, se sienten presionados a mudarse a un lugar que puedan pagar.</a:t>
            </a:r>
            <a:endParaRPr lang="es-ES_tradnl" sz="2000" i="1" noProof="0" dirty="0">
              <a:solidFill>
                <a:schemeClr val="accent2"/>
              </a:solidFill>
            </a:endParaRPr>
          </a:p>
        </p:txBody>
      </p:sp>
      <p:sp>
        <p:nvSpPr>
          <p:cNvPr id="2" name="Forma: Rectángulo">
            <a:extLst>
              <a:ext uri="{FF2B5EF4-FFF2-40B4-BE49-F238E27FC236}">
                <a16:creationId xmlns:a16="http://schemas.microsoft.com/office/drawing/2014/main" id="{1DD0B5F1-C98C-0E85-1FC0-4F92A81FD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75809" y="3566103"/>
            <a:ext cx="8030738" cy="2863425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4D57212B-5B9D-6DAE-0BFA-567D918E0483}"/>
              </a:ext>
            </a:extLst>
          </p:cNvPr>
          <p:cNvSpPr txBox="1">
            <a:spLocks/>
          </p:cNvSpPr>
          <p:nvPr/>
        </p:nvSpPr>
        <p:spPr>
          <a:xfrm>
            <a:off x="4249882" y="3818005"/>
            <a:ext cx="7564581" cy="235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2000" b="0" noProof="0" dirty="0">
                <a:solidFill>
                  <a:schemeClr val="bg2"/>
                </a:solidFill>
              </a:rPr>
              <a:t>Indirect displacement is harder to see and happens more slowly over time. But it still takes people away from social networks, jobs, schools and places of worship.</a:t>
            </a:r>
            <a:endParaRPr lang="es-ES_tradnl" sz="2000" b="0" noProof="0" dirty="0">
              <a:solidFill>
                <a:schemeClr val="bg2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1000"/>
              </a:spcAft>
              <a:buFont typeface="Trebuchet MS"/>
              <a:buNone/>
            </a:pPr>
            <a:r>
              <a:rPr lang="es-ES_tradnl" sz="2000" i="1" noProof="0" dirty="0">
                <a:solidFill>
                  <a:schemeClr val="accent2"/>
                </a:solidFill>
              </a:rPr>
              <a:t>El desplazamiento indirecto es más difícil de ver y se produce más lentamente. Pero todavía aleja a las personas de sus redes sociales, trabajos, escuelas y lugares de culto.</a:t>
            </a:r>
          </a:p>
        </p:txBody>
      </p:sp>
    </p:spTree>
    <p:extLst>
      <p:ext uri="{BB962C8B-B14F-4D97-AF65-F5344CB8AC3E}">
        <p14:creationId xmlns:p14="http://schemas.microsoft.com/office/powerpoint/2010/main" val="911903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6B8DA31-C99A-72D9-7CA3-55A3963C8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 descr="Foto de Cartel de abierto en un escaparate de tienda">
            <a:extLst>
              <a:ext uri="{FF2B5EF4-FFF2-40B4-BE49-F238E27FC236}">
                <a16:creationId xmlns:a16="http://schemas.microsoft.com/office/drawing/2014/main" id="{EF1CBDE9-59F6-4991-751D-EA707600AD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653" r="13598"/>
          <a:stretch/>
        </p:blipFill>
        <p:spPr>
          <a:xfrm>
            <a:off x="0" y="2979150"/>
            <a:ext cx="4524375" cy="387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Forma: Rectángulo">
            <a:extLst>
              <a:ext uri="{FF2B5EF4-FFF2-40B4-BE49-F238E27FC236}">
                <a16:creationId xmlns:a16="http://schemas.microsoft.com/office/drawing/2014/main" id="{9CACF848-8B99-4196-79AC-1DF7905AC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26" y="-237400"/>
            <a:ext cx="5142243" cy="321655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s-ES_tradnl" sz="3100" b="1" noProof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Título 1">
            <a:extLst>
              <a:ext uri="{FF2B5EF4-FFF2-40B4-BE49-F238E27FC236}">
                <a16:creationId xmlns:a16="http://schemas.microsoft.com/office/drawing/2014/main" id="{146AE304-2B6D-4961-7C56-BF34C4A419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219" y="271750"/>
            <a:ext cx="4733365" cy="224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noProof="0" dirty="0">
                <a:solidFill>
                  <a:srgbClr val="FFFFFF"/>
                </a:solidFill>
              </a:rPr>
              <a:t>FORMS OF DISPLACEMENT:</a:t>
            </a:r>
            <a:r>
              <a:rPr lang="en-US" sz="2400" baseline="0" noProof="0" dirty="0">
                <a:solidFill>
                  <a:srgbClr val="FFFFFF"/>
                </a:solidFill>
              </a:rPr>
              <a:t> </a:t>
            </a:r>
            <a:r>
              <a:rPr lang="en-US" sz="3200" noProof="0" dirty="0">
                <a:solidFill>
                  <a:srgbClr val="FFFFFF"/>
                </a:solidFill>
              </a:rPr>
              <a:t>Cultural Displacement</a:t>
            </a:r>
            <a:br>
              <a:rPr lang="en-US" sz="3200" noProof="0" dirty="0">
                <a:solidFill>
                  <a:srgbClr val="FFFFFF"/>
                </a:solidFill>
              </a:rPr>
            </a:br>
            <a:br>
              <a:rPr lang="en-US" sz="3200" noProof="0" dirty="0">
                <a:solidFill>
                  <a:srgbClr val="FFFFFF"/>
                </a:solidFill>
              </a:rPr>
            </a:br>
            <a:r>
              <a:rPr lang="es-ES_tradnl" sz="2400" i="1" noProof="0" dirty="0">
                <a:solidFill>
                  <a:srgbClr val="FFFFFF"/>
                </a:solidFill>
              </a:rPr>
              <a:t>FORMAS DEL DESPLAZAMIENTO:</a:t>
            </a:r>
            <a:r>
              <a:rPr lang="es-ES_tradnl" sz="2400" i="1" baseline="0" noProof="0" dirty="0">
                <a:solidFill>
                  <a:srgbClr val="FFFFFF"/>
                </a:solidFill>
              </a:rPr>
              <a:t> </a:t>
            </a:r>
            <a:r>
              <a:rPr lang="es-ES_tradnl" sz="2800" i="1" noProof="0" dirty="0">
                <a:solidFill>
                  <a:srgbClr val="FFFFFF"/>
                </a:solidFill>
              </a:rPr>
              <a:t>Desplazamiento cultural</a:t>
            </a:r>
            <a:endParaRPr lang="es-ES_tradnl" b="0" i="1" noProof="0" dirty="0">
              <a:solidFill>
                <a:srgbClr val="FFFFFF"/>
              </a:solidFill>
            </a:endParaRPr>
          </a:p>
        </p:txBody>
      </p:sp>
      <p:sp>
        <p:nvSpPr>
          <p:cNvPr id="165" name="Cuadro de texto 1">
            <a:extLst>
              <a:ext uri="{FF2B5EF4-FFF2-40B4-BE49-F238E27FC236}">
                <a16:creationId xmlns:a16="http://schemas.microsoft.com/office/drawing/2014/main" id="{DD2D6585-FFE2-4E8E-139C-63C9619078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29114" y="271750"/>
            <a:ext cx="6658085" cy="311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noProof="0" dirty="0">
                <a:solidFill>
                  <a:schemeClr val="bg2"/>
                </a:solidFill>
              </a:rPr>
              <a:t>Cultural Displacement </a:t>
            </a:r>
            <a:r>
              <a:rPr lang="en-US" sz="1800" b="0" noProof="0" dirty="0">
                <a:solidFill>
                  <a:schemeClr val="bg2"/>
                </a:solidFill>
              </a:rPr>
              <a:t>is when new development and new residents change the character of the area. It can create a feeling of loss for those who have been in the area a longer time, even if they can afford to stay. This is sometimes called </a:t>
            </a:r>
            <a:r>
              <a:rPr lang="en-US" sz="1800" b="0" i="1" noProof="0" dirty="0">
                <a:solidFill>
                  <a:schemeClr val="bg2"/>
                </a:solidFill>
              </a:rPr>
              <a:t>gentrification</a:t>
            </a:r>
            <a:r>
              <a:rPr lang="en-US" sz="1800" b="0" noProof="0" dirty="0">
                <a:solidFill>
                  <a:schemeClr val="bg2"/>
                </a:solidFill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-ES_tradnl" sz="1800" i="1" noProof="0" dirty="0">
                <a:solidFill>
                  <a:schemeClr val="accent2"/>
                </a:solidFill>
              </a:rPr>
              <a:t>El desplazamiento cultural </a:t>
            </a:r>
            <a:r>
              <a:rPr lang="es-ES_tradnl" sz="1800" b="0" i="1" noProof="0" dirty="0">
                <a:solidFill>
                  <a:schemeClr val="accent2"/>
                </a:solidFill>
              </a:rPr>
              <a:t>e produce cuando el nuevo desarrollo y los nuevos residentes cambian el carácter de la zona. Puede crear un sentimiento de pérdida en quienes llevan más tiempo en la zona, aunque puedan permitirse quedarse. A veces se denomina aburguesamiento.</a:t>
            </a:r>
            <a:endParaRPr lang="es-ES_tradnl" sz="1800" i="1" noProof="0" dirty="0">
              <a:solidFill>
                <a:schemeClr val="accent2"/>
              </a:solidFill>
            </a:endParaRPr>
          </a:p>
        </p:txBody>
      </p:sp>
      <p:sp>
        <p:nvSpPr>
          <p:cNvPr id="2" name="Forma: Rectángulo">
            <a:extLst>
              <a:ext uri="{FF2B5EF4-FFF2-40B4-BE49-F238E27FC236}">
                <a16:creationId xmlns:a16="http://schemas.microsoft.com/office/drawing/2014/main" id="{AA9FBB76-0D34-E261-C9FC-9C9B7A38D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73236" y="3687896"/>
            <a:ext cx="7598811" cy="2898354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665EDB46-AFCD-5090-9B90-A60B629E9A5F}"/>
              </a:ext>
            </a:extLst>
          </p:cNvPr>
          <p:cNvSpPr txBox="1">
            <a:spLocks/>
          </p:cNvSpPr>
          <p:nvPr/>
        </p:nvSpPr>
        <p:spPr>
          <a:xfrm>
            <a:off x="4298168" y="3911096"/>
            <a:ext cx="7148945" cy="245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1800" b="0" noProof="0" dirty="0">
                <a:solidFill>
                  <a:srgbClr val="242D33"/>
                </a:solidFill>
              </a:rPr>
              <a:t>Cultural displacement happens over time as older businesses close or move away, community institutions lose their membership, and public spaces are reoriented to new users and activities.</a:t>
            </a:r>
            <a:endParaRPr lang="es-ES_tradnl" sz="1800" b="0" noProof="0" dirty="0">
              <a:solidFill>
                <a:srgbClr val="242D3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1000"/>
              </a:spcAft>
              <a:buFont typeface="Trebuchet MS"/>
              <a:buNone/>
            </a:pPr>
            <a:r>
              <a:rPr lang="es-ES_tradnl" sz="1800" b="0" i="1" noProof="0" dirty="0">
                <a:solidFill>
                  <a:schemeClr val="accent2"/>
                </a:solidFill>
              </a:rPr>
              <a:t>El desplazamiento cultural se produce con el tiempo, a medida que los negocios más antiguos cierran o se trasladan, las instituciones comunitarias pierden miembros y los espacios públicos se reorientan hacia nuevos usuarios y actividades.</a:t>
            </a:r>
          </a:p>
        </p:txBody>
      </p:sp>
    </p:spTree>
    <p:extLst>
      <p:ext uri="{BB962C8B-B14F-4D97-AF65-F5344CB8AC3E}">
        <p14:creationId xmlns:p14="http://schemas.microsoft.com/office/powerpoint/2010/main" val="4053083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n 1" descr="Foto de la vivienda"/>
          <p:cNvPicPr preferRelativeResize="0"/>
          <p:nvPr/>
        </p:nvPicPr>
        <p:blipFill rotWithShape="1">
          <a:blip r:embed="rId3">
            <a:alphaModFix/>
          </a:blip>
          <a:srcRect l="55117" r="23643"/>
          <a:stretch/>
        </p:blipFill>
        <p:spPr>
          <a:xfrm>
            <a:off x="1" y="0"/>
            <a:ext cx="21837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Título"/>
          <p:cNvSpPr txBox="1">
            <a:spLocks noGrp="1"/>
          </p:cNvSpPr>
          <p:nvPr>
            <p:ph type="title"/>
          </p:nvPr>
        </p:nvSpPr>
        <p:spPr>
          <a:xfrm>
            <a:off x="2271183" y="94332"/>
            <a:ext cx="950625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3200" noProof="0" dirty="0">
                <a:solidFill>
                  <a:schemeClr val="bg2"/>
                </a:solidFill>
              </a:rPr>
              <a:t>Factors that Drive Displacement</a:t>
            </a:r>
            <a:br>
              <a:rPr lang="en-US" sz="3200" noProof="0" dirty="0"/>
            </a:br>
            <a:r>
              <a:rPr lang="es-ES_tradnl" sz="3200" i="1" noProof="0" dirty="0">
                <a:solidFill>
                  <a:schemeClr val="accent2"/>
                </a:solidFill>
              </a:rPr>
              <a:t>Factores que impulsan el desplazamiento</a:t>
            </a:r>
          </a:p>
        </p:txBody>
      </p:sp>
      <p:cxnSp>
        <p:nvCxnSpPr>
          <p:cNvPr id="201" name="Forma: líne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976658" y="1331818"/>
            <a:ext cx="40953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Cuadro de texto 1"/>
          <p:cNvSpPr txBox="1">
            <a:spLocks noGrp="1"/>
          </p:cNvSpPr>
          <p:nvPr>
            <p:ph type="body" idx="1"/>
          </p:nvPr>
        </p:nvSpPr>
        <p:spPr>
          <a:xfrm>
            <a:off x="2437823" y="1504387"/>
            <a:ext cx="9172970" cy="158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800"/>
              <a:buNone/>
            </a:pPr>
            <a:r>
              <a:rPr lang="en-US" b="0" noProof="0" dirty="0">
                <a:solidFill>
                  <a:schemeClr val="bg2"/>
                </a:solidFill>
              </a:rPr>
              <a:t>The dynamics of displacement are complex and can differ across communities and over time. Key drivers include: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_tradnl" b="0" i="1" noProof="0" dirty="0">
                <a:solidFill>
                  <a:schemeClr val="accent2"/>
                </a:solidFill>
              </a:rPr>
              <a:t>La dinámica del desplazamiento es compleja y puede variar entre comunidades y a lo largo del tiempo. Los principales factores son:</a:t>
            </a:r>
          </a:p>
        </p:txBody>
      </p:sp>
      <p:sp>
        <p:nvSpPr>
          <p:cNvPr id="205" name="Cuadro de texto 2"/>
          <p:cNvSpPr/>
          <p:nvPr/>
        </p:nvSpPr>
        <p:spPr>
          <a:xfrm>
            <a:off x="1847639" y="3334871"/>
            <a:ext cx="3118500" cy="3369103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Incomes not keeping up with the rising cost of housing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200" b="1" i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2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Los ingresos no siguen el ritmo del encarecimiento de la vivienda</a:t>
            </a:r>
            <a:endParaRPr lang="es-ES_tradnl" sz="2200" b="1" i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206" name="Cuadro de texto 3"/>
          <p:cNvSpPr/>
          <p:nvPr/>
        </p:nvSpPr>
        <p:spPr>
          <a:xfrm>
            <a:off x="5253286" y="3334871"/>
            <a:ext cx="3118500" cy="3369102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Regional population and job growth</a:t>
            </a:r>
            <a:r>
              <a:rPr lang="en-US" sz="22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without enough new housing</a:t>
            </a:r>
            <a:endParaRPr lang="en-US" sz="2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2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</a:endParaRPr>
          </a:p>
          <a:p>
            <a:pPr algn="ctr"/>
            <a:r>
              <a:rPr lang="es-ES_tradnl" sz="2200" b="1" i="1" noProof="0" dirty="0">
                <a:solidFill>
                  <a:srgbClr val="FFFFFF"/>
                </a:solidFill>
                <a:latin typeface="Trebuchet MS"/>
                <a:ea typeface="Trebuchet MS"/>
                <a:sym typeface="Trebuchet MS"/>
              </a:rPr>
              <a:t>Crecimiento regional de la población y el empleo</a:t>
            </a:r>
            <a:r>
              <a:rPr lang="es-ES_tradnl" sz="2200" b="1" i="1" dirty="0">
                <a:solidFill>
                  <a:srgbClr val="FFFFFF"/>
                </a:solidFill>
                <a:latin typeface="Trebuchet MS"/>
                <a:ea typeface="Trebuchet MS"/>
                <a:sym typeface="Trebuchet MS"/>
              </a:rPr>
              <a:t> sin suficientes viviendas nuevas</a:t>
            </a:r>
            <a:endParaRPr lang="es-ES_tradnl" sz="2200" b="1" i="1">
              <a:latin typeface="Trebuchet MS"/>
            </a:endParaRPr>
          </a:p>
        </p:txBody>
      </p:sp>
      <p:sp>
        <p:nvSpPr>
          <p:cNvPr id="207" name="Cuadro de texto 4"/>
          <p:cNvSpPr/>
          <p:nvPr/>
        </p:nvSpPr>
        <p:spPr>
          <a:xfrm>
            <a:off x="8658933" y="3334871"/>
            <a:ext cx="3118500" cy="3369101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Loss of existing affordable housing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2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2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Pérdida de viviendas asequibles existentes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E5153691-27C6-07EF-B6ED-6FD6B9B26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n 1" descr="Foto de la vivienda">
            <a:extLst>
              <a:ext uri="{FF2B5EF4-FFF2-40B4-BE49-F238E27FC236}">
                <a16:creationId xmlns:a16="http://schemas.microsoft.com/office/drawing/2014/main" id="{4DCBCE73-D158-AEA0-AE05-EB452AD902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117" r="23643"/>
          <a:stretch/>
        </p:blipFill>
        <p:spPr>
          <a:xfrm>
            <a:off x="1" y="0"/>
            <a:ext cx="21837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Título">
            <a:extLst>
              <a:ext uri="{FF2B5EF4-FFF2-40B4-BE49-F238E27FC236}">
                <a16:creationId xmlns:a16="http://schemas.microsoft.com/office/drawing/2014/main" id="{E1031A1B-9560-2569-28DB-1D6F407BC9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71183" y="94332"/>
            <a:ext cx="950625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3200" noProof="0" dirty="0">
                <a:solidFill>
                  <a:schemeClr val="bg2"/>
                </a:solidFill>
              </a:rPr>
              <a:t>Factors that Drive Displacement</a:t>
            </a:r>
            <a:br>
              <a:rPr lang="en-US" sz="3200" noProof="0" dirty="0"/>
            </a:br>
            <a:r>
              <a:rPr lang="es-ES_tradnl" sz="3200" i="1" noProof="0" dirty="0">
                <a:solidFill>
                  <a:schemeClr val="accent2"/>
                </a:solidFill>
              </a:rPr>
              <a:t>Factores que impulsan el desplazamiento</a:t>
            </a:r>
          </a:p>
        </p:txBody>
      </p:sp>
      <p:cxnSp>
        <p:nvCxnSpPr>
          <p:cNvPr id="201" name="Forma: línea">
            <a:extLst>
              <a:ext uri="{FF2B5EF4-FFF2-40B4-BE49-F238E27FC236}">
                <a16:creationId xmlns:a16="http://schemas.microsoft.com/office/drawing/2014/main" id="{BF2D66F1-9300-B4AD-8E6C-062DB39F0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976658" y="1331818"/>
            <a:ext cx="40953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Cuadro de texto 1">
            <a:extLst>
              <a:ext uri="{FF2B5EF4-FFF2-40B4-BE49-F238E27FC236}">
                <a16:creationId xmlns:a16="http://schemas.microsoft.com/office/drawing/2014/main" id="{4858C9B9-3D6C-90DB-0CA7-DE225B49D9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37823" y="1504387"/>
            <a:ext cx="9172970" cy="158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800"/>
              <a:buNone/>
            </a:pPr>
            <a:r>
              <a:rPr lang="en-US" b="0" noProof="0" dirty="0">
                <a:solidFill>
                  <a:schemeClr val="bg2"/>
                </a:solidFill>
              </a:rPr>
              <a:t>The dynamics of displacement are complex and can differ across communities and over time. Key drivers include: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_tradnl" b="0" i="1" noProof="0" dirty="0">
                <a:solidFill>
                  <a:schemeClr val="accent2"/>
                </a:solidFill>
              </a:rPr>
              <a:t>La dinámica del desplazamiento es compleja y puede variar entre comunidades y a lo largo del tiempo. Los principales factores son:</a:t>
            </a:r>
          </a:p>
        </p:txBody>
      </p:sp>
      <p:sp>
        <p:nvSpPr>
          <p:cNvPr id="205" name="Cuadro de texto 2">
            <a:extLst>
              <a:ext uri="{FF2B5EF4-FFF2-40B4-BE49-F238E27FC236}">
                <a16:creationId xmlns:a16="http://schemas.microsoft.com/office/drawing/2014/main" id="{8CFB071E-1087-D7AF-704B-F361B010D850}"/>
              </a:ext>
            </a:extLst>
          </p:cNvPr>
          <p:cNvSpPr/>
          <p:nvPr/>
        </p:nvSpPr>
        <p:spPr>
          <a:xfrm>
            <a:off x="1847639" y="3334871"/>
            <a:ext cx="3118500" cy="3369103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Lack of tenant protections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200" b="1" i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2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Falta de protecciones para los inquilinos</a:t>
            </a:r>
          </a:p>
        </p:txBody>
      </p:sp>
      <p:sp>
        <p:nvSpPr>
          <p:cNvPr id="206" name="Cuadro de texto 3">
            <a:extLst>
              <a:ext uri="{FF2B5EF4-FFF2-40B4-BE49-F238E27FC236}">
                <a16:creationId xmlns:a16="http://schemas.microsoft.com/office/drawing/2014/main" id="{A2851500-0531-1F0B-21A5-68FC35FA06E3}"/>
              </a:ext>
            </a:extLst>
          </p:cNvPr>
          <p:cNvSpPr/>
          <p:nvPr/>
        </p:nvSpPr>
        <p:spPr>
          <a:xfrm>
            <a:off x="5253286" y="3334871"/>
            <a:ext cx="3118500" cy="3369102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Public investments that attract redevelopment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2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2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Inversiones públicas que atraen la reurbanización</a:t>
            </a:r>
          </a:p>
        </p:txBody>
      </p:sp>
      <p:sp>
        <p:nvSpPr>
          <p:cNvPr id="207" name="Cuadro de texto 4">
            <a:extLst>
              <a:ext uri="{FF2B5EF4-FFF2-40B4-BE49-F238E27FC236}">
                <a16:creationId xmlns:a16="http://schemas.microsoft.com/office/drawing/2014/main" id="{A41B368B-96D4-4DEF-C1BE-2AC0B69F9213}"/>
              </a:ext>
            </a:extLst>
          </p:cNvPr>
          <p:cNvSpPr/>
          <p:nvPr/>
        </p:nvSpPr>
        <p:spPr>
          <a:xfrm>
            <a:off x="8658933" y="3334871"/>
            <a:ext cx="3118500" cy="3369101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Segregation, redlining and income inequality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2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2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Segregación, exclusión y desigualdad de ingresos</a:t>
            </a:r>
          </a:p>
        </p:txBody>
      </p:sp>
    </p:spTree>
    <p:extLst>
      <p:ext uri="{BB962C8B-B14F-4D97-AF65-F5344CB8AC3E}">
        <p14:creationId xmlns:p14="http://schemas.microsoft.com/office/powerpoint/2010/main" val="3668597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 amt="30000"/>
          </a:blip>
          <a:srcRect t="13908" b="11913"/>
          <a:stretch/>
        </p:blipFill>
        <p:spPr>
          <a:xfrm>
            <a:off x="-3500" y="-26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1300" y="436880"/>
            <a:ext cx="11360700" cy="3496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5" name="Título 1"/>
          <p:cNvSpPr txBox="1">
            <a:spLocks noGrp="1"/>
          </p:cNvSpPr>
          <p:nvPr>
            <p:ph type="title"/>
          </p:nvPr>
        </p:nvSpPr>
        <p:spPr>
          <a:xfrm>
            <a:off x="1544500" y="645398"/>
            <a:ext cx="10231800" cy="278360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>
                <a:solidFill>
                  <a:schemeClr val="lt1"/>
                </a:solidFill>
              </a:rPr>
              <a:t>What are the impacts </a:t>
            </a:r>
            <a:br>
              <a:rPr lang="en-US" noProof="0" dirty="0">
                <a:solidFill>
                  <a:schemeClr val="lt1"/>
                </a:solidFill>
              </a:rPr>
            </a:br>
            <a:r>
              <a:rPr lang="en-US" noProof="0" dirty="0">
                <a:solidFill>
                  <a:schemeClr val="lt1"/>
                </a:solidFill>
              </a:rPr>
              <a:t>of displacement?</a:t>
            </a:r>
            <a:br>
              <a:rPr lang="en-US" noProof="0" dirty="0">
                <a:solidFill>
                  <a:schemeClr val="lt1"/>
                </a:solidFill>
              </a:rPr>
            </a:br>
            <a:r>
              <a:rPr lang="es-ES_tradnl" i="1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¿Cuáles son las repercusiones </a:t>
            </a:r>
            <a:br>
              <a:rPr lang="es-ES_tradnl" i="1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s-ES_tradnl" i="1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del desplazamiento?</a:t>
            </a:r>
          </a:p>
        </p:txBody>
      </p:sp>
      <p:grpSp>
        <p:nvGrpSpPr>
          <p:cNvPr id="216" name="Icono de númer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1800" y="645398"/>
            <a:ext cx="1262700" cy="1262700"/>
            <a:chOff x="366200" y="1487573"/>
            <a:chExt cx="1262700" cy="1262700"/>
          </a:xfrm>
          <a:solidFill>
            <a:schemeClr val="accent2"/>
          </a:solidFill>
        </p:grpSpPr>
        <p:sp>
          <p:nvSpPr>
            <p:cNvPr id="217" name="Forma: Círculo "/>
            <p:cNvSpPr/>
            <p:nvPr/>
          </p:nvSpPr>
          <p:spPr>
            <a:xfrm>
              <a:off x="366200" y="1487573"/>
              <a:ext cx="1262700" cy="1262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noProof="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8" name="Número"/>
            <p:cNvSpPr txBox="1"/>
            <p:nvPr/>
          </p:nvSpPr>
          <p:spPr>
            <a:xfrm>
              <a:off x="589550" y="1613703"/>
              <a:ext cx="816000" cy="10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9300" b="1" noProof="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</a:t>
              </a:r>
            </a:p>
          </p:txBody>
        </p:sp>
      </p:grpSp>
      <p:sp>
        <p:nvSpPr>
          <p:cNvPr id="219" name="Cuadro de texto 1"/>
          <p:cNvSpPr/>
          <p:nvPr/>
        </p:nvSpPr>
        <p:spPr>
          <a:xfrm>
            <a:off x="1183341" y="3708401"/>
            <a:ext cx="3538140" cy="2288988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On families and individuals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6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Sobre las familias y las personas</a:t>
            </a:r>
          </a:p>
        </p:txBody>
      </p:sp>
      <p:sp>
        <p:nvSpPr>
          <p:cNvPr id="221" name="Cuadro de texto 2"/>
          <p:cNvSpPr/>
          <p:nvPr/>
        </p:nvSpPr>
        <p:spPr>
          <a:xfrm>
            <a:off x="4997140" y="3708401"/>
            <a:ext cx="3267948" cy="2288988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On neighborhoods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6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Sobre los barrios</a:t>
            </a:r>
          </a:p>
        </p:txBody>
      </p:sp>
      <p:sp>
        <p:nvSpPr>
          <p:cNvPr id="220" name="Cuadro de texto 3"/>
          <p:cNvSpPr/>
          <p:nvPr/>
        </p:nvSpPr>
        <p:spPr>
          <a:xfrm>
            <a:off x="8540747" y="3708399"/>
            <a:ext cx="2918156" cy="2288988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On our economy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6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En nuestra economía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>
          <a:extLst>
            <a:ext uri="{FF2B5EF4-FFF2-40B4-BE49-F238E27FC236}">
              <a16:creationId xmlns:a16="http://schemas.microsoft.com/office/drawing/2014/main" id="{E3ACB9E1-99BF-0264-6DFE-4FB868BB2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n 1">
            <a:extLst>
              <a:ext uri="{FF2B5EF4-FFF2-40B4-BE49-F238E27FC236}">
                <a16:creationId xmlns:a16="http://schemas.microsoft.com/office/drawing/2014/main" id="{29765997-9B72-8C26-FCFD-2D2A22E49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Forma: Rectángulo">
            <a:extLst>
              <a:ext uri="{FF2B5EF4-FFF2-40B4-BE49-F238E27FC236}">
                <a16:creationId xmlns:a16="http://schemas.microsoft.com/office/drawing/2014/main" id="{D88B6EFF-3937-E9B5-9CB0-E59CC290B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84975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2" name="Título 1">
            <a:extLst>
              <a:ext uri="{FF2B5EF4-FFF2-40B4-BE49-F238E27FC236}">
                <a16:creationId xmlns:a16="http://schemas.microsoft.com/office/drawing/2014/main" id="{3E087CBD-C434-D950-8CED-AC9BA52418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96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noProof="0" dirty="0">
                <a:solidFill>
                  <a:schemeClr val="bg2"/>
                </a:solidFill>
              </a:rPr>
              <a:t>Displacement affects </a:t>
            </a:r>
            <a:r>
              <a:rPr lang="en-US" b="1" noProof="0" dirty="0">
                <a:solidFill>
                  <a:schemeClr val="bg2"/>
                </a:solidFill>
              </a:rPr>
              <a:t>all of us.</a:t>
            </a:r>
            <a:br>
              <a:rPr lang="en-US" b="1" noProof="0" dirty="0">
                <a:solidFill>
                  <a:schemeClr val="bg2"/>
                </a:solidFill>
              </a:rPr>
            </a:br>
            <a:r>
              <a:rPr lang="es-ES_tradnl" i="1" noProof="0" dirty="0"/>
              <a:t>El desplazamiento nos afecta a todos</a:t>
            </a:r>
            <a:r>
              <a:rPr lang="es-ES_tradnl" b="1" i="1" noProof="0" dirty="0">
                <a:solidFill>
                  <a:schemeClr val="tx1"/>
                </a:solidFill>
              </a:rPr>
              <a:t>.</a:t>
            </a:r>
            <a:endParaRPr lang="es-ES_tradnl" i="1" noProof="0" dirty="0">
              <a:solidFill>
                <a:schemeClr val="tx1"/>
              </a:solidFill>
            </a:endParaRPr>
          </a:p>
        </p:txBody>
      </p:sp>
      <p:cxnSp>
        <p:nvCxnSpPr>
          <p:cNvPr id="230" name="Forma: línea">
            <a:extLst>
              <a:ext uri="{FF2B5EF4-FFF2-40B4-BE49-F238E27FC236}">
                <a16:creationId xmlns:a16="http://schemas.microsoft.com/office/drawing/2014/main" id="{E19DC5FB-00B1-FB27-EED8-BB074245D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603155" y="755375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" name="Cuadro de texto 1">
            <a:extLst>
              <a:ext uri="{FF2B5EF4-FFF2-40B4-BE49-F238E27FC236}">
                <a16:creationId xmlns:a16="http://schemas.microsoft.com/office/drawing/2014/main" id="{1489C6D7-68A6-FBB6-6348-FCEEB10757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177" y="1617176"/>
            <a:ext cx="4810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b="1" noProof="0" dirty="0">
                <a:solidFill>
                  <a:schemeClr val="lt1"/>
                </a:solidFill>
              </a:rPr>
              <a:t>For those who are displaced</a:t>
            </a:r>
            <a:r>
              <a:rPr lang="es-ES_tradnl" b="1" i="1" noProof="0" dirty="0">
                <a:solidFill>
                  <a:schemeClr val="lt1"/>
                </a:solidFill>
              </a:rPr>
              <a:t>…</a:t>
            </a:r>
            <a:endParaRPr lang="es-ES_tradnl" i="1" noProof="0" dirty="0">
              <a:solidFill>
                <a:schemeClr val="lt1"/>
              </a:solidFill>
            </a:endParaRPr>
          </a:p>
        </p:txBody>
      </p:sp>
      <p:sp>
        <p:nvSpPr>
          <p:cNvPr id="233" name="Forma: Rectángulo">
            <a:extLst>
              <a:ext uri="{FF2B5EF4-FFF2-40B4-BE49-F238E27FC236}">
                <a16:creationId xmlns:a16="http://schemas.microsoft.com/office/drawing/2014/main" id="{FEF333E7-ACA9-7D0D-2A4C-E6F59C85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2158436"/>
            <a:ext cx="5898776" cy="4246007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sz="1300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4" name="Cuadro de texto 2">
            <a:extLst>
              <a:ext uri="{FF2B5EF4-FFF2-40B4-BE49-F238E27FC236}">
                <a16:creationId xmlns:a16="http://schemas.microsoft.com/office/drawing/2014/main" id="{F9A8E58D-3F44-14DE-DABB-AF523183B8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32248" y="2269667"/>
            <a:ext cx="5226280" cy="394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619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000" b="0" i="1" noProof="0" dirty="0">
                <a:solidFill>
                  <a:schemeClr val="accent2"/>
                </a:solidFill>
              </a:rPr>
              <a:t>Alteraciones extremas en el trabajo, la educación, las redes de apoyo social, etc. </a:t>
            </a:r>
          </a:p>
          <a:p>
            <a:pPr marL="3619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000" b="0" i="1" noProof="0" dirty="0">
                <a:solidFill>
                  <a:schemeClr val="accent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Coste de encontrar otro lugar y mudarse</a:t>
            </a:r>
          </a:p>
          <a:p>
            <a:pPr marL="3619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000" b="0" i="1" noProof="0" dirty="0">
                <a:solidFill>
                  <a:schemeClr val="accent2"/>
                </a:solidFill>
              </a:rPr>
              <a:t>En muchos casos, desplazamientos más largos (con el consiguiente coste de tiempo y dinero)</a:t>
            </a:r>
          </a:p>
          <a:p>
            <a:pPr marL="3619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000" b="0" i="1" noProof="0" dirty="0">
                <a:solidFill>
                  <a:schemeClr val="accent2"/>
                </a:solidFill>
              </a:rPr>
              <a:t>En algunos casos, volver a empezar en una nueva comunidad o perder la vivienda (pasar a dormir en sofás, vehículos o en la calle)</a:t>
            </a:r>
          </a:p>
          <a:p>
            <a:pPr marL="3619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000" b="0" i="1" noProof="0" dirty="0">
                <a:solidFill>
                  <a:schemeClr val="accent2"/>
                </a:solidFill>
              </a:rPr>
              <a:t>Efectos económicos, sociales, físicos y mentales negativos a largo plazo. </a:t>
            </a:r>
            <a:endParaRPr lang="es-ES_tradnl" sz="2000" i="1" noProof="0" dirty="0">
              <a:solidFill>
                <a:schemeClr val="accent2"/>
              </a:solidFill>
            </a:endParaRPr>
          </a:p>
        </p:txBody>
      </p:sp>
      <p:cxnSp>
        <p:nvCxnSpPr>
          <p:cNvPr id="2" name="Forma: línea">
            <a:extLst>
              <a:ext uri="{FF2B5EF4-FFF2-40B4-BE49-F238E27FC236}">
                <a16:creationId xmlns:a16="http://schemas.microsoft.com/office/drawing/2014/main" id="{B0FE5F49-0F9E-F787-CA54-93F111EB7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507395" y="1314175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Forma: Rectángulo">
            <a:extLst>
              <a:ext uri="{FF2B5EF4-FFF2-40B4-BE49-F238E27FC236}">
                <a16:creationId xmlns:a16="http://schemas.microsoft.com/office/drawing/2014/main" id="{562219D6-52AE-3D64-B0F5-4C666FA00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00" y="2211000"/>
            <a:ext cx="5460989" cy="4193444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sz="1300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Cuadro de texto 2">
            <a:extLst>
              <a:ext uri="{FF2B5EF4-FFF2-40B4-BE49-F238E27FC236}">
                <a16:creationId xmlns:a16="http://schemas.microsoft.com/office/drawing/2014/main" id="{ABAEF728-6B13-0FC3-18FD-6DB7DD32EF6C}"/>
              </a:ext>
            </a:extLst>
          </p:cNvPr>
          <p:cNvSpPr txBox="1">
            <a:spLocks/>
          </p:cNvSpPr>
          <p:nvPr/>
        </p:nvSpPr>
        <p:spPr>
          <a:xfrm>
            <a:off x="422154" y="2460427"/>
            <a:ext cx="5226280" cy="364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619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b="0" noProof="0" dirty="0">
                <a:solidFill>
                  <a:schemeClr val="bg2"/>
                </a:solidFill>
              </a:rPr>
              <a:t>Extreme disruption to jobs, schooling, social support networks, and more </a:t>
            </a:r>
          </a:p>
          <a:p>
            <a:pPr marL="3619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b="0" noProof="0" dirty="0">
                <a:solidFill>
                  <a:schemeClr val="bg2"/>
                </a:solidFill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Cost of finding another place &amp; moving</a:t>
            </a:r>
            <a:endParaRPr lang="en-US" sz="2000" b="0" noProof="0" dirty="0">
              <a:solidFill>
                <a:schemeClr val="bg2"/>
              </a:solidFill>
            </a:endParaRPr>
          </a:p>
          <a:p>
            <a:pPr marL="3619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b="0" noProof="0" dirty="0">
                <a:solidFill>
                  <a:schemeClr val="bg2"/>
                </a:solidFill>
              </a:rPr>
              <a:t>In many cases, longer commutes (with cost of time and money)</a:t>
            </a:r>
          </a:p>
          <a:p>
            <a:pPr marL="3619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b="0" noProof="0" dirty="0">
                <a:solidFill>
                  <a:schemeClr val="bg2"/>
                </a:solidFill>
              </a:rPr>
              <a:t>In some cases, starting over in a new community or loss of housing all together (shifting to sleeping on couches, in vehicles or on the street)</a:t>
            </a:r>
          </a:p>
          <a:p>
            <a:pPr marL="3619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 b="0" noProof="0" dirty="0">
                <a:solidFill>
                  <a:schemeClr val="bg2"/>
                </a:solidFill>
              </a:rPr>
              <a:t>Long-term negative economic, social, physical and mental health effects. </a:t>
            </a:r>
            <a:endParaRPr lang="en-US" sz="2000" noProof="0" dirty="0">
              <a:solidFill>
                <a:schemeClr val="bg2"/>
              </a:solidFill>
            </a:endParaRPr>
          </a:p>
        </p:txBody>
      </p:sp>
      <p:sp>
        <p:nvSpPr>
          <p:cNvPr id="10" name="Cuadro de texto 1">
            <a:extLst>
              <a:ext uri="{FF2B5EF4-FFF2-40B4-BE49-F238E27FC236}">
                <a16:creationId xmlns:a16="http://schemas.microsoft.com/office/drawing/2014/main" id="{3D08F13C-2116-EAE5-E0A9-F64F0E6D7B38}"/>
              </a:ext>
            </a:extLst>
          </p:cNvPr>
          <p:cNvSpPr txBox="1">
            <a:spLocks/>
          </p:cNvSpPr>
          <p:nvPr/>
        </p:nvSpPr>
        <p:spPr>
          <a:xfrm>
            <a:off x="6192900" y="1617176"/>
            <a:ext cx="56943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_tradnl" sz="2400" b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Para aquellos que están desplazados…</a:t>
            </a:r>
            <a:endParaRPr lang="es-ES_tradnl" sz="2400" noProof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5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84975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2" name="Título 1"/>
          <p:cNvSpPr txBox="1">
            <a:spLocks noGrp="1"/>
          </p:cNvSpPr>
          <p:nvPr>
            <p:ph type="title"/>
          </p:nvPr>
        </p:nvSpPr>
        <p:spPr>
          <a:xfrm>
            <a:off x="838200" y="6150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noProof="0" dirty="0">
                <a:solidFill>
                  <a:schemeClr val="bg2"/>
                </a:solidFill>
              </a:rPr>
              <a:t>Displacement affects </a:t>
            </a:r>
            <a:r>
              <a:rPr lang="en-US" b="1" noProof="0" dirty="0">
                <a:solidFill>
                  <a:schemeClr val="bg2"/>
                </a:solidFill>
              </a:rPr>
              <a:t>all of us: Friends</a:t>
            </a:r>
            <a:br>
              <a:rPr lang="en-US" b="1" noProof="0" dirty="0">
                <a:solidFill>
                  <a:schemeClr val="tx1"/>
                </a:solidFill>
              </a:rPr>
            </a:br>
            <a:r>
              <a:rPr lang="es-ES_tradnl" i="1" noProof="0" dirty="0"/>
              <a:t>El desplazamiento nos afecta a todos</a:t>
            </a:r>
            <a:r>
              <a:rPr lang="es-ES_tradnl" b="1" i="1" noProof="0" dirty="0">
                <a:solidFill>
                  <a:schemeClr val="tx1"/>
                </a:solidFill>
              </a:rPr>
              <a:t>: Amigos</a:t>
            </a:r>
            <a:endParaRPr lang="es-ES_tradnl" i="1" noProof="0" dirty="0">
              <a:solidFill>
                <a:schemeClr val="tx1"/>
              </a:solidFill>
            </a:endParaRPr>
          </a:p>
        </p:txBody>
      </p:sp>
      <p:cxnSp>
        <p:nvCxnSpPr>
          <p:cNvPr id="230" name="Forma: líne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709306" y="724355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" name="Cuadro de texto 1"/>
          <p:cNvSpPr txBox="1">
            <a:spLocks noGrp="1"/>
          </p:cNvSpPr>
          <p:nvPr>
            <p:ph type="body" idx="1"/>
          </p:nvPr>
        </p:nvSpPr>
        <p:spPr>
          <a:xfrm>
            <a:off x="356841" y="1941780"/>
            <a:ext cx="512133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b="1" noProof="0" dirty="0">
                <a:solidFill>
                  <a:schemeClr val="lt1"/>
                </a:solidFill>
              </a:rPr>
              <a:t>For friends and neighb</a:t>
            </a:r>
            <a:r>
              <a:rPr lang="en-US" noProof="0" dirty="0">
                <a:solidFill>
                  <a:schemeClr val="lt1"/>
                </a:solidFill>
              </a:rPr>
              <a:t>ors of people </a:t>
            </a:r>
            <a:r>
              <a:rPr lang="en-US" b="1" noProof="0" dirty="0">
                <a:solidFill>
                  <a:schemeClr val="lt1"/>
                </a:solidFill>
              </a:rPr>
              <a:t>who are displaced…</a:t>
            </a:r>
            <a:endParaRPr lang="es-ES_tradnl" b="1" noProof="0" dirty="0">
              <a:solidFill>
                <a:schemeClr val="lt1"/>
              </a:solidFill>
            </a:endParaRPr>
          </a:p>
        </p:txBody>
      </p:sp>
      <p:sp>
        <p:nvSpPr>
          <p:cNvPr id="2" name="Forma: Rectángulo">
            <a:extLst>
              <a:ext uri="{FF2B5EF4-FFF2-40B4-BE49-F238E27FC236}">
                <a16:creationId xmlns:a16="http://schemas.microsoft.com/office/drawing/2014/main" id="{642636AD-F8F1-E9D4-5204-9BC07194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11" y="3071891"/>
            <a:ext cx="5689600" cy="3255479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sz="1300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F8192B35-FA54-8874-8554-1DC39603A310}"/>
              </a:ext>
            </a:extLst>
          </p:cNvPr>
          <p:cNvSpPr txBox="1">
            <a:spLocks/>
          </p:cNvSpPr>
          <p:nvPr/>
        </p:nvSpPr>
        <p:spPr>
          <a:xfrm>
            <a:off x="6414226" y="3429000"/>
            <a:ext cx="5396170" cy="242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238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b="0" i="1" noProof="0" dirty="0">
                <a:solidFill>
                  <a:schemeClr val="accent2"/>
                </a:solidFill>
              </a:rPr>
              <a:t>Impacto en las redes sociales</a:t>
            </a:r>
          </a:p>
          <a:p>
            <a:pPr marL="3238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b="0" i="1" noProof="0" dirty="0">
                <a:solidFill>
                  <a:schemeClr val="accent2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Estrés de ayudar a amigos desplazados a encontrar un nuevo hogar</a:t>
            </a:r>
          </a:p>
          <a:p>
            <a:pPr marL="3238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b="0" i="1" noProof="0" dirty="0">
                <a:solidFill>
                  <a:schemeClr val="accent2"/>
                </a:solidFill>
              </a:rPr>
              <a:t>Ansiedad por ser el siguiente en irse</a:t>
            </a:r>
          </a:p>
          <a:p>
            <a:pPr marL="3238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b="0" i="1" noProof="0" dirty="0">
                <a:solidFill>
                  <a:schemeClr val="accent2"/>
                </a:solidFill>
              </a:rPr>
              <a:t>Sensación de pérdida, tristeza</a:t>
            </a:r>
            <a:endParaRPr lang="es-ES_tradnl" i="1" noProof="0" dirty="0">
              <a:solidFill>
                <a:schemeClr val="accent2"/>
              </a:solidFill>
            </a:endParaRPr>
          </a:p>
        </p:txBody>
      </p:sp>
      <p:cxnSp>
        <p:nvCxnSpPr>
          <p:cNvPr id="6" name="Forma: línea">
            <a:extLst>
              <a:ext uri="{FF2B5EF4-FFF2-40B4-BE49-F238E27FC236}">
                <a16:creationId xmlns:a16="http://schemas.microsoft.com/office/drawing/2014/main" id="{68C88A94-55C1-25A8-296A-8E58CE35D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644026" y="1277222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Forma: Rectángulo">
            <a:extLst>
              <a:ext uri="{FF2B5EF4-FFF2-40B4-BE49-F238E27FC236}">
                <a16:creationId xmlns:a16="http://schemas.microsoft.com/office/drawing/2014/main" id="{76A3239E-05DF-5432-5A1C-1EF3192B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4160" y="3071891"/>
            <a:ext cx="5689600" cy="325548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sz="1300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Cuadro de texto 2">
            <a:extLst>
              <a:ext uri="{FF2B5EF4-FFF2-40B4-BE49-F238E27FC236}">
                <a16:creationId xmlns:a16="http://schemas.microsoft.com/office/drawing/2014/main" id="{C3F737D2-2510-6155-D93E-89A31835F193}"/>
              </a:ext>
            </a:extLst>
          </p:cNvPr>
          <p:cNvSpPr txBox="1">
            <a:spLocks/>
          </p:cNvSpPr>
          <p:nvPr/>
        </p:nvSpPr>
        <p:spPr>
          <a:xfrm>
            <a:off x="523097" y="3514907"/>
            <a:ext cx="5337982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238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b="0" noProof="0" dirty="0">
                <a:solidFill>
                  <a:schemeClr val="bg2"/>
                </a:solidFill>
              </a:rPr>
              <a:t>Impact to social networks</a:t>
            </a:r>
          </a:p>
          <a:p>
            <a:pPr marL="342900">
              <a:lnSpc>
                <a:spcPct val="100000"/>
              </a:lnSpc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b="0" noProof="0" dirty="0">
                <a:solidFill>
                  <a:schemeClr val="bg2"/>
                </a:solidFill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Stress of helping displaced friends find a new home</a:t>
            </a:r>
          </a:p>
          <a:p>
            <a:pPr marL="3238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b="0" noProof="0" dirty="0">
                <a:solidFill>
                  <a:schemeClr val="bg2"/>
                </a:solidFill>
              </a:rPr>
              <a:t>Anxiety about being the next to go</a:t>
            </a:r>
          </a:p>
          <a:p>
            <a:pPr marL="32385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b="0" noProof="0" dirty="0">
                <a:solidFill>
                  <a:schemeClr val="bg2"/>
                </a:solidFill>
              </a:rPr>
              <a:t>Sense of loss, sadness</a:t>
            </a:r>
            <a:endParaRPr lang="en-US" noProof="0" dirty="0">
              <a:solidFill>
                <a:schemeClr val="bg2"/>
              </a:solidFill>
            </a:endParaRPr>
          </a:p>
        </p:txBody>
      </p:sp>
      <p:sp>
        <p:nvSpPr>
          <p:cNvPr id="4" name="Cuadro de texto 1">
            <a:extLst>
              <a:ext uri="{FF2B5EF4-FFF2-40B4-BE49-F238E27FC236}">
                <a16:creationId xmlns:a16="http://schemas.microsoft.com/office/drawing/2014/main" id="{18AE43B5-B320-DF23-4A1B-191F5193D7ED}"/>
              </a:ext>
            </a:extLst>
          </p:cNvPr>
          <p:cNvSpPr txBox="1">
            <a:spLocks/>
          </p:cNvSpPr>
          <p:nvPr/>
        </p:nvSpPr>
        <p:spPr>
          <a:xfrm>
            <a:off x="6635492" y="1942436"/>
            <a:ext cx="495363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Font typeface="Trebuchet MS"/>
              <a:buNone/>
            </a:pPr>
            <a:r>
              <a:rPr lang="es-ES_tradnl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Para amigos y vecinos de personas desplazados…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>
          <a:extLst>
            <a:ext uri="{FF2B5EF4-FFF2-40B4-BE49-F238E27FC236}">
              <a16:creationId xmlns:a16="http://schemas.microsoft.com/office/drawing/2014/main" id="{844260C3-4E6F-B375-14BB-288A04B86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n 1">
            <a:extLst>
              <a:ext uri="{FF2B5EF4-FFF2-40B4-BE49-F238E27FC236}">
                <a16:creationId xmlns:a16="http://schemas.microsoft.com/office/drawing/2014/main" id="{EC35D2D7-ED74-7A89-231E-A7DDA3333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Forma: Rectángulo">
            <a:extLst>
              <a:ext uri="{FF2B5EF4-FFF2-40B4-BE49-F238E27FC236}">
                <a16:creationId xmlns:a16="http://schemas.microsoft.com/office/drawing/2014/main" id="{5B272DC7-E7AC-DC39-CBE7-ED55E42D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84975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2" name="Título 1">
            <a:extLst>
              <a:ext uri="{FF2B5EF4-FFF2-40B4-BE49-F238E27FC236}">
                <a16:creationId xmlns:a16="http://schemas.microsoft.com/office/drawing/2014/main" id="{C8E59C3E-6B08-A272-FA45-F48D32F470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891" y="15621"/>
            <a:ext cx="1104553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noProof="0" dirty="0">
                <a:solidFill>
                  <a:schemeClr val="bg2"/>
                </a:solidFill>
              </a:rPr>
              <a:t>Displacement affects </a:t>
            </a:r>
            <a:r>
              <a:rPr lang="en-US" b="1" noProof="0" dirty="0">
                <a:solidFill>
                  <a:schemeClr val="bg2"/>
                </a:solidFill>
              </a:rPr>
              <a:t>all of us: Neighbors</a:t>
            </a:r>
            <a:br>
              <a:rPr lang="es-ES_tradnl" noProof="0" dirty="0"/>
            </a:br>
            <a:r>
              <a:rPr lang="es-ES_tradnl" i="1" noProof="0" dirty="0"/>
              <a:t>El desplazamiento nos afecta a todos</a:t>
            </a:r>
            <a:r>
              <a:rPr lang="es-ES_tradnl" b="1" i="1" noProof="0" dirty="0">
                <a:solidFill>
                  <a:schemeClr val="tx1"/>
                </a:solidFill>
              </a:rPr>
              <a:t>: Vecinos</a:t>
            </a:r>
            <a:endParaRPr lang="es-ES_tradnl" i="1" noProof="0" dirty="0">
              <a:solidFill>
                <a:schemeClr val="tx1"/>
              </a:solidFill>
            </a:endParaRPr>
          </a:p>
        </p:txBody>
      </p:sp>
      <p:cxnSp>
        <p:nvCxnSpPr>
          <p:cNvPr id="230" name="Forma: línea">
            <a:extLst>
              <a:ext uri="{FF2B5EF4-FFF2-40B4-BE49-F238E27FC236}">
                <a16:creationId xmlns:a16="http://schemas.microsoft.com/office/drawing/2014/main" id="{BC1902E7-F54F-157D-16DA-1A9B7EEFE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383955" y="678471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" name="Cuadro de texto 1">
            <a:extLst>
              <a:ext uri="{FF2B5EF4-FFF2-40B4-BE49-F238E27FC236}">
                <a16:creationId xmlns:a16="http://schemas.microsoft.com/office/drawing/2014/main" id="{A91032FA-D047-45D5-05F3-05C0226D3D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23094" y="1808893"/>
            <a:ext cx="45362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_tradnl" b="1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Para los que viven en zonas de desplazamiento…</a:t>
            </a:r>
            <a:endParaRPr lang="es-ES_tradnl" i="1" noProof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Forma: Rectángulo">
            <a:extLst>
              <a:ext uri="{FF2B5EF4-FFF2-40B4-BE49-F238E27FC236}">
                <a16:creationId xmlns:a16="http://schemas.microsoft.com/office/drawing/2014/main" id="{CC8051A1-A036-9899-E4E6-A02C3FCA8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20152" y="2820984"/>
            <a:ext cx="5967046" cy="3855856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sz="1300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9D4B8CD6-D17F-A9DB-0A9E-66D17803A598}"/>
              </a:ext>
            </a:extLst>
          </p:cNvPr>
          <p:cNvSpPr txBox="1">
            <a:spLocks/>
          </p:cNvSpPr>
          <p:nvPr/>
        </p:nvSpPr>
        <p:spPr>
          <a:xfrm>
            <a:off x="6165778" y="3031840"/>
            <a:ext cx="5542646" cy="342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61950">
              <a:lnSpc>
                <a:spcPct val="100000"/>
              </a:lnSpc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100" b="0" i="1" noProof="0" dirty="0">
                <a:solidFill>
                  <a:schemeClr val="accent2"/>
                </a:solidFill>
              </a:rPr>
              <a:t>Sentimiento de pérdida: la comunidad de la que formaba parte ha desaparecido.</a:t>
            </a:r>
          </a:p>
          <a:p>
            <a:pPr marL="361950">
              <a:lnSpc>
                <a:spcPct val="100000"/>
              </a:lnSpc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100" b="0" i="1" noProof="0" dirty="0">
                <a:solidFill>
                  <a:schemeClr val="accent2"/>
                </a:solidFill>
              </a:rPr>
              <a:t>Sentimiento de culpa: la comunidad ha desaparecido pero yo sigo aquí</a:t>
            </a:r>
          </a:p>
          <a:p>
            <a:pPr marL="361950">
              <a:lnSpc>
                <a:spcPct val="100000"/>
              </a:lnSpc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100" b="0" i="1" noProof="0" dirty="0">
                <a:solidFill>
                  <a:schemeClr val="accent2"/>
                </a:solidFill>
              </a:rPr>
              <a:t>Pérdida de tiendas, alimentos y servicios asequibles</a:t>
            </a:r>
          </a:p>
          <a:p>
            <a:pPr marL="361950">
              <a:lnSpc>
                <a:spcPct val="100000"/>
              </a:lnSpc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100" b="0" dirty="0">
                <a:solidFill>
                  <a:schemeClr val="accent2"/>
                </a:solidFill>
              </a:rPr>
              <a:t>La pérdida de niños en edad escolar perjudica a las aulas, el bienestar escolar y los presupuestos de los distritos</a:t>
            </a:r>
            <a:endParaRPr lang="es-ES_tradnl" sz="1200" dirty="0">
              <a:solidFill>
                <a:schemeClr val="accent2"/>
              </a:solidFill>
            </a:endParaRPr>
          </a:p>
        </p:txBody>
      </p:sp>
      <p:cxnSp>
        <p:nvCxnSpPr>
          <p:cNvPr id="4" name="Forma: línea">
            <a:extLst>
              <a:ext uri="{FF2B5EF4-FFF2-40B4-BE49-F238E27FC236}">
                <a16:creationId xmlns:a16="http://schemas.microsoft.com/office/drawing/2014/main" id="{08B64035-2607-6B77-163E-F898DB59A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52355" y="1267751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Forma: Rectángulo">
            <a:extLst>
              <a:ext uri="{FF2B5EF4-FFF2-40B4-BE49-F238E27FC236}">
                <a16:creationId xmlns:a16="http://schemas.microsoft.com/office/drawing/2014/main" id="{0D34D8C2-5921-DFC7-BB90-81BF71504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576" y="2841513"/>
            <a:ext cx="4997539" cy="384064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sz="1300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Cuadro de texto 2">
            <a:extLst>
              <a:ext uri="{FF2B5EF4-FFF2-40B4-BE49-F238E27FC236}">
                <a16:creationId xmlns:a16="http://schemas.microsoft.com/office/drawing/2014/main" id="{DB9447BA-AD87-C898-67B1-CC45F89979EF}"/>
              </a:ext>
            </a:extLst>
          </p:cNvPr>
          <p:cNvSpPr txBox="1">
            <a:spLocks/>
          </p:cNvSpPr>
          <p:nvPr/>
        </p:nvSpPr>
        <p:spPr>
          <a:xfrm>
            <a:off x="696380" y="3038188"/>
            <a:ext cx="4628751" cy="342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61950">
              <a:lnSpc>
                <a:spcPct val="100000"/>
              </a:lnSpc>
              <a:buSzPct val="125000"/>
              <a:buFont typeface="Arial" panose="020B0604020202020204" pitchFamily="34" charset="0"/>
              <a:buChar char="•"/>
            </a:pPr>
            <a:r>
              <a:rPr lang="en-US" sz="2100" b="0" noProof="0" dirty="0">
                <a:solidFill>
                  <a:schemeClr val="bg2"/>
                </a:solidFill>
              </a:rPr>
              <a:t>Sense of loss: community I was part of is now gone</a:t>
            </a:r>
          </a:p>
          <a:p>
            <a:pPr marL="361950">
              <a:lnSpc>
                <a:spcPct val="100000"/>
              </a:lnSpc>
              <a:buSzPct val="125000"/>
              <a:buFont typeface="Arial" panose="020B0604020202020204" pitchFamily="34" charset="0"/>
              <a:buChar char="•"/>
            </a:pPr>
            <a:r>
              <a:rPr lang="en-US" sz="2100" b="0" noProof="0" dirty="0">
                <a:solidFill>
                  <a:schemeClr val="bg2"/>
                </a:solidFill>
              </a:rPr>
              <a:t>Sense of guilt: community is gone but I’m still here</a:t>
            </a:r>
          </a:p>
          <a:p>
            <a:pPr marL="361950">
              <a:lnSpc>
                <a:spcPct val="100000"/>
              </a:lnSpc>
              <a:buSzPct val="125000"/>
              <a:buFont typeface="Arial" panose="020B0604020202020204" pitchFamily="34" charset="0"/>
              <a:buChar char="•"/>
            </a:pPr>
            <a:r>
              <a:rPr lang="en-US" sz="2100" b="0" noProof="0" dirty="0">
                <a:solidFill>
                  <a:schemeClr val="bg2"/>
                </a:solidFill>
              </a:rPr>
              <a:t>Loss of affordable shopping, food and services</a:t>
            </a:r>
          </a:p>
          <a:p>
            <a:pPr marL="361950">
              <a:lnSpc>
                <a:spcPct val="100000"/>
              </a:lnSpc>
              <a:buSzPct val="125000"/>
              <a:buFont typeface="Arial" panose="020B0604020202020204" pitchFamily="34" charset="0"/>
              <a:buChar char="•"/>
            </a:pPr>
            <a:r>
              <a:rPr lang="en-US" sz="2100" b="0" noProof="0" dirty="0">
                <a:solidFill>
                  <a:schemeClr val="bg2"/>
                </a:solidFill>
              </a:rPr>
              <a:t>Loss of school-aged children hurts classrooms, school wellness and district budgets</a:t>
            </a:r>
          </a:p>
        </p:txBody>
      </p:sp>
      <p:sp>
        <p:nvSpPr>
          <p:cNvPr id="5" name="Cuadro de texto 1">
            <a:extLst>
              <a:ext uri="{FF2B5EF4-FFF2-40B4-BE49-F238E27FC236}">
                <a16:creationId xmlns:a16="http://schemas.microsoft.com/office/drawing/2014/main" id="{FF30B1CE-DC1D-5A46-7657-524331F45D10}"/>
              </a:ext>
            </a:extLst>
          </p:cNvPr>
          <p:cNvSpPr txBox="1">
            <a:spLocks/>
          </p:cNvSpPr>
          <p:nvPr/>
        </p:nvSpPr>
        <p:spPr>
          <a:xfrm>
            <a:off x="483576" y="1788041"/>
            <a:ext cx="49068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Font typeface="Trebuchet MS"/>
              <a:buNone/>
            </a:pPr>
            <a:r>
              <a:rPr lang="en-US" dirty="0">
                <a:solidFill>
                  <a:schemeClr val="lt1"/>
                </a:solidFill>
              </a:rPr>
              <a:t>For those living in areas experiencing displacement…</a:t>
            </a:r>
          </a:p>
        </p:txBody>
      </p:sp>
    </p:spTree>
    <p:extLst>
      <p:ext uri="{BB962C8B-B14F-4D97-AF65-F5344CB8AC3E}">
        <p14:creationId xmlns:p14="http://schemas.microsoft.com/office/powerpoint/2010/main" val="3808010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>
          <a:extLst>
            <a:ext uri="{FF2B5EF4-FFF2-40B4-BE49-F238E27FC236}">
              <a16:creationId xmlns:a16="http://schemas.microsoft.com/office/drawing/2014/main" id="{CB0AAA61-0C74-7E11-3628-4E482D13D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n 1">
            <a:extLst>
              <a:ext uri="{FF2B5EF4-FFF2-40B4-BE49-F238E27FC236}">
                <a16:creationId xmlns:a16="http://schemas.microsoft.com/office/drawing/2014/main" id="{E454FE02-4BB0-1D4D-647A-2E337A99D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-2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Forma: Rectángulo">
            <a:extLst>
              <a:ext uri="{FF2B5EF4-FFF2-40B4-BE49-F238E27FC236}">
                <a16:creationId xmlns:a16="http://schemas.microsoft.com/office/drawing/2014/main" id="{AE1829C3-14F1-EF2E-6250-92A4CBC18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85000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2" name="Título 1">
            <a:extLst>
              <a:ext uri="{FF2B5EF4-FFF2-40B4-BE49-F238E27FC236}">
                <a16:creationId xmlns:a16="http://schemas.microsoft.com/office/drawing/2014/main" id="{72E488DE-D06F-B9DF-1ABC-B4C4112BE7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29" y="45370"/>
            <a:ext cx="1189808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noProof="0" dirty="0">
                <a:solidFill>
                  <a:schemeClr val="bg2"/>
                </a:solidFill>
              </a:rPr>
              <a:t>Displacement affects </a:t>
            </a:r>
            <a:r>
              <a:rPr lang="en-US" b="1" noProof="0" dirty="0">
                <a:solidFill>
                  <a:schemeClr val="bg2"/>
                </a:solidFill>
              </a:rPr>
              <a:t>all of us: Businesses</a:t>
            </a:r>
            <a:br>
              <a:rPr lang="es-ES_tradnl" b="1" dirty="0">
                <a:solidFill>
                  <a:schemeClr val="tx1"/>
                </a:solidFill>
              </a:rPr>
            </a:br>
            <a:r>
              <a:rPr lang="es-ES_tradnl" i="1" noProof="0" dirty="0"/>
              <a:t>El desplazamiento nos afecta a todos: Empresas</a:t>
            </a:r>
            <a:endParaRPr lang="es-ES_tradnl" i="1" noProof="0" dirty="0">
              <a:solidFill>
                <a:schemeClr val="tx1"/>
              </a:solidFill>
            </a:endParaRPr>
          </a:p>
        </p:txBody>
      </p:sp>
      <p:cxnSp>
        <p:nvCxnSpPr>
          <p:cNvPr id="230" name="Forma: línea">
            <a:extLst>
              <a:ext uri="{FF2B5EF4-FFF2-40B4-BE49-F238E27FC236}">
                <a16:creationId xmlns:a16="http://schemas.microsoft.com/office/drawing/2014/main" id="{B20FB9D8-8D74-0F6A-97CE-5FC4DD02B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386525" y="1278046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" name="Cuadro de texto 1">
            <a:extLst>
              <a:ext uri="{FF2B5EF4-FFF2-40B4-BE49-F238E27FC236}">
                <a16:creationId xmlns:a16="http://schemas.microsoft.com/office/drawing/2014/main" id="{3D686103-93E7-BF6D-2A24-123A2C7150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6511" y="1900894"/>
            <a:ext cx="555885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_tradnl" b="1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Para las empresas locales de las zonas que sufren desplazamientos…</a:t>
            </a:r>
            <a:endParaRPr lang="es-ES_tradnl" i="1" noProof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Forma: Rectángulo">
            <a:extLst>
              <a:ext uri="{FF2B5EF4-FFF2-40B4-BE49-F238E27FC236}">
                <a16:creationId xmlns:a16="http://schemas.microsoft.com/office/drawing/2014/main" id="{1CC7734B-AED0-D333-2A73-796688CEA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6788" y="3004341"/>
            <a:ext cx="5370872" cy="3497511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300" noProof="0" dirty="0">
                <a:latin typeface="Trebuchet MS"/>
                <a:ea typeface="Trebuchet MS"/>
                <a:cs typeface="Trebuchet MS"/>
                <a:sym typeface="Trebuchet MS"/>
              </a:rPr>
              <a:t>z</a:t>
            </a:r>
          </a:p>
        </p:txBody>
      </p:sp>
      <p:sp>
        <p:nvSpPr>
          <p:cNvPr id="4" name="Cuadro de texto 2">
            <a:extLst>
              <a:ext uri="{FF2B5EF4-FFF2-40B4-BE49-F238E27FC236}">
                <a16:creationId xmlns:a16="http://schemas.microsoft.com/office/drawing/2014/main" id="{2FB7B279-AC2D-6F5D-49FD-A197F82B8DA5}"/>
              </a:ext>
            </a:extLst>
          </p:cNvPr>
          <p:cNvSpPr txBox="1">
            <a:spLocks/>
          </p:cNvSpPr>
          <p:nvPr/>
        </p:nvSpPr>
        <p:spPr>
          <a:xfrm>
            <a:off x="6697901" y="3111621"/>
            <a:ext cx="4748646" cy="328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61950">
              <a:lnSpc>
                <a:spcPct val="100000"/>
              </a:lnSpc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000" b="0" i="1" noProof="0" dirty="0">
                <a:solidFill>
                  <a:schemeClr val="accent2"/>
                </a:solidFill>
              </a:rPr>
              <a:t>Impacto en los empleados y su productividad</a:t>
            </a:r>
          </a:p>
          <a:p>
            <a:pPr marL="361950">
              <a:lnSpc>
                <a:spcPct val="100000"/>
              </a:lnSpc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000" b="0" i="1" noProof="0" dirty="0">
                <a:solidFill>
                  <a:schemeClr val="accent2"/>
                </a:solidFill>
              </a:rPr>
              <a:t>Pérdida de </a:t>
            </a:r>
            <a:r>
              <a:rPr lang="es-ES_tradnl" sz="2000" b="0" i="1" dirty="0">
                <a:solidFill>
                  <a:schemeClr val="accent2"/>
                </a:solidFill>
              </a:rPr>
              <a:t>clientes</a:t>
            </a:r>
          </a:p>
          <a:p>
            <a:pPr marL="361950">
              <a:lnSpc>
                <a:spcPct val="100000"/>
              </a:lnSpc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000" b="0" i="1" dirty="0">
                <a:solidFill>
                  <a:schemeClr val="accent2"/>
                </a:solidFill>
              </a:rPr>
              <a:t>Para</a:t>
            </a:r>
            <a:r>
              <a:rPr lang="es-ES_tradnl" sz="2000" b="0" i="1" noProof="0" dirty="0">
                <a:solidFill>
                  <a:schemeClr val="accent2"/>
                </a:solidFill>
              </a:rPr>
              <a:t> algunos, </a:t>
            </a:r>
            <a:r>
              <a:rPr lang="es-ES_tradnl" sz="2000" b="0" i="1" dirty="0">
                <a:solidFill>
                  <a:schemeClr val="accent2"/>
                </a:solidFill>
              </a:rPr>
              <a:t>la </a:t>
            </a:r>
            <a:r>
              <a:rPr lang="es-ES_tradnl" sz="2000" b="0" i="1" noProof="0" dirty="0">
                <a:solidFill>
                  <a:schemeClr val="accent2"/>
                </a:solidFill>
              </a:rPr>
              <a:t>presión para cerrar o trasladarse</a:t>
            </a:r>
            <a:endParaRPr lang="es-ES_tradnl" sz="2000" i="1" dirty="0">
              <a:solidFill>
                <a:schemeClr val="accent2"/>
              </a:solidFill>
            </a:endParaRPr>
          </a:p>
          <a:p>
            <a:pPr marL="361950">
              <a:lnSpc>
                <a:spcPct val="100000"/>
              </a:lnSpc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es-ES_tradnl" sz="2000" b="0" i="1" dirty="0">
                <a:solidFill>
                  <a:schemeClr val="accent2"/>
                </a:solidFill>
              </a:rPr>
              <a:t>Pérdida de empleados que se marchan, dificultad para encontrar nuevos empleados, especialmente para empleos peor pagados</a:t>
            </a:r>
            <a:endParaRPr lang="es-ES_tradnl" sz="2000" i="1" dirty="0">
              <a:solidFill>
                <a:schemeClr val="accent2"/>
              </a:solidFill>
            </a:endParaRPr>
          </a:p>
        </p:txBody>
      </p:sp>
      <p:sp>
        <p:nvSpPr>
          <p:cNvPr id="2" name="Forma: Rectángulo">
            <a:extLst>
              <a:ext uri="{FF2B5EF4-FFF2-40B4-BE49-F238E27FC236}">
                <a16:creationId xmlns:a16="http://schemas.microsoft.com/office/drawing/2014/main" id="{201114C8-A074-CA31-D9E6-FB5E2220F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760" y="3004341"/>
            <a:ext cx="5439453" cy="3497511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300" noProof="0" dirty="0">
                <a:latin typeface="Trebuchet MS"/>
                <a:ea typeface="Trebuchet MS"/>
                <a:cs typeface="Trebuchet MS"/>
                <a:sym typeface="Trebuchet MS"/>
              </a:rPr>
              <a:t>z</a:t>
            </a:r>
          </a:p>
        </p:txBody>
      </p:sp>
      <p:sp>
        <p:nvSpPr>
          <p:cNvPr id="5" name="Cuadro de texto 2">
            <a:extLst>
              <a:ext uri="{FF2B5EF4-FFF2-40B4-BE49-F238E27FC236}">
                <a16:creationId xmlns:a16="http://schemas.microsoft.com/office/drawing/2014/main" id="{D609E467-659C-FB9A-B0E3-D715BE30E6A5}"/>
              </a:ext>
            </a:extLst>
          </p:cNvPr>
          <p:cNvSpPr txBox="1">
            <a:spLocks/>
          </p:cNvSpPr>
          <p:nvPr/>
        </p:nvSpPr>
        <p:spPr>
          <a:xfrm>
            <a:off x="525496" y="3143082"/>
            <a:ext cx="5147813" cy="309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61950">
              <a:lnSpc>
                <a:spcPct val="100000"/>
              </a:lnSpc>
              <a:buSzPct val="125000"/>
              <a:buFont typeface="Arial" panose="020B0604020202020204" pitchFamily="34" charset="0"/>
              <a:buChar char="•"/>
            </a:pPr>
            <a:r>
              <a:rPr lang="en-US" sz="2100" b="0" noProof="0" dirty="0"/>
              <a:t>Impact to employees &amp; their productivity</a:t>
            </a:r>
          </a:p>
          <a:p>
            <a:pPr marL="361950">
              <a:lnSpc>
                <a:spcPct val="100000"/>
              </a:lnSpc>
              <a:buSzPct val="125000"/>
              <a:buFont typeface="Arial" panose="020B0604020202020204" pitchFamily="34" charset="0"/>
              <a:buChar char="•"/>
            </a:pPr>
            <a:r>
              <a:rPr lang="en-US" sz="2100" b="0" noProof="0" dirty="0"/>
              <a:t>Loss of </a:t>
            </a:r>
            <a:r>
              <a:rPr lang="en-US" sz="2100" b="0" dirty="0"/>
              <a:t>customers</a:t>
            </a:r>
            <a:endParaRPr lang="en-US" dirty="0"/>
          </a:p>
          <a:p>
            <a:pPr marL="361950">
              <a:lnSpc>
                <a:spcPct val="100000"/>
              </a:lnSpc>
              <a:buSzPct val="125000"/>
              <a:buFont typeface="Arial" panose="020B0604020202020204" pitchFamily="34" charset="0"/>
              <a:buChar char="•"/>
            </a:pPr>
            <a:r>
              <a:rPr lang="en-US" sz="2100" b="0" dirty="0"/>
              <a:t>For some, pressure to close or relocate</a:t>
            </a:r>
            <a:r>
              <a:rPr lang="en-US" sz="2100" b="0" noProof="0" dirty="0"/>
              <a:t> </a:t>
            </a:r>
            <a:endParaRPr lang="en-US" dirty="0"/>
          </a:p>
          <a:p>
            <a:pPr marL="361950">
              <a:lnSpc>
                <a:spcPct val="100000"/>
              </a:lnSpc>
              <a:buSzPct val="125000"/>
              <a:buFont typeface="Arial" panose="020B0604020202020204" pitchFamily="34" charset="0"/>
              <a:buChar char="•"/>
            </a:pPr>
            <a:r>
              <a:rPr lang="en-US" sz="2100" b="0" dirty="0"/>
              <a:t>Loss of employees who move away, difficulty finding new employees,  especially for lower-paying jobs  </a:t>
            </a:r>
            <a:endParaRPr lang="en-US" dirty="0"/>
          </a:p>
        </p:txBody>
      </p:sp>
      <p:cxnSp>
        <p:nvCxnSpPr>
          <p:cNvPr id="6" name="Forma: línea">
            <a:extLst>
              <a:ext uri="{FF2B5EF4-FFF2-40B4-BE49-F238E27FC236}">
                <a16:creationId xmlns:a16="http://schemas.microsoft.com/office/drawing/2014/main" id="{CE03BA20-4FA1-4D0A-D898-E6D7A85C2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276511" y="686448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Cuadro de texto 1">
            <a:extLst>
              <a:ext uri="{FF2B5EF4-FFF2-40B4-BE49-F238E27FC236}">
                <a16:creationId xmlns:a16="http://schemas.microsoft.com/office/drawing/2014/main" id="{9243FAC4-C551-BC25-CDAC-DE0595ECFD09}"/>
              </a:ext>
            </a:extLst>
          </p:cNvPr>
          <p:cNvSpPr txBox="1">
            <a:spLocks/>
          </p:cNvSpPr>
          <p:nvPr/>
        </p:nvSpPr>
        <p:spPr>
          <a:xfrm>
            <a:off x="907961" y="1900894"/>
            <a:ext cx="438288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Font typeface="Trebuchet MS"/>
              <a:buNone/>
            </a:pPr>
            <a:r>
              <a:rPr lang="en-US" dirty="0">
                <a:solidFill>
                  <a:schemeClr val="lt1"/>
                </a:solidFill>
              </a:rPr>
              <a:t>For local businesses in areas experiencing displacement…</a:t>
            </a:r>
            <a:endParaRPr lang="es-ES_tradnl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07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1: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600"/>
            <a:ext cx="12192000" cy="24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4" name="Title 1"/>
          <p:cNvSpPr txBox="1">
            <a:spLocks noGrp="1"/>
          </p:cNvSpPr>
          <p:nvPr>
            <p:ph type="ctrTitle"/>
          </p:nvPr>
        </p:nvSpPr>
        <p:spPr>
          <a:xfrm>
            <a:off x="383225" y="445750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 sz="5800" noProof="0" dirty="0"/>
              <a:t>How to Use the Slide Deck</a:t>
            </a:r>
          </a:p>
        </p:txBody>
      </p:sp>
      <p:sp>
        <p:nvSpPr>
          <p:cNvPr id="75" name="Textbox 1"/>
          <p:cNvSpPr txBox="1">
            <a:spLocks noGrp="1"/>
          </p:cNvSpPr>
          <p:nvPr>
            <p:ph type="subTitle" idx="1"/>
          </p:nvPr>
        </p:nvSpPr>
        <p:spPr>
          <a:xfrm>
            <a:off x="383225" y="1562809"/>
            <a:ext cx="11360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300" noProof="0" dirty="0">
                <a:solidFill>
                  <a:schemeClr val="accent3"/>
                </a:solidFill>
              </a:rPr>
              <a:t>CUSTOMIZING THE PRESENTATION TEMPLATE</a:t>
            </a:r>
          </a:p>
        </p:txBody>
      </p:sp>
      <p:sp>
        <p:nvSpPr>
          <p:cNvPr id="77" name="Textbox 2"/>
          <p:cNvSpPr txBox="1"/>
          <p:nvPr/>
        </p:nvSpPr>
        <p:spPr>
          <a:xfrm>
            <a:off x="995375" y="2262868"/>
            <a:ext cx="101364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noProof="0" dirty="0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DELETE THIS INSTRUCTION SLIDE FROM YOUR FINAL PRESENTATION</a:t>
            </a:r>
          </a:p>
        </p:txBody>
      </p:sp>
      <p:sp>
        <p:nvSpPr>
          <p:cNvPr id="78" name="Textbox 3"/>
          <p:cNvSpPr txBox="1">
            <a:spLocks noGrp="1"/>
          </p:cNvSpPr>
          <p:nvPr>
            <p:ph type="body" idx="4294967295"/>
          </p:nvPr>
        </p:nvSpPr>
        <p:spPr>
          <a:xfrm>
            <a:off x="415600" y="3083275"/>
            <a:ext cx="5100000" cy="3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b="0" noProof="0" dirty="0"/>
              <a:t>ADD your jurisdiction’s name and logo to the title slide along with info about the time/date of your presentation.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b="0" noProof="0" dirty="0"/>
              <a:t>DELETE this and the previous slide, and any other slides that are not pertinent to your audience or your jurisdiction.</a:t>
            </a:r>
          </a:p>
        </p:txBody>
      </p:sp>
      <p:sp>
        <p:nvSpPr>
          <p:cNvPr id="79" name="Textbox 4"/>
          <p:cNvSpPr txBox="1">
            <a:spLocks noGrp="1"/>
          </p:cNvSpPr>
          <p:nvPr>
            <p:ph type="body" idx="4294967295"/>
          </p:nvPr>
        </p:nvSpPr>
        <p:spPr>
          <a:xfrm>
            <a:off x="5963075" y="3083275"/>
            <a:ext cx="5523292" cy="354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0" noProof="0" dirty="0"/>
              <a:t>MODIFY specific terms, photos and content to ensure</a:t>
            </a:r>
            <a:r>
              <a:rPr lang="en-US" b="0" dirty="0"/>
              <a:t> they reflect</a:t>
            </a:r>
            <a:r>
              <a:rPr lang="en-US" b="0" noProof="0" dirty="0"/>
              <a:t> your jurisdiction’s or audience’s perspectives and priorities.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b="0" noProof="0" dirty="0"/>
              <a:t>ADD slides that provide more info about displacement in your community and existing policies or work program priorities to address displacement.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84975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6" name="Título 1"/>
          <p:cNvSpPr txBox="1">
            <a:spLocks noGrp="1"/>
          </p:cNvSpPr>
          <p:nvPr>
            <p:ph type="title"/>
          </p:nvPr>
        </p:nvSpPr>
        <p:spPr>
          <a:xfrm>
            <a:off x="2793132" y="111404"/>
            <a:ext cx="6648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noProof="0" dirty="0">
                <a:solidFill>
                  <a:schemeClr val="bg2"/>
                </a:solidFill>
              </a:rPr>
              <a:t>Group Discussion</a:t>
            </a:r>
            <a:br>
              <a:rPr lang="en-US" noProof="0" dirty="0"/>
            </a:br>
            <a:r>
              <a:rPr lang="es-ES_tradnl" i="1" noProof="0" dirty="0">
                <a:solidFill>
                  <a:schemeClr val="accent2"/>
                </a:solidFill>
              </a:rPr>
              <a:t>Discusión en grupo</a:t>
            </a:r>
          </a:p>
        </p:txBody>
      </p:sp>
      <p:grpSp>
        <p:nvGrpSpPr>
          <p:cNvPr id="257" name="Grupo: diseño de cuadros de texto " descr="¿Qué formas de desplazamiento observamos en nuestra comunidad?"/>
          <p:cNvGrpSpPr/>
          <p:nvPr/>
        </p:nvGrpSpPr>
        <p:grpSpPr>
          <a:xfrm>
            <a:off x="242125" y="1838787"/>
            <a:ext cx="5277875" cy="1251725"/>
            <a:chOff x="889963" y="1625825"/>
            <a:chExt cx="5277875" cy="1251725"/>
          </a:xfrm>
        </p:grpSpPr>
        <p:sp>
          <p:nvSpPr>
            <p:cNvPr id="258" name="Cuadro de texto 1"/>
            <p:cNvSpPr/>
            <p:nvPr/>
          </p:nvSpPr>
          <p:spPr>
            <a:xfrm>
              <a:off x="1130538" y="1742050"/>
              <a:ext cx="5037300" cy="1135500"/>
            </a:xfrm>
            <a:prstGeom prst="roundRect">
              <a:avLst>
                <a:gd name="adj" fmla="val 11209"/>
              </a:avLst>
            </a:prstGeom>
            <a:solidFill>
              <a:schemeClr val="tx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noProof="0" dirty="0">
                  <a:solidFill>
                    <a:schemeClr val="bg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What forms of displacement are we seeing in our community?</a:t>
              </a:r>
              <a:endParaRPr lang="en-US" sz="2200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59" name="Forma: Círculo "/>
            <p:cNvSpPr/>
            <p:nvPr/>
          </p:nvSpPr>
          <p:spPr>
            <a:xfrm>
              <a:off x="889963" y="1625825"/>
              <a:ext cx="648600" cy="64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noProof="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0" name="Icono: signo de interrogación "/>
            <p:cNvSpPr txBox="1"/>
            <p:nvPr/>
          </p:nvSpPr>
          <p:spPr>
            <a:xfrm>
              <a:off x="1004689" y="1690613"/>
              <a:ext cx="4191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4600" b="1" noProof="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?</a:t>
              </a:r>
            </a:p>
          </p:txBody>
        </p:sp>
      </p:grpSp>
      <p:grpSp>
        <p:nvGrpSpPr>
          <p:cNvPr id="261" name="Grupo: diseño de cuadros de texto " descr="¿Qué factores creen que están contribuyendo más al desplazamiento que estamos viendo?"/>
          <p:cNvGrpSpPr/>
          <p:nvPr/>
        </p:nvGrpSpPr>
        <p:grpSpPr>
          <a:xfrm>
            <a:off x="171043" y="3305097"/>
            <a:ext cx="5348957" cy="1454116"/>
            <a:chOff x="3457063" y="3052809"/>
            <a:chExt cx="5277875" cy="1454116"/>
          </a:xfrm>
        </p:grpSpPr>
        <p:sp>
          <p:nvSpPr>
            <p:cNvPr id="262" name="Cuadro de texto 2"/>
            <p:cNvSpPr/>
            <p:nvPr/>
          </p:nvSpPr>
          <p:spPr>
            <a:xfrm>
              <a:off x="3697638" y="3181225"/>
              <a:ext cx="5037300" cy="1325700"/>
            </a:xfrm>
            <a:prstGeom prst="roundRect">
              <a:avLst>
                <a:gd name="adj" fmla="val 9738"/>
              </a:avLst>
            </a:prstGeom>
            <a:solidFill>
              <a:schemeClr val="tx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noProof="0" dirty="0">
                  <a:solidFill>
                    <a:schemeClr val="bg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What factors do you think </a:t>
              </a:r>
              <a:r>
                <a:rPr lang="en-US" sz="2200" b="1" noProof="0" dirty="0">
                  <a:solidFill>
                    <a:schemeClr val="bg2"/>
                  </a:solidFill>
                  <a:latin typeface="Trebuchet MS"/>
                  <a:ea typeface="Trebuchet MS"/>
                  <a:cs typeface="Trebuchet MS"/>
                  <a:sym typeface="Trebuchet MS"/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4"/>
                    </a:ext>
                  </a:extLst>
                </a:rPr>
                <a:t>are contributing the most</a:t>
              </a:r>
              <a:r>
                <a:rPr lang="en-US" sz="2200" b="1" noProof="0" dirty="0">
                  <a:solidFill>
                    <a:schemeClr val="bg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to the  displacement we are seeing?</a:t>
              </a:r>
            </a:p>
          </p:txBody>
        </p:sp>
        <p:sp>
          <p:nvSpPr>
            <p:cNvPr id="263" name="Forma: Círculo "/>
            <p:cNvSpPr/>
            <p:nvPr/>
          </p:nvSpPr>
          <p:spPr>
            <a:xfrm>
              <a:off x="3457063" y="3052809"/>
              <a:ext cx="561138" cy="648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noProof="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4" name="Icono: signo de interrogación "/>
            <p:cNvSpPr txBox="1"/>
            <p:nvPr/>
          </p:nvSpPr>
          <p:spPr>
            <a:xfrm>
              <a:off x="3515033" y="3116413"/>
              <a:ext cx="4191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4600" b="1" noProof="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?</a:t>
              </a:r>
            </a:p>
          </p:txBody>
        </p:sp>
      </p:grpSp>
      <p:grpSp>
        <p:nvGrpSpPr>
          <p:cNvPr id="265" name="Grupo: diseño de cuadros de texto " descr="¿Cómo le afectan los desplazamientos a usted, a sus conocidos y a nuestra comunidad en general?"/>
          <p:cNvGrpSpPr/>
          <p:nvPr/>
        </p:nvGrpSpPr>
        <p:grpSpPr>
          <a:xfrm>
            <a:off x="125341" y="4887629"/>
            <a:ext cx="5394659" cy="1500725"/>
            <a:chOff x="5815098" y="4664925"/>
            <a:chExt cx="5394659" cy="1500725"/>
          </a:xfrm>
        </p:grpSpPr>
        <p:sp>
          <p:nvSpPr>
            <p:cNvPr id="266" name="Cuadro de texto 3" descr="Text box saying How is displacement affecting you, the people you know and our community overall?&#10;"/>
            <p:cNvSpPr/>
            <p:nvPr/>
          </p:nvSpPr>
          <p:spPr>
            <a:xfrm>
              <a:off x="6055663" y="4781150"/>
              <a:ext cx="5154094" cy="1384500"/>
            </a:xfrm>
            <a:prstGeom prst="roundRect">
              <a:avLst>
                <a:gd name="adj" fmla="val 7732"/>
              </a:avLst>
            </a:prstGeom>
            <a:solidFill>
              <a:schemeClr val="tx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 sz="2200" b="1" noProof="0" dirty="0">
                  <a:solidFill>
                    <a:schemeClr val="bg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How is displacement affecting you, the people you know and our community overall?</a:t>
              </a:r>
            </a:p>
          </p:txBody>
        </p:sp>
        <p:sp>
          <p:nvSpPr>
            <p:cNvPr id="267" name="Forma: Círculo "/>
            <p:cNvSpPr/>
            <p:nvPr/>
          </p:nvSpPr>
          <p:spPr>
            <a:xfrm>
              <a:off x="5815098" y="4664925"/>
              <a:ext cx="648600" cy="64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noProof="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8" name="Icono: signo de interrogación "/>
            <p:cNvSpPr txBox="1"/>
            <p:nvPr/>
          </p:nvSpPr>
          <p:spPr>
            <a:xfrm>
              <a:off x="5929824" y="4729713"/>
              <a:ext cx="4191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4600" b="1" noProof="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?</a:t>
              </a:r>
            </a:p>
          </p:txBody>
        </p:sp>
      </p:grpSp>
      <p:grpSp>
        <p:nvGrpSpPr>
          <p:cNvPr id="2" name="Grupo: diseño de cuadros de texto " descr="¿Qué formas de desplazamiento observamos en nuestra comunidad?">
            <a:extLst>
              <a:ext uri="{FF2B5EF4-FFF2-40B4-BE49-F238E27FC236}">
                <a16:creationId xmlns:a16="http://schemas.microsoft.com/office/drawing/2014/main" id="{A6B223C6-6BCA-A1A9-B193-E9ACD706CC8F}"/>
              </a:ext>
            </a:extLst>
          </p:cNvPr>
          <p:cNvGrpSpPr/>
          <p:nvPr/>
        </p:nvGrpSpPr>
        <p:grpSpPr>
          <a:xfrm>
            <a:off x="6002700" y="1861524"/>
            <a:ext cx="5905776" cy="1251725"/>
            <a:chOff x="889963" y="1625825"/>
            <a:chExt cx="5277875" cy="1251725"/>
          </a:xfrm>
        </p:grpSpPr>
        <p:sp>
          <p:nvSpPr>
            <p:cNvPr id="3" name="Cuadro de texto 1">
              <a:extLst>
                <a:ext uri="{FF2B5EF4-FFF2-40B4-BE49-F238E27FC236}">
                  <a16:creationId xmlns:a16="http://schemas.microsoft.com/office/drawing/2014/main" id="{2DEBDE4C-2901-3791-CBA2-BBBEDBDF9969}"/>
                </a:ext>
              </a:extLst>
            </p:cNvPr>
            <p:cNvSpPr/>
            <p:nvPr/>
          </p:nvSpPr>
          <p:spPr>
            <a:xfrm>
              <a:off x="1130538" y="1742050"/>
              <a:ext cx="5037300" cy="1135500"/>
            </a:xfrm>
            <a:prstGeom prst="roundRect">
              <a:avLst>
                <a:gd name="adj" fmla="val 11209"/>
              </a:avLst>
            </a:prstGeom>
            <a:solidFill>
              <a:schemeClr val="tx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2200" b="1" i="1" noProof="0" dirty="0">
                  <a:solidFill>
                    <a:schemeClr val="accent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¿Qué formas de desplazamiento observamos en nuestra comunidad?</a:t>
              </a:r>
              <a:endParaRPr lang="es-ES_tradnl" sz="22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" name="Forma: Círculo ">
              <a:extLst>
                <a:ext uri="{FF2B5EF4-FFF2-40B4-BE49-F238E27FC236}">
                  <a16:creationId xmlns:a16="http://schemas.microsoft.com/office/drawing/2014/main" id="{D1A5DFE5-C871-AECE-E084-0AA0C030051A}"/>
                </a:ext>
              </a:extLst>
            </p:cNvPr>
            <p:cNvSpPr/>
            <p:nvPr/>
          </p:nvSpPr>
          <p:spPr>
            <a:xfrm>
              <a:off x="889963" y="1625825"/>
              <a:ext cx="648600" cy="64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noProof="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" name="Icono: signo de interrogación ">
              <a:extLst>
                <a:ext uri="{FF2B5EF4-FFF2-40B4-BE49-F238E27FC236}">
                  <a16:creationId xmlns:a16="http://schemas.microsoft.com/office/drawing/2014/main" id="{3602C30C-0548-C5B0-78B8-51E200E59DBC}"/>
                </a:ext>
              </a:extLst>
            </p:cNvPr>
            <p:cNvSpPr txBox="1"/>
            <p:nvPr/>
          </p:nvSpPr>
          <p:spPr>
            <a:xfrm>
              <a:off x="1004689" y="1690613"/>
              <a:ext cx="4191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4600" b="1" noProof="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?</a:t>
              </a:r>
            </a:p>
          </p:txBody>
        </p:sp>
      </p:grpSp>
      <p:grpSp>
        <p:nvGrpSpPr>
          <p:cNvPr id="6" name="Grupo: diseño de cuadros de texto " descr="¿Qué factores creen que están contribuyendo más al desplazamiento que estamos viendo?">
            <a:extLst>
              <a:ext uri="{FF2B5EF4-FFF2-40B4-BE49-F238E27FC236}">
                <a16:creationId xmlns:a16="http://schemas.microsoft.com/office/drawing/2014/main" id="{6BFA552E-E9A9-EF77-8400-6E729BB2118C}"/>
              </a:ext>
            </a:extLst>
          </p:cNvPr>
          <p:cNvGrpSpPr/>
          <p:nvPr/>
        </p:nvGrpSpPr>
        <p:grpSpPr>
          <a:xfrm>
            <a:off x="6002706" y="3305097"/>
            <a:ext cx="5905770" cy="1454116"/>
            <a:chOff x="3457063" y="3052809"/>
            <a:chExt cx="5277875" cy="1454116"/>
          </a:xfrm>
        </p:grpSpPr>
        <p:sp>
          <p:nvSpPr>
            <p:cNvPr id="7" name="Cuadro de texto 2">
              <a:extLst>
                <a:ext uri="{FF2B5EF4-FFF2-40B4-BE49-F238E27FC236}">
                  <a16:creationId xmlns:a16="http://schemas.microsoft.com/office/drawing/2014/main" id="{ABCEDEF2-D822-2AD7-FCC0-9F79A26420EA}"/>
                </a:ext>
              </a:extLst>
            </p:cNvPr>
            <p:cNvSpPr/>
            <p:nvPr/>
          </p:nvSpPr>
          <p:spPr>
            <a:xfrm>
              <a:off x="3697638" y="3181225"/>
              <a:ext cx="5037300" cy="1325700"/>
            </a:xfrm>
            <a:prstGeom prst="roundRect">
              <a:avLst>
                <a:gd name="adj" fmla="val 9738"/>
              </a:avLst>
            </a:prstGeom>
            <a:solidFill>
              <a:schemeClr val="tx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2200" b="1" i="1" noProof="0" dirty="0">
                  <a:solidFill>
                    <a:schemeClr val="accent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¿Qué factores creen que están contribuyendo más al desplazamiento que estamos viendo?</a:t>
              </a:r>
            </a:p>
          </p:txBody>
        </p:sp>
        <p:sp>
          <p:nvSpPr>
            <p:cNvPr id="8" name="Forma: Círculo ">
              <a:extLst>
                <a:ext uri="{FF2B5EF4-FFF2-40B4-BE49-F238E27FC236}">
                  <a16:creationId xmlns:a16="http://schemas.microsoft.com/office/drawing/2014/main" id="{2D7ADC42-6240-71B5-9D70-D2DBFB15707C}"/>
                </a:ext>
              </a:extLst>
            </p:cNvPr>
            <p:cNvSpPr/>
            <p:nvPr/>
          </p:nvSpPr>
          <p:spPr>
            <a:xfrm>
              <a:off x="3457063" y="3052809"/>
              <a:ext cx="561138" cy="648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noProof="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" name="Icono: signo de interrogación ">
              <a:extLst>
                <a:ext uri="{FF2B5EF4-FFF2-40B4-BE49-F238E27FC236}">
                  <a16:creationId xmlns:a16="http://schemas.microsoft.com/office/drawing/2014/main" id="{6BEB8354-8854-3820-5FB5-5E535BB38A30}"/>
                </a:ext>
              </a:extLst>
            </p:cNvPr>
            <p:cNvSpPr txBox="1"/>
            <p:nvPr/>
          </p:nvSpPr>
          <p:spPr>
            <a:xfrm>
              <a:off x="3515033" y="3116413"/>
              <a:ext cx="4191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4600" b="1" noProof="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?</a:t>
              </a:r>
            </a:p>
          </p:txBody>
        </p:sp>
      </p:grpSp>
      <p:grpSp>
        <p:nvGrpSpPr>
          <p:cNvPr id="10" name="Grupo: diseño de cuadros de texto " descr="¿Cómo le afectan los desplazamientos a usted, a sus conocidos y a nuestra comunidad en general?">
            <a:extLst>
              <a:ext uri="{FF2B5EF4-FFF2-40B4-BE49-F238E27FC236}">
                <a16:creationId xmlns:a16="http://schemas.microsoft.com/office/drawing/2014/main" id="{02C8ADAC-747C-593A-B2B4-639AC3C89380}"/>
              </a:ext>
            </a:extLst>
          </p:cNvPr>
          <p:cNvGrpSpPr/>
          <p:nvPr/>
        </p:nvGrpSpPr>
        <p:grpSpPr>
          <a:xfrm>
            <a:off x="6002706" y="4887629"/>
            <a:ext cx="5992091" cy="1500725"/>
            <a:chOff x="5815098" y="4664925"/>
            <a:chExt cx="5992091" cy="1500725"/>
          </a:xfrm>
        </p:grpSpPr>
        <p:sp>
          <p:nvSpPr>
            <p:cNvPr id="11" name="Cuadro de texto 3" descr="Text box saying How is displacement affecting you, the people you know and our community overall?&#10;">
              <a:extLst>
                <a:ext uri="{FF2B5EF4-FFF2-40B4-BE49-F238E27FC236}">
                  <a16:creationId xmlns:a16="http://schemas.microsoft.com/office/drawing/2014/main" id="{1B7AC040-33FB-450F-F14C-6E9A27817FB8}"/>
                </a:ext>
              </a:extLst>
            </p:cNvPr>
            <p:cNvSpPr/>
            <p:nvPr/>
          </p:nvSpPr>
          <p:spPr>
            <a:xfrm>
              <a:off x="6055662" y="4781150"/>
              <a:ext cx="5751527" cy="1384500"/>
            </a:xfrm>
            <a:prstGeom prst="roundRect">
              <a:avLst>
                <a:gd name="adj" fmla="val 7732"/>
              </a:avLst>
            </a:prstGeom>
            <a:solidFill>
              <a:schemeClr val="tx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s-ES_tradnl" sz="2200" b="1" i="1" noProof="0" dirty="0">
                  <a:solidFill>
                    <a:schemeClr val="accent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¿Cómo le afectan los desplazamientos a usted, a sus conocidos y a nuestra comunidad en general?</a:t>
              </a:r>
            </a:p>
          </p:txBody>
        </p:sp>
        <p:sp>
          <p:nvSpPr>
            <p:cNvPr id="12" name="Forma: Círculo ">
              <a:extLst>
                <a:ext uri="{FF2B5EF4-FFF2-40B4-BE49-F238E27FC236}">
                  <a16:creationId xmlns:a16="http://schemas.microsoft.com/office/drawing/2014/main" id="{12CAAD61-DF9C-6BB0-5DE1-038A95F024EF}"/>
                </a:ext>
              </a:extLst>
            </p:cNvPr>
            <p:cNvSpPr/>
            <p:nvPr/>
          </p:nvSpPr>
          <p:spPr>
            <a:xfrm>
              <a:off x="5815098" y="4664925"/>
              <a:ext cx="648600" cy="64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noProof="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" name="Icono: signo de interrogación ">
              <a:extLst>
                <a:ext uri="{FF2B5EF4-FFF2-40B4-BE49-F238E27FC236}">
                  <a16:creationId xmlns:a16="http://schemas.microsoft.com/office/drawing/2014/main" id="{20E0BE98-DC59-6878-141E-4B449087CCEE}"/>
                </a:ext>
              </a:extLst>
            </p:cNvPr>
            <p:cNvSpPr txBox="1"/>
            <p:nvPr/>
          </p:nvSpPr>
          <p:spPr>
            <a:xfrm>
              <a:off x="5929824" y="4729713"/>
              <a:ext cx="4191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4600" b="1" noProof="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 amt="30000"/>
          </a:blip>
          <a:srcRect t="13908" b="11913"/>
          <a:stretch/>
        </p:blipFill>
        <p:spPr>
          <a:xfrm>
            <a:off x="-3500" y="-26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800" y="1663700"/>
            <a:ext cx="11910200" cy="2665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77" name="Grupo: diseño de cuadros de texto &#10;&#10;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1800" y="1438775"/>
            <a:ext cx="1262700" cy="1262700"/>
            <a:chOff x="366200" y="2280950"/>
            <a:chExt cx="1262700" cy="1262700"/>
          </a:xfrm>
        </p:grpSpPr>
        <p:sp>
          <p:nvSpPr>
            <p:cNvPr id="278" name="Forma: Círculo"/>
            <p:cNvSpPr/>
            <p:nvPr/>
          </p:nvSpPr>
          <p:spPr>
            <a:xfrm>
              <a:off x="366200" y="2280950"/>
              <a:ext cx="1262700" cy="1262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noProof="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9" name="Icono de número"/>
            <p:cNvSpPr txBox="1"/>
            <p:nvPr/>
          </p:nvSpPr>
          <p:spPr>
            <a:xfrm>
              <a:off x="589550" y="2407080"/>
              <a:ext cx="816000" cy="10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9300" b="1" noProof="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</a:t>
              </a:r>
            </a:p>
          </p:txBody>
        </p:sp>
      </p:grpSp>
      <p:sp>
        <p:nvSpPr>
          <p:cNvPr id="276" name="Título 1"/>
          <p:cNvSpPr txBox="1">
            <a:spLocks noGrp="1"/>
          </p:cNvSpPr>
          <p:nvPr>
            <p:ph type="title"/>
          </p:nvPr>
        </p:nvSpPr>
        <p:spPr>
          <a:xfrm>
            <a:off x="415600" y="2421338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noProof="0" dirty="0">
                <a:solidFill>
                  <a:schemeClr val="lt1"/>
                </a:solidFill>
              </a:rPr>
              <a:t>What can we do about displacement?</a:t>
            </a:r>
            <a:br>
              <a:rPr lang="en-US" sz="3600" noProof="0" dirty="0">
                <a:solidFill>
                  <a:schemeClr val="lt1"/>
                </a:solidFill>
              </a:rPr>
            </a:br>
            <a:r>
              <a:rPr lang="es-ES_tradnl" sz="36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¿Qué podemos hacer frente al desplazamiento?</a:t>
            </a:r>
          </a:p>
        </p:txBody>
      </p:sp>
      <p:sp>
        <p:nvSpPr>
          <p:cNvPr id="280" name="Cuadro de texto 1"/>
          <p:cNvSpPr/>
          <p:nvPr/>
        </p:nvSpPr>
        <p:spPr>
          <a:xfrm>
            <a:off x="574944" y="4072025"/>
            <a:ext cx="5342581" cy="11223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The Three Ps</a:t>
            </a:r>
            <a:endParaRPr lang="es-ES_tradnl" sz="26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Las Tres </a:t>
            </a:r>
            <a:r>
              <a:rPr lang="es-ES_tradnl" sz="2600" b="1" i="1" noProof="0" dirty="0" err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Ps</a:t>
            </a:r>
            <a:endParaRPr lang="es-ES_tradnl" sz="2600" b="1" i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2" name="Cuadro de texto 2"/>
          <p:cNvSpPr/>
          <p:nvPr/>
        </p:nvSpPr>
        <p:spPr>
          <a:xfrm>
            <a:off x="6305627" y="4072025"/>
            <a:ext cx="5342582" cy="11223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State Protections</a:t>
            </a:r>
            <a:endParaRPr lang="es-ES_tradnl" sz="26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Protecciones estatales</a:t>
            </a:r>
          </a:p>
        </p:txBody>
      </p:sp>
      <p:sp>
        <p:nvSpPr>
          <p:cNvPr id="281" name="Cuadro de texto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74844" y="5377000"/>
            <a:ext cx="5342682" cy="11223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The Role of Local Government</a:t>
            </a:r>
            <a:endParaRPr lang="es-ES_tradnl" sz="26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El papel del gobierno local</a:t>
            </a:r>
          </a:p>
        </p:txBody>
      </p:sp>
      <p:sp>
        <p:nvSpPr>
          <p:cNvPr id="283" name="Cuadro de texto 4"/>
          <p:cNvSpPr/>
          <p:nvPr/>
        </p:nvSpPr>
        <p:spPr>
          <a:xfrm>
            <a:off x="6305526" y="5377000"/>
            <a:ext cx="5342683" cy="11223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Policies, Programs and Actions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Políticas, programas y acciones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n 1" descr="Vista aérea del barrio"/>
          <p:cNvPicPr preferRelativeResize="0"/>
          <p:nvPr/>
        </p:nvPicPr>
        <p:blipFill rotWithShape="1">
          <a:blip r:embed="rId3">
            <a:alphaModFix/>
          </a:blip>
          <a:srcRect l="41043" t="35" r="43754" b="-35"/>
          <a:stretch/>
        </p:blipFill>
        <p:spPr>
          <a:xfrm>
            <a:off x="1" y="0"/>
            <a:ext cx="2183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Título 1"/>
          <p:cNvSpPr txBox="1">
            <a:spLocks noGrp="1"/>
          </p:cNvSpPr>
          <p:nvPr>
            <p:ph type="title"/>
          </p:nvPr>
        </p:nvSpPr>
        <p:spPr>
          <a:xfrm>
            <a:off x="2335976" y="95325"/>
            <a:ext cx="970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noProof="0" dirty="0">
                <a:solidFill>
                  <a:schemeClr val="bg2"/>
                </a:solidFill>
              </a:rPr>
              <a:t>What do we do about displacement? </a:t>
            </a:r>
            <a:br>
              <a:rPr lang="en-US" noProof="0" dirty="0"/>
            </a:br>
            <a:r>
              <a:rPr lang="es-ES_tradnl" i="1" noProof="0" dirty="0">
                <a:solidFill>
                  <a:schemeClr val="accent2"/>
                </a:solidFill>
              </a:rPr>
              <a:t>¿Qué hacemos con los desplazamientos?</a:t>
            </a:r>
            <a:endParaRPr lang="es-ES_tradnl" sz="2000" i="1" noProof="0" dirty="0">
              <a:solidFill>
                <a:schemeClr val="accent2"/>
              </a:solidFill>
            </a:endParaRPr>
          </a:p>
        </p:txBody>
      </p:sp>
      <p:cxnSp>
        <p:nvCxnSpPr>
          <p:cNvPr id="294" name="Forma: líne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69035" y="1421025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5" name="Cuadro de texto 1"/>
          <p:cNvSpPr txBox="1">
            <a:spLocks noGrp="1"/>
          </p:cNvSpPr>
          <p:nvPr>
            <p:ph type="body" idx="1"/>
          </p:nvPr>
        </p:nvSpPr>
        <p:spPr>
          <a:xfrm>
            <a:off x="2552835" y="1628891"/>
            <a:ext cx="4428951" cy="12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1800" b="0" noProof="0" dirty="0">
                <a:solidFill>
                  <a:schemeClr val="bg2"/>
                </a:solidFill>
              </a:rPr>
              <a:t>A comprehensive approach to limit displacement and its impacts should address The 3 P’s:</a:t>
            </a:r>
          </a:p>
        </p:txBody>
      </p:sp>
      <p:sp>
        <p:nvSpPr>
          <p:cNvPr id="291" name="Cuadro de texto 2"/>
          <p:cNvSpPr/>
          <p:nvPr/>
        </p:nvSpPr>
        <p:spPr>
          <a:xfrm>
            <a:off x="1844400" y="2842050"/>
            <a:ext cx="3108900" cy="19059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None/>
            </a:pPr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Protection </a:t>
            </a: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Protección</a:t>
            </a:r>
          </a:p>
        </p:txBody>
      </p:sp>
      <p:pic>
        <p:nvPicPr>
          <p:cNvPr id="296" name="Icono 1" descr="Icono de una ventana de sala de esta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7312" y="2998914"/>
            <a:ext cx="603075" cy="7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Cuadro de texto 3"/>
          <p:cNvSpPr/>
          <p:nvPr/>
        </p:nvSpPr>
        <p:spPr>
          <a:xfrm>
            <a:off x="5239713" y="2842050"/>
            <a:ext cx="3108900" cy="1905900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6000"/>
              </a:spcBef>
            </a:pPr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Preservation</a:t>
            </a:r>
            <a:b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Conservación</a:t>
            </a:r>
          </a:p>
        </p:txBody>
      </p:sp>
      <p:pic>
        <p:nvPicPr>
          <p:cNvPr id="300" name="Icono 2" descr="Icono de un candado y una cas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8398" y="3063481"/>
            <a:ext cx="731519" cy="7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Cuadro de texto 4"/>
          <p:cNvSpPr/>
          <p:nvPr/>
        </p:nvSpPr>
        <p:spPr>
          <a:xfrm>
            <a:off x="8635026" y="2842050"/>
            <a:ext cx="3108900" cy="19059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None/>
            </a:pPr>
            <a:r>
              <a:rPr lang="en-US" sz="26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Production </a:t>
            </a:r>
            <a:r>
              <a:rPr lang="es-ES_tradnl" sz="2600" b="1" i="1" noProof="0" dirty="0">
                <a:solidFill>
                  <a:schemeClr val="accent6">
                    <a:lumMod val="20000"/>
                    <a:lumOff val="8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Producción</a:t>
            </a:r>
          </a:p>
        </p:txBody>
      </p:sp>
      <p:pic>
        <p:nvPicPr>
          <p:cNvPr id="297" name="Icono 3" descr="Icono de herramientas de construcció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68763" y="3026783"/>
            <a:ext cx="641431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Forma: Rectángulo" descr="Text box that says And be supported by Planning and Partnership"/>
          <p:cNvSpPr/>
          <p:nvPr/>
        </p:nvSpPr>
        <p:spPr>
          <a:xfrm>
            <a:off x="7049900" y="5279568"/>
            <a:ext cx="4577694" cy="12648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9" name="Cuadro de texto 5"/>
          <p:cNvSpPr txBox="1">
            <a:spLocks noGrp="1"/>
          </p:cNvSpPr>
          <p:nvPr>
            <p:ph type="body" idx="1"/>
          </p:nvPr>
        </p:nvSpPr>
        <p:spPr>
          <a:xfrm>
            <a:off x="7188776" y="5432684"/>
            <a:ext cx="4284824" cy="774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_tradnl" sz="1800" b="0" i="1" noProof="0" dirty="0">
                <a:solidFill>
                  <a:schemeClr val="accent2"/>
                </a:solidFill>
              </a:rPr>
              <a:t>Y cuente con el apoyo de</a:t>
            </a:r>
            <a:br>
              <a:rPr lang="es-ES_tradnl" sz="1800" b="0" i="1" noProof="0" dirty="0">
                <a:solidFill>
                  <a:schemeClr val="accent2"/>
                </a:solidFill>
              </a:rPr>
            </a:br>
            <a:r>
              <a:rPr lang="es-ES_tradnl" i="1" noProof="0" dirty="0">
                <a:solidFill>
                  <a:schemeClr val="accent2"/>
                </a:solidFill>
              </a:rPr>
              <a:t>Planificación </a:t>
            </a:r>
            <a:r>
              <a:rPr lang="es-ES_tradnl" sz="1800" b="0" i="1" noProof="0" dirty="0">
                <a:solidFill>
                  <a:schemeClr val="accent2"/>
                </a:solidFill>
              </a:rPr>
              <a:t>y</a:t>
            </a:r>
            <a:r>
              <a:rPr lang="es-ES_tradnl" i="1" noProof="0" dirty="0">
                <a:solidFill>
                  <a:schemeClr val="accent2"/>
                </a:solidFill>
              </a:rPr>
              <a:t> Colaboración!</a:t>
            </a:r>
          </a:p>
        </p:txBody>
      </p:sp>
      <p:sp>
        <p:nvSpPr>
          <p:cNvPr id="2" name="Forma: Rectángulo" descr="Text box that says And be supported by Planning and Partnership">
            <a:extLst>
              <a:ext uri="{FF2B5EF4-FFF2-40B4-BE49-F238E27FC236}">
                <a16:creationId xmlns:a16="http://schemas.microsoft.com/office/drawing/2014/main" id="{B6D228C4-3E4A-1704-DC11-5113C153D834}"/>
              </a:ext>
            </a:extLst>
          </p:cNvPr>
          <p:cNvSpPr/>
          <p:nvPr/>
        </p:nvSpPr>
        <p:spPr>
          <a:xfrm>
            <a:off x="2813456" y="5279568"/>
            <a:ext cx="4024550" cy="12648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Cuadro de texto 5">
            <a:extLst>
              <a:ext uri="{FF2B5EF4-FFF2-40B4-BE49-F238E27FC236}">
                <a16:creationId xmlns:a16="http://schemas.microsoft.com/office/drawing/2014/main" id="{63CDA03B-2AFA-0CAC-A2D0-A8341F6568C2}"/>
              </a:ext>
            </a:extLst>
          </p:cNvPr>
          <p:cNvSpPr txBox="1">
            <a:spLocks/>
          </p:cNvSpPr>
          <p:nvPr/>
        </p:nvSpPr>
        <p:spPr>
          <a:xfrm>
            <a:off x="2755035" y="5433990"/>
            <a:ext cx="4024550" cy="774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0" noProof="0" dirty="0">
                <a:solidFill>
                  <a:schemeClr val="bg2"/>
                </a:solidFill>
              </a:rPr>
              <a:t>and be supported by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noProof="0" dirty="0">
                <a:solidFill>
                  <a:schemeClr val="bg2"/>
                </a:solidFill>
              </a:rPr>
              <a:t>Planning </a:t>
            </a:r>
            <a:r>
              <a:rPr lang="en-US" b="0" noProof="0" dirty="0">
                <a:solidFill>
                  <a:schemeClr val="bg2"/>
                </a:solidFill>
              </a:rPr>
              <a:t>and</a:t>
            </a:r>
            <a:r>
              <a:rPr lang="en-US" sz="2400" noProof="0" dirty="0">
                <a:solidFill>
                  <a:schemeClr val="bg2"/>
                </a:solidFill>
              </a:rPr>
              <a:t> Partnership!</a:t>
            </a:r>
          </a:p>
        </p:txBody>
      </p:sp>
      <p:sp>
        <p:nvSpPr>
          <p:cNvPr id="4" name="Cuadro de texto 1">
            <a:extLst>
              <a:ext uri="{FF2B5EF4-FFF2-40B4-BE49-F238E27FC236}">
                <a16:creationId xmlns:a16="http://schemas.microsoft.com/office/drawing/2014/main" id="{8EB45419-C787-6F6E-19E8-65747F5909B3}"/>
              </a:ext>
            </a:extLst>
          </p:cNvPr>
          <p:cNvSpPr txBox="1">
            <a:spLocks/>
          </p:cNvSpPr>
          <p:nvPr/>
        </p:nvSpPr>
        <p:spPr>
          <a:xfrm>
            <a:off x="6981786" y="1654314"/>
            <a:ext cx="4645808" cy="12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_tradnl" sz="1800" b="0" i="1" noProof="0" dirty="0">
                <a:solidFill>
                  <a:schemeClr val="accent2"/>
                </a:solidFill>
              </a:rPr>
              <a:t>Un planteamiento global para limitar los desplazamientos y sus repercusiones debe abordar Las 3 P (por sus siglas en inglés):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335EAB07-60B4-A589-1DBD-2FAFCE00E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Forma: Rectángulo">
            <a:extLst>
              <a:ext uri="{FF2B5EF4-FFF2-40B4-BE49-F238E27FC236}">
                <a16:creationId xmlns:a16="http://schemas.microsoft.com/office/drawing/2014/main" id="{E02EBE7D-A2BC-CF89-DBF0-49B9EBE1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5"/>
            <a:ext cx="410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2" name="Icono 1">
            <a:extLst>
              <a:ext uri="{FF2B5EF4-FFF2-40B4-BE49-F238E27FC236}">
                <a16:creationId xmlns:a16="http://schemas.microsoft.com/office/drawing/2014/main" id="{3B466D3B-43CF-9227-C76C-728F9CAF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287" y="227103"/>
            <a:ext cx="641431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Título 1">
            <a:extLst>
              <a:ext uri="{FF2B5EF4-FFF2-40B4-BE49-F238E27FC236}">
                <a16:creationId xmlns:a16="http://schemas.microsoft.com/office/drawing/2014/main" id="{DF1E9655-17A8-8AD6-E5CE-FFD5AFA561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201" y="958623"/>
            <a:ext cx="3196800" cy="2278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noProof="0" dirty="0">
                <a:solidFill>
                  <a:schemeClr val="lt1"/>
                </a:solidFill>
              </a:rPr>
              <a:t>Let’s start with</a:t>
            </a:r>
            <a:br>
              <a:rPr lang="en-US" sz="2400" noProof="0" dirty="0">
                <a:solidFill>
                  <a:schemeClr val="lt1"/>
                </a:solidFill>
              </a:rPr>
            </a:br>
            <a:r>
              <a:rPr lang="en-US" sz="3200" noProof="0" dirty="0">
                <a:solidFill>
                  <a:schemeClr val="lt1"/>
                </a:solidFill>
              </a:rPr>
              <a:t>Protection…</a:t>
            </a:r>
            <a:br>
              <a:rPr lang="en-US" sz="3200" noProof="0" dirty="0">
                <a:solidFill>
                  <a:schemeClr val="lt1"/>
                </a:solidFill>
              </a:rPr>
            </a:br>
            <a:br>
              <a:rPr lang="es-ES_tradnl" sz="2400" noProof="0" dirty="0">
                <a:solidFill>
                  <a:schemeClr val="lt1"/>
                </a:solidFill>
              </a:rPr>
            </a:br>
            <a:r>
              <a:rPr lang="es-ES_tradnl" sz="2400" i="1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Empecemos con la</a:t>
            </a:r>
            <a:br>
              <a:rPr lang="es-ES_tradnl" sz="2400" i="1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s-ES_tradnl" sz="3200" i="1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Protección…</a:t>
            </a:r>
            <a:endParaRPr lang="es-ES_tradnl" sz="4000" b="0" i="1" noProof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8" name="Cuadro de texto 1">
            <a:extLst>
              <a:ext uri="{FF2B5EF4-FFF2-40B4-BE49-F238E27FC236}">
                <a16:creationId xmlns:a16="http://schemas.microsoft.com/office/drawing/2014/main" id="{32B89811-F129-5568-3755-38F6C145C2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0192" y="227103"/>
            <a:ext cx="3811807" cy="298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-ES_tradnl" sz="1900" b="0" i="1" noProof="0" dirty="0">
                <a:solidFill>
                  <a:schemeClr val="accent2"/>
                </a:solidFill>
              </a:rPr>
              <a:t>Crear más viviendas llevará tiempo. Muchos de los residentes actuales se enfrentan hoy a presiones de desplazamiento.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-ES_tradnl" sz="1900" b="0" i="1" dirty="0">
                <a:solidFill>
                  <a:schemeClr val="accent2"/>
                </a:solidFill>
              </a:rPr>
              <a:t>Y a veces se ven desplazados por las nuevas viviendas de mayor densidad que se construyen en nuestras comunidades.</a:t>
            </a:r>
            <a:endParaRPr lang="es-ES_tradnl" sz="1900" i="1">
              <a:solidFill>
                <a:schemeClr val="accent2"/>
              </a:solidFill>
            </a:endParaRPr>
          </a:p>
        </p:txBody>
      </p:sp>
      <p:pic>
        <p:nvPicPr>
          <p:cNvPr id="310" name="Imagen 1" descr="Foto de unos apartamentos de una planta con jardín">
            <a:extLst>
              <a:ext uri="{FF2B5EF4-FFF2-40B4-BE49-F238E27FC236}">
                <a16:creationId xmlns:a16="http://schemas.microsoft.com/office/drawing/2014/main" id="{E52C1DC8-713C-5F4B-EB23-733160AAFA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712" t="8176" r="3712" b="16944"/>
          <a:stretch/>
        </p:blipFill>
        <p:spPr>
          <a:xfrm>
            <a:off x="663750" y="3313325"/>
            <a:ext cx="5833200" cy="3146700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1" name="Imagen 2" descr="Foto de casas adosadas de dos plantas">
            <a:extLst>
              <a:ext uri="{FF2B5EF4-FFF2-40B4-BE49-F238E27FC236}">
                <a16:creationId xmlns:a16="http://schemas.microsoft.com/office/drawing/2014/main" id="{6A010A64-BD11-419A-E06D-7E9276C5BF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963" b="2954"/>
          <a:stretch/>
        </p:blipFill>
        <p:spPr>
          <a:xfrm>
            <a:off x="6876500" y="3313325"/>
            <a:ext cx="5014500" cy="3146700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7C3EC7C-6F05-6095-E8CC-F79EA76C0728}"/>
              </a:ext>
            </a:extLst>
          </p:cNvPr>
          <p:cNvSpPr txBox="1">
            <a:spLocks/>
          </p:cNvSpPr>
          <p:nvPr/>
        </p:nvSpPr>
        <p:spPr>
          <a:xfrm>
            <a:off x="4410634" y="227103"/>
            <a:ext cx="3811807" cy="330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0" noProof="0" dirty="0">
                <a:solidFill>
                  <a:schemeClr val="bg2"/>
                </a:solidFill>
              </a:rPr>
              <a:t>Creating more housing will take time. Many current residents are facing displacement pressures </a:t>
            </a:r>
            <a:r>
              <a:rPr lang="en-US" sz="2000" b="0" i="1" noProof="0" dirty="0">
                <a:solidFill>
                  <a:schemeClr val="bg2"/>
                </a:solidFill>
              </a:rPr>
              <a:t>today</a:t>
            </a:r>
            <a:r>
              <a:rPr lang="en-US" sz="2000" b="0" noProof="0" dirty="0">
                <a:solidFill>
                  <a:schemeClr val="bg2"/>
                </a:solidFill>
              </a:rPr>
              <a:t>. </a:t>
            </a:r>
            <a:endParaRPr lang="en-US" sz="2000" b="0" dirty="0">
              <a:solidFill>
                <a:schemeClr val="bg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0" dirty="0">
                <a:solidFill>
                  <a:schemeClr val="bg2"/>
                </a:solidFill>
              </a:rPr>
              <a:t>And sometimes they are displaced by the new, higher density housing being built in our communities.</a:t>
            </a:r>
            <a:endParaRPr lang="en-US" sz="2000" b="0" noProof="0" dirty="0">
              <a:solidFill>
                <a:schemeClr val="bg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46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8C850ADA-A919-2AC2-4948-54061C85A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Forma: Rectángulo">
            <a:extLst>
              <a:ext uri="{FF2B5EF4-FFF2-40B4-BE49-F238E27FC236}">
                <a16:creationId xmlns:a16="http://schemas.microsoft.com/office/drawing/2014/main" id="{7ECE4D1A-F6CF-9946-4CC8-374B1BDE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0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0" name="Imagen 1" descr="Foto de unos apartamentos de una planta con jardín">
            <a:extLst>
              <a:ext uri="{FF2B5EF4-FFF2-40B4-BE49-F238E27FC236}">
                <a16:creationId xmlns:a16="http://schemas.microsoft.com/office/drawing/2014/main" id="{FAC375B5-2C37-383A-7053-13FC96B87D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712" t="8176" r="3712" b="16944"/>
          <a:stretch/>
        </p:blipFill>
        <p:spPr>
          <a:xfrm>
            <a:off x="663750" y="3313325"/>
            <a:ext cx="5833200" cy="3146700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1" name="Imagen 2" descr="Foto de casas adosadas de dos plantas">
            <a:extLst>
              <a:ext uri="{FF2B5EF4-FFF2-40B4-BE49-F238E27FC236}">
                <a16:creationId xmlns:a16="http://schemas.microsoft.com/office/drawing/2014/main" id="{A90B5C2C-A680-4B30-1618-2192D1F2B6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963" b="2954"/>
          <a:stretch/>
        </p:blipFill>
        <p:spPr>
          <a:xfrm>
            <a:off x="6876500" y="3313325"/>
            <a:ext cx="5014500" cy="3146700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" name="Icono 1">
            <a:extLst>
              <a:ext uri="{FF2B5EF4-FFF2-40B4-BE49-F238E27FC236}">
                <a16:creationId xmlns:a16="http://schemas.microsoft.com/office/drawing/2014/main" id="{C95C094B-797D-D68F-9C30-FE09EC9F0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287" y="227103"/>
            <a:ext cx="641431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8E7E873-A263-1018-6B72-07592C4BEE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201" y="958623"/>
            <a:ext cx="3196800" cy="2278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noProof="0" dirty="0">
                <a:solidFill>
                  <a:schemeClr val="lt1"/>
                </a:solidFill>
              </a:rPr>
              <a:t>Let’s start with</a:t>
            </a:r>
            <a:br>
              <a:rPr lang="en-US" sz="2400" noProof="0" dirty="0">
                <a:solidFill>
                  <a:schemeClr val="lt1"/>
                </a:solidFill>
              </a:rPr>
            </a:br>
            <a:r>
              <a:rPr lang="en-US" sz="3200" noProof="0" dirty="0">
                <a:solidFill>
                  <a:schemeClr val="lt1"/>
                </a:solidFill>
              </a:rPr>
              <a:t>Protection…</a:t>
            </a:r>
            <a:br>
              <a:rPr lang="en-US" sz="3200" noProof="0" dirty="0">
                <a:solidFill>
                  <a:schemeClr val="lt1"/>
                </a:solidFill>
              </a:rPr>
            </a:br>
            <a:br>
              <a:rPr lang="es-ES_tradnl" sz="2400" noProof="0" dirty="0">
                <a:solidFill>
                  <a:schemeClr val="lt1"/>
                </a:solidFill>
              </a:rPr>
            </a:br>
            <a:r>
              <a:rPr lang="es-ES_tradnl" sz="24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Empecemos con la</a:t>
            </a:r>
            <a:br>
              <a:rPr lang="es-ES_tradnl" sz="24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s-ES_tradnl" sz="32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Protección…</a:t>
            </a:r>
            <a:endParaRPr lang="es-ES_tradnl" sz="4000" b="0" noProof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uadro de texto 1">
            <a:extLst>
              <a:ext uri="{FF2B5EF4-FFF2-40B4-BE49-F238E27FC236}">
                <a16:creationId xmlns:a16="http://schemas.microsoft.com/office/drawing/2014/main" id="{16CB28D2-6433-E0A3-3A2B-9727AF790900}"/>
              </a:ext>
            </a:extLst>
          </p:cNvPr>
          <p:cNvSpPr txBox="1">
            <a:spLocks/>
          </p:cNvSpPr>
          <p:nvPr/>
        </p:nvSpPr>
        <p:spPr>
          <a:xfrm>
            <a:off x="8219532" y="227103"/>
            <a:ext cx="381180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s-ES_tradnl" sz="2000" b="0" i="1" dirty="0">
                <a:solidFill>
                  <a:schemeClr val="accent2"/>
                </a:solidFill>
              </a:rPr>
              <a:t>Debemos estar a favor de la vivienda y proteger al mismo tiempo a los residentes actuales, ayudándoles a permanecer en nuestra comunidad mientras trabajamos para crear más oportunidades de vivienda.</a:t>
            </a:r>
            <a:endParaRPr lang="es-ES_tradnl" i="1">
              <a:solidFill>
                <a:schemeClr val="accent2"/>
              </a:solidFill>
            </a:endParaRPr>
          </a:p>
        </p:txBody>
      </p:sp>
      <p:sp>
        <p:nvSpPr>
          <p:cNvPr id="7" name="Cuadro de texto 1">
            <a:extLst>
              <a:ext uri="{FF2B5EF4-FFF2-40B4-BE49-F238E27FC236}">
                <a16:creationId xmlns:a16="http://schemas.microsoft.com/office/drawing/2014/main" id="{56CD5478-B07E-335F-81DB-0B25C97B9FA0}"/>
              </a:ext>
            </a:extLst>
          </p:cNvPr>
          <p:cNvSpPr txBox="1">
            <a:spLocks/>
          </p:cNvSpPr>
          <p:nvPr/>
        </p:nvSpPr>
        <p:spPr>
          <a:xfrm>
            <a:off x="4539202" y="227103"/>
            <a:ext cx="325052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b="0" noProof="0" dirty="0">
                <a:solidFill>
                  <a:schemeClr val="bg2"/>
                </a:solidFill>
              </a:rPr>
              <a:t>We need to be “</a:t>
            </a:r>
            <a:r>
              <a:rPr lang="en-US" sz="2000" b="0" dirty="0">
                <a:solidFill>
                  <a:schemeClr val="bg2"/>
                </a:solidFill>
              </a:rPr>
              <a:t>pro-housing</a:t>
            </a:r>
            <a:r>
              <a:rPr lang="en-US" sz="2000" b="0" noProof="0" dirty="0">
                <a:solidFill>
                  <a:schemeClr val="bg2"/>
                </a:solidFill>
              </a:rPr>
              <a:t>” and </a:t>
            </a:r>
            <a:r>
              <a:rPr lang="en-US" sz="2000" b="0" dirty="0">
                <a:solidFill>
                  <a:schemeClr val="bg2"/>
                </a:solidFill>
              </a:rPr>
              <a:t>protect existing residents</a:t>
            </a:r>
            <a:r>
              <a:rPr lang="en-US" sz="2000" b="0" noProof="0" dirty="0">
                <a:solidFill>
                  <a:schemeClr val="bg2"/>
                </a:solidFill>
              </a:rPr>
              <a:t> at the same time – helping current residents stay in our community as we work to create more housing opportunities.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04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ítulo 1"/>
          <p:cNvSpPr txBox="1">
            <a:spLocks noGrp="1"/>
          </p:cNvSpPr>
          <p:nvPr>
            <p:ph type="title"/>
          </p:nvPr>
        </p:nvSpPr>
        <p:spPr>
          <a:xfrm>
            <a:off x="1378998" y="194676"/>
            <a:ext cx="1081300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3200" noProof="0" dirty="0">
                <a:solidFill>
                  <a:schemeClr val="bg2"/>
                </a:solidFill>
              </a:rPr>
              <a:t>State protections provide a starting point</a:t>
            </a:r>
            <a:br>
              <a:rPr lang="es-ES_tradnl" sz="3200" noProof="0" dirty="0">
                <a:solidFill>
                  <a:schemeClr val="bg2"/>
                </a:solidFill>
              </a:rPr>
            </a:br>
            <a:r>
              <a:rPr lang="es-ES_tradnl" sz="3200" i="1" noProof="0" dirty="0">
                <a:solidFill>
                  <a:schemeClr val="accent2"/>
                </a:solidFill>
              </a:rPr>
              <a:t>Las protecciones estatales son un punto de partido</a:t>
            </a:r>
          </a:p>
        </p:txBody>
      </p:sp>
      <p:cxnSp>
        <p:nvCxnSpPr>
          <p:cNvPr id="354" name="Forma: línea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24759" y="1414487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5" name="Cuadro de texto 1"/>
          <p:cNvSpPr txBox="1">
            <a:spLocks noGrp="1"/>
          </p:cNvSpPr>
          <p:nvPr>
            <p:ph type="body" idx="1"/>
          </p:nvPr>
        </p:nvSpPr>
        <p:spPr>
          <a:xfrm>
            <a:off x="6790481" y="1673599"/>
            <a:ext cx="5401519" cy="94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_tradnl" sz="1900" i="1" noProof="0" dirty="0">
                <a:solidFill>
                  <a:schemeClr val="accent2"/>
                </a:solidFill>
              </a:rPr>
              <a:t>La Ley de Protección de Inquilinos de California (AB 1482) entró en vigor en 2020.</a:t>
            </a:r>
          </a:p>
        </p:txBody>
      </p:sp>
      <p:sp>
        <p:nvSpPr>
          <p:cNvPr id="358" name="Forma: Círculo" descr="Icon of house with dollar sign"/>
          <p:cNvSpPr/>
          <p:nvPr/>
        </p:nvSpPr>
        <p:spPr>
          <a:xfrm>
            <a:off x="1744898" y="2757110"/>
            <a:ext cx="828000" cy="828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1" name="Icono 1" descr="Icono de una casa con un signo de dóla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257" y="2904055"/>
            <a:ext cx="535281" cy="53411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Forma: Círc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44897" y="3876186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3" name="Icono 2" descr="Icono de una casa con candad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1258" y="4022837"/>
            <a:ext cx="535280" cy="53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Forma: Círc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38998" y="5001366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2" name="Icono 3" descr="Ícono de una caja para mudanz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1257" y="5114452"/>
            <a:ext cx="535281" cy="60182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Text Box 2"/>
          <p:cNvSpPr txBox="1"/>
          <p:nvPr/>
        </p:nvSpPr>
        <p:spPr>
          <a:xfrm>
            <a:off x="2700957" y="2634877"/>
            <a:ext cx="3785187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900" b="1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Limits rent increases for certain buildings (rent stabilization)</a:t>
            </a:r>
            <a:endParaRPr lang="en-US" sz="1900" b="1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spcAft>
                <a:spcPts val="1800"/>
              </a:spcAft>
            </a:pPr>
            <a:r>
              <a:rPr lang="en-US" sz="1900" b="1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Eliminates “no cause” evictions </a:t>
            </a:r>
            <a:r>
              <a:rPr lang="en-US" sz="1900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for covered tenancies (just cause eviction)</a:t>
            </a:r>
          </a:p>
          <a:p>
            <a:pPr>
              <a:spcAft>
                <a:spcPts val="1800"/>
              </a:spcAft>
            </a:pPr>
            <a:r>
              <a:rPr lang="en-US" sz="1900" b="1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Requires relocation assistance</a:t>
            </a:r>
            <a:r>
              <a:rPr lang="en-US" sz="1900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 to tenants who are evicted for reasons beyond their control</a:t>
            </a:r>
            <a:endParaRPr lang="es-ES_tradnl" sz="1900" i="1" noProof="0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Imagen 1" descr="Vista aérea del barrio">
            <a:extLst>
              <a:ext uri="{FF2B5EF4-FFF2-40B4-BE49-F238E27FC236}">
                <a16:creationId xmlns:a16="http://schemas.microsoft.com/office/drawing/2014/main" id="{ADC72D79-0E9A-CA15-118B-0533C27D77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1233" r="35374"/>
          <a:stretch/>
        </p:blipFill>
        <p:spPr>
          <a:xfrm>
            <a:off x="-2" y="0"/>
            <a:ext cx="1379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 de texto 1">
            <a:extLst>
              <a:ext uri="{FF2B5EF4-FFF2-40B4-BE49-F238E27FC236}">
                <a16:creationId xmlns:a16="http://schemas.microsoft.com/office/drawing/2014/main" id="{C0DAF100-9A03-A699-D006-DC559AEDA731}"/>
              </a:ext>
            </a:extLst>
          </p:cNvPr>
          <p:cNvSpPr txBox="1">
            <a:spLocks/>
          </p:cNvSpPr>
          <p:nvPr/>
        </p:nvSpPr>
        <p:spPr>
          <a:xfrm>
            <a:off x="2699251" y="1691078"/>
            <a:ext cx="3957582" cy="111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900" noProof="0" dirty="0">
                <a:solidFill>
                  <a:schemeClr val="bg2"/>
                </a:solidFill>
              </a:rPr>
              <a:t>California’s Tenant Protection Act (AB 1482), effective in 2020.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D1E74C4-6DA7-F631-77ED-8B390F6DF516}"/>
              </a:ext>
            </a:extLst>
          </p:cNvPr>
          <p:cNvSpPr txBox="1"/>
          <p:nvPr/>
        </p:nvSpPr>
        <p:spPr>
          <a:xfrm>
            <a:off x="6783186" y="2634877"/>
            <a:ext cx="5061469" cy="340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ES_tradnl" sz="19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Limita el aumento de los alquileres en determinados edificios (estabilización de los alquileres)</a:t>
            </a:r>
          </a:p>
          <a:p>
            <a:endParaRPr lang="es-ES_tradnl" sz="1900" b="1" i="1" noProof="0" dirty="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r>
              <a:rPr lang="es-ES_tradnl" sz="19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Elimina los desahucios «sin causa» </a:t>
            </a:r>
            <a:r>
              <a:rPr lang="es-ES_tradnl" sz="19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para los arrendamientos cubiertos (desahucio por causa justa)</a:t>
            </a:r>
          </a:p>
          <a:p>
            <a:br>
              <a:rPr lang="es-ES_tradnl" sz="1900" b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s-ES_tradnl" sz="19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Exige ayudas para el realojo </a:t>
            </a:r>
            <a:r>
              <a:rPr lang="es-ES_tradnl" sz="19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 de los inquilinos desahuciados por razones ajenas a su voluntad</a:t>
            </a:r>
          </a:p>
        </p:txBody>
      </p:sp>
      <p:cxnSp>
        <p:nvCxnSpPr>
          <p:cNvPr id="4" name="Forma: línea ">
            <a:extLst>
              <a:ext uri="{FF2B5EF4-FFF2-40B4-BE49-F238E27FC236}">
                <a16:creationId xmlns:a16="http://schemas.microsoft.com/office/drawing/2014/main" id="{5822C43B-9F97-6F37-9E53-745D3A5D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99251" y="2511113"/>
            <a:ext cx="9334254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8609A9D9-21A7-86E7-C3D3-924D768BC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agen 1" descr="Vista aérea del barrio">
            <a:extLst>
              <a:ext uri="{FF2B5EF4-FFF2-40B4-BE49-F238E27FC236}">
                <a16:creationId xmlns:a16="http://schemas.microsoft.com/office/drawing/2014/main" id="{9A305F85-FB19-09C7-D83C-4DCC99687F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233" r="35374"/>
          <a:stretch/>
        </p:blipFill>
        <p:spPr>
          <a:xfrm>
            <a:off x="-2" y="0"/>
            <a:ext cx="1379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Título 1">
            <a:extLst>
              <a:ext uri="{FF2B5EF4-FFF2-40B4-BE49-F238E27FC236}">
                <a16:creationId xmlns:a16="http://schemas.microsoft.com/office/drawing/2014/main" id="{1BF5EE60-F4F3-F240-8B70-79401B9724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3834" y="118088"/>
            <a:ext cx="1067295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3200" noProof="0" dirty="0">
                <a:solidFill>
                  <a:schemeClr val="bg2"/>
                </a:solidFill>
              </a:rPr>
              <a:t>But stronger protections are often needed</a:t>
            </a:r>
            <a:br>
              <a:rPr lang="en-US" sz="3200" noProof="0" dirty="0">
                <a:solidFill>
                  <a:schemeClr val="bg2"/>
                </a:solidFill>
              </a:rPr>
            </a:br>
            <a:r>
              <a:rPr lang="es-ES_tradnl" sz="3200" i="1" noProof="0" dirty="0">
                <a:solidFill>
                  <a:schemeClr val="accent2"/>
                </a:solidFill>
              </a:rPr>
              <a:t>Pero a menudo se necesitan protecciones más fuertes</a:t>
            </a:r>
          </a:p>
        </p:txBody>
      </p:sp>
      <p:cxnSp>
        <p:nvCxnSpPr>
          <p:cNvPr id="354" name="Forma: línea ">
            <a:extLst>
              <a:ext uri="{FF2B5EF4-FFF2-40B4-BE49-F238E27FC236}">
                <a16:creationId xmlns:a16="http://schemas.microsoft.com/office/drawing/2014/main" id="{9CF014FC-218A-8F63-73D1-98528044B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99760" y="1471253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5" name="Cuadro de texto">
            <a:extLst>
              <a:ext uri="{FF2B5EF4-FFF2-40B4-BE49-F238E27FC236}">
                <a16:creationId xmlns:a16="http://schemas.microsoft.com/office/drawing/2014/main" id="{A33AB499-F29A-5BD9-767A-4732C4EE9D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14684" y="1955164"/>
            <a:ext cx="5137265" cy="345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ts val="2800"/>
              <a:buNone/>
            </a:pPr>
            <a:r>
              <a:rPr lang="es-ES_tradnl" b="0" i="1" noProof="0" dirty="0">
                <a:solidFill>
                  <a:schemeClr val="accent2"/>
                </a:solidFill>
                <a:latin typeface="Trebuchet MS" panose="020B0703020202090204" pitchFamily="34" charset="0"/>
              </a:rPr>
              <a:t>Algunos aspectos de la legislación estatal son imprecisos o sólo ofrecen protecciones mínimas. Por ejemplo: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sz="2000" b="0" i="1" noProof="0" dirty="0">
                <a:solidFill>
                  <a:schemeClr val="accent2"/>
                </a:solidFill>
                <a:latin typeface="Trebuchet MS" panose="020B0703020202090204" pitchFamily="34" charset="0"/>
              </a:rPr>
              <a:t>Los alquileres pueden aumentar entre un 8% y un 10% cada año, más de lo que la gente puede permitirse.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sz="2000" b="0" i="1" noProof="0" dirty="0">
                <a:solidFill>
                  <a:schemeClr val="accent2"/>
                </a:solidFill>
                <a:latin typeface="Trebuchet MS" panose="020B0703020202090204" pitchFamily="34" charset="0"/>
              </a:rPr>
              <a:t>Exime a muchos tipos de edificios, que pueden ser una gran parte de la oferta de vivienda en algunos lugares.</a:t>
            </a:r>
          </a:p>
        </p:txBody>
      </p:sp>
      <p:sp>
        <p:nvSpPr>
          <p:cNvPr id="3" name="Cuadro de texto">
            <a:extLst>
              <a:ext uri="{FF2B5EF4-FFF2-40B4-BE49-F238E27FC236}">
                <a16:creationId xmlns:a16="http://schemas.microsoft.com/office/drawing/2014/main" id="{A8CCF28B-9EC0-5FE7-7A9B-64D85C83D72E}"/>
              </a:ext>
            </a:extLst>
          </p:cNvPr>
          <p:cNvSpPr txBox="1">
            <a:spLocks/>
          </p:cNvSpPr>
          <p:nvPr/>
        </p:nvSpPr>
        <p:spPr>
          <a:xfrm>
            <a:off x="1943100" y="1955164"/>
            <a:ext cx="4821042" cy="253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800"/>
              <a:buNone/>
            </a:pPr>
            <a:r>
              <a:rPr lang="en-US" b="0" noProof="0" dirty="0">
                <a:solidFill>
                  <a:schemeClr val="bg2"/>
                </a:solidFill>
                <a:latin typeface="Trebuchet MS" panose="020B0703020202090204" pitchFamily="34" charset="0"/>
              </a:rPr>
              <a:t>Aspects of state law are vague or provide only minimal protections. For example: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SzPct val="100000"/>
            </a:pPr>
            <a:r>
              <a:rPr lang="en-US" sz="2000" b="0" noProof="0" dirty="0">
                <a:solidFill>
                  <a:schemeClr val="bg2"/>
                </a:solidFill>
                <a:latin typeface="Trebuchet MS" panose="020B0703020202090204" pitchFamily="34" charset="0"/>
              </a:rPr>
              <a:t>Rents can still be increased 8 to 10 percent each year, which is more than people can afford.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SzPct val="100000"/>
            </a:pPr>
            <a:r>
              <a:rPr lang="en-US" sz="2000" b="0" noProof="0" dirty="0">
                <a:solidFill>
                  <a:schemeClr val="bg2"/>
                </a:solidFill>
                <a:latin typeface="Trebuchet MS" panose="020B0703020202090204" pitchFamily="34" charset="0"/>
              </a:rPr>
              <a:t>It exempts many types of buildings, which can be a big part of the housing supply in some places.</a:t>
            </a:r>
          </a:p>
        </p:txBody>
      </p:sp>
    </p:spTree>
    <p:extLst>
      <p:ext uri="{BB962C8B-B14F-4D97-AF65-F5344CB8AC3E}">
        <p14:creationId xmlns:p14="http://schemas.microsoft.com/office/powerpoint/2010/main" val="3602930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5AC756DF-E5C2-0C6D-389B-EE3E3B4E1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agen 1" descr="Vista aérea del barrio">
            <a:extLst>
              <a:ext uri="{FF2B5EF4-FFF2-40B4-BE49-F238E27FC236}">
                <a16:creationId xmlns:a16="http://schemas.microsoft.com/office/drawing/2014/main" id="{A4198B88-73FA-F293-3317-86BD612FA4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233" r="35374"/>
          <a:stretch/>
        </p:blipFill>
        <p:spPr>
          <a:xfrm>
            <a:off x="-2" y="0"/>
            <a:ext cx="1379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Título 1">
            <a:extLst>
              <a:ext uri="{FF2B5EF4-FFF2-40B4-BE49-F238E27FC236}">
                <a16:creationId xmlns:a16="http://schemas.microsoft.com/office/drawing/2014/main" id="{A8B605DC-8ED7-ADCE-DCB8-0663B6F9E3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6568" y="99157"/>
            <a:ext cx="1081543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3200" noProof="0" dirty="0">
                <a:solidFill>
                  <a:schemeClr val="bg2"/>
                </a:solidFill>
              </a:rPr>
              <a:t>But stronger protections are often needed</a:t>
            </a:r>
            <a:br>
              <a:rPr lang="en-US" sz="3200" noProof="0" dirty="0">
                <a:solidFill>
                  <a:schemeClr val="bg2"/>
                </a:solidFill>
              </a:rPr>
            </a:br>
            <a:r>
              <a:rPr lang="es-ES_tradnl" sz="3200" i="1" noProof="0" dirty="0">
                <a:solidFill>
                  <a:schemeClr val="accent2"/>
                </a:solidFill>
              </a:rPr>
              <a:t>Pero a menudo se necesitan protecciones más fuertes</a:t>
            </a:r>
          </a:p>
        </p:txBody>
      </p:sp>
      <p:cxnSp>
        <p:nvCxnSpPr>
          <p:cNvPr id="354" name="Forma: línea ">
            <a:extLst>
              <a:ext uri="{FF2B5EF4-FFF2-40B4-BE49-F238E27FC236}">
                <a16:creationId xmlns:a16="http://schemas.microsoft.com/office/drawing/2014/main" id="{448B46E6-FD7B-CB56-59AD-C052219CD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194402" y="1318806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5" name="Cuadro de texto">
            <a:extLst>
              <a:ext uri="{FF2B5EF4-FFF2-40B4-BE49-F238E27FC236}">
                <a16:creationId xmlns:a16="http://schemas.microsoft.com/office/drawing/2014/main" id="{4F6DD1B2-FEEE-4B1E-C56F-290248E6FF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69232" y="1514082"/>
            <a:ext cx="5355754" cy="3976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es-ES_tradnl" sz="1800" b="0" i="1" dirty="0">
                <a:solidFill>
                  <a:schemeClr val="accent1"/>
                </a:solidFill>
              </a:rPr>
              <a:t>Algunos aspectos de la legislación estatal son imprecisos o sólo ofrecen protecciones mínimas, por ejemplo: </a:t>
            </a:r>
            <a:endParaRPr lang="es-ES_tradnl" sz="1800" b="0" i="1" dirty="0">
              <a:solidFill>
                <a:schemeClr val="accent1"/>
              </a:solidFill>
              <a:latin typeface="Trebuchet MS" panose="020B0703020202090204" pitchFamily="34" charset="0"/>
            </a:endParaRPr>
          </a:p>
          <a:p>
            <a:pPr>
              <a:buSzPts val="2800"/>
            </a:pPr>
            <a:r>
              <a:rPr lang="es-ES_tradnl" sz="1800" b="0" i="1" dirty="0">
                <a:solidFill>
                  <a:schemeClr val="accent1"/>
                </a:solidFill>
              </a:rPr>
              <a:t>Los alquileres pueden aumentar entre un 8 y un 10 por ciento cada año, más de lo que la gente puede permitirse </a:t>
            </a:r>
            <a:endParaRPr lang="es-ES_tradnl" sz="1800" i="1" dirty="0">
              <a:solidFill>
                <a:schemeClr val="accent1"/>
              </a:solidFill>
            </a:endParaRPr>
          </a:p>
          <a:p>
            <a:pPr>
              <a:buSzPts val="2800"/>
            </a:pPr>
            <a:r>
              <a:rPr lang="es-ES_tradnl" sz="1800" b="0" i="1" dirty="0">
                <a:solidFill>
                  <a:schemeClr val="accent1"/>
                </a:solidFill>
              </a:rPr>
              <a:t>La ley exime a muchos tipos de edificios, que pueden constituir una gran parte de la oferta de vivienda en algunos lugares </a:t>
            </a:r>
            <a:endParaRPr lang="es-ES_tradnl" sz="1800" i="1" dirty="0">
              <a:solidFill>
                <a:schemeClr val="accent1"/>
              </a:solidFill>
            </a:endParaRPr>
          </a:p>
          <a:p>
            <a:pPr>
              <a:buSzPts val="2800"/>
            </a:pPr>
            <a:r>
              <a:rPr lang="es-ES_tradnl" sz="1800" b="0" i="1" dirty="0">
                <a:solidFill>
                  <a:schemeClr val="accent1"/>
                </a:solidFill>
              </a:rPr>
              <a:t>Las ayudas para el realojamiento no suelen ser lo suficientemente elevadas como para cubrir los costes reales </a:t>
            </a:r>
            <a:endParaRPr lang="es-ES_tradnl" sz="1800" i="1" dirty="0">
              <a:solidFill>
                <a:schemeClr val="accent1"/>
              </a:solidFill>
            </a:endParaRPr>
          </a:p>
          <a:p>
            <a:pPr>
              <a:buSzPts val="2800"/>
            </a:pPr>
            <a:r>
              <a:rPr lang="es-ES_tradnl" sz="1800" b="0" i="1" dirty="0">
                <a:solidFill>
                  <a:schemeClr val="accent1"/>
                </a:solidFill>
              </a:rPr>
              <a:t>No existen más mecanismos para hacer cumplir la ley que las quejas de los inquilinos </a:t>
            </a:r>
            <a:endParaRPr lang="es-ES_tradnl" sz="1800" i="1" dirty="0">
              <a:solidFill>
                <a:schemeClr val="accent1"/>
              </a:solidFill>
            </a:endParaRPr>
          </a:p>
          <a:p>
            <a:pPr>
              <a:buSzPts val="2800"/>
            </a:pPr>
            <a:r>
              <a:rPr lang="es-ES_tradnl" sz="1800" b="0" i="1" dirty="0">
                <a:solidFill>
                  <a:schemeClr val="accent1"/>
                </a:solidFill>
              </a:rPr>
              <a:t>Las leyes son complicadas y, sin acceso a asistencia o representación legal, los inquilinos tienen el doble de probabilidades de perder su vivienda </a:t>
            </a:r>
            <a:endParaRPr lang="es-ES_tradnl" sz="1800" i="1" dirty="0">
              <a:solidFill>
                <a:schemeClr val="accent1"/>
              </a:solidFill>
            </a:endParaRPr>
          </a:p>
        </p:txBody>
      </p:sp>
      <p:sp>
        <p:nvSpPr>
          <p:cNvPr id="3" name="Cuadro de texto">
            <a:extLst>
              <a:ext uri="{FF2B5EF4-FFF2-40B4-BE49-F238E27FC236}">
                <a16:creationId xmlns:a16="http://schemas.microsoft.com/office/drawing/2014/main" id="{1AD75195-2267-72C0-9977-93F425D05B71}"/>
              </a:ext>
            </a:extLst>
          </p:cNvPr>
          <p:cNvSpPr txBox="1">
            <a:spLocks/>
          </p:cNvSpPr>
          <p:nvPr/>
        </p:nvSpPr>
        <p:spPr>
          <a:xfrm>
            <a:off x="1529541" y="1514082"/>
            <a:ext cx="5139691" cy="440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0" noProof="0" dirty="0">
                <a:solidFill>
                  <a:schemeClr val="bg2"/>
                </a:solidFill>
              </a:rPr>
              <a:t>Aspects of state law are vague or provide only minimal protections</a:t>
            </a:r>
            <a:r>
              <a:rPr lang="en-US" sz="2000" b="0" dirty="0">
                <a:solidFill>
                  <a:schemeClr val="bg2"/>
                </a:solidFill>
              </a:rPr>
              <a:t>, for </a:t>
            </a:r>
            <a:r>
              <a:rPr lang="en-US" sz="2000" b="0" noProof="0" dirty="0">
                <a:solidFill>
                  <a:schemeClr val="bg2"/>
                </a:solidFill>
              </a:rPr>
              <a:t>example:</a:t>
            </a:r>
          </a:p>
          <a:p>
            <a:pPr marL="34290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E575B"/>
              </a:buClr>
            </a:pPr>
            <a:r>
              <a:rPr lang="en-US" sz="1800" b="0" dirty="0">
                <a:solidFill>
                  <a:schemeClr val="bg2"/>
                </a:solidFill>
              </a:rPr>
              <a:t>Rents can still be increased 8 to 10 percent each year, which is more than people can afford</a:t>
            </a:r>
          </a:p>
          <a:p>
            <a:pPr marL="34290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E575B"/>
              </a:buClr>
            </a:pPr>
            <a:r>
              <a:rPr lang="en-US" sz="1800" b="0" dirty="0">
                <a:solidFill>
                  <a:schemeClr val="bg2"/>
                </a:solidFill>
              </a:rPr>
              <a:t>The law exempts many types of buildings, which can be a big part of the housing supply in some places</a:t>
            </a:r>
          </a:p>
          <a:p>
            <a:pPr marL="34290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E575B"/>
              </a:buClr>
            </a:pPr>
            <a:r>
              <a:rPr lang="en-US" sz="1800" b="0" noProof="0" dirty="0">
                <a:solidFill>
                  <a:schemeClr val="bg2"/>
                </a:solidFill>
              </a:rPr>
              <a:t>Relocation assistance is often not high enough to cover the actual costs</a:t>
            </a:r>
          </a:p>
          <a:p>
            <a:pPr marL="34290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E575B"/>
              </a:buClr>
            </a:pPr>
            <a:r>
              <a:rPr lang="en-US" sz="1800" b="0" noProof="0" dirty="0">
                <a:solidFill>
                  <a:schemeClr val="bg2"/>
                </a:solidFill>
              </a:rPr>
              <a:t>There are no enforcement mechanisms other than tenant complaint</a:t>
            </a:r>
          </a:p>
          <a:p>
            <a:pPr marL="34290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E575B"/>
              </a:buClr>
            </a:pPr>
            <a:r>
              <a:rPr lang="en-US" sz="1800" b="0" noProof="0" dirty="0">
                <a:solidFill>
                  <a:schemeClr val="bg2"/>
                </a:solidFill>
              </a:rPr>
              <a:t>Laws are complicated and without access to legal support or representation tenants are twice as likely to lose their home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55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agen" descr="Foto de un nuevo edificio de apartamentos con comercios en la planta baja"/>
          <p:cNvPicPr preferRelativeResize="0"/>
          <p:nvPr/>
        </p:nvPicPr>
        <p:blipFill rotWithShape="1">
          <a:blip r:embed="rId3">
            <a:alphaModFix/>
          </a:blip>
          <a:srcRect l="66004" r="9569"/>
          <a:stretch/>
        </p:blipFill>
        <p:spPr>
          <a:xfrm>
            <a:off x="2" y="0"/>
            <a:ext cx="25132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Título 1"/>
          <p:cNvSpPr txBox="1">
            <a:spLocks noGrp="1"/>
          </p:cNvSpPr>
          <p:nvPr>
            <p:ph type="title"/>
          </p:nvPr>
        </p:nvSpPr>
        <p:spPr>
          <a:xfrm>
            <a:off x="7847215" y="165951"/>
            <a:ext cx="420461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729"/>
              <a:buFont typeface="Arial"/>
              <a:buNone/>
            </a:pPr>
            <a:r>
              <a:rPr lang="es-ES_tradnl" sz="2400" i="1" noProof="0" dirty="0">
                <a:solidFill>
                  <a:schemeClr val="accent2"/>
                </a:solidFill>
              </a:rPr>
              <a:t>Gobiernos locales pueden fortalecer la protección y el apoyo a los inquilinos</a:t>
            </a:r>
          </a:p>
        </p:txBody>
      </p:sp>
      <p:cxnSp>
        <p:nvCxnSpPr>
          <p:cNvPr id="373" name="Forma: líne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892829" y="1491651"/>
            <a:ext cx="9015840" cy="54635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6" name="Cuadro de texto 1"/>
          <p:cNvSpPr/>
          <p:nvPr/>
        </p:nvSpPr>
        <p:spPr>
          <a:xfrm>
            <a:off x="7613760" y="1756852"/>
            <a:ext cx="4294909" cy="10560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Adoptar políticas locales que se basen en la legislación estatal y la amplíen</a:t>
            </a:r>
          </a:p>
        </p:txBody>
      </p:sp>
      <p:sp>
        <p:nvSpPr>
          <p:cNvPr id="375" name="Cuadro de texto 2"/>
          <p:cNvSpPr/>
          <p:nvPr/>
        </p:nvSpPr>
        <p:spPr>
          <a:xfrm>
            <a:off x="7613760" y="2957293"/>
            <a:ext cx="4310836" cy="1602681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Crear y apoyar programas para aplicar las leyes que ayudan a los inquilinos que se enfrentan a un desahucio o que han sido desplazados</a:t>
            </a:r>
          </a:p>
        </p:txBody>
      </p:sp>
      <p:sp>
        <p:nvSpPr>
          <p:cNvPr id="377" name="Cuadro de texto 3"/>
          <p:cNvSpPr/>
          <p:nvPr/>
        </p:nvSpPr>
        <p:spPr>
          <a:xfrm>
            <a:off x="7597833" y="4742500"/>
            <a:ext cx="4310836" cy="13770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Asociarse con organizaciones comunitarias para apoyar la aplicación de la ley y prestar servicios de apoyo</a:t>
            </a:r>
          </a:p>
        </p:txBody>
      </p:sp>
      <p:sp>
        <p:nvSpPr>
          <p:cNvPr id="378" name="Cuadro de texto 4"/>
          <p:cNvSpPr txBox="1"/>
          <p:nvPr/>
        </p:nvSpPr>
        <p:spPr>
          <a:xfrm>
            <a:off x="8908675" y="62359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y mas!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BFA980-2430-80CA-6D9D-8F0F2F6961E9}"/>
              </a:ext>
            </a:extLst>
          </p:cNvPr>
          <p:cNvSpPr txBox="1">
            <a:spLocks/>
          </p:cNvSpPr>
          <p:nvPr/>
        </p:nvSpPr>
        <p:spPr>
          <a:xfrm>
            <a:off x="2743200" y="165951"/>
            <a:ext cx="420461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37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SzPct val="29729"/>
              <a:buFont typeface="Arial"/>
              <a:buNone/>
            </a:pPr>
            <a:r>
              <a:rPr lang="en-US" sz="2400" noProof="0" dirty="0">
                <a:solidFill>
                  <a:schemeClr val="bg2"/>
                </a:solidFill>
              </a:rPr>
              <a:t>Local governments can strengthen tenant</a:t>
            </a:r>
            <a:br>
              <a:rPr lang="en-US" sz="2400" noProof="0" dirty="0">
                <a:solidFill>
                  <a:schemeClr val="bg2"/>
                </a:solidFill>
              </a:rPr>
            </a:br>
            <a:r>
              <a:rPr lang="en-US" sz="2400" noProof="0" dirty="0">
                <a:solidFill>
                  <a:schemeClr val="bg2"/>
                </a:solidFill>
              </a:rPr>
              <a:t>protections and support</a:t>
            </a:r>
            <a:endParaRPr lang="es-ES_tradnl" sz="2400" dirty="0">
              <a:solidFill>
                <a:schemeClr val="bg2"/>
              </a:solidFill>
            </a:endParaRPr>
          </a:p>
        </p:txBody>
      </p:sp>
      <p:sp>
        <p:nvSpPr>
          <p:cNvPr id="7" name="Cuadro de texto 1">
            <a:extLst>
              <a:ext uri="{FF2B5EF4-FFF2-40B4-BE49-F238E27FC236}">
                <a16:creationId xmlns:a16="http://schemas.microsoft.com/office/drawing/2014/main" id="{97449BEC-4D3B-2BC1-E176-E50341F226B8}"/>
              </a:ext>
            </a:extLst>
          </p:cNvPr>
          <p:cNvSpPr/>
          <p:nvPr/>
        </p:nvSpPr>
        <p:spPr>
          <a:xfrm>
            <a:off x="2908756" y="1756852"/>
            <a:ext cx="4294909" cy="10560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Adopt local policies that build on and expand state law</a:t>
            </a:r>
          </a:p>
        </p:txBody>
      </p:sp>
      <p:sp>
        <p:nvSpPr>
          <p:cNvPr id="8" name="Cuadro de texto 2">
            <a:extLst>
              <a:ext uri="{FF2B5EF4-FFF2-40B4-BE49-F238E27FC236}">
                <a16:creationId xmlns:a16="http://schemas.microsoft.com/office/drawing/2014/main" id="{6445C0CE-222B-3F9D-1818-7C68C13EB753}"/>
              </a:ext>
            </a:extLst>
          </p:cNvPr>
          <p:cNvSpPr/>
          <p:nvPr/>
        </p:nvSpPr>
        <p:spPr>
          <a:xfrm>
            <a:off x="2908756" y="2957293"/>
            <a:ext cx="4310836" cy="1602681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Create and support programs to implement the laws that help tenants facing eviction </a:t>
            </a:r>
            <a:br>
              <a:rPr lang="en-US" sz="20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0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or who have been displaced</a:t>
            </a:r>
          </a:p>
        </p:txBody>
      </p:sp>
      <p:sp>
        <p:nvSpPr>
          <p:cNvPr id="9" name="Cuadro de texto 3">
            <a:extLst>
              <a:ext uri="{FF2B5EF4-FFF2-40B4-BE49-F238E27FC236}">
                <a16:creationId xmlns:a16="http://schemas.microsoft.com/office/drawing/2014/main" id="{F51155D1-1A36-B3E3-BE0B-08B53BD674DA}"/>
              </a:ext>
            </a:extLst>
          </p:cNvPr>
          <p:cNvSpPr/>
          <p:nvPr/>
        </p:nvSpPr>
        <p:spPr>
          <a:xfrm>
            <a:off x="2892829" y="4742500"/>
            <a:ext cx="4310836" cy="13770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Partner with community organizations to support enforcement and deliver support services</a:t>
            </a:r>
          </a:p>
        </p:txBody>
      </p:sp>
      <p:sp>
        <p:nvSpPr>
          <p:cNvPr id="10" name="Cuadro de texto 4">
            <a:extLst>
              <a:ext uri="{FF2B5EF4-FFF2-40B4-BE49-F238E27FC236}">
                <a16:creationId xmlns:a16="http://schemas.microsoft.com/office/drawing/2014/main" id="{9B1EF367-6B4F-18C0-A0AE-A3ADF9476BDB}"/>
              </a:ext>
            </a:extLst>
          </p:cNvPr>
          <p:cNvSpPr txBox="1"/>
          <p:nvPr/>
        </p:nvSpPr>
        <p:spPr>
          <a:xfrm>
            <a:off x="4203671" y="62359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and</a:t>
            </a:r>
            <a:r>
              <a:rPr lang="es-ES_tradnl" sz="2000" b="1" noProof="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more!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>
          <a:extLst>
            <a:ext uri="{FF2B5EF4-FFF2-40B4-BE49-F238E27FC236}">
              <a16:creationId xmlns:a16="http://schemas.microsoft.com/office/drawing/2014/main" id="{6E8B524F-5F8F-0112-C674-B8B028C1A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Forma: Rectángulo">
            <a:extLst>
              <a:ext uri="{FF2B5EF4-FFF2-40B4-BE49-F238E27FC236}">
                <a16:creationId xmlns:a16="http://schemas.microsoft.com/office/drawing/2014/main" id="{CE2BD100-1DFF-1604-59C2-CA488A58D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26"/>
            <a:ext cx="410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86" name="Icono 1" descr="Icon of a house with a padlock">
            <a:extLst>
              <a:ext uri="{FF2B5EF4-FFF2-40B4-BE49-F238E27FC236}">
                <a16:creationId xmlns:a16="http://schemas.microsoft.com/office/drawing/2014/main" id="{41E82985-8D46-7BB8-F7FB-114F074B81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983" y="223759"/>
            <a:ext cx="731519" cy="7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Título 1">
            <a:extLst>
              <a:ext uri="{FF2B5EF4-FFF2-40B4-BE49-F238E27FC236}">
                <a16:creationId xmlns:a16="http://schemas.microsoft.com/office/drawing/2014/main" id="{5E1C457A-9512-E035-9030-829BB80D30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6850" y="2485498"/>
            <a:ext cx="3275700" cy="1278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20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La conservación de la vivienda asequible existente también es fundamental</a:t>
            </a:r>
          </a:p>
        </p:txBody>
      </p:sp>
      <p:pic>
        <p:nvPicPr>
          <p:cNvPr id="395" name="Imagen 1" descr="Foto de una unidad de vivienda accesoria">
            <a:extLst>
              <a:ext uri="{FF2B5EF4-FFF2-40B4-BE49-F238E27FC236}">
                <a16:creationId xmlns:a16="http://schemas.microsoft.com/office/drawing/2014/main" id="{7E365813-E102-7C57-53F2-D49411B667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873" r="14866"/>
          <a:stretch/>
        </p:blipFill>
        <p:spPr>
          <a:xfrm>
            <a:off x="688098" y="3975160"/>
            <a:ext cx="2711648" cy="2574315"/>
          </a:xfrm>
          <a:prstGeom prst="roundRect">
            <a:avLst>
              <a:gd name="adj" fmla="val 3962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0" name="Cuadro de texto 1">
            <a:extLst>
              <a:ext uri="{FF2B5EF4-FFF2-40B4-BE49-F238E27FC236}">
                <a16:creationId xmlns:a16="http://schemas.microsoft.com/office/drawing/2014/main" id="{B6C6CE29-7417-62C5-815B-BD33EE4A61C5}"/>
              </a:ext>
            </a:extLst>
          </p:cNvPr>
          <p:cNvSpPr/>
          <p:nvPr/>
        </p:nvSpPr>
        <p:spPr>
          <a:xfrm>
            <a:off x="5509155" y="223759"/>
            <a:ext cx="5177700" cy="7315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600" b="1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“Affordable Housing” includes</a:t>
            </a:r>
            <a:endParaRPr lang="es-ES_tradnl" sz="2600" b="1" noProof="0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La vivienda asequible incluye</a:t>
            </a:r>
          </a:p>
        </p:txBody>
      </p:sp>
      <p:cxnSp>
        <p:nvCxnSpPr>
          <p:cNvPr id="394" name="Icono 2">
            <a:extLst>
              <a:ext uri="{FF2B5EF4-FFF2-40B4-BE49-F238E27FC236}">
                <a16:creationId xmlns:a16="http://schemas.microsoft.com/office/drawing/2014/main" id="{8DC09BF4-9F57-6516-483D-FC769542A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92" idx="0"/>
            <a:endCxn id="390" idx="2"/>
          </p:cNvCxnSpPr>
          <p:nvPr/>
        </p:nvCxnSpPr>
        <p:spPr>
          <a:xfrm rot="5400000" flipH="1" flipV="1">
            <a:off x="6897641" y="339037"/>
            <a:ext cx="584123" cy="181660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2" name="Cuadro de texto 2">
            <a:extLst>
              <a:ext uri="{FF2B5EF4-FFF2-40B4-BE49-F238E27FC236}">
                <a16:creationId xmlns:a16="http://schemas.microsoft.com/office/drawing/2014/main" id="{B5868A34-41EB-9E32-5DEF-7C8A37CB6EBA}"/>
              </a:ext>
            </a:extLst>
          </p:cNvPr>
          <p:cNvSpPr/>
          <p:nvPr/>
        </p:nvSpPr>
        <p:spPr>
          <a:xfrm>
            <a:off x="4512449" y="1539401"/>
            <a:ext cx="3537900" cy="2333255"/>
          </a:xfrm>
          <a:prstGeom prst="roundRect">
            <a:avLst>
              <a:gd name="adj" fmla="val 785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Homes that are “deed restricted” to ensure that they remain affordable to lower income households</a:t>
            </a:r>
            <a:endParaRPr lang="en-US" sz="1900" noProof="0" dirty="0">
              <a:solidFill>
                <a:srgbClr val="FFFFFF"/>
              </a:solidFill>
            </a:endParaRPr>
          </a:p>
        </p:txBody>
      </p:sp>
      <p:cxnSp>
        <p:nvCxnSpPr>
          <p:cNvPr id="393" name="Icono 3">
            <a:extLst>
              <a:ext uri="{FF2B5EF4-FFF2-40B4-BE49-F238E27FC236}">
                <a16:creationId xmlns:a16="http://schemas.microsoft.com/office/drawing/2014/main" id="{61BB8BE4-D8A7-11B1-92D2-65FD1AAB8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90" idx="2"/>
            <a:endCxn id="391" idx="0"/>
          </p:cNvCxnSpPr>
          <p:nvPr/>
        </p:nvCxnSpPr>
        <p:spPr>
          <a:xfrm rot="16200000" flipH="1">
            <a:off x="8756935" y="296348"/>
            <a:ext cx="584122" cy="190198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1" name="Cuadro de texto 3">
            <a:extLst>
              <a:ext uri="{FF2B5EF4-FFF2-40B4-BE49-F238E27FC236}">
                <a16:creationId xmlns:a16="http://schemas.microsoft.com/office/drawing/2014/main" id="{56435A79-D6B9-E6B0-272F-01187EB83C24}"/>
              </a:ext>
            </a:extLst>
          </p:cNvPr>
          <p:cNvSpPr/>
          <p:nvPr/>
        </p:nvSpPr>
        <p:spPr>
          <a:xfrm>
            <a:off x="8233087" y="1539400"/>
            <a:ext cx="3533800" cy="2333256"/>
          </a:xfrm>
          <a:prstGeom prst="roundRect">
            <a:avLst>
              <a:gd name="adj" fmla="val 771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5"/>
                  </a:ext>
                </a:extLst>
              </a:rPr>
              <a:t>Market-rate housing</a:t>
            </a:r>
            <a:r>
              <a:rPr lang="en-US" sz="21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 that is not subsidized but has lower rents due to age, location &amp; other factors</a:t>
            </a:r>
            <a:endParaRPr lang="en-US" sz="2100" noProof="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5257A55-CC79-BDDA-78BD-2B1ABACEA8B0}"/>
              </a:ext>
            </a:extLst>
          </p:cNvPr>
          <p:cNvSpPr txBox="1">
            <a:spLocks/>
          </p:cNvSpPr>
          <p:nvPr/>
        </p:nvSpPr>
        <p:spPr>
          <a:xfrm>
            <a:off x="416850" y="1177911"/>
            <a:ext cx="3275700" cy="1278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37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spcAft>
                <a:spcPts val="1000"/>
              </a:spcAft>
              <a:buSzPts val="1100"/>
              <a:buFont typeface="Arial"/>
              <a:buNone/>
            </a:pPr>
            <a:r>
              <a:rPr lang="en-US" sz="2000" noProof="0" dirty="0">
                <a:solidFill>
                  <a:schemeClr val="lt1"/>
                </a:solidFill>
              </a:rPr>
              <a:t>Preservation of existing affordable housing is critical, too</a:t>
            </a:r>
            <a:endParaRPr lang="es-ES_tradnl" sz="2000" dirty="0">
              <a:solidFill>
                <a:schemeClr val="lt1"/>
              </a:solidFill>
            </a:endParaRPr>
          </a:p>
        </p:txBody>
      </p:sp>
      <p:sp>
        <p:nvSpPr>
          <p:cNvPr id="9" name="Cuadro de texto 2">
            <a:extLst>
              <a:ext uri="{FF2B5EF4-FFF2-40B4-BE49-F238E27FC236}">
                <a16:creationId xmlns:a16="http://schemas.microsoft.com/office/drawing/2014/main" id="{89988250-3B89-AEB2-4D2A-C0A2DB5980B7}"/>
              </a:ext>
            </a:extLst>
          </p:cNvPr>
          <p:cNvSpPr/>
          <p:nvPr/>
        </p:nvSpPr>
        <p:spPr>
          <a:xfrm>
            <a:off x="4512449" y="3941535"/>
            <a:ext cx="3537900" cy="2448874"/>
          </a:xfrm>
          <a:prstGeom prst="roundRect">
            <a:avLst>
              <a:gd name="adj" fmla="val 785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21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Viviendas con escrituras restringidas para garantizar que sigan siendo asequibles para las familias con rentas más bajas</a:t>
            </a:r>
          </a:p>
        </p:txBody>
      </p:sp>
      <p:sp>
        <p:nvSpPr>
          <p:cNvPr id="10" name="Cuadro de texto 3">
            <a:extLst>
              <a:ext uri="{FF2B5EF4-FFF2-40B4-BE49-F238E27FC236}">
                <a16:creationId xmlns:a16="http://schemas.microsoft.com/office/drawing/2014/main" id="{F8CD628F-0E20-96BD-2479-0C2BE5605D84}"/>
              </a:ext>
            </a:extLst>
          </p:cNvPr>
          <p:cNvSpPr/>
          <p:nvPr/>
        </p:nvSpPr>
        <p:spPr>
          <a:xfrm>
            <a:off x="8233087" y="3936977"/>
            <a:ext cx="3533800" cy="2448874"/>
          </a:xfrm>
          <a:prstGeom prst="roundRect">
            <a:avLst>
              <a:gd name="adj" fmla="val 771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1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Viviendas a precio de mercado que no están subvencionadas pero cuyos alquileres son más bajos debido a su antigüedad, ubicación y otros factores</a:t>
            </a:r>
          </a:p>
        </p:txBody>
      </p:sp>
    </p:spTree>
    <p:extLst>
      <p:ext uri="{BB962C8B-B14F-4D97-AF65-F5344CB8AC3E}">
        <p14:creationId xmlns:p14="http://schemas.microsoft.com/office/powerpoint/2010/main" val="29589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orma: Rectángulo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600"/>
            <a:ext cx="12192000" cy="24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" name="Forma: Rectángulo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007175"/>
            <a:ext cx="12192000" cy="18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" name="Título 1"/>
          <p:cNvSpPr txBox="1">
            <a:spLocks noGrp="1"/>
          </p:cNvSpPr>
          <p:nvPr>
            <p:ph type="ctrTitle"/>
          </p:nvPr>
        </p:nvSpPr>
        <p:spPr>
          <a:xfrm>
            <a:off x="415600" y="368117"/>
            <a:ext cx="11360700" cy="149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>
              <a:lnSpc>
                <a:spcPct val="90000"/>
              </a:lnSpc>
              <a:buSzPts val="6000"/>
            </a:pPr>
            <a:r>
              <a:rPr lang="en-US" sz="5800" noProof="0" dirty="0">
                <a:solidFill>
                  <a:schemeClr val="bg2"/>
                </a:solidFill>
              </a:rPr>
              <a:t>Understanding Displacement</a:t>
            </a:r>
            <a:br>
              <a:rPr lang="en-US" sz="5800" noProof="0" dirty="0">
                <a:solidFill>
                  <a:schemeClr val="bg2"/>
                </a:solidFill>
              </a:rPr>
            </a:br>
            <a:r>
              <a:rPr lang="es-ES_tradnl" sz="5800" i="1" dirty="0">
                <a:solidFill>
                  <a:schemeClr val="accent2"/>
                </a:solidFill>
              </a:rPr>
              <a:t>Comprender el desplazamiento</a:t>
            </a:r>
            <a:r>
              <a:rPr lang="en-US" sz="5800" i="1" noProof="0" dirty="0">
                <a:solidFill>
                  <a:schemeClr val="accent2"/>
                </a:solidFill>
              </a:rPr>
              <a:t> </a:t>
            </a:r>
            <a:endParaRPr lang="es-ES_tradnl" sz="5800" i="1" noProof="0" dirty="0">
              <a:solidFill>
                <a:schemeClr val="accent2"/>
              </a:solidFill>
            </a:endParaRPr>
          </a:p>
        </p:txBody>
      </p:sp>
      <p:sp>
        <p:nvSpPr>
          <p:cNvPr id="86" name="Cuadro de texto 1"/>
          <p:cNvSpPr txBox="1">
            <a:spLocks noGrp="1"/>
          </p:cNvSpPr>
          <p:nvPr>
            <p:ph type="subTitle" idx="1"/>
          </p:nvPr>
        </p:nvSpPr>
        <p:spPr>
          <a:xfrm>
            <a:off x="2111327" y="2084604"/>
            <a:ext cx="867244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SzPts val="2400"/>
            </a:pPr>
            <a:r>
              <a:rPr lang="en-US" sz="3300" dirty="0">
                <a:solidFill>
                  <a:schemeClr val="accent3"/>
                </a:solidFill>
              </a:rPr>
              <a:t>CAUSES | IMPACTS | SOLUTIONS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_tradnl" sz="3300" i="1" noProof="0" dirty="0">
                <a:solidFill>
                  <a:schemeClr val="accent2"/>
                </a:solidFill>
              </a:rPr>
              <a:t>CAUSAS | IMPACTOS | SOLUCIONES</a:t>
            </a:r>
          </a:p>
        </p:txBody>
      </p:sp>
      <p:sp>
        <p:nvSpPr>
          <p:cNvPr id="92" name="Cuadro de texto 2"/>
          <p:cNvSpPr txBox="1"/>
          <p:nvPr/>
        </p:nvSpPr>
        <p:spPr>
          <a:xfrm>
            <a:off x="2148750" y="3317244"/>
            <a:ext cx="7894500" cy="50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400" noProof="0" dirty="0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Meeting </a:t>
            </a:r>
            <a:r>
              <a:rPr lang="es-ES_tradnl" sz="2400" noProof="0" dirty="0" err="1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name</a:t>
            </a:r>
            <a:r>
              <a:rPr lang="es-ES_tradnl" sz="2400" noProof="0" dirty="0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 / date / time</a:t>
            </a:r>
          </a:p>
        </p:txBody>
      </p:sp>
      <p:pic>
        <p:nvPicPr>
          <p:cNvPr id="93" name="Imagen: 1" descr="Muestra del sello o logotipo local que debe cambiarse o eliminarse al editar esta presentación de diapositivas para su jurisdicció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114" y="2073482"/>
            <a:ext cx="1420577" cy="149598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Cuadro de texto 3"/>
          <p:cNvSpPr txBox="1"/>
          <p:nvPr/>
        </p:nvSpPr>
        <p:spPr>
          <a:xfrm>
            <a:off x="684353" y="2305913"/>
            <a:ext cx="12621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noProof="0" dirty="0" err="1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Update</a:t>
            </a:r>
            <a:r>
              <a:rPr lang="es-ES_tradnl" sz="1200" noProof="0" dirty="0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s-ES_tradnl" sz="1200" noProof="0" dirty="0" err="1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with</a:t>
            </a:r>
            <a:r>
              <a:rPr lang="es-ES_tradnl" sz="1200" noProof="0" dirty="0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 local </a:t>
            </a:r>
            <a:r>
              <a:rPr lang="es-ES_tradnl" sz="1200" noProof="0" dirty="0" err="1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seal</a:t>
            </a:r>
            <a:r>
              <a:rPr lang="es-ES_tradnl" sz="1200" noProof="0" dirty="0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/logo </a:t>
            </a:r>
            <a:r>
              <a:rPr lang="es-ES_tradnl" sz="1200" noProof="0" dirty="0" err="1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or</a:t>
            </a:r>
            <a:r>
              <a:rPr lang="es-ES_tradnl" sz="1200" noProof="0" dirty="0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s-ES_tradnl" sz="1200" noProof="0" dirty="0" err="1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remove</a:t>
            </a:r>
            <a:endParaRPr lang="es-ES_tradnl" sz="1200" noProof="0" dirty="0">
              <a:solidFill>
                <a:schemeClr val="dk1"/>
              </a:solidFill>
              <a:highlight>
                <a:srgbClr val="FFFF00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0" name="Imagen: 2" descr="Foto de una persona mayor cocinando"/>
          <p:cNvPicPr preferRelativeResize="0"/>
          <p:nvPr/>
        </p:nvPicPr>
        <p:blipFill rotWithShape="1">
          <a:blip r:embed="rId4">
            <a:alphaModFix/>
          </a:blip>
          <a:srcRect l="5728" r="5737"/>
          <a:stretch/>
        </p:blipFill>
        <p:spPr>
          <a:xfrm>
            <a:off x="918228" y="3962400"/>
            <a:ext cx="2879483" cy="2169300"/>
          </a:xfrm>
          <a:prstGeom prst="roundRect">
            <a:avLst>
              <a:gd name="adj" fmla="val 7424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8" name="Imagen: 3" descr="Foto de adosados"/>
          <p:cNvPicPr preferRelativeResize="0"/>
          <p:nvPr/>
        </p:nvPicPr>
        <p:blipFill rotWithShape="1">
          <a:blip r:embed="rId5">
            <a:alphaModFix/>
          </a:blip>
          <a:srcRect l="5759" r="5768"/>
          <a:stretch/>
        </p:blipFill>
        <p:spPr>
          <a:xfrm>
            <a:off x="4657233" y="3962400"/>
            <a:ext cx="2877533" cy="2169300"/>
          </a:xfrm>
          <a:prstGeom prst="roundRect">
            <a:avLst>
              <a:gd name="adj" fmla="val 665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Imagen: 4" descr="Foto de una mujer y un niño"/>
          <p:cNvPicPr preferRelativeResize="0"/>
          <p:nvPr/>
        </p:nvPicPr>
        <p:blipFill rotWithShape="1">
          <a:blip r:embed="rId6">
            <a:alphaModFix/>
          </a:blip>
          <a:srcRect l="11527"/>
          <a:stretch/>
        </p:blipFill>
        <p:spPr>
          <a:xfrm>
            <a:off x="8393731" y="3962400"/>
            <a:ext cx="2879483" cy="2169300"/>
          </a:xfrm>
          <a:prstGeom prst="roundRect">
            <a:avLst>
              <a:gd name="adj" fmla="val 615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>
          <a:extLst>
            <a:ext uri="{FF2B5EF4-FFF2-40B4-BE49-F238E27FC236}">
              <a16:creationId xmlns:a16="http://schemas.microsoft.com/office/drawing/2014/main" id="{72C123AD-7C06-F550-CA67-B251F754D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Forma: Rectángulo">
            <a:extLst>
              <a:ext uri="{FF2B5EF4-FFF2-40B4-BE49-F238E27FC236}">
                <a16:creationId xmlns:a16="http://schemas.microsoft.com/office/drawing/2014/main" id="{49ED0F56-5F0E-5D1B-BEF2-93C887C1A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26"/>
            <a:ext cx="410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0" name="Cuadro de texto 1">
            <a:extLst>
              <a:ext uri="{FF2B5EF4-FFF2-40B4-BE49-F238E27FC236}">
                <a16:creationId xmlns:a16="http://schemas.microsoft.com/office/drawing/2014/main" id="{F9C620D0-2819-F317-1141-A5D1575A0EAA}"/>
              </a:ext>
            </a:extLst>
          </p:cNvPr>
          <p:cNvSpPr/>
          <p:nvPr/>
        </p:nvSpPr>
        <p:spPr>
          <a:xfrm>
            <a:off x="4298534" y="587811"/>
            <a:ext cx="3230688" cy="5901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600" b="1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“Affordable Housing” includes</a:t>
            </a:r>
            <a:endParaRPr lang="es-ES_tradnl" sz="2600" b="1" noProof="0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Cuadro de texto 4">
            <a:extLst>
              <a:ext uri="{FF2B5EF4-FFF2-40B4-BE49-F238E27FC236}">
                <a16:creationId xmlns:a16="http://schemas.microsoft.com/office/drawing/2014/main" id="{A0CE8E8F-AA71-FAB2-F87B-388A395C26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76958" y="1435769"/>
            <a:ext cx="3598192" cy="491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s-ES_tradnl" sz="2200" b="0" i="1" noProof="0" dirty="0">
                <a:solidFill>
                  <a:schemeClr val="accent2"/>
                </a:solidFill>
              </a:rPr>
              <a:t>Comprar y conservar viviendas asequibles existentes puede ayudar a las personas a permanecer en su lugar de residencia y preservar la asequibilidad a largo plazo.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s-ES_tradnl" sz="2200" b="0" i="1" noProof="0" dirty="0">
                <a:solidFill>
                  <a:schemeClr val="accent2"/>
                </a:solidFill>
              </a:rPr>
              <a:t>A menudo es menos costoso conservar las viviendas existentes y mantenerlas asequibles que construir nuevas viviendas asequibles.</a:t>
            </a:r>
          </a:p>
        </p:txBody>
      </p:sp>
      <p:sp>
        <p:nvSpPr>
          <p:cNvPr id="2" name="Cuadro de texto 4">
            <a:extLst>
              <a:ext uri="{FF2B5EF4-FFF2-40B4-BE49-F238E27FC236}">
                <a16:creationId xmlns:a16="http://schemas.microsoft.com/office/drawing/2014/main" id="{BA87C7EC-1444-C69F-F4A7-6877BD3C85CB}"/>
              </a:ext>
            </a:extLst>
          </p:cNvPr>
          <p:cNvSpPr txBox="1">
            <a:spLocks/>
          </p:cNvSpPr>
          <p:nvPr/>
        </p:nvSpPr>
        <p:spPr>
          <a:xfrm>
            <a:off x="4526250" y="1447961"/>
            <a:ext cx="3230688" cy="42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00" b="0" noProof="0" dirty="0">
                <a:solidFill>
                  <a:schemeClr val="bg2"/>
                </a:solidFill>
              </a:rPr>
              <a:t>Buying and preserving existing affordable housing can help people stay in place and preserve long-term affordability.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00" b="0" noProof="0" dirty="0">
                <a:solidFill>
                  <a:schemeClr val="bg2"/>
                </a:solidFill>
              </a:rPr>
              <a:t>It is often less expensive to preserve existing housing and keep it affordable than to build new affordable housing.</a:t>
            </a:r>
          </a:p>
        </p:txBody>
      </p:sp>
      <p:sp>
        <p:nvSpPr>
          <p:cNvPr id="5" name="Cuadro de texto 1">
            <a:extLst>
              <a:ext uri="{FF2B5EF4-FFF2-40B4-BE49-F238E27FC236}">
                <a16:creationId xmlns:a16="http://schemas.microsoft.com/office/drawing/2014/main" id="{526B25B3-FC99-E18B-E2C9-7AA400E23B74}"/>
              </a:ext>
            </a:extLst>
          </p:cNvPr>
          <p:cNvSpPr/>
          <p:nvPr/>
        </p:nvSpPr>
        <p:spPr>
          <a:xfrm>
            <a:off x="7987825" y="587811"/>
            <a:ext cx="3598192" cy="5901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La vivienda asequible incluye</a:t>
            </a:r>
          </a:p>
        </p:txBody>
      </p:sp>
      <p:pic>
        <p:nvPicPr>
          <p:cNvPr id="8" name="Icono 1" descr="Icon of a house with a padlock">
            <a:extLst>
              <a:ext uri="{FF2B5EF4-FFF2-40B4-BE49-F238E27FC236}">
                <a16:creationId xmlns:a16="http://schemas.microsoft.com/office/drawing/2014/main" id="{4A70529F-4FDC-7C8A-A998-1BEE92395F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983" y="223759"/>
            <a:ext cx="731519" cy="7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4BE8755-4B87-40B3-5167-0C38EBDBBAA0}"/>
              </a:ext>
            </a:extLst>
          </p:cNvPr>
          <p:cNvSpPr txBox="1">
            <a:spLocks/>
          </p:cNvSpPr>
          <p:nvPr/>
        </p:nvSpPr>
        <p:spPr>
          <a:xfrm>
            <a:off x="416850" y="2485498"/>
            <a:ext cx="3275700" cy="1278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37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spcAft>
                <a:spcPts val="1000"/>
              </a:spcAft>
              <a:buSzPts val="1100"/>
              <a:buFont typeface="Arial"/>
              <a:buNone/>
            </a:pPr>
            <a:r>
              <a:rPr lang="es-ES_tradnl" sz="2000" i="1">
                <a:solidFill>
                  <a:schemeClr val="tx1">
                    <a:lumMod val="20000"/>
                    <a:lumOff val="80000"/>
                  </a:schemeClr>
                </a:solidFill>
              </a:rPr>
              <a:t>La conservación de la vivienda asequible existente también es fundamental</a:t>
            </a:r>
            <a:endParaRPr lang="es-ES_tradnl" sz="2000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Imagen 1" descr="Foto de una unidad de vivienda accesoria">
            <a:extLst>
              <a:ext uri="{FF2B5EF4-FFF2-40B4-BE49-F238E27FC236}">
                <a16:creationId xmlns:a16="http://schemas.microsoft.com/office/drawing/2014/main" id="{91F475B9-CBF3-48C4-944D-CD9D2B44F8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873" r="14866"/>
          <a:stretch/>
        </p:blipFill>
        <p:spPr>
          <a:xfrm>
            <a:off x="688098" y="3975160"/>
            <a:ext cx="2711648" cy="2574315"/>
          </a:xfrm>
          <a:prstGeom prst="roundRect">
            <a:avLst>
              <a:gd name="adj" fmla="val 3962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7E910CD5-08C5-D827-95F8-5C41B40FCD73}"/>
              </a:ext>
            </a:extLst>
          </p:cNvPr>
          <p:cNvSpPr txBox="1">
            <a:spLocks/>
          </p:cNvSpPr>
          <p:nvPr/>
        </p:nvSpPr>
        <p:spPr>
          <a:xfrm>
            <a:off x="416850" y="1177911"/>
            <a:ext cx="3275700" cy="1278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37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spcAft>
                <a:spcPts val="1000"/>
              </a:spcAft>
              <a:buSzPts val="1100"/>
              <a:buFont typeface="Arial"/>
              <a:buNone/>
            </a:pPr>
            <a:r>
              <a:rPr lang="en-US" sz="2000" noProof="0" dirty="0">
                <a:solidFill>
                  <a:schemeClr val="lt1"/>
                </a:solidFill>
              </a:rPr>
              <a:t>Preservation of existing affordable housing is critical, too</a:t>
            </a:r>
            <a:endParaRPr lang="es-ES_tradnl" sz="2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72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n 1" descr="Foto de un edificio en construcción"/>
          <p:cNvPicPr preferRelativeResize="0"/>
          <p:nvPr/>
        </p:nvPicPr>
        <p:blipFill rotWithShape="1">
          <a:blip r:embed="rId3">
            <a:alphaModFix/>
          </a:blip>
          <a:srcRect l="34566" r="52031"/>
          <a:stretch/>
        </p:blipFill>
        <p:spPr>
          <a:xfrm>
            <a:off x="-2" y="0"/>
            <a:ext cx="1379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Título 1"/>
          <p:cNvSpPr txBox="1">
            <a:spLocks noGrp="1"/>
          </p:cNvSpPr>
          <p:nvPr>
            <p:ph type="title"/>
          </p:nvPr>
        </p:nvSpPr>
        <p:spPr>
          <a:xfrm>
            <a:off x="1536350" y="21653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2800" noProof="0" dirty="0">
                <a:solidFill>
                  <a:schemeClr val="bg2"/>
                </a:solidFill>
              </a:rPr>
              <a:t> </a:t>
            </a:r>
            <a:r>
              <a:rPr lang="en-US" sz="2800" noProof="0" dirty="0">
                <a:solidFill>
                  <a:schemeClr val="bg2"/>
                </a:solidFill>
              </a:rPr>
              <a:t>State law provides important tools</a:t>
            </a:r>
            <a:br>
              <a:rPr lang="es-ES_tradnl" sz="2800" noProof="0" dirty="0">
                <a:solidFill>
                  <a:schemeClr val="bg2"/>
                </a:solidFill>
              </a:rPr>
            </a:br>
            <a:r>
              <a:rPr lang="es-ES_tradnl" sz="2800" i="1" noProof="0" dirty="0">
                <a:solidFill>
                  <a:schemeClr val="accent2"/>
                </a:solidFill>
              </a:rPr>
              <a:t>La legislación estatal proporciona herramientas importantes</a:t>
            </a:r>
          </a:p>
        </p:txBody>
      </p:sp>
      <p:cxnSp>
        <p:nvCxnSpPr>
          <p:cNvPr id="402" name="Forma: línea &#10;&#10;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37414" y="1420315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4" name="Cuadro de texto 1"/>
          <p:cNvSpPr txBox="1"/>
          <p:nvPr/>
        </p:nvSpPr>
        <p:spPr>
          <a:xfrm>
            <a:off x="7097169" y="1554393"/>
            <a:ext cx="4954781" cy="477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20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Notificación: </a:t>
            </a:r>
            <a:r>
              <a:rPr lang="es-ES_tradnl" sz="20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Exige un preaviso de hasta tres años cuando una vivienda asequible (subvencionada) corra el riesgo de perder sus restricciones de alquiler.</a:t>
            </a:r>
          </a:p>
          <a:p>
            <a:pPr marL="0" lvl="0" indent="0" algn="l" rtl="0">
              <a:spcBef>
                <a:spcPts val="2000"/>
              </a:spcBef>
              <a:spcAft>
                <a:spcPts val="200"/>
              </a:spcAft>
              <a:buNone/>
            </a:pPr>
            <a:r>
              <a:rPr lang="es-ES_tradnl" sz="20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Sustitución de unidades: </a:t>
            </a:r>
            <a:r>
              <a:rPr lang="es-ES_tradnl" sz="20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Exige que las nuevas viviendas sustituyan las unidades existentes que se derriben por otras nuevas que sean igualmente asequibles y de tamaño equivalente.</a:t>
            </a:r>
          </a:p>
          <a:p>
            <a:pPr marL="0" lvl="0" indent="0" algn="l" rtl="0">
              <a:spcBef>
                <a:spcPts val="2000"/>
              </a:spcBef>
              <a:spcAft>
                <a:spcPts val="200"/>
              </a:spcAft>
              <a:buNone/>
            </a:pPr>
            <a:r>
              <a:rPr lang="es-ES_tradnl" sz="20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Derecho de retorno: </a:t>
            </a:r>
            <a:r>
              <a:rPr lang="es-ES_tradnl" sz="20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Cuando se remodelan viviendas asequibles, se exige que los inquilinos actuales tengan prioridad para las nuevas unidades.</a:t>
            </a:r>
          </a:p>
        </p:txBody>
      </p:sp>
      <p:sp>
        <p:nvSpPr>
          <p:cNvPr id="405" name="Forma: Círculo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16868" y="1682319"/>
            <a:ext cx="828000" cy="828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7" name="Icono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5656" y="1815077"/>
            <a:ext cx="572781" cy="53035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Forma: Círculo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4845" y="3241671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8" name="Icon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2279" y="3412982"/>
            <a:ext cx="475488" cy="4754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a: Círculo ">
            <a:extLst>
              <a:ext uri="{FF2B5EF4-FFF2-40B4-BE49-F238E27FC236}">
                <a16:creationId xmlns:a16="http://schemas.microsoft.com/office/drawing/2014/main" id="{75B4A878-B468-72D3-0B59-CD7B180A8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6479" y="4994869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" name="Icono 3">
            <a:extLst>
              <a:ext uri="{FF2B5EF4-FFF2-40B4-BE49-F238E27FC236}">
                <a16:creationId xmlns:a16="http://schemas.microsoft.com/office/drawing/2014/main" id="{23C33A0F-0A1B-6C8C-99B7-BB9AAE3B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2812" y="5107955"/>
            <a:ext cx="535281" cy="6018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 de texto 1">
            <a:extLst>
              <a:ext uri="{FF2B5EF4-FFF2-40B4-BE49-F238E27FC236}">
                <a16:creationId xmlns:a16="http://schemas.microsoft.com/office/drawing/2014/main" id="{A701C930-1275-2A04-CCF9-4A44EA1852D4}"/>
              </a:ext>
            </a:extLst>
          </p:cNvPr>
          <p:cNvSpPr txBox="1"/>
          <p:nvPr/>
        </p:nvSpPr>
        <p:spPr>
          <a:xfrm>
            <a:off x="2511279" y="1554393"/>
            <a:ext cx="4467339" cy="477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Notification: </a:t>
            </a:r>
            <a:r>
              <a:rPr lang="en-US" sz="2000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Requires up to three years advance notice when affordable (subsidized) housing is at risk of losing its rent restrictions </a:t>
            </a:r>
            <a:endParaRPr lang="en-US" sz="2000" b="1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2000"/>
              </a:spcBef>
              <a:spcAft>
                <a:spcPts val="200"/>
              </a:spcAft>
              <a:buNone/>
            </a:pPr>
            <a:r>
              <a:rPr lang="en-US" sz="2000" b="1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Unit replacement: </a:t>
            </a:r>
            <a:r>
              <a:rPr lang="en-US" sz="2000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Requires new housing to replace existing units that are demolished with new units that are similarly affordable and of equivalent size.</a:t>
            </a:r>
          </a:p>
          <a:p>
            <a:pPr marL="0" lvl="0" indent="0" algn="l" rtl="0">
              <a:spcBef>
                <a:spcPts val="2000"/>
              </a:spcBef>
              <a:spcAft>
                <a:spcPts val="200"/>
              </a:spcAft>
              <a:buNone/>
            </a:pPr>
            <a:r>
              <a:rPr lang="en-US" sz="2000" b="1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Right of Return: </a:t>
            </a:r>
            <a:r>
              <a:rPr lang="en-US" sz="2000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When affordable housing is redeveloped, requires that existing tenants be given priority for the new units.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n 1" descr="Foto de un nuevo edificio de apartamentos con comercios en la planta baja"/>
          <p:cNvPicPr preferRelativeResize="0"/>
          <p:nvPr/>
        </p:nvPicPr>
        <p:blipFill rotWithShape="1">
          <a:blip r:embed="rId3">
            <a:alphaModFix/>
          </a:blip>
          <a:srcRect l="66004" r="9569"/>
          <a:stretch/>
        </p:blipFill>
        <p:spPr>
          <a:xfrm>
            <a:off x="2" y="0"/>
            <a:ext cx="2513224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Forma: línea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92827" y="1730057"/>
            <a:ext cx="8861369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Título 1"/>
          <p:cNvSpPr txBox="1">
            <a:spLocks noGrp="1"/>
          </p:cNvSpPr>
          <p:nvPr>
            <p:ph type="title"/>
          </p:nvPr>
        </p:nvSpPr>
        <p:spPr>
          <a:xfrm>
            <a:off x="7236915" y="365125"/>
            <a:ext cx="481491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729"/>
              <a:buFont typeface="Arial"/>
              <a:buNone/>
            </a:pPr>
            <a:r>
              <a:rPr lang="es-ES_tradnl" sz="2400" i="1" noProof="0" dirty="0">
                <a:solidFill>
                  <a:schemeClr val="accent2"/>
                </a:solidFill>
              </a:rPr>
              <a:t>Los gobiernos locales también pueden ayudar a conservar viviendas asequibles</a:t>
            </a:r>
          </a:p>
        </p:txBody>
      </p:sp>
      <p:sp>
        <p:nvSpPr>
          <p:cNvPr id="421" name="Cuadro de texto1"/>
          <p:cNvSpPr/>
          <p:nvPr/>
        </p:nvSpPr>
        <p:spPr>
          <a:xfrm>
            <a:off x="7564581" y="2039548"/>
            <a:ext cx="4344088" cy="1056000"/>
          </a:xfrm>
          <a:prstGeom prst="roundRect">
            <a:avLst>
              <a:gd name="adj" fmla="val 7732"/>
            </a:avLst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Invertir en la adquisición, rehabilitación y conservación de viviendas asequibles</a:t>
            </a:r>
          </a:p>
        </p:txBody>
      </p:sp>
      <p:sp>
        <p:nvSpPr>
          <p:cNvPr id="420" name="Cuadro de texto 2"/>
          <p:cNvSpPr/>
          <p:nvPr/>
        </p:nvSpPr>
        <p:spPr>
          <a:xfrm>
            <a:off x="7564580" y="3317256"/>
            <a:ext cx="4344087" cy="14781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Adoptar políticas locales como la preservación de las casas móviles y las leyes de «oportunidad de compra»</a:t>
            </a:r>
          </a:p>
        </p:txBody>
      </p:sp>
      <p:sp>
        <p:nvSpPr>
          <p:cNvPr id="422" name="Cuadro de texto 3"/>
          <p:cNvSpPr/>
          <p:nvPr/>
        </p:nvSpPr>
        <p:spPr>
          <a:xfrm>
            <a:off x="7564583" y="5048380"/>
            <a:ext cx="4344086" cy="1651678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Asociarse con grupos locales para preservar la vivienda asequible, a través de fideicomisos de terrenos comunitarios y otros mecanismos</a:t>
            </a:r>
          </a:p>
        </p:txBody>
      </p:sp>
      <p:sp>
        <p:nvSpPr>
          <p:cNvPr id="5" name="Cuadro de texto1">
            <a:extLst>
              <a:ext uri="{FF2B5EF4-FFF2-40B4-BE49-F238E27FC236}">
                <a16:creationId xmlns:a16="http://schemas.microsoft.com/office/drawing/2014/main" id="{B20B8CB3-B5E4-DF5F-2364-A3E105A2B026}"/>
              </a:ext>
            </a:extLst>
          </p:cNvPr>
          <p:cNvSpPr/>
          <p:nvPr/>
        </p:nvSpPr>
        <p:spPr>
          <a:xfrm>
            <a:off x="2892828" y="2039548"/>
            <a:ext cx="4344088" cy="1056000"/>
          </a:xfrm>
          <a:prstGeom prst="roundRect">
            <a:avLst>
              <a:gd name="adj" fmla="val 7732"/>
            </a:avLst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Invest in efforts to purchase, rehabilitate and preserve existing affordable housing</a:t>
            </a:r>
          </a:p>
        </p:txBody>
      </p:sp>
      <p:sp>
        <p:nvSpPr>
          <p:cNvPr id="6" name="Cuadro de texto 2">
            <a:extLst>
              <a:ext uri="{FF2B5EF4-FFF2-40B4-BE49-F238E27FC236}">
                <a16:creationId xmlns:a16="http://schemas.microsoft.com/office/drawing/2014/main" id="{E584BE59-EC7A-F68B-61C9-B874DD8D4525}"/>
              </a:ext>
            </a:extLst>
          </p:cNvPr>
          <p:cNvSpPr/>
          <p:nvPr/>
        </p:nvSpPr>
        <p:spPr>
          <a:xfrm>
            <a:off x="2892827" y="3317256"/>
            <a:ext cx="4344087" cy="14781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Adopt local policies like mobile home preservation and “opportunity to purchase” acts</a:t>
            </a:r>
          </a:p>
        </p:txBody>
      </p:sp>
      <p:sp>
        <p:nvSpPr>
          <p:cNvPr id="7" name="Cuadro de texto 3">
            <a:extLst>
              <a:ext uri="{FF2B5EF4-FFF2-40B4-BE49-F238E27FC236}">
                <a16:creationId xmlns:a16="http://schemas.microsoft.com/office/drawing/2014/main" id="{091F57B6-BDB2-8EF8-DCD2-D1050653F248}"/>
              </a:ext>
            </a:extLst>
          </p:cNvPr>
          <p:cNvSpPr/>
          <p:nvPr/>
        </p:nvSpPr>
        <p:spPr>
          <a:xfrm>
            <a:off x="2892830" y="5048380"/>
            <a:ext cx="4344086" cy="1651678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Partner with local groups to preserve affordable housing, through community land trusts and other mechanisms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5F40D62-4775-9BC4-62FC-63CD853FAF32}"/>
              </a:ext>
            </a:extLst>
          </p:cNvPr>
          <p:cNvSpPr txBox="1">
            <a:spLocks/>
          </p:cNvSpPr>
          <p:nvPr/>
        </p:nvSpPr>
        <p:spPr>
          <a:xfrm>
            <a:off x="3089206" y="293503"/>
            <a:ext cx="389939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37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SzPct val="29729"/>
              <a:buFont typeface="Arial"/>
              <a:buNone/>
            </a:pPr>
            <a:r>
              <a:rPr lang="en-US" sz="2400" noProof="0" dirty="0">
                <a:solidFill>
                  <a:schemeClr val="bg2"/>
                </a:solidFill>
              </a:rPr>
              <a:t>Local governments can help preserve affordable housing, too</a:t>
            </a:r>
            <a:endParaRPr lang="es-ES_tradnl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5"/>
            <a:ext cx="410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2" name="Icono 1" descr="Icono de herramientas de construcció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287" y="361800"/>
            <a:ext cx="641431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Título 1"/>
          <p:cNvSpPr txBox="1">
            <a:spLocks noGrp="1"/>
          </p:cNvSpPr>
          <p:nvPr>
            <p:ph type="title"/>
          </p:nvPr>
        </p:nvSpPr>
        <p:spPr>
          <a:xfrm>
            <a:off x="133004" y="1207568"/>
            <a:ext cx="3976396" cy="199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noProof="0" dirty="0">
                <a:solidFill>
                  <a:schemeClr val="lt1"/>
                </a:solidFill>
              </a:rPr>
              <a:t>And don’t forget</a:t>
            </a:r>
            <a:br>
              <a:rPr lang="en-US" sz="2600" noProof="0" dirty="0">
                <a:solidFill>
                  <a:schemeClr val="lt1"/>
                </a:solidFill>
              </a:rPr>
            </a:br>
            <a:r>
              <a:rPr lang="en-US" sz="3500" noProof="0" dirty="0">
                <a:solidFill>
                  <a:schemeClr val="lt1"/>
                </a:solidFill>
              </a:rPr>
              <a:t>Production!</a:t>
            </a:r>
            <a:br>
              <a:rPr lang="es-ES_tradnl" sz="2600" dirty="0">
                <a:solidFill>
                  <a:schemeClr val="lt1"/>
                </a:solidFill>
              </a:rPr>
            </a:br>
            <a:r>
              <a:rPr lang="es-ES_tradnl" sz="26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Y no se olvide de la </a:t>
            </a:r>
            <a:r>
              <a:rPr lang="es-ES_tradnl" sz="35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Producción!</a:t>
            </a:r>
            <a:endParaRPr lang="es-ES_tradnl" sz="4100" b="0" i="1" noProof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8" name="Cuadro de texto 1"/>
          <p:cNvSpPr txBox="1">
            <a:spLocks noGrp="1"/>
          </p:cNvSpPr>
          <p:nvPr>
            <p:ph type="body" idx="1"/>
          </p:nvPr>
        </p:nvSpPr>
        <p:spPr>
          <a:xfrm>
            <a:off x="4380762" y="499944"/>
            <a:ext cx="7510238" cy="293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noProof="0" dirty="0">
                <a:solidFill>
                  <a:schemeClr val="bg2"/>
                </a:solidFill>
              </a:rPr>
              <a:t>The largest driver of displacement is rising rents, which is caused in large part by not having enough housing to meet our needs.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-ES_tradnl" i="1" noProof="0" dirty="0">
                <a:solidFill>
                  <a:schemeClr val="accent2"/>
                </a:solidFill>
              </a:rPr>
              <a:t>El principal factor de desplazamiento es la subida de los alquileres, causada en gran parte por no disponer de suficientes viviendas para cubrir nuestras necesidades.</a:t>
            </a:r>
          </a:p>
        </p:txBody>
      </p:sp>
      <p:pic>
        <p:nvPicPr>
          <p:cNvPr id="310" name="Imagen 1" descr="Foto de unos apartamentos de una planta con jardín"/>
          <p:cNvPicPr preferRelativeResize="0"/>
          <p:nvPr/>
        </p:nvPicPr>
        <p:blipFill rotWithShape="1">
          <a:blip r:embed="rId4">
            <a:alphaModFix/>
          </a:blip>
          <a:srcRect l="3712" t="8176" r="3712" b="16944"/>
          <a:stretch/>
        </p:blipFill>
        <p:spPr>
          <a:xfrm>
            <a:off x="663750" y="3525927"/>
            <a:ext cx="5833200" cy="2934097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1" name="Imagen 2" descr="Foto de casas adosadas de dos plantas"/>
          <p:cNvPicPr preferRelativeResize="0"/>
          <p:nvPr/>
        </p:nvPicPr>
        <p:blipFill rotWithShape="1">
          <a:blip r:embed="rId5">
            <a:alphaModFix/>
          </a:blip>
          <a:srcRect t="2963" b="2954"/>
          <a:stretch/>
        </p:blipFill>
        <p:spPr>
          <a:xfrm>
            <a:off x="6876500" y="3525927"/>
            <a:ext cx="5014500" cy="2934097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0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7" name="Imagen 1" descr="Foto de un edificio en construcción"/>
          <p:cNvPicPr preferRelativeResize="0"/>
          <p:nvPr/>
        </p:nvPicPr>
        <p:blipFill rotWithShape="1">
          <a:blip r:embed="rId3">
            <a:alphaModFix/>
          </a:blip>
          <a:srcRect l="17464" r="14018"/>
          <a:stretch/>
        </p:blipFill>
        <p:spPr>
          <a:xfrm>
            <a:off x="277904" y="3473856"/>
            <a:ext cx="3196800" cy="3109800"/>
          </a:xfrm>
          <a:prstGeom prst="roundRect">
            <a:avLst>
              <a:gd name="adj" fmla="val 3962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0" name="Cuadro de texto1"/>
          <p:cNvSpPr txBox="1">
            <a:spLocks noGrp="1"/>
          </p:cNvSpPr>
          <p:nvPr>
            <p:ph type="body" idx="1"/>
          </p:nvPr>
        </p:nvSpPr>
        <p:spPr>
          <a:xfrm>
            <a:off x="8001874" y="308510"/>
            <a:ext cx="379998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_tradnl" i="1" noProof="0" dirty="0">
                <a:solidFill>
                  <a:schemeClr val="accent2"/>
                </a:solidFill>
              </a:rPr>
              <a:t>Producir más viviendas es fundamental para afrontar el reto del desplazamiento.</a:t>
            </a:r>
          </a:p>
        </p:txBody>
      </p:sp>
      <p:sp>
        <p:nvSpPr>
          <p:cNvPr id="325" name="Cuadro de texto 2"/>
          <p:cNvSpPr txBox="1">
            <a:spLocks noGrp="1"/>
          </p:cNvSpPr>
          <p:nvPr>
            <p:ph type="body" idx="1"/>
          </p:nvPr>
        </p:nvSpPr>
        <p:spPr>
          <a:xfrm>
            <a:off x="8001874" y="2070300"/>
            <a:ext cx="335207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_tradnl" sz="2000" b="0" i="1" noProof="0" dirty="0">
                <a:solidFill>
                  <a:schemeClr val="accent2"/>
                </a:solidFill>
              </a:rPr>
              <a:t>A la hora de planificar y crear nuevas viviendas, debemos tener en cuenta:</a:t>
            </a:r>
          </a:p>
        </p:txBody>
      </p:sp>
      <p:sp>
        <p:nvSpPr>
          <p:cNvPr id="323" name="Cuadro de texto3"/>
          <p:cNvSpPr/>
          <p:nvPr/>
        </p:nvSpPr>
        <p:spPr>
          <a:xfrm>
            <a:off x="3687724" y="3278091"/>
            <a:ext cx="3890700" cy="1855727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What type of new </a:t>
            </a:r>
            <a:b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housing, and where?</a:t>
            </a:r>
            <a:endParaRPr lang="en-US" sz="2000" b="1" i="1" noProof="0" dirty="0">
              <a:solidFill>
                <a:schemeClr val="bg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¿Qué tipo de nuevas viviendas y dónde?</a:t>
            </a:r>
          </a:p>
        </p:txBody>
      </p:sp>
      <p:sp>
        <p:nvSpPr>
          <p:cNvPr id="324" name="Cuadro de texto 4"/>
          <p:cNvSpPr/>
          <p:nvPr/>
        </p:nvSpPr>
        <p:spPr>
          <a:xfrm>
            <a:off x="7718292" y="3278092"/>
            <a:ext cx="4109400" cy="1015622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Who will it serve?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¿A quién servirá?</a:t>
            </a:r>
          </a:p>
        </p:txBody>
      </p:sp>
      <p:sp>
        <p:nvSpPr>
          <p:cNvPr id="321" name="Cuadro de texto 5"/>
          <p:cNvSpPr/>
          <p:nvPr/>
        </p:nvSpPr>
        <p:spPr>
          <a:xfrm>
            <a:off x="3687724" y="5247409"/>
            <a:ext cx="3890700" cy="1379626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How will it be </a:t>
            </a:r>
            <a:b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owned and managed?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¿Cómo se gestionará?</a:t>
            </a:r>
          </a:p>
        </p:txBody>
      </p:sp>
      <p:sp>
        <p:nvSpPr>
          <p:cNvPr id="322" name="Cuadro de texto 6"/>
          <p:cNvSpPr/>
          <p:nvPr/>
        </p:nvSpPr>
        <p:spPr>
          <a:xfrm>
            <a:off x="7718274" y="4485884"/>
            <a:ext cx="4109400" cy="2141151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How are the people impacted </a:t>
            </a:r>
            <a:b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by new development </a:t>
            </a:r>
            <a:b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being supported?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¿Cómo se apoya a las personas afectadas por el nuevo desarrollo?</a:t>
            </a:r>
          </a:p>
        </p:txBody>
      </p:sp>
      <p:sp>
        <p:nvSpPr>
          <p:cNvPr id="6" name="Cuadro de texto1">
            <a:extLst>
              <a:ext uri="{FF2B5EF4-FFF2-40B4-BE49-F238E27FC236}">
                <a16:creationId xmlns:a16="http://schemas.microsoft.com/office/drawing/2014/main" id="{21B27A76-0438-580F-3C6E-DF978FAE51D4}"/>
              </a:ext>
            </a:extLst>
          </p:cNvPr>
          <p:cNvSpPr txBox="1">
            <a:spLocks/>
          </p:cNvSpPr>
          <p:nvPr/>
        </p:nvSpPr>
        <p:spPr>
          <a:xfrm>
            <a:off x="4397188" y="308510"/>
            <a:ext cx="353980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noProof="0" dirty="0">
                <a:solidFill>
                  <a:schemeClr val="bg2"/>
                </a:solidFill>
              </a:rPr>
              <a:t>Producing more housing is critical to meet the challenge of displacement.</a:t>
            </a:r>
          </a:p>
        </p:txBody>
      </p:sp>
      <p:sp>
        <p:nvSpPr>
          <p:cNvPr id="7" name="Cuadro de texto 2">
            <a:extLst>
              <a:ext uri="{FF2B5EF4-FFF2-40B4-BE49-F238E27FC236}">
                <a16:creationId xmlns:a16="http://schemas.microsoft.com/office/drawing/2014/main" id="{22910775-9586-1858-C48C-0F1A6A7A9565}"/>
              </a:ext>
            </a:extLst>
          </p:cNvPr>
          <p:cNvSpPr txBox="1">
            <a:spLocks/>
          </p:cNvSpPr>
          <p:nvPr/>
        </p:nvSpPr>
        <p:spPr>
          <a:xfrm>
            <a:off x="4377081" y="2070300"/>
            <a:ext cx="326624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b="0" noProof="0" dirty="0">
                <a:solidFill>
                  <a:schemeClr val="bg2"/>
                </a:solidFill>
              </a:rPr>
              <a:t>As we plan for and create new housing, we need to consider:</a:t>
            </a:r>
          </a:p>
        </p:txBody>
      </p:sp>
      <p:pic>
        <p:nvPicPr>
          <p:cNvPr id="2" name="Icono 1" descr="Icono de herramientas de construcción">
            <a:extLst>
              <a:ext uri="{FF2B5EF4-FFF2-40B4-BE49-F238E27FC236}">
                <a16:creationId xmlns:a16="http://schemas.microsoft.com/office/drawing/2014/main" id="{51C91497-C59C-9D64-0C6C-36858FF6D4F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287" y="361800"/>
            <a:ext cx="641431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00135FC-C02F-BE94-6CCF-F1C646F9BB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004" y="1207568"/>
            <a:ext cx="3976396" cy="199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noProof="0" dirty="0">
                <a:solidFill>
                  <a:schemeClr val="lt1"/>
                </a:solidFill>
              </a:rPr>
              <a:t>And don’t forget</a:t>
            </a:r>
            <a:br>
              <a:rPr lang="en-US" sz="2600" noProof="0" dirty="0">
                <a:solidFill>
                  <a:schemeClr val="lt1"/>
                </a:solidFill>
              </a:rPr>
            </a:br>
            <a:r>
              <a:rPr lang="en-US" sz="3500" noProof="0" dirty="0">
                <a:solidFill>
                  <a:schemeClr val="lt1"/>
                </a:solidFill>
              </a:rPr>
              <a:t>Production!</a:t>
            </a:r>
            <a:br>
              <a:rPr lang="es-ES_tradnl" sz="2600" dirty="0">
                <a:solidFill>
                  <a:schemeClr val="lt1"/>
                </a:solidFill>
              </a:rPr>
            </a:br>
            <a:r>
              <a:rPr lang="es-ES_tradnl" sz="26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Y no se olvide de la </a:t>
            </a:r>
            <a:r>
              <a:rPr lang="es-ES_tradnl" sz="35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Producción!</a:t>
            </a:r>
            <a:endParaRPr lang="es-ES_tradnl" sz="4100" b="0" i="1" noProof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5"/>
            <a:ext cx="466677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4" name="Título 1"/>
          <p:cNvSpPr txBox="1">
            <a:spLocks noGrp="1"/>
          </p:cNvSpPr>
          <p:nvPr>
            <p:ph type="title"/>
          </p:nvPr>
        </p:nvSpPr>
        <p:spPr>
          <a:xfrm>
            <a:off x="182880" y="3034647"/>
            <a:ext cx="414528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24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Pero:</a:t>
            </a: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28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Construir más viviendas no acabará con los desplazamientos.</a:t>
            </a:r>
            <a:endParaRPr lang="es-ES_tradnl" sz="2800" b="0" i="1" noProof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40" name="Icono 1" descr="Icono de la ventana de la sala de esta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100" y="5536432"/>
            <a:ext cx="837947" cy="10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Icono 2" descr="Icono de casa con candad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8752" y="5502662"/>
            <a:ext cx="1050725" cy="104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Cuadro de texto 1"/>
          <p:cNvSpPr txBox="1">
            <a:spLocks noGrp="1"/>
          </p:cNvSpPr>
          <p:nvPr>
            <p:ph type="body" idx="1"/>
          </p:nvPr>
        </p:nvSpPr>
        <p:spPr>
          <a:xfrm>
            <a:off x="5048229" y="285814"/>
            <a:ext cx="6960891" cy="219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en-US" noProof="0" dirty="0">
                <a:solidFill>
                  <a:schemeClr val="bg2"/>
                </a:solidFill>
              </a:rPr>
              <a:t>Protection and Preservation are critical.</a:t>
            </a:r>
            <a:br>
              <a:rPr lang="es-ES_tradnl" dirty="0">
                <a:solidFill>
                  <a:schemeClr val="bg2"/>
                </a:solidFill>
              </a:rPr>
            </a:br>
            <a:r>
              <a:rPr lang="en-US" b="0" noProof="0" dirty="0">
                <a:solidFill>
                  <a:schemeClr val="bg2"/>
                </a:solidFill>
              </a:rPr>
              <a:t>Local policies and programs are needed to: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es-ES_tradnl" i="1" noProof="0" dirty="0">
                <a:solidFill>
                  <a:schemeClr val="accent2"/>
                </a:solidFill>
              </a:rPr>
              <a:t>La protección y la conservación son fundamentales.</a:t>
            </a:r>
            <a:br>
              <a:rPr lang="es-ES_tradnl" i="1" noProof="0" dirty="0">
                <a:solidFill>
                  <a:schemeClr val="accent2"/>
                </a:solidFill>
              </a:rPr>
            </a:br>
            <a:r>
              <a:rPr lang="es-ES_tradnl" b="0" i="1" noProof="0" dirty="0">
                <a:solidFill>
                  <a:schemeClr val="accent2"/>
                </a:solidFill>
              </a:rPr>
              <a:t>Se necesitan políticas y programas locales para:</a:t>
            </a:r>
          </a:p>
        </p:txBody>
      </p:sp>
      <p:sp>
        <p:nvSpPr>
          <p:cNvPr id="337" name="Cuadro de texto3"/>
          <p:cNvSpPr/>
          <p:nvPr/>
        </p:nvSpPr>
        <p:spPr>
          <a:xfrm>
            <a:off x="5032530" y="2543247"/>
            <a:ext cx="6976590" cy="9828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Avoid evictions whenever possible</a:t>
            </a:r>
            <a:endParaRPr lang="es-ES_tradnl" sz="2000" b="1" noProof="0" dirty="0">
              <a:solidFill>
                <a:schemeClr val="bg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Evitar los desahucios siempre que sea posible</a:t>
            </a:r>
          </a:p>
        </p:txBody>
      </p:sp>
      <p:sp>
        <p:nvSpPr>
          <p:cNvPr id="336" name="Cuadro de texto 4"/>
          <p:cNvSpPr/>
          <p:nvPr/>
        </p:nvSpPr>
        <p:spPr>
          <a:xfrm>
            <a:off x="5032530" y="3675769"/>
            <a:ext cx="6976591" cy="982800"/>
          </a:xfrm>
          <a:prstGeom prst="roundRect">
            <a:avLst>
              <a:gd name="adj" fmla="val 7732"/>
            </a:avLst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Help those who are displaced</a:t>
            </a:r>
            <a:endParaRPr lang="es-ES_tradnl" sz="2000" b="1" noProof="0" dirty="0">
              <a:solidFill>
                <a:schemeClr val="bg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Ayudar a los desplazados</a:t>
            </a:r>
          </a:p>
        </p:txBody>
      </p:sp>
      <p:sp>
        <p:nvSpPr>
          <p:cNvPr id="338" name="Cuadro de texto 5"/>
          <p:cNvSpPr/>
          <p:nvPr/>
        </p:nvSpPr>
        <p:spPr>
          <a:xfrm>
            <a:off x="5048229" y="4808297"/>
            <a:ext cx="6960891" cy="1172222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Keep and expand the number of affordable homes</a:t>
            </a:r>
            <a:endParaRPr lang="es-ES_tradnl" sz="2000" b="1" noProof="0" dirty="0">
              <a:solidFill>
                <a:schemeClr val="bg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Mantener y ampliar el número de viviendas asequibles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482155-FC56-5AA6-15F7-E6E71EC9C162}"/>
              </a:ext>
            </a:extLst>
          </p:cNvPr>
          <p:cNvSpPr txBox="1">
            <a:spLocks/>
          </p:cNvSpPr>
          <p:nvPr/>
        </p:nvSpPr>
        <p:spPr>
          <a:xfrm>
            <a:off x="182880" y="827895"/>
            <a:ext cx="466677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37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s-ES_tradnl" sz="2400" dirty="0" err="1">
                <a:solidFill>
                  <a:schemeClr val="lt1"/>
                </a:solidFill>
              </a:rPr>
              <a:t>But</a:t>
            </a:r>
            <a:r>
              <a:rPr lang="es-ES_tradnl" sz="2400" dirty="0">
                <a:solidFill>
                  <a:schemeClr val="lt1"/>
                </a:solidFill>
              </a:rPr>
              <a:t>:</a:t>
            </a:r>
          </a:p>
          <a:p>
            <a:pPr algn="l">
              <a:spcAft>
                <a:spcPts val="1000"/>
              </a:spcAft>
              <a:buSzPts val="1100"/>
              <a:buFont typeface="Arial"/>
              <a:buNone/>
            </a:pPr>
            <a:r>
              <a:rPr lang="en-US" sz="2800" noProof="0" dirty="0">
                <a:solidFill>
                  <a:schemeClr val="lt1"/>
                </a:solidFill>
              </a:rPr>
              <a:t>Building more housing won’t end displacement.</a:t>
            </a:r>
            <a:endParaRPr lang="es-ES_tradnl" sz="2800" b="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4887C3D4-1075-4635-682F-7CAC1407E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n 1">
            <a:extLst>
              <a:ext uri="{FF2B5EF4-FFF2-40B4-BE49-F238E27FC236}">
                <a16:creationId xmlns:a16="http://schemas.microsoft.com/office/drawing/2014/main" id="{65415391-3753-1B12-F071-800C1088A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 amt="30000"/>
          </a:blip>
          <a:srcRect t="13908" b="11913"/>
          <a:stretch/>
        </p:blipFill>
        <p:spPr>
          <a:xfrm>
            <a:off x="-49355" y="-142243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a: Rectángulo">
            <a:extLst>
              <a:ext uri="{FF2B5EF4-FFF2-40B4-BE49-F238E27FC236}">
                <a16:creationId xmlns:a16="http://schemas.microsoft.com/office/drawing/2014/main" id="{6B395183-73E3-33DC-7255-040FE2946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5356" y="780288"/>
            <a:ext cx="5381535" cy="52394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5" name="Forma: Rectángulo">
            <a:extLst>
              <a:ext uri="{FF2B5EF4-FFF2-40B4-BE49-F238E27FC236}">
                <a16:creationId xmlns:a16="http://schemas.microsoft.com/office/drawing/2014/main" id="{6538E234-F9B5-9DC4-5112-833C8DCA6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1300" y="780288"/>
            <a:ext cx="5381535" cy="52394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6" name="Título 1">
            <a:extLst>
              <a:ext uri="{FF2B5EF4-FFF2-40B4-BE49-F238E27FC236}">
                <a16:creationId xmlns:a16="http://schemas.microsoft.com/office/drawing/2014/main" id="{36C0F6D5-49E2-E130-20BE-F70F4B832E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5824" y="500565"/>
            <a:ext cx="4714423" cy="510566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br>
              <a:rPr lang="en-US" b="0" dirty="0">
                <a:solidFill>
                  <a:srgbClr val="0000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comprehensive approach</a:t>
            </a:r>
            <a:r>
              <a:rPr lang="en-US" dirty="0">
                <a:solidFill>
                  <a:schemeClr val="bg1"/>
                </a:solidFill>
              </a:rPr>
              <a:t> across the 3Ps</a:t>
            </a:r>
            <a:br>
              <a:rPr lang="en-US" sz="2400" b="0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en-US" sz="3100" b="1" i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3100" b="1" i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Building more housing</a:t>
            </a:r>
            <a:r>
              <a:rPr lang="es-ES_tradnl" sz="3200" i="1" dirty="0">
                <a:solidFill>
                  <a:schemeClr val="bg1"/>
                </a:solidFill>
              </a:rPr>
              <a:t> - </a:t>
            </a:r>
            <a:r>
              <a:rPr lang="en-US" sz="3100" b="1" i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and better systems</a:t>
            </a:r>
            <a:r>
              <a:rPr lang="es-ES_tradnl" sz="3200" i="1" dirty="0">
                <a:solidFill>
                  <a:schemeClr val="bg1"/>
                </a:solidFill>
              </a:rPr>
              <a:t> - </a:t>
            </a:r>
            <a:r>
              <a:rPr lang="en-US" sz="3100" b="1" i="1" noProof="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to keep people in place</a:t>
            </a:r>
            <a:endParaRPr lang="es-ES_tradnl" sz="2400" b="1" i="1" noProof="0" dirty="0">
              <a:solidFill>
                <a:schemeClr val="bg1"/>
              </a:solidFill>
              <a:latin typeface="Trebuchet MS"/>
              <a:ea typeface="Trebuchet MS"/>
              <a:cs typeface="Trebuchet MS"/>
            </a:endParaRPr>
          </a:p>
        </p:txBody>
      </p:sp>
      <p:grpSp>
        <p:nvGrpSpPr>
          <p:cNvPr id="277" name="Grupo: diseño de cuadros de texto ">
            <a:extLst>
              <a:ext uri="{FF2B5EF4-FFF2-40B4-BE49-F238E27FC236}">
                <a16:creationId xmlns:a16="http://schemas.microsoft.com/office/drawing/2014/main" id="{97E175CD-8260-F611-EA20-E04916E75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3124" y="1158220"/>
            <a:ext cx="1262700" cy="1262700"/>
            <a:chOff x="366200" y="2280950"/>
            <a:chExt cx="1262700" cy="1262700"/>
          </a:xfrm>
        </p:grpSpPr>
        <p:sp>
          <p:nvSpPr>
            <p:cNvPr id="278" name="Forma: Círculo">
              <a:extLst>
                <a:ext uri="{FF2B5EF4-FFF2-40B4-BE49-F238E27FC236}">
                  <a16:creationId xmlns:a16="http://schemas.microsoft.com/office/drawing/2014/main" id="{284F6456-DD84-3058-F2ED-4791335C4CBC}"/>
                </a:ext>
              </a:extLst>
            </p:cNvPr>
            <p:cNvSpPr/>
            <p:nvPr/>
          </p:nvSpPr>
          <p:spPr>
            <a:xfrm>
              <a:off x="366200" y="2280950"/>
              <a:ext cx="1262700" cy="12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noProof="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9" name="Icono 1">
              <a:extLst>
                <a:ext uri="{FF2B5EF4-FFF2-40B4-BE49-F238E27FC236}">
                  <a16:creationId xmlns:a16="http://schemas.microsoft.com/office/drawing/2014/main" id="{B4E44820-94CB-D44B-BF0C-78D17F2601CF}"/>
                </a:ext>
              </a:extLst>
            </p:cNvPr>
            <p:cNvSpPr txBox="1"/>
            <p:nvPr/>
          </p:nvSpPr>
          <p:spPr>
            <a:xfrm>
              <a:off x="589550" y="2407080"/>
              <a:ext cx="816000" cy="10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9300" b="1" noProof="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4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FBFD603-9671-21A6-E280-0055FF7C8D99}"/>
              </a:ext>
            </a:extLst>
          </p:cNvPr>
          <p:cNvSpPr txBox="1">
            <a:spLocks/>
          </p:cNvSpPr>
          <p:nvPr/>
        </p:nvSpPr>
        <p:spPr>
          <a:xfrm>
            <a:off x="6762335" y="967290"/>
            <a:ext cx="4816185" cy="463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rebuchet MS"/>
              <a:buNone/>
              <a:defRPr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sz="4600" dirty="0">
              <a:solidFill>
                <a:schemeClr val="bg1"/>
              </a:solidFill>
            </a:endParaRPr>
          </a:p>
          <a:p>
            <a:r>
              <a:rPr lang="es-ES" sz="4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Un enfoque global de las </a:t>
            </a:r>
            <a:endParaRPr lang="en-US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s-ES" sz="4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3Ps</a:t>
            </a:r>
            <a:endParaRPr lang="es-ES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es-ES_tradnl" sz="3000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s-ES_tradnl" sz="30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Construir más vivienda - y mejores sistemas - para mantener a las personas en sus hogares</a:t>
            </a:r>
            <a:endParaRPr lang="es-ES_tradnl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17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agen 1" descr="Vista aérea del barrio"/>
          <p:cNvPicPr preferRelativeResize="0"/>
          <p:nvPr/>
        </p:nvPicPr>
        <p:blipFill rotWithShape="1">
          <a:blip r:embed="rId3">
            <a:alphaModFix/>
          </a:blip>
          <a:srcRect l="15453" r="62134"/>
          <a:stretch/>
        </p:blipFill>
        <p:spPr>
          <a:xfrm>
            <a:off x="2" y="0"/>
            <a:ext cx="23084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Título 1"/>
          <p:cNvSpPr txBox="1">
            <a:spLocks noGrp="1"/>
          </p:cNvSpPr>
          <p:nvPr>
            <p:ph type="title"/>
          </p:nvPr>
        </p:nvSpPr>
        <p:spPr>
          <a:xfrm>
            <a:off x="2308403" y="274281"/>
            <a:ext cx="9812180" cy="148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2400" noProof="0" dirty="0">
                <a:solidFill>
                  <a:schemeClr val="bg2"/>
                </a:solidFill>
              </a:rPr>
              <a:t>We need to create more and better housing choices while helping existing residents stay in place 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s-ES_tradnl" sz="2400" i="1" noProof="0" dirty="0">
                <a:solidFill>
                  <a:schemeClr val="accent2"/>
                </a:solidFill>
              </a:rPr>
              <a:t>Tenemos que crear más y mejores opciones de vivienda, al tiempo que ayudamos a los residentes a permanecer en su lugar</a:t>
            </a:r>
          </a:p>
        </p:txBody>
      </p:sp>
      <p:cxnSp>
        <p:nvCxnSpPr>
          <p:cNvPr id="453" name="Forma: líne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703943" y="1863831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4" name="Cuadro de texto 1"/>
          <p:cNvSpPr txBox="1">
            <a:spLocks noGrp="1"/>
          </p:cNvSpPr>
          <p:nvPr>
            <p:ph type="body" idx="1"/>
          </p:nvPr>
        </p:nvSpPr>
        <p:spPr>
          <a:xfrm>
            <a:off x="7587672" y="2029760"/>
            <a:ext cx="453291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_tradnl" sz="2000" i="1" noProof="0" dirty="0">
                <a:solidFill>
                  <a:schemeClr val="accent2"/>
                </a:solidFill>
              </a:rPr>
              <a:t>Podemos trabajar juntos para:</a:t>
            </a:r>
          </a:p>
        </p:txBody>
      </p:sp>
      <p:sp>
        <p:nvSpPr>
          <p:cNvPr id="456" name="Cuadro de texto 2"/>
          <p:cNvSpPr txBox="1"/>
          <p:nvPr/>
        </p:nvSpPr>
        <p:spPr>
          <a:xfrm>
            <a:off x="7587672" y="2536096"/>
            <a:ext cx="4532911" cy="41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s-ES_tradnl" sz="16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Comprender la realidad del desplazamiento en nuestra comunidad</a:t>
            </a:r>
          </a:p>
          <a:p>
            <a:pPr marL="457200" lvl="0" indent="-400050" algn="l" rtl="0"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s-ES_tradnl" sz="16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Garantizar que las personas más afectadas por los riesgos de desplazamiento participen en el desarrollo de la solución</a:t>
            </a:r>
          </a:p>
          <a:p>
            <a:pPr marL="457200" lvl="0" indent="-400050" algn="l" rtl="0"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s-ES_tradnl" sz="16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Crear y conservar las viviendas que necesitamos para la gente de hoy, así como para acoger a nuevos vecinos y apoyar a las generaciones futuras</a:t>
            </a:r>
          </a:p>
          <a:p>
            <a:pPr marL="457200" lvl="0" indent="-400050" algn="l" rtl="0"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s-ES_tradnl" sz="16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Desarrollar y ofrecer soluciones viables que ayuden a las personas de todos los ingresos a permanecer y prosperar en nuestra comunidad</a:t>
            </a:r>
          </a:p>
        </p:txBody>
      </p:sp>
      <p:sp>
        <p:nvSpPr>
          <p:cNvPr id="2" name="Cuadro de texto 1">
            <a:extLst>
              <a:ext uri="{FF2B5EF4-FFF2-40B4-BE49-F238E27FC236}">
                <a16:creationId xmlns:a16="http://schemas.microsoft.com/office/drawing/2014/main" id="{4C58D51C-1DC6-417B-2BF4-F71BAF13FAA7}"/>
              </a:ext>
            </a:extLst>
          </p:cNvPr>
          <p:cNvSpPr txBox="1">
            <a:spLocks/>
          </p:cNvSpPr>
          <p:nvPr/>
        </p:nvSpPr>
        <p:spPr>
          <a:xfrm>
            <a:off x="2681582" y="2029760"/>
            <a:ext cx="453291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noProof="0" dirty="0">
                <a:solidFill>
                  <a:schemeClr val="bg2"/>
                </a:solidFill>
              </a:rPr>
              <a:t>We can work together to:</a:t>
            </a:r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F7F9E0FC-9AC8-AE32-7D3D-1E2F209D9F49}"/>
              </a:ext>
            </a:extLst>
          </p:cNvPr>
          <p:cNvSpPr txBox="1"/>
          <p:nvPr/>
        </p:nvSpPr>
        <p:spPr>
          <a:xfrm>
            <a:off x="2681582" y="2536096"/>
            <a:ext cx="4532911" cy="390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600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Understand the realities of displacement in our community</a:t>
            </a:r>
          </a:p>
          <a:p>
            <a:pPr marL="457200" lvl="0" indent="-400050" algn="l" rtl="0"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Ensure that people most impacted by displacement risks are part of developing the solution</a:t>
            </a:r>
          </a:p>
          <a:p>
            <a:pPr marL="457200" lvl="0" indent="-400050" algn="l" rtl="0"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Create and preserve the housing we need for people here today as well as to welcome new neighbors and support future generations </a:t>
            </a:r>
          </a:p>
          <a:p>
            <a:pPr marL="457200" lvl="0" indent="-400050" algn="l" rtl="0"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Develop and deliver workable solutions that help people of all incomes stay and thrive in our community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673817"/>
            <a:ext cx="12192000" cy="51841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9" name="Título 1"/>
          <p:cNvSpPr txBox="1">
            <a:spLocks noGrp="1"/>
          </p:cNvSpPr>
          <p:nvPr>
            <p:ph type="title"/>
          </p:nvPr>
        </p:nvSpPr>
        <p:spPr>
          <a:xfrm>
            <a:off x="6235088" y="278941"/>
            <a:ext cx="541970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s-ES_tradnl" sz="2800" i="1" noProof="0" dirty="0">
                <a:solidFill>
                  <a:schemeClr val="accent2"/>
                </a:solidFill>
              </a:rPr>
              <a:t>Es más que tener políticas y programas: ¡necesitamos un enfoque holístico!</a:t>
            </a:r>
          </a:p>
        </p:txBody>
      </p:sp>
      <p:sp>
        <p:nvSpPr>
          <p:cNvPr id="431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7210" y="2094075"/>
            <a:ext cx="5313540" cy="14778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2" name="Cuadro de texto 1"/>
          <p:cNvSpPr txBox="1">
            <a:spLocks noGrp="1"/>
          </p:cNvSpPr>
          <p:nvPr>
            <p:ph type="body" idx="1"/>
          </p:nvPr>
        </p:nvSpPr>
        <p:spPr>
          <a:xfrm>
            <a:off x="653750" y="2236124"/>
            <a:ext cx="5080460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noProof="0" dirty="0">
                <a:solidFill>
                  <a:schemeClr val="accent3"/>
                </a:solidFill>
              </a:rPr>
              <a:t>Outreach and Education </a:t>
            </a:r>
            <a:r>
              <a:rPr lang="en-US" sz="2200" noProof="0" dirty="0">
                <a:solidFill>
                  <a:schemeClr val="bg2"/>
                </a:solidFill>
              </a:rPr>
              <a:t>help everyone understand their rights and the available services</a:t>
            </a:r>
          </a:p>
        </p:txBody>
      </p:sp>
      <p:sp>
        <p:nvSpPr>
          <p:cNvPr id="433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7210" y="4016709"/>
            <a:ext cx="5313540" cy="18021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4" name="Cuadro de texto 2"/>
          <p:cNvSpPr txBox="1">
            <a:spLocks noGrp="1"/>
          </p:cNvSpPr>
          <p:nvPr>
            <p:ph type="body" idx="1"/>
          </p:nvPr>
        </p:nvSpPr>
        <p:spPr>
          <a:xfrm>
            <a:off x="684275" y="4345807"/>
            <a:ext cx="5036464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noProof="0" dirty="0">
                <a:solidFill>
                  <a:schemeClr val="accent3"/>
                </a:solidFill>
              </a:rPr>
              <a:t>Partnerships with Community Groups </a:t>
            </a:r>
            <a:r>
              <a:rPr lang="en-US" sz="2200" noProof="0" dirty="0">
                <a:solidFill>
                  <a:schemeClr val="bg2"/>
                </a:solidFill>
              </a:rPr>
              <a:t>reach people where they’re at and deliver fast, effective support</a:t>
            </a:r>
          </a:p>
        </p:txBody>
      </p:sp>
      <p:sp>
        <p:nvSpPr>
          <p:cNvPr id="435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5088" y="2094075"/>
            <a:ext cx="5419702" cy="14778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6" name="Cuadro de texto 3"/>
          <p:cNvSpPr txBox="1">
            <a:spLocks noGrp="1"/>
          </p:cNvSpPr>
          <p:nvPr>
            <p:ph type="body" idx="1"/>
          </p:nvPr>
        </p:nvSpPr>
        <p:spPr>
          <a:xfrm>
            <a:off x="6374353" y="2245822"/>
            <a:ext cx="5143220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_tradnl" sz="2200" i="1" noProof="0" dirty="0">
                <a:solidFill>
                  <a:schemeClr val="accent2"/>
                </a:solidFill>
              </a:rPr>
              <a:t>La divulgación y la educación </a:t>
            </a:r>
            <a:r>
              <a:rPr lang="es-ES_tradnl" sz="2200" b="0" i="1" noProof="0" dirty="0">
                <a:solidFill>
                  <a:schemeClr val="accent2"/>
                </a:solidFill>
              </a:rPr>
              <a:t>ayudan a todos a conocer sus derechos y los servicios disponibles</a:t>
            </a:r>
          </a:p>
        </p:txBody>
      </p:sp>
      <p:sp>
        <p:nvSpPr>
          <p:cNvPr id="2" name="Forma: Rectángulo">
            <a:extLst>
              <a:ext uri="{FF2B5EF4-FFF2-40B4-BE49-F238E27FC236}">
                <a16:creationId xmlns:a16="http://schemas.microsoft.com/office/drawing/2014/main" id="{7E3331FC-81AD-02CE-E736-F8AC55CA7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5088" y="4016709"/>
            <a:ext cx="5419702" cy="18021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Cuadro de texto 4">
            <a:extLst>
              <a:ext uri="{FF2B5EF4-FFF2-40B4-BE49-F238E27FC236}">
                <a16:creationId xmlns:a16="http://schemas.microsoft.com/office/drawing/2014/main" id="{CFD09440-0054-E261-7786-1D3A07AAF9F5}"/>
              </a:ext>
            </a:extLst>
          </p:cNvPr>
          <p:cNvSpPr txBox="1">
            <a:spLocks/>
          </p:cNvSpPr>
          <p:nvPr/>
        </p:nvSpPr>
        <p:spPr>
          <a:xfrm>
            <a:off x="6385838" y="4123960"/>
            <a:ext cx="5143220" cy="148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_tradnl" sz="2200" i="1" noProof="0" dirty="0">
                <a:solidFill>
                  <a:schemeClr val="accent2"/>
                </a:solidFill>
              </a:rPr>
              <a:t>Las asociaciones con grupos comunitarios </a:t>
            </a:r>
            <a:r>
              <a:rPr lang="es-ES_tradnl" sz="2200" b="0" i="1" noProof="0" dirty="0">
                <a:solidFill>
                  <a:schemeClr val="accent2"/>
                </a:solidFill>
              </a:rPr>
              <a:t>llegan a las personas allí donde se encuentran y prestan una ayuda rápida y eficaz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6572B25-A1F1-C5A1-4D31-EA1E7C7069FF}"/>
              </a:ext>
            </a:extLst>
          </p:cNvPr>
          <p:cNvSpPr txBox="1">
            <a:spLocks/>
          </p:cNvSpPr>
          <p:nvPr/>
        </p:nvSpPr>
        <p:spPr>
          <a:xfrm>
            <a:off x="492656" y="278941"/>
            <a:ext cx="541970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37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SzPts val="4400"/>
              <a:buFont typeface="Play"/>
              <a:buNone/>
            </a:pPr>
            <a:r>
              <a:rPr lang="en-US" sz="2800" noProof="0" dirty="0">
                <a:solidFill>
                  <a:schemeClr val="bg2"/>
                </a:solidFill>
              </a:rPr>
              <a:t>It’s more than having policies and programs — we need a holistic approach!</a:t>
            </a:r>
            <a:endParaRPr lang="es-ES_tradnl" sz="2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E5F9B6C2-1CD4-7B59-9126-7C2B5D118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Forma: Rectángulo">
            <a:extLst>
              <a:ext uri="{FF2B5EF4-FFF2-40B4-BE49-F238E27FC236}">
                <a16:creationId xmlns:a16="http://schemas.microsoft.com/office/drawing/2014/main" id="{C7CDA828-2627-F75A-EBBD-FA54A7550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673817"/>
            <a:ext cx="12192000" cy="51841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9" name="Título 1">
            <a:extLst>
              <a:ext uri="{FF2B5EF4-FFF2-40B4-BE49-F238E27FC236}">
                <a16:creationId xmlns:a16="http://schemas.microsoft.com/office/drawing/2014/main" id="{823D26EF-AEE0-A852-4C64-D7CAC9EFD1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5088" y="278941"/>
            <a:ext cx="541970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s-ES_tradnl" sz="2800" i="1" noProof="0" dirty="0">
                <a:solidFill>
                  <a:schemeClr val="accent2"/>
                </a:solidFill>
              </a:rPr>
              <a:t>Es más que tener políticas y programas: ¡necesitamos un enfoque holístico!</a:t>
            </a:r>
          </a:p>
        </p:txBody>
      </p:sp>
      <p:sp>
        <p:nvSpPr>
          <p:cNvPr id="431" name="Forma: Rectángulo">
            <a:extLst>
              <a:ext uri="{FF2B5EF4-FFF2-40B4-BE49-F238E27FC236}">
                <a16:creationId xmlns:a16="http://schemas.microsoft.com/office/drawing/2014/main" id="{860C8E2A-3230-F887-D0BD-9B6354ABA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7210" y="2094074"/>
            <a:ext cx="5313540" cy="1802099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2" name="Cuadro de texto 1">
            <a:extLst>
              <a:ext uri="{FF2B5EF4-FFF2-40B4-BE49-F238E27FC236}">
                <a16:creationId xmlns:a16="http://schemas.microsoft.com/office/drawing/2014/main" id="{E7852DA5-8B9B-65AD-DBDB-1ACB1B46A8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750" y="2253893"/>
            <a:ext cx="5080460" cy="148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noProof="0" dirty="0">
                <a:solidFill>
                  <a:schemeClr val="accent3"/>
                </a:solidFill>
              </a:rPr>
              <a:t>Data and Monitoring </a:t>
            </a:r>
            <a:r>
              <a:rPr lang="en-US" sz="2200" noProof="0" dirty="0">
                <a:solidFill>
                  <a:schemeClr val="bg2"/>
                </a:solidFill>
              </a:rPr>
              <a:t>help us know what is happening and whether programs are working and that rules are followed</a:t>
            </a:r>
          </a:p>
        </p:txBody>
      </p:sp>
      <p:sp>
        <p:nvSpPr>
          <p:cNvPr id="433" name="Forma: Rectángulo">
            <a:extLst>
              <a:ext uri="{FF2B5EF4-FFF2-40B4-BE49-F238E27FC236}">
                <a16:creationId xmlns:a16="http://schemas.microsoft.com/office/drawing/2014/main" id="{BEE75C15-8F66-F113-78E5-15C21E8F9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7210" y="4273029"/>
            <a:ext cx="5313540" cy="18021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4" name="Cuadro de texto 2">
            <a:extLst>
              <a:ext uri="{FF2B5EF4-FFF2-40B4-BE49-F238E27FC236}">
                <a16:creationId xmlns:a16="http://schemas.microsoft.com/office/drawing/2014/main" id="{3F631C25-3E79-8659-81D4-68E19DB518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1181" y="4607066"/>
            <a:ext cx="4648276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noProof="0" dirty="0">
                <a:solidFill>
                  <a:schemeClr val="accent3"/>
                </a:solidFill>
              </a:rPr>
              <a:t>Investment</a:t>
            </a:r>
            <a:r>
              <a:rPr lang="en-US" sz="2200" noProof="0" dirty="0"/>
              <a:t> </a:t>
            </a:r>
            <a:r>
              <a:rPr lang="en-US" sz="2200" noProof="0" dirty="0">
                <a:solidFill>
                  <a:schemeClr val="bg2"/>
                </a:solidFill>
              </a:rPr>
              <a:t>makes things happen and</a:t>
            </a:r>
            <a:r>
              <a:rPr lang="en-US" sz="2200" dirty="0">
                <a:solidFill>
                  <a:schemeClr val="bg2"/>
                </a:solidFill>
              </a:rPr>
              <a:t> ensures</a:t>
            </a:r>
            <a:r>
              <a:rPr lang="en-US" sz="2200" noProof="0" dirty="0">
                <a:solidFill>
                  <a:schemeClr val="bg2"/>
                </a:solidFill>
              </a:rPr>
              <a:t> housing remains affordable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35" name="Forma: Rectángulo">
            <a:extLst>
              <a:ext uri="{FF2B5EF4-FFF2-40B4-BE49-F238E27FC236}">
                <a16:creationId xmlns:a16="http://schemas.microsoft.com/office/drawing/2014/main" id="{1F07A8D7-A198-91F9-401E-449789736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5088" y="2094075"/>
            <a:ext cx="5419702" cy="18021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6" name="Cuadro de texto 3">
            <a:extLst>
              <a:ext uri="{FF2B5EF4-FFF2-40B4-BE49-F238E27FC236}">
                <a16:creationId xmlns:a16="http://schemas.microsoft.com/office/drawing/2014/main" id="{6F5FE476-C200-1B3D-8EF2-A74C3B54C1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71461" y="2340775"/>
            <a:ext cx="5143220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_tradnl" sz="2200" i="1" noProof="0" dirty="0">
                <a:solidFill>
                  <a:schemeClr val="accent2"/>
                </a:solidFill>
              </a:rPr>
              <a:t>Los datos y el seguimiento </a:t>
            </a:r>
            <a:r>
              <a:rPr lang="es-ES_tradnl" sz="2200" b="0" i="1" noProof="0" dirty="0">
                <a:solidFill>
                  <a:schemeClr val="accent2"/>
                </a:solidFill>
              </a:rPr>
              <a:t>nos ayudan a saber qué ocurre y si los programas funcionan y que se cumplan las reglas</a:t>
            </a:r>
          </a:p>
        </p:txBody>
      </p:sp>
      <p:sp>
        <p:nvSpPr>
          <p:cNvPr id="2" name="Forma: Rectángulo">
            <a:extLst>
              <a:ext uri="{FF2B5EF4-FFF2-40B4-BE49-F238E27FC236}">
                <a16:creationId xmlns:a16="http://schemas.microsoft.com/office/drawing/2014/main" id="{A7E7BC51-DB1F-5E72-606E-94FA6E7B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5088" y="4283133"/>
            <a:ext cx="5419702" cy="18021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Cuadro de texto 4">
            <a:extLst>
              <a:ext uri="{FF2B5EF4-FFF2-40B4-BE49-F238E27FC236}">
                <a16:creationId xmlns:a16="http://schemas.microsoft.com/office/drawing/2014/main" id="{6ACBEF2E-C278-07D1-CA6D-A3AACDF92E2F}"/>
              </a:ext>
            </a:extLst>
          </p:cNvPr>
          <p:cNvSpPr txBox="1">
            <a:spLocks/>
          </p:cNvSpPr>
          <p:nvPr/>
        </p:nvSpPr>
        <p:spPr>
          <a:xfrm>
            <a:off x="6371461" y="4620422"/>
            <a:ext cx="5143220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_tradnl" sz="2200" i="1" noProof="0" dirty="0">
                <a:solidFill>
                  <a:schemeClr val="accent2"/>
                </a:solidFill>
              </a:rPr>
              <a:t>La </a:t>
            </a:r>
            <a:r>
              <a:rPr lang="es-ES_tradnl" sz="2200" i="1" dirty="0">
                <a:solidFill>
                  <a:schemeClr val="accent2"/>
                </a:solidFill>
              </a:rPr>
              <a:t>inversión</a:t>
            </a:r>
            <a:r>
              <a:rPr lang="es-ES_tradnl" sz="2200" b="0" i="1" dirty="0">
                <a:solidFill>
                  <a:schemeClr val="accent2"/>
                </a:solidFill>
              </a:rPr>
              <a:t> </a:t>
            </a:r>
            <a:r>
              <a:rPr lang="es-ES_tradnl" sz="2200" b="0" i="1" noProof="0" dirty="0">
                <a:solidFill>
                  <a:schemeClr val="accent2"/>
                </a:solidFill>
              </a:rPr>
              <a:t>hace que las cosas sucedan y</a:t>
            </a:r>
            <a:r>
              <a:rPr lang="es-ES_tradnl" sz="2200" b="0" i="1" dirty="0">
                <a:solidFill>
                  <a:schemeClr val="accent2"/>
                </a:solidFill>
              </a:rPr>
              <a:t> garantiza</a:t>
            </a:r>
            <a:r>
              <a:rPr lang="es-ES_tradnl" sz="2200" b="0" i="1" noProof="0" dirty="0">
                <a:solidFill>
                  <a:schemeClr val="accent2"/>
                </a:solidFill>
              </a:rPr>
              <a:t> que la vivienda siga siendo asequible</a:t>
            </a:r>
            <a:endParaRPr lang="en-US" i="1" dirty="0">
              <a:solidFill>
                <a:schemeClr val="accent2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FF638B7-1332-20C0-A780-22E361475B3D}"/>
              </a:ext>
            </a:extLst>
          </p:cNvPr>
          <p:cNvSpPr txBox="1">
            <a:spLocks/>
          </p:cNvSpPr>
          <p:nvPr/>
        </p:nvSpPr>
        <p:spPr>
          <a:xfrm>
            <a:off x="492656" y="278941"/>
            <a:ext cx="541970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37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SzPts val="4400"/>
              <a:buFont typeface="Play"/>
              <a:buNone/>
            </a:pPr>
            <a:r>
              <a:rPr lang="en-US" sz="2800" noProof="0" dirty="0">
                <a:solidFill>
                  <a:schemeClr val="bg2"/>
                </a:solidFill>
              </a:rPr>
              <a:t>It’s more than having policies and programs — we need a systems approach!</a:t>
            </a:r>
            <a:endParaRPr lang="es-ES_tradnl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10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ítulo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US" sz="4200" dirty="0">
                <a:solidFill>
                  <a:schemeClr val="bg2"/>
                </a:solidFill>
              </a:rPr>
              <a:t>Presentation Overview</a:t>
            </a:r>
            <a:br>
              <a:rPr lang="en-US" sz="4200" dirty="0"/>
            </a:br>
            <a:r>
              <a:rPr lang="es-ES_tradnl" sz="4200" i="1" noProof="0" dirty="0"/>
              <a:t>Resumen de la presentación</a:t>
            </a:r>
          </a:p>
        </p:txBody>
      </p:sp>
      <p:cxnSp>
        <p:nvCxnSpPr>
          <p:cNvPr id="109" name="Forma: líne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05426" y="1561860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Cuadro de texto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015827" y="1897623"/>
            <a:ext cx="5085900" cy="2019470"/>
          </a:xfrm>
          <a:prstGeom prst="roundRect">
            <a:avLst>
              <a:gd name="adj" fmla="val 11209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2200" b="1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What are we talking about when we talk about displacement?</a:t>
            </a:r>
          </a:p>
          <a:p>
            <a:pPr marL="457200">
              <a:buClr>
                <a:schemeClr val="dk1"/>
              </a:buClr>
              <a:buSzPts val="1100"/>
            </a:pPr>
            <a:r>
              <a:rPr lang="es-ES_tradnl" sz="22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¿De qué estamos hablando cuando hablamos del desplazamiento?</a:t>
            </a:r>
            <a:endParaRPr lang="es-ES_tradnl" sz="2000" i="1" noProof="0" dirty="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" name="Forma: Círculo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746433"/>
            <a:ext cx="648600" cy="64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" name="Número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2926" y="1811221"/>
            <a:ext cx="419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46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</a:p>
        </p:txBody>
      </p:sp>
      <p:sp>
        <p:nvSpPr>
          <p:cNvPr id="101" name="Cuadro de texto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010100" y="4296697"/>
            <a:ext cx="5085900" cy="2029964"/>
          </a:xfrm>
          <a:prstGeom prst="roundRect">
            <a:avLst>
              <a:gd name="adj" fmla="val 9738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>
              <a:spcAft>
                <a:spcPts val="600"/>
              </a:spcAft>
            </a:pPr>
            <a:r>
              <a:rPr lang="en-US" sz="2200" b="1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What are the impacts of displacement?</a:t>
            </a:r>
            <a:endParaRPr lang="en-US" sz="2000" b="1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2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¿Cuáles son las repercusiones del desplazamiento?</a:t>
            </a:r>
            <a:endParaRPr lang="es-ES_tradnl" sz="2000" b="1" i="1" noProof="0" dirty="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" name="Forma: Círculo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4036785"/>
            <a:ext cx="648600" cy="6486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" name="Númer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2926" y="4101573"/>
            <a:ext cx="419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46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</a:p>
        </p:txBody>
      </p:sp>
      <p:sp>
        <p:nvSpPr>
          <p:cNvPr id="102" name="Cuadro de texto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514739" y="1897622"/>
            <a:ext cx="5360103" cy="2019469"/>
          </a:xfrm>
          <a:prstGeom prst="roundRect">
            <a:avLst>
              <a:gd name="adj" fmla="val 7732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2200" b="1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What can we do about displacement?</a:t>
            </a:r>
            <a:endParaRPr lang="en-US" sz="1900" b="1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22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¿Qué podemos hacer frente al desplazamiento?</a:t>
            </a:r>
            <a:endParaRPr lang="es-ES_tradnl" sz="1900" b="1" i="1" noProof="0" dirty="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" name="Forma: Círculo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7425" y="1684646"/>
            <a:ext cx="648600" cy="648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" name="Número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22152" y="1749434"/>
            <a:ext cx="419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46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</a:p>
        </p:txBody>
      </p:sp>
      <p:sp>
        <p:nvSpPr>
          <p:cNvPr id="3" name="Cuadro de texto 4">
            <a:extLst>
              <a:ext uri="{FF2B5EF4-FFF2-40B4-BE49-F238E27FC236}">
                <a16:creationId xmlns:a16="http://schemas.microsoft.com/office/drawing/2014/main" id="{B833D2B6-30A6-B09D-921B-867FA182B5D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514740" y="4296697"/>
            <a:ext cx="5360103" cy="2029963"/>
          </a:xfrm>
          <a:prstGeom prst="roundRect">
            <a:avLst>
              <a:gd name="adj" fmla="val 9738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>
              <a:spcAft>
                <a:spcPts val="600"/>
              </a:spcAft>
            </a:pPr>
            <a:r>
              <a:rPr lang="en-US" sz="2200" b="1" dirty="0">
                <a:solidFill>
                  <a:schemeClr val="bg2"/>
                </a:solidFill>
                <a:latin typeface="Trebuchet MS"/>
                <a:ea typeface="Trebuchet MS"/>
                <a:sym typeface="Trebuchet MS"/>
              </a:rPr>
              <a:t>A comprehensive approach across the 3Ps </a:t>
            </a:r>
            <a:endParaRPr lang="en-US" b="1" dirty="0">
              <a:solidFill>
                <a:schemeClr val="bg2"/>
              </a:solidFill>
              <a:latin typeface="Trebuchet MS"/>
            </a:endParaRPr>
          </a:p>
          <a:p>
            <a:pPr marL="457200"/>
            <a:r>
              <a:rPr lang="es-ES_tradnl" sz="2200" b="1" i="1" dirty="0">
                <a:solidFill>
                  <a:schemeClr val="accent2"/>
                </a:solidFill>
                <a:latin typeface="Trebuchet MS"/>
              </a:rPr>
              <a:t>Un enfoque global de las 3Ps</a:t>
            </a:r>
            <a:endParaRPr lang="es-ES_tradnl" sz="2200" b="1" i="1" noProof="0" dirty="0">
              <a:solidFill>
                <a:schemeClr val="accent2"/>
              </a:solidFill>
              <a:ea typeface="Trebuchet MS"/>
            </a:endParaRPr>
          </a:p>
        </p:txBody>
      </p:sp>
      <p:sp>
        <p:nvSpPr>
          <p:cNvPr id="107" name="Forma: Círculo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7425" y="4033772"/>
            <a:ext cx="648600" cy="64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Número 4">
            <a:extLst>
              <a:ext uri="{FF2B5EF4-FFF2-40B4-BE49-F238E27FC236}">
                <a16:creationId xmlns:a16="http://schemas.microsoft.com/office/drawing/2014/main" id="{D55E206B-B8FE-2845-A959-AA9C105B9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22152" y="4098570"/>
            <a:ext cx="419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4600" b="1" noProof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Imagen 1" descr="Vista aérea del barrio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84975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3" name="Título 1"/>
          <p:cNvSpPr txBox="1">
            <a:spLocks noGrp="1"/>
          </p:cNvSpPr>
          <p:nvPr>
            <p:ph type="title"/>
          </p:nvPr>
        </p:nvSpPr>
        <p:spPr>
          <a:xfrm>
            <a:off x="6742176" y="365125"/>
            <a:ext cx="369417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s-ES_tradnl" i="1" noProof="0" dirty="0">
                <a:solidFill>
                  <a:schemeClr val="accent2"/>
                </a:solidFill>
              </a:rPr>
              <a:t>Más recursos</a:t>
            </a:r>
          </a:p>
        </p:txBody>
      </p:sp>
      <p:sp>
        <p:nvSpPr>
          <p:cNvPr id="465" name="Cuadro de texto 1"/>
          <p:cNvSpPr txBox="1">
            <a:spLocks noGrp="1"/>
          </p:cNvSpPr>
          <p:nvPr>
            <p:ph type="body" idx="1"/>
          </p:nvPr>
        </p:nvSpPr>
        <p:spPr>
          <a:xfrm>
            <a:off x="6595872" y="1940623"/>
            <a:ext cx="402336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Más información sobre los desplazamientos en mapas, documentos de investigación y vídeos en</a:t>
            </a:r>
          </a:p>
        </p:txBody>
      </p:sp>
      <p:sp>
        <p:nvSpPr>
          <p:cNvPr id="466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14975" y="3783650"/>
            <a:ext cx="7119600" cy="21765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7" name="Cuadro de texto 2"/>
          <p:cNvSpPr txBox="1">
            <a:spLocks noGrp="1"/>
          </p:cNvSpPr>
          <p:nvPr>
            <p:ph type="body" idx="1"/>
          </p:nvPr>
        </p:nvSpPr>
        <p:spPr>
          <a:xfrm>
            <a:off x="2322775" y="3991925"/>
            <a:ext cx="7362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3600" noProof="0" dirty="0">
                <a:solidFill>
                  <a:schemeClr val="accent3"/>
                </a:solidFill>
              </a:rPr>
              <a:t>UC </a:t>
            </a:r>
            <a:r>
              <a:rPr lang="es-ES_tradnl" sz="3600" noProof="0" dirty="0" err="1">
                <a:solidFill>
                  <a:schemeClr val="accent3"/>
                </a:solidFill>
              </a:rPr>
              <a:t>Berkeley’s</a:t>
            </a:r>
            <a:r>
              <a:rPr lang="es-ES_tradnl" sz="3600" noProof="0" dirty="0">
                <a:solidFill>
                  <a:schemeClr val="accent3"/>
                </a:solidFill>
              </a:rPr>
              <a:t> Urban </a:t>
            </a:r>
            <a:r>
              <a:rPr lang="es-ES_tradnl" sz="3600" noProof="0" dirty="0" err="1">
                <a:solidFill>
                  <a:schemeClr val="accent3"/>
                </a:solidFill>
              </a:rPr>
              <a:t>Displacement</a:t>
            </a:r>
            <a:r>
              <a:rPr lang="es-ES_tradnl" sz="3600" noProof="0" dirty="0">
                <a:solidFill>
                  <a:schemeClr val="accent3"/>
                </a:solidFill>
              </a:rPr>
              <a:t> Project </a:t>
            </a:r>
            <a:r>
              <a:rPr lang="es-ES_tradnl" sz="3400" u="sng" noProof="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www.urbandisplacement.org</a:t>
            </a:r>
            <a:endParaRPr lang="es-ES_tradnl" noProof="0" dirty="0">
              <a:solidFill>
                <a:schemeClr val="accent1"/>
              </a:solidFill>
            </a:endParaRPr>
          </a:p>
        </p:txBody>
      </p:sp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2B6FDFD-0CE3-46EE-29C1-9BEF84A752EA}"/>
              </a:ext>
            </a:extLst>
          </p:cNvPr>
          <p:cNvSpPr txBox="1">
            <a:spLocks/>
          </p:cNvSpPr>
          <p:nvPr/>
        </p:nvSpPr>
        <p:spPr>
          <a:xfrm>
            <a:off x="694944" y="1940623"/>
            <a:ext cx="458419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noProof="0" dirty="0">
                <a:solidFill>
                  <a:schemeClr val="lt1"/>
                </a:solidFill>
              </a:rPr>
              <a:t>Learn more about displacement </a:t>
            </a:r>
            <a:br>
              <a:rPr lang="en-US" sz="2400" noProof="0" dirty="0">
                <a:solidFill>
                  <a:schemeClr val="lt1"/>
                </a:solidFill>
              </a:rPr>
            </a:br>
            <a:r>
              <a:rPr lang="en-US" sz="2400" noProof="0" dirty="0">
                <a:solidFill>
                  <a:schemeClr val="lt1"/>
                </a:solidFill>
              </a:rPr>
              <a:t>through maps, research papers and videos at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527B29B-08F2-4276-7970-B77028CA9696}"/>
              </a:ext>
            </a:extLst>
          </p:cNvPr>
          <p:cNvSpPr txBox="1">
            <a:spLocks/>
          </p:cNvSpPr>
          <p:nvPr/>
        </p:nvSpPr>
        <p:spPr>
          <a:xfrm>
            <a:off x="1243584" y="365125"/>
            <a:ext cx="369417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37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  <a:buFont typeface="Play"/>
              <a:buNone/>
            </a:pPr>
            <a:r>
              <a:rPr lang="en-US" noProof="0" dirty="0">
                <a:solidFill>
                  <a:schemeClr val="bg2"/>
                </a:solidFill>
              </a:rPr>
              <a:t>More Resources</a:t>
            </a:r>
            <a:endParaRPr lang="es-ES_tradnl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 amt="30000"/>
          </a:blip>
          <a:srcRect t="13908" b="11913"/>
          <a:stretch/>
        </p:blipFill>
        <p:spPr>
          <a:xfrm>
            <a:off x="-3500" y="-26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Forma: Rectángulo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1300" y="1113183"/>
            <a:ext cx="11360700" cy="382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24" name="Icono de número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1800" y="1438775"/>
            <a:ext cx="1262700" cy="1262700"/>
            <a:chOff x="366200" y="2280950"/>
            <a:chExt cx="1262700" cy="1262700"/>
          </a:xfrm>
        </p:grpSpPr>
        <p:sp>
          <p:nvSpPr>
            <p:cNvPr id="125" name="Forma: Círculo "/>
            <p:cNvSpPr/>
            <p:nvPr/>
          </p:nvSpPr>
          <p:spPr>
            <a:xfrm>
              <a:off x="366200" y="2280950"/>
              <a:ext cx="1262700" cy="126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noProof="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6" name="Número 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589550" y="2407080"/>
              <a:ext cx="816000" cy="10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9300" b="1" noProof="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</a:t>
              </a:r>
            </a:p>
          </p:txBody>
        </p:sp>
      </p:grpSp>
      <p:sp>
        <p:nvSpPr>
          <p:cNvPr id="121" name="Cuadro de texto 1"/>
          <p:cNvSpPr txBox="1">
            <a:spLocks noGrp="1"/>
          </p:cNvSpPr>
          <p:nvPr>
            <p:ph type="title"/>
          </p:nvPr>
        </p:nvSpPr>
        <p:spPr>
          <a:xfrm>
            <a:off x="415600" y="1438775"/>
            <a:ext cx="11360700" cy="325339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lvl="0">
              <a:spcAft>
                <a:spcPts val="1200"/>
              </a:spcAft>
            </a:pPr>
            <a:r>
              <a:rPr lang="en-US" sz="4400" dirty="0">
                <a:solidFill>
                  <a:schemeClr val="lt1"/>
                </a:solidFill>
              </a:rPr>
              <a:t>What are we talking about when </a:t>
            </a:r>
            <a:br>
              <a:rPr lang="en-US" sz="4400" dirty="0">
                <a:solidFill>
                  <a:schemeClr val="lt1"/>
                </a:solidFill>
              </a:rPr>
            </a:br>
            <a:r>
              <a:rPr lang="en-US" sz="4400" dirty="0">
                <a:solidFill>
                  <a:schemeClr val="lt1"/>
                </a:solidFill>
              </a:rPr>
              <a:t>we talk about displacement?</a:t>
            </a:r>
            <a:br>
              <a:rPr lang="es-ES_tradnl" sz="4400" noProof="0" dirty="0">
                <a:solidFill>
                  <a:schemeClr val="lt1"/>
                </a:solidFill>
              </a:rPr>
            </a:br>
            <a:r>
              <a:rPr lang="es-ES_tradnl" sz="44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¿De qué estamos hablando cuando hablamos del desplazamiento?</a:t>
            </a:r>
          </a:p>
        </p:txBody>
      </p:sp>
      <p:sp>
        <p:nvSpPr>
          <p:cNvPr id="122" name="Cuadro de texto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82726" y="4774853"/>
            <a:ext cx="4400800" cy="1459692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Forms of displacement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chemeClr val="tx1">
                    <a:lumMod val="20000"/>
                    <a:lumOff val="8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Formas de desplazamiento</a:t>
            </a:r>
          </a:p>
        </p:txBody>
      </p:sp>
      <p:sp>
        <p:nvSpPr>
          <p:cNvPr id="123" name="Cuadro de texto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226866" y="4774853"/>
            <a:ext cx="6742709" cy="1459692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Factors that drive displacement</a:t>
            </a:r>
            <a:endParaRPr lang="es-ES_tradnl" sz="2600" b="1" noProof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chemeClr val="tx1">
                    <a:lumMod val="20000"/>
                    <a:lumOff val="8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Factores que impulsan el desplazamiento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C804AF50-FD16-190B-8E2B-3CFA79D0F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n 1">
            <a:extLst>
              <a:ext uri="{FF2B5EF4-FFF2-40B4-BE49-F238E27FC236}">
                <a16:creationId xmlns:a16="http://schemas.microsoft.com/office/drawing/2014/main" id="{98BD1548-1ACB-681B-8480-E4165236A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0712" r="-1251" b="44302"/>
          <a:stretch/>
        </p:blipFill>
        <p:spPr>
          <a:xfrm>
            <a:off x="15688" y="0"/>
            <a:ext cx="12344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Forma: Rectángulo ">
            <a:extLst>
              <a:ext uri="{FF2B5EF4-FFF2-40B4-BE49-F238E27FC236}">
                <a16:creationId xmlns:a16="http://schemas.microsoft.com/office/drawing/2014/main" id="{02FD0BEB-EB0B-BCAF-96EB-12167D527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22422" y="0"/>
            <a:ext cx="6318422" cy="2711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" name="Título 1">
            <a:extLst>
              <a:ext uri="{FF2B5EF4-FFF2-40B4-BE49-F238E27FC236}">
                <a16:creationId xmlns:a16="http://schemas.microsoft.com/office/drawing/2014/main" id="{00F635A8-83DA-B249-09D9-17D7C4D7F4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835" y="583958"/>
            <a:ext cx="5591908" cy="154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>
              <a:lnSpc>
                <a:spcPct val="90000"/>
              </a:lnSpc>
              <a:buSzPts val="4400"/>
            </a:pPr>
            <a:r>
              <a:rPr lang="en-US" sz="3200" noProof="0" dirty="0">
                <a:solidFill>
                  <a:schemeClr val="lt1"/>
                </a:solidFill>
              </a:rPr>
              <a:t>What is displacement?</a:t>
            </a:r>
            <a:br>
              <a:rPr lang="en-US" sz="3200" i="1" noProof="0" dirty="0">
                <a:solidFill>
                  <a:schemeClr val="lt1"/>
                </a:solidFill>
              </a:rPr>
            </a:br>
            <a:r>
              <a:rPr lang="es-ES_tradnl" sz="32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¿</a:t>
            </a:r>
            <a:r>
              <a:rPr lang="es-ES" sz="32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Qué es el desplazamiento</a:t>
            </a:r>
            <a:r>
              <a:rPr lang="es-ES_tradnl" sz="32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r>
              <a:rPr lang="es-ES_tradnl" sz="3200" i="1" baseline="0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s-ES_tradnl" sz="3200" i="1" noProof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Forma: Rectángulo ">
            <a:extLst>
              <a:ext uri="{FF2B5EF4-FFF2-40B4-BE49-F238E27FC236}">
                <a16:creationId xmlns:a16="http://schemas.microsoft.com/office/drawing/2014/main" id="{7123B864-6ADF-CD47-74F1-2A59E5119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82495" y="2535935"/>
            <a:ext cx="9363457" cy="3560065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" name="Cuadro de texto  1">
            <a:extLst>
              <a:ext uri="{FF2B5EF4-FFF2-40B4-BE49-F238E27FC236}">
                <a16:creationId xmlns:a16="http://schemas.microsoft.com/office/drawing/2014/main" id="{4C4B2D6E-5B98-0A9D-A37C-417D83384B6F}"/>
              </a:ext>
            </a:extLst>
          </p:cNvPr>
          <p:cNvSpPr txBox="1">
            <a:spLocks/>
          </p:cNvSpPr>
          <p:nvPr/>
        </p:nvSpPr>
        <p:spPr>
          <a:xfrm>
            <a:off x="2126895" y="2711495"/>
            <a:ext cx="8587780" cy="315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lnSpc>
                <a:spcPct val="100000"/>
              </a:lnSpc>
              <a:spcAft>
                <a:spcPts val="1600"/>
              </a:spcAft>
              <a:buSzPts val="2800"/>
              <a:buNone/>
            </a:pPr>
            <a:r>
              <a:rPr lang="en-US" sz="2800" dirty="0">
                <a:solidFill>
                  <a:schemeClr val="bg2"/>
                </a:solidFill>
              </a:rPr>
              <a:t>DISPLACEMENT</a:t>
            </a:r>
            <a:r>
              <a:rPr lang="en-US" sz="2800" b="0" dirty="0">
                <a:solidFill>
                  <a:schemeClr val="bg2"/>
                </a:solidFill>
              </a:rPr>
              <a:t> is when residents have to relocate from their homes or neighborhoods due to factors beyond their control.</a:t>
            </a:r>
          </a:p>
          <a:p>
            <a:pPr marL="0" indent="0">
              <a:lnSpc>
                <a:spcPct val="100000"/>
              </a:lnSpc>
              <a:spcAft>
                <a:spcPts val="1600"/>
              </a:spcAft>
              <a:buSzPts val="2800"/>
              <a:buNone/>
            </a:pPr>
            <a:r>
              <a:rPr lang="es-ES_tradnl" sz="2800" i="1" noProof="0" dirty="0">
                <a:solidFill>
                  <a:schemeClr val="accent2"/>
                </a:solidFill>
              </a:rPr>
              <a:t>EL DESPLAZAMIENTO</a:t>
            </a:r>
            <a:r>
              <a:rPr lang="es-ES_tradnl" sz="2800" b="0" i="1" noProof="0" dirty="0">
                <a:solidFill>
                  <a:schemeClr val="accent2"/>
                </a:solidFill>
              </a:rPr>
              <a:t> es cuando los residentes tienen que trasladarse de sus hogares o barrios debido a factores fuera de su control. </a:t>
            </a:r>
          </a:p>
          <a:p>
            <a:pPr marL="0" lvl="0" indent="0">
              <a:lnSpc>
                <a:spcPct val="100000"/>
              </a:lnSpc>
              <a:spcAft>
                <a:spcPts val="1600"/>
              </a:spcAft>
              <a:buSzPts val="2800"/>
              <a:buNone/>
            </a:pPr>
            <a:r>
              <a:rPr lang="en-US" sz="2800" b="0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6386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5E8F8853-CAC2-5C6E-6EC5-39AADB778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orma: Rectángulo ">
            <a:extLst>
              <a:ext uri="{FF2B5EF4-FFF2-40B4-BE49-F238E27FC236}">
                <a16:creationId xmlns:a16="http://schemas.microsoft.com/office/drawing/2014/main" id="{37B02AC6-1D17-F54C-630F-4B2DFFED2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78225"/>
            <a:ext cx="12192000" cy="19066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_tradnl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" name="Título 1">
            <a:extLst>
              <a:ext uri="{FF2B5EF4-FFF2-40B4-BE49-F238E27FC236}">
                <a16:creationId xmlns:a16="http://schemas.microsoft.com/office/drawing/2014/main" id="{9D0B5C1E-DF77-B3F5-44EC-0103593ED3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93" y="268662"/>
            <a:ext cx="4759779" cy="146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dirty="0">
                <a:solidFill>
                  <a:schemeClr val="bg1"/>
                </a:solidFill>
              </a:rPr>
              <a:t>There are many reasons a person or family might be forced to move, including:</a:t>
            </a:r>
            <a:endParaRPr lang="es-ES_tradnl" sz="2800" i="1" noProof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uadro de texto  3">
            <a:extLst>
              <a:ext uri="{FF2B5EF4-FFF2-40B4-BE49-F238E27FC236}">
                <a16:creationId xmlns:a16="http://schemas.microsoft.com/office/drawing/2014/main" id="{30FCC32E-80C5-3428-AEE9-1798E87D9830}"/>
              </a:ext>
            </a:extLst>
          </p:cNvPr>
          <p:cNvSpPr txBox="1"/>
          <p:nvPr/>
        </p:nvSpPr>
        <p:spPr>
          <a:xfrm>
            <a:off x="1660687" y="2355364"/>
            <a:ext cx="10432866" cy="391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en-US" sz="2200" b="1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Rising rents </a:t>
            </a:r>
            <a:r>
              <a:rPr lang="en-US" sz="2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that make their home unaffordable</a:t>
            </a:r>
            <a:br>
              <a:rPr lang="en-US" sz="2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s-ES_tradnl" sz="22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Aumento de los alquileres </a:t>
            </a:r>
            <a:r>
              <a:rPr lang="es-ES_tradnl" sz="22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que hacen que su vivienda sea inasequible</a:t>
            </a: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b="1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Inability to pay </a:t>
            </a:r>
            <a:r>
              <a:rPr lang="en-US" sz="220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due to a job loss or medical emergency</a:t>
            </a:r>
            <a:br>
              <a:rPr lang="en-US" sz="2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s-ES_tradnl" sz="22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Imposibilidad de pagar </a:t>
            </a:r>
            <a:r>
              <a:rPr lang="es-ES_tradnl" sz="22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debido a la pérdida del empleo o a una urgencia médica</a:t>
            </a: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b="1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Lease termination or non-renewal</a:t>
            </a:r>
            <a:br>
              <a:rPr lang="es-ES_tradnl" sz="2200" b="1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s-ES_tradnl" sz="22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Rescisión o no renovación del contrato de alquiler</a:t>
            </a: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b="1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Hazardous building conditions </a:t>
            </a:r>
            <a:r>
              <a:rPr lang="en-US" sz="220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that make their home uninhabitable</a:t>
            </a:r>
            <a:br>
              <a:rPr lang="en-US" sz="2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s-ES_tradnl" sz="22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Condiciones de construcción peligrosas </a:t>
            </a:r>
            <a:r>
              <a:rPr lang="es-ES_tradnl" sz="22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que hagan inhabitable la vivienda</a:t>
            </a: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b="1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Demolition </a:t>
            </a:r>
            <a:r>
              <a:rPr lang="en-US" sz="220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to make way for a new development</a:t>
            </a:r>
            <a:br>
              <a:rPr lang="es-ES_tradnl" sz="2200" b="1" noProof="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s-ES_tradnl" sz="2200" b="1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Demolición </a:t>
            </a:r>
            <a:r>
              <a:rPr lang="es-ES_tradnl" sz="2200" i="1" noProof="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para dar paso a una nueva urbanización</a:t>
            </a:r>
          </a:p>
        </p:txBody>
      </p:sp>
      <p:sp>
        <p:nvSpPr>
          <p:cNvPr id="6" name="Shape: Circle">
            <a:extLst>
              <a:ext uri="{FF2B5EF4-FFF2-40B4-BE49-F238E27FC236}">
                <a16:creationId xmlns:a16="http://schemas.microsoft.com/office/drawing/2014/main" id="{097DB5F8-1F75-629C-740E-82EF3761A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385" y="2552033"/>
            <a:ext cx="571200" cy="571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3DCA3C1-4B1E-0218-10EE-366A68AC2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335" y="2614888"/>
            <a:ext cx="369300" cy="3684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: Circle">
            <a:extLst>
              <a:ext uri="{FF2B5EF4-FFF2-40B4-BE49-F238E27FC236}">
                <a16:creationId xmlns:a16="http://schemas.microsoft.com/office/drawing/2014/main" id="{8EBC68D7-136E-1448-C31B-4957BB0A9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385" y="3327486"/>
            <a:ext cx="571200" cy="571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C357C97-AAC2-4CF8-6F5C-A5EBE7096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446" y="3419901"/>
            <a:ext cx="386525" cy="3980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: Circle">
            <a:extLst>
              <a:ext uri="{FF2B5EF4-FFF2-40B4-BE49-F238E27FC236}">
                <a16:creationId xmlns:a16="http://schemas.microsoft.com/office/drawing/2014/main" id="{A362F706-9F08-4ED0-2D17-1696CB6DD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385" y="4085261"/>
            <a:ext cx="571200" cy="571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7B087A15-C7EC-8B10-A17F-55F705F58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8736" y="4166394"/>
            <a:ext cx="344265" cy="389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: Circle">
            <a:extLst>
              <a:ext uri="{FF2B5EF4-FFF2-40B4-BE49-F238E27FC236}">
                <a16:creationId xmlns:a16="http://schemas.microsoft.com/office/drawing/2014/main" id="{B316DC07-C4D9-782A-BC9B-9D664F31A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385" y="4848215"/>
            <a:ext cx="571200" cy="571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A073A4AD-1A2F-3583-6FE4-6AA115FAB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8936" y="4924416"/>
            <a:ext cx="404070" cy="3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: Circle">
            <a:extLst>
              <a:ext uri="{FF2B5EF4-FFF2-40B4-BE49-F238E27FC236}">
                <a16:creationId xmlns:a16="http://schemas.microsoft.com/office/drawing/2014/main" id="{D4ED2D98-CFD5-496F-72B6-836B6D5C6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385" y="5611169"/>
            <a:ext cx="571200" cy="571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2E60D2F7-6727-A743-B65F-E64E301CE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9099" y="5701858"/>
            <a:ext cx="369300" cy="3565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AF7D0E-272D-4BD8-77E5-6E5DCDE9D0CC}"/>
              </a:ext>
            </a:extLst>
          </p:cNvPr>
          <p:cNvSpPr txBox="1">
            <a:spLocks/>
          </p:cNvSpPr>
          <p:nvPr/>
        </p:nvSpPr>
        <p:spPr>
          <a:xfrm>
            <a:off x="5608320" y="341815"/>
            <a:ext cx="6361333" cy="137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37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2800"/>
            </a:pPr>
            <a:r>
              <a:rPr lang="es-ES_tradnl" sz="28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Hay muchas razones por las que una persona o una familia pueden verse obligadas a mudarse, entre ellas:</a:t>
            </a:r>
          </a:p>
        </p:txBody>
      </p:sp>
    </p:spTree>
    <p:extLst>
      <p:ext uri="{BB962C8B-B14F-4D97-AF65-F5344CB8AC3E}">
        <p14:creationId xmlns:p14="http://schemas.microsoft.com/office/powerpoint/2010/main" val="3788390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16" b="56898"/>
          <a:stretch/>
        </p:blipFill>
        <p:spPr>
          <a:xfrm>
            <a:off x="0" y="3442000"/>
            <a:ext cx="12192000" cy="34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Título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noProof="0" dirty="0">
                <a:solidFill>
                  <a:schemeClr val="bg2"/>
                </a:solidFill>
              </a:rPr>
              <a:t>Forms of Displacement</a:t>
            </a:r>
            <a:br>
              <a:rPr lang="en-US" noProof="0" dirty="0"/>
            </a:br>
            <a:r>
              <a:rPr lang="es-ES_tradnl" i="1" noProof="0" dirty="0">
                <a:solidFill>
                  <a:schemeClr val="accent2"/>
                </a:solidFill>
              </a:rPr>
              <a:t>Formas de desplazamiento</a:t>
            </a:r>
          </a:p>
        </p:txBody>
      </p:sp>
      <p:cxnSp>
        <p:nvCxnSpPr>
          <p:cNvPr id="159" name="Forma: línea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85450" y="1687053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Cuadro de texto  1"/>
          <p:cNvSpPr/>
          <p:nvPr/>
        </p:nvSpPr>
        <p:spPr>
          <a:xfrm>
            <a:off x="1146244" y="1916550"/>
            <a:ext cx="3108900" cy="33540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Direct Displacement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6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Desplazamiento directo</a:t>
            </a:r>
          </a:p>
        </p:txBody>
      </p:sp>
      <p:sp>
        <p:nvSpPr>
          <p:cNvPr id="157" name="Cuadro de texto  2"/>
          <p:cNvSpPr/>
          <p:nvPr/>
        </p:nvSpPr>
        <p:spPr>
          <a:xfrm>
            <a:off x="4541560" y="1916550"/>
            <a:ext cx="3108900" cy="3354000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Indirect Displacement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6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Desplazamiento indirecto</a:t>
            </a:r>
          </a:p>
        </p:txBody>
      </p:sp>
      <p:sp>
        <p:nvSpPr>
          <p:cNvPr id="158" name="Cuadro de texto  3"/>
          <p:cNvSpPr/>
          <p:nvPr/>
        </p:nvSpPr>
        <p:spPr>
          <a:xfrm>
            <a:off x="7936875" y="1916550"/>
            <a:ext cx="3108879" cy="33540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600" b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Cultural Displacement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2600" b="1" noProof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600" b="1" i="1" noProof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Desplazamiento cultural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n 1" descr="Foto del edificio en demolición"/>
          <p:cNvPicPr preferRelativeResize="0"/>
          <p:nvPr/>
        </p:nvPicPr>
        <p:blipFill rotWithShape="1">
          <a:blip r:embed="rId3">
            <a:alphaModFix/>
          </a:blip>
          <a:srcRect t="5285" r="29213"/>
          <a:stretch/>
        </p:blipFill>
        <p:spPr>
          <a:xfrm>
            <a:off x="0" y="2822900"/>
            <a:ext cx="4733365" cy="40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Forma: Rectángul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26" y="-237400"/>
            <a:ext cx="5142243" cy="30624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s-ES_tradnl" sz="3100" b="1" noProof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Título 1"/>
          <p:cNvSpPr txBox="1">
            <a:spLocks noGrp="1"/>
          </p:cNvSpPr>
          <p:nvPr>
            <p:ph type="title"/>
          </p:nvPr>
        </p:nvSpPr>
        <p:spPr>
          <a:xfrm>
            <a:off x="106219" y="173136"/>
            <a:ext cx="4733365" cy="224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noProof="0" dirty="0">
                <a:solidFill>
                  <a:schemeClr val="lt1"/>
                </a:solidFill>
              </a:rPr>
              <a:t>FORMS OF DISPLACEMENT: </a:t>
            </a:r>
            <a:r>
              <a:rPr lang="en-US" sz="3100" noProof="0" dirty="0">
                <a:solidFill>
                  <a:schemeClr val="lt1"/>
                </a:solidFill>
              </a:rPr>
              <a:t>Direct Displacement</a:t>
            </a:r>
            <a:br>
              <a:rPr lang="en-US" sz="3100" noProof="0" dirty="0">
                <a:solidFill>
                  <a:schemeClr val="lt1"/>
                </a:solidFill>
              </a:rPr>
            </a:br>
            <a:br>
              <a:rPr lang="es-ES_tradnl" sz="2200" noProof="0" dirty="0">
                <a:solidFill>
                  <a:schemeClr val="lt1"/>
                </a:solidFill>
              </a:rPr>
            </a:br>
            <a:r>
              <a:rPr lang="es-ES_tradnl" sz="22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FORMAS DEL DESPLAZAMIENTO: </a:t>
            </a:r>
            <a:r>
              <a:rPr lang="es-ES_tradnl" sz="3100" i="1" noProof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Desplazamiento directo</a:t>
            </a:r>
            <a:endParaRPr lang="es-ES_tradnl" b="0" i="1" noProof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5" name="Cuadro de texto 1"/>
          <p:cNvSpPr txBox="1">
            <a:spLocks noGrp="1"/>
          </p:cNvSpPr>
          <p:nvPr>
            <p:ph type="body" idx="1"/>
          </p:nvPr>
        </p:nvSpPr>
        <p:spPr>
          <a:xfrm>
            <a:off x="5141729" y="789836"/>
            <a:ext cx="6710839" cy="551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 noProof="0" dirty="0">
                <a:solidFill>
                  <a:schemeClr val="bg2"/>
                </a:solidFill>
              </a:rPr>
              <a:t>Direct displacement </a:t>
            </a:r>
            <a:r>
              <a:rPr lang="en-US" noProof="0" dirty="0">
                <a:solidFill>
                  <a:schemeClr val="bg2"/>
                </a:solidFill>
              </a:rPr>
              <a:t>is when a person or family is </a:t>
            </a:r>
            <a:r>
              <a:rPr lang="en-US" i="0" noProof="0" dirty="0">
                <a:solidFill>
                  <a:schemeClr val="bg2"/>
                </a:solidFill>
              </a:rPr>
              <a:t>forced to move because they are evicted, formally or informally, or their building is torn down</a:t>
            </a:r>
            <a:r>
              <a:rPr lang="en-US" b="0" i="0" noProof="0" dirty="0">
                <a:solidFill>
                  <a:schemeClr val="bg2"/>
                </a:solidFill>
              </a:rPr>
              <a:t>. They have to move and live somewhere else, sometimes to a different neighborhood or community.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noProof="0" dirty="0">
              <a:solidFill>
                <a:schemeClr val="bg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i="1" noProof="0" dirty="0">
                <a:solidFill>
                  <a:schemeClr val="accent2"/>
                </a:solidFill>
              </a:rPr>
              <a:t>El desplazamiento directo se produce cuando una persona o familia se ve obligada a mudarse porque la </a:t>
            </a:r>
            <a:r>
              <a:rPr lang="es-ES_tradnl" i="1" dirty="0">
                <a:solidFill>
                  <a:schemeClr val="accent2"/>
                </a:solidFill>
              </a:rPr>
              <a:t>desahucian, formal o informalmente, </a:t>
            </a:r>
            <a:r>
              <a:rPr lang="es-ES_tradnl" i="1" noProof="0" dirty="0">
                <a:solidFill>
                  <a:schemeClr val="accent2"/>
                </a:solidFill>
              </a:rPr>
              <a:t>o porque </a:t>
            </a:r>
            <a:r>
              <a:rPr lang="es-ES_tradnl" i="1" dirty="0">
                <a:solidFill>
                  <a:schemeClr val="accent2"/>
                </a:solidFill>
              </a:rPr>
              <a:t>derriban </a:t>
            </a:r>
            <a:r>
              <a:rPr lang="es-ES_tradnl" i="1" noProof="0" dirty="0">
                <a:solidFill>
                  <a:schemeClr val="accent2"/>
                </a:solidFill>
              </a:rPr>
              <a:t>su edificio. </a:t>
            </a:r>
            <a:r>
              <a:rPr lang="es-ES_tradnl" b="0" i="1" dirty="0">
                <a:solidFill>
                  <a:schemeClr val="accent2"/>
                </a:solidFill>
              </a:rPr>
              <a:t>Cuando esto ocurre, tienen </a:t>
            </a:r>
            <a:r>
              <a:rPr lang="es-ES_tradnl" b="0" i="1" noProof="0" dirty="0">
                <a:solidFill>
                  <a:schemeClr val="accent2"/>
                </a:solidFill>
              </a:rPr>
              <a:t>que </a:t>
            </a:r>
            <a:r>
              <a:rPr lang="es-ES_tradnl" b="0" i="1" dirty="0">
                <a:solidFill>
                  <a:schemeClr val="accent2"/>
                </a:solidFill>
              </a:rPr>
              <a:t>mudarse de casa</a:t>
            </a:r>
            <a:r>
              <a:rPr lang="es-ES_tradnl" b="0" i="1" noProof="0" dirty="0">
                <a:solidFill>
                  <a:schemeClr val="accent2"/>
                </a:solidFill>
              </a:rPr>
              <a:t>, a veces a otro barrio o comunidad.</a:t>
            </a:r>
            <a:endParaRPr lang="en-US" b="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Anti Displacement">
      <a:dk1>
        <a:srgbClr val="2E575B"/>
      </a:dk1>
      <a:lt1>
        <a:srgbClr val="FFFFFF"/>
      </a:lt1>
      <a:dk2>
        <a:srgbClr val="323230"/>
      </a:dk2>
      <a:lt2>
        <a:srgbClr val="F3F8FA"/>
      </a:lt2>
      <a:accent1>
        <a:srgbClr val="2E656E"/>
      </a:accent1>
      <a:accent2>
        <a:srgbClr val="278391"/>
      </a:accent2>
      <a:accent3>
        <a:srgbClr val="328345"/>
      </a:accent3>
      <a:accent4>
        <a:srgbClr val="EE533C"/>
      </a:accent4>
      <a:accent5>
        <a:srgbClr val="F3B541"/>
      </a:accent5>
      <a:accent6>
        <a:srgbClr val="4DBECF"/>
      </a:accent6>
      <a:hlink>
        <a:srgbClr val="328345"/>
      </a:hlink>
      <a:folHlink>
        <a:srgbClr val="328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14358</TotalTime>
  <Words>4143</Words>
  <Application>Microsoft Office PowerPoint</Application>
  <PresentationFormat>Widescreen</PresentationFormat>
  <Paragraphs>374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Play</vt:lpstr>
      <vt:lpstr>Roboto</vt:lpstr>
      <vt:lpstr>Trebuchet MS</vt:lpstr>
      <vt:lpstr>Wingdings</vt:lpstr>
      <vt:lpstr>Simple Light</vt:lpstr>
      <vt:lpstr>Understanding Displacement - for Staff Use</vt:lpstr>
      <vt:lpstr>How to Use the Slide Deck</vt:lpstr>
      <vt:lpstr>Understanding Displacement Comprender el desplazamiento </vt:lpstr>
      <vt:lpstr>Presentation Overview Resumen de la presentación</vt:lpstr>
      <vt:lpstr>What are we talking about when  we talk about displacement? ¿De qué estamos hablando cuando hablamos del desplazamiento?</vt:lpstr>
      <vt:lpstr>What is displacement? ¿Qué es el desplazamiento? </vt:lpstr>
      <vt:lpstr>There are many reasons a person or family might be forced to move, including:</vt:lpstr>
      <vt:lpstr>Forms of Displacement Formas de desplazamiento</vt:lpstr>
      <vt:lpstr>FORMS OF DISPLACEMENT: Direct Displacement  FORMAS DEL DESPLAZAMIENTO: Desplazamiento directo</vt:lpstr>
      <vt:lpstr>FORMS OF DISPLACEMENT: Direct Displacement   FORMAS DEL DESPLAZAMIENTO: Desplazamiento directo</vt:lpstr>
      <vt:lpstr>FORMS OF DISPLACEMENT: Indirect Displacement  FORMAS DEL DESPLAZAMIENTO: Desplazamiento indirecto</vt:lpstr>
      <vt:lpstr>FORMS OF DISPLACEMENT: Cultural Displacement  FORMAS DEL DESPLAZAMIENTO: Desplazamiento cultural</vt:lpstr>
      <vt:lpstr>Factors that Drive Displacement Factores que impulsan el desplazamiento</vt:lpstr>
      <vt:lpstr>Factors that Drive Displacement Factores que impulsan el desplazamiento</vt:lpstr>
      <vt:lpstr>What are the impacts  of displacement? ¿Cuáles son las repercusiones  del desplazamiento?</vt:lpstr>
      <vt:lpstr>Displacement affects all of us. El desplazamiento nos afecta a todos.</vt:lpstr>
      <vt:lpstr>Displacement affects all of us: Friends El desplazamiento nos afecta a todos: Amigos</vt:lpstr>
      <vt:lpstr>Displacement affects all of us: Neighbors El desplazamiento nos afecta a todos: Vecinos</vt:lpstr>
      <vt:lpstr>Displacement affects all of us: Businesses El desplazamiento nos afecta a todos: Empresas</vt:lpstr>
      <vt:lpstr>Group Discussion Discusión en grupo</vt:lpstr>
      <vt:lpstr>What can we do about displacement? ¿Qué podemos hacer frente al desplazamiento?</vt:lpstr>
      <vt:lpstr>What do we do about displacement?  ¿Qué hacemos con los desplazamientos?</vt:lpstr>
      <vt:lpstr>Let’s start with Protection…  Empecemos con la Protección…</vt:lpstr>
      <vt:lpstr>Let’s start with Protection…  Empecemos con la Protección…</vt:lpstr>
      <vt:lpstr>State protections provide a starting point Las protecciones estatales son un punto de partido</vt:lpstr>
      <vt:lpstr>But stronger protections are often needed Pero a menudo se necesitan protecciones más fuertes</vt:lpstr>
      <vt:lpstr>But stronger protections are often needed Pero a menudo se necesitan protecciones más fuertes</vt:lpstr>
      <vt:lpstr>Gobiernos locales pueden fortalecer la protección y el apoyo a los inquilinos</vt:lpstr>
      <vt:lpstr>La conservación de la vivienda asequible existente también es fundamental</vt:lpstr>
      <vt:lpstr>PowerPoint Presentation</vt:lpstr>
      <vt:lpstr> State law provides important tools La legislación estatal proporciona herramientas importantes</vt:lpstr>
      <vt:lpstr>Los gobiernos locales también pueden ayudar a conservar viviendas asequibles</vt:lpstr>
      <vt:lpstr>And don’t forget Production! Y no se olvide de la Producción!</vt:lpstr>
      <vt:lpstr>And don’t forget Production! Y no se olvide de la Producción!</vt:lpstr>
      <vt:lpstr>Pero: Construir más viviendas no acabará con los desplazamientos.</vt:lpstr>
      <vt:lpstr> A comprehensive approach across the 3Ps  Building more housing - and better systems - to keep people in place</vt:lpstr>
      <vt:lpstr>We need to create more and better housing choices while helping existing residents stay in place  Tenemos que crear más y mejores opciones de vivienda, al tiempo que ayudamos a los residentes a permanecer en su lugar</vt:lpstr>
      <vt:lpstr>Es más que tener políticas y programas: ¡necesitamos un enfoque holístico!</vt:lpstr>
      <vt:lpstr>Es más que tener políticas y programas: ¡necesitamos un enfoque holístico!</vt:lpstr>
      <vt:lpstr>Más recursos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for Understanding Displacement Slide Deck</dc:title>
  <dc:subject/>
  <dc:creator>DAVID DRISKELL</dc:creator>
  <cp:keywords/>
  <dc:description/>
  <cp:lastModifiedBy>Samantha Dolgoff</cp:lastModifiedBy>
  <cp:revision>255</cp:revision>
  <dcterms:created xsi:type="dcterms:W3CDTF">2024-10-29T18:47:54Z</dcterms:created>
  <dcterms:modified xsi:type="dcterms:W3CDTF">2025-04-18T19:23:19Z</dcterms:modified>
  <cp:category/>
</cp:coreProperties>
</file>