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0"/>
  </p:notesMasterIdLst>
  <p:sldIdLst>
    <p:sldId id="910" r:id="rId2"/>
    <p:sldId id="1695" r:id="rId3"/>
    <p:sldId id="1640" r:id="rId4"/>
    <p:sldId id="1656" r:id="rId5"/>
    <p:sldId id="1675" r:id="rId6"/>
    <p:sldId id="1642" r:id="rId7"/>
    <p:sldId id="1677" r:id="rId8"/>
    <p:sldId id="1676" r:id="rId9"/>
    <p:sldId id="1630" r:id="rId10"/>
    <p:sldId id="1662" r:id="rId11"/>
    <p:sldId id="1638" r:id="rId12"/>
    <p:sldId id="1674" r:id="rId13"/>
    <p:sldId id="1689" r:id="rId14"/>
    <p:sldId id="1496" r:id="rId15"/>
    <p:sldId id="1639" r:id="rId16"/>
    <p:sldId id="1673" r:id="rId17"/>
    <p:sldId id="1668" r:id="rId18"/>
    <p:sldId id="1646" r:id="rId19"/>
    <p:sldId id="1520" r:id="rId20"/>
    <p:sldId id="1534" r:id="rId21"/>
    <p:sldId id="1693" r:id="rId22"/>
    <p:sldId id="1694" r:id="rId23"/>
    <p:sldId id="1631" r:id="rId24"/>
    <p:sldId id="1684" r:id="rId25"/>
    <p:sldId id="1691" r:id="rId26"/>
    <p:sldId id="1657" r:id="rId27"/>
    <p:sldId id="1667" r:id="rId28"/>
    <p:sldId id="1685" r:id="rId29"/>
    <p:sldId id="1557" r:id="rId30"/>
    <p:sldId id="1682" r:id="rId31"/>
    <p:sldId id="1653" r:id="rId32"/>
    <p:sldId id="1683" r:id="rId33"/>
    <p:sldId id="1679" r:id="rId34"/>
    <p:sldId id="1681" r:id="rId35"/>
    <p:sldId id="1644" r:id="rId36"/>
    <p:sldId id="1669" r:id="rId37"/>
    <p:sldId id="1690" r:id="rId38"/>
    <p:sldId id="1537" r:id="rId39"/>
    <p:sldId id="1692" r:id="rId40"/>
    <p:sldId id="1635" r:id="rId41"/>
    <p:sldId id="1645" r:id="rId42"/>
    <p:sldId id="1672" r:id="rId43"/>
    <p:sldId id="1532" r:id="rId44"/>
    <p:sldId id="1563" r:id="rId45"/>
    <p:sldId id="1564" r:id="rId46"/>
    <p:sldId id="1633" r:id="rId47"/>
    <p:sldId id="1493" r:id="rId48"/>
    <p:sldId id="1632" r:id="rId49"/>
    <p:sldId id="1670" r:id="rId50"/>
    <p:sldId id="1533" r:id="rId51"/>
    <p:sldId id="1636" r:id="rId52"/>
    <p:sldId id="1559" r:id="rId53"/>
    <p:sldId id="1536" r:id="rId54"/>
    <p:sldId id="1628" r:id="rId55"/>
    <p:sldId id="1641" r:id="rId56"/>
    <p:sldId id="1556" r:id="rId57"/>
    <p:sldId id="1637" r:id="rId58"/>
    <p:sldId id="1528" r:id="rId5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022" autoAdjust="0"/>
    <p:restoredTop sz="93973" autoAdjust="0"/>
  </p:normalViewPr>
  <p:slideViewPr>
    <p:cSldViewPr snapToGrid="0">
      <p:cViewPr varScale="1">
        <p:scale>
          <a:sx n="119" d="100"/>
          <a:sy n="119" d="100"/>
        </p:scale>
        <p:origin x="760" y="192"/>
      </p:cViewPr>
      <p:guideLst/>
    </p:cSldViewPr>
  </p:slideViewPr>
  <p:outlineViewPr>
    <p:cViewPr>
      <p:scale>
        <a:sx n="33" d="100"/>
        <a:sy n="33" d="100"/>
      </p:scale>
      <p:origin x="0" y="-30756"/>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5" Type="http://schemas.openxmlformats.org/officeDocument/2006/relationships/slide" Target="slides/slide4.xml"/><Relationship Id="rId61" Type="http://schemas.openxmlformats.org/officeDocument/2006/relationships/presProps" Target="presProps.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D5AA4D2-5F17-4D41-BB22-ADD6A02C136E}" type="datetimeFigureOut">
              <a:rPr lang="en-US" smtClean="0"/>
              <a:t>3/11/25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38AFA6D-415A-49E5-BDC0-56F77CFE7621}" type="slidenum">
              <a:rPr lang="en-US" smtClean="0"/>
              <a:t>‹#›</a:t>
            </a:fld>
            <a:endParaRPr lang="en-US"/>
          </a:p>
        </p:txBody>
      </p:sp>
    </p:spTree>
    <p:extLst>
      <p:ext uri="{BB962C8B-B14F-4D97-AF65-F5344CB8AC3E}">
        <p14:creationId xmlns:p14="http://schemas.microsoft.com/office/powerpoint/2010/main" val="313755448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732F750-EC4D-814A-A258-035A734947E2}" type="slidenum">
              <a:rPr lang="en-US" smtClean="0"/>
              <a:t>1</a:t>
            </a:fld>
            <a:endParaRPr lang="en-US"/>
          </a:p>
        </p:txBody>
      </p:sp>
    </p:spTree>
    <p:extLst>
      <p:ext uri="{BB962C8B-B14F-4D97-AF65-F5344CB8AC3E}">
        <p14:creationId xmlns:p14="http://schemas.microsoft.com/office/powerpoint/2010/main" val="323807140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732F750-EC4D-814A-A258-035A734947E2}" type="slidenum">
              <a:rPr lang="en-US" smtClean="0"/>
              <a:t>14</a:t>
            </a:fld>
            <a:endParaRPr lang="en-US"/>
          </a:p>
        </p:txBody>
      </p:sp>
    </p:spTree>
    <p:extLst>
      <p:ext uri="{BB962C8B-B14F-4D97-AF65-F5344CB8AC3E}">
        <p14:creationId xmlns:p14="http://schemas.microsoft.com/office/powerpoint/2010/main" val="413079917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732F750-EC4D-814A-A258-035A734947E2}" type="slidenum">
              <a:rPr lang="en-US" smtClean="0"/>
              <a:t>15</a:t>
            </a:fld>
            <a:endParaRPr lang="en-US"/>
          </a:p>
        </p:txBody>
      </p:sp>
    </p:spTree>
    <p:extLst>
      <p:ext uri="{BB962C8B-B14F-4D97-AF65-F5344CB8AC3E}">
        <p14:creationId xmlns:p14="http://schemas.microsoft.com/office/powerpoint/2010/main" val="426961017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732F750-EC4D-814A-A258-035A734947E2}" type="slidenum">
              <a:rPr lang="en-US" smtClean="0"/>
              <a:t>16</a:t>
            </a:fld>
            <a:endParaRPr lang="en-US"/>
          </a:p>
        </p:txBody>
      </p:sp>
    </p:spTree>
    <p:extLst>
      <p:ext uri="{BB962C8B-B14F-4D97-AF65-F5344CB8AC3E}">
        <p14:creationId xmlns:p14="http://schemas.microsoft.com/office/powerpoint/2010/main" val="360160853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732F750-EC4D-814A-A258-035A734947E2}" type="slidenum">
              <a:rPr lang="en-US" smtClean="0"/>
              <a:t>17</a:t>
            </a:fld>
            <a:endParaRPr lang="en-US"/>
          </a:p>
        </p:txBody>
      </p:sp>
    </p:spTree>
    <p:extLst>
      <p:ext uri="{BB962C8B-B14F-4D97-AF65-F5344CB8AC3E}">
        <p14:creationId xmlns:p14="http://schemas.microsoft.com/office/powerpoint/2010/main" val="78146763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732F750-EC4D-814A-A258-035A734947E2}" type="slidenum">
              <a:rPr lang="en-US" smtClean="0"/>
              <a:t>18</a:t>
            </a:fld>
            <a:endParaRPr lang="en-US"/>
          </a:p>
        </p:txBody>
      </p:sp>
    </p:spTree>
    <p:extLst>
      <p:ext uri="{BB962C8B-B14F-4D97-AF65-F5344CB8AC3E}">
        <p14:creationId xmlns:p14="http://schemas.microsoft.com/office/powerpoint/2010/main" val="108948685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732F750-EC4D-814A-A258-035A734947E2}" type="slidenum">
              <a:rPr lang="en-US" smtClean="0"/>
              <a:t>19</a:t>
            </a:fld>
            <a:endParaRPr lang="en-US"/>
          </a:p>
        </p:txBody>
      </p:sp>
    </p:spTree>
    <p:extLst>
      <p:ext uri="{BB962C8B-B14F-4D97-AF65-F5344CB8AC3E}">
        <p14:creationId xmlns:p14="http://schemas.microsoft.com/office/powerpoint/2010/main" val="757874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732F750-EC4D-814A-A258-035A734947E2}" type="slidenum">
              <a:rPr lang="en-US" smtClean="0"/>
              <a:t>20</a:t>
            </a:fld>
            <a:endParaRPr lang="en-US"/>
          </a:p>
        </p:txBody>
      </p:sp>
    </p:spTree>
    <p:extLst>
      <p:ext uri="{BB962C8B-B14F-4D97-AF65-F5344CB8AC3E}">
        <p14:creationId xmlns:p14="http://schemas.microsoft.com/office/powerpoint/2010/main" val="216581042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732F750-EC4D-814A-A258-035A734947E2}" type="slidenum">
              <a:rPr lang="en-US" smtClean="0"/>
              <a:t>21</a:t>
            </a:fld>
            <a:endParaRPr lang="en-US"/>
          </a:p>
        </p:txBody>
      </p:sp>
    </p:spTree>
    <p:extLst>
      <p:ext uri="{BB962C8B-B14F-4D97-AF65-F5344CB8AC3E}">
        <p14:creationId xmlns:p14="http://schemas.microsoft.com/office/powerpoint/2010/main" val="118333878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732F750-EC4D-814A-A258-035A734947E2}" type="slidenum">
              <a:rPr lang="en-US" smtClean="0"/>
              <a:t>22</a:t>
            </a:fld>
            <a:endParaRPr lang="en-US"/>
          </a:p>
        </p:txBody>
      </p:sp>
    </p:spTree>
    <p:extLst>
      <p:ext uri="{BB962C8B-B14F-4D97-AF65-F5344CB8AC3E}">
        <p14:creationId xmlns:p14="http://schemas.microsoft.com/office/powerpoint/2010/main" val="362747495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732F750-EC4D-814A-A258-035A734947E2}" type="slidenum">
              <a:rPr lang="en-US" smtClean="0"/>
              <a:t>23</a:t>
            </a:fld>
            <a:endParaRPr lang="en-US"/>
          </a:p>
        </p:txBody>
      </p:sp>
    </p:spTree>
    <p:extLst>
      <p:ext uri="{BB962C8B-B14F-4D97-AF65-F5344CB8AC3E}">
        <p14:creationId xmlns:p14="http://schemas.microsoft.com/office/powerpoint/2010/main" val="374796324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732F750-EC4D-814A-A258-035A734947E2}" type="slidenum">
              <a:rPr lang="en-US" smtClean="0"/>
              <a:t>3</a:t>
            </a:fld>
            <a:endParaRPr lang="en-US"/>
          </a:p>
        </p:txBody>
      </p:sp>
    </p:spTree>
    <p:extLst>
      <p:ext uri="{BB962C8B-B14F-4D97-AF65-F5344CB8AC3E}">
        <p14:creationId xmlns:p14="http://schemas.microsoft.com/office/powerpoint/2010/main" val="18111826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732F750-EC4D-814A-A258-035A734947E2}" type="slidenum">
              <a:rPr lang="en-US" smtClean="0"/>
              <a:t>24</a:t>
            </a:fld>
            <a:endParaRPr lang="en-US"/>
          </a:p>
        </p:txBody>
      </p:sp>
    </p:spTree>
    <p:extLst>
      <p:ext uri="{BB962C8B-B14F-4D97-AF65-F5344CB8AC3E}">
        <p14:creationId xmlns:p14="http://schemas.microsoft.com/office/powerpoint/2010/main" val="13354893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732F750-EC4D-814A-A258-035A734947E2}" type="slidenum">
              <a:rPr lang="en-US" smtClean="0"/>
              <a:t>25</a:t>
            </a:fld>
            <a:endParaRPr lang="en-US"/>
          </a:p>
        </p:txBody>
      </p:sp>
    </p:spTree>
    <p:extLst>
      <p:ext uri="{BB962C8B-B14F-4D97-AF65-F5344CB8AC3E}">
        <p14:creationId xmlns:p14="http://schemas.microsoft.com/office/powerpoint/2010/main" val="94001219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732F750-EC4D-814A-A258-035A734947E2}" type="slidenum">
              <a:rPr lang="en-US" smtClean="0"/>
              <a:t>26</a:t>
            </a:fld>
            <a:endParaRPr lang="en-US"/>
          </a:p>
        </p:txBody>
      </p:sp>
    </p:spTree>
    <p:extLst>
      <p:ext uri="{BB962C8B-B14F-4D97-AF65-F5344CB8AC3E}">
        <p14:creationId xmlns:p14="http://schemas.microsoft.com/office/powerpoint/2010/main" val="244623522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732F750-EC4D-814A-A258-035A734947E2}" type="slidenum">
              <a:rPr lang="en-US" smtClean="0"/>
              <a:t>27</a:t>
            </a:fld>
            <a:endParaRPr lang="en-US"/>
          </a:p>
        </p:txBody>
      </p:sp>
    </p:spTree>
    <p:extLst>
      <p:ext uri="{BB962C8B-B14F-4D97-AF65-F5344CB8AC3E}">
        <p14:creationId xmlns:p14="http://schemas.microsoft.com/office/powerpoint/2010/main" val="38533368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732F750-EC4D-814A-A258-035A734947E2}" type="slidenum">
              <a:rPr lang="en-US" smtClean="0"/>
              <a:t>28</a:t>
            </a:fld>
            <a:endParaRPr lang="en-US"/>
          </a:p>
        </p:txBody>
      </p:sp>
    </p:spTree>
    <p:extLst>
      <p:ext uri="{BB962C8B-B14F-4D97-AF65-F5344CB8AC3E}">
        <p14:creationId xmlns:p14="http://schemas.microsoft.com/office/powerpoint/2010/main" val="490785413"/>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Closest parcel notes</a:t>
            </a:r>
          </a:p>
        </p:txBody>
      </p:sp>
      <p:sp>
        <p:nvSpPr>
          <p:cNvPr id="4" name="Slide Number Placeholder 3"/>
          <p:cNvSpPr>
            <a:spLocks noGrp="1"/>
          </p:cNvSpPr>
          <p:nvPr>
            <p:ph type="sldNum" sz="quarter" idx="5"/>
          </p:nvPr>
        </p:nvSpPr>
        <p:spPr/>
        <p:txBody>
          <a:bodyPr/>
          <a:lstStyle/>
          <a:p>
            <a:fld id="{9732F750-EC4D-814A-A258-035A734947E2}" type="slidenum">
              <a:rPr lang="en-US" smtClean="0"/>
              <a:t>29</a:t>
            </a:fld>
            <a:endParaRPr lang="en-US"/>
          </a:p>
        </p:txBody>
      </p:sp>
    </p:spTree>
    <p:extLst>
      <p:ext uri="{BB962C8B-B14F-4D97-AF65-F5344CB8AC3E}">
        <p14:creationId xmlns:p14="http://schemas.microsoft.com/office/powerpoint/2010/main" val="2656000958"/>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732F750-EC4D-814A-A258-035A734947E2}" type="slidenum">
              <a:rPr lang="en-US" smtClean="0"/>
              <a:t>30</a:t>
            </a:fld>
            <a:endParaRPr lang="en-US"/>
          </a:p>
        </p:txBody>
      </p:sp>
    </p:spTree>
    <p:extLst>
      <p:ext uri="{BB962C8B-B14F-4D97-AF65-F5344CB8AC3E}">
        <p14:creationId xmlns:p14="http://schemas.microsoft.com/office/powerpoint/2010/main" val="2977481726"/>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732F750-EC4D-814A-A258-035A734947E2}" type="slidenum">
              <a:rPr lang="en-US" smtClean="0"/>
              <a:t>31</a:t>
            </a:fld>
            <a:endParaRPr lang="en-US"/>
          </a:p>
        </p:txBody>
      </p:sp>
    </p:spTree>
    <p:extLst>
      <p:ext uri="{BB962C8B-B14F-4D97-AF65-F5344CB8AC3E}">
        <p14:creationId xmlns:p14="http://schemas.microsoft.com/office/powerpoint/2010/main" val="469561104"/>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732F750-EC4D-814A-A258-035A734947E2}" type="slidenum">
              <a:rPr lang="en-US" smtClean="0"/>
              <a:t>32</a:t>
            </a:fld>
            <a:endParaRPr lang="en-US"/>
          </a:p>
        </p:txBody>
      </p:sp>
    </p:spTree>
    <p:extLst>
      <p:ext uri="{BB962C8B-B14F-4D97-AF65-F5344CB8AC3E}">
        <p14:creationId xmlns:p14="http://schemas.microsoft.com/office/powerpoint/2010/main" val="2311796386"/>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732F750-EC4D-814A-A258-035A734947E2}" type="slidenum">
              <a:rPr lang="en-US" smtClean="0"/>
              <a:t>34</a:t>
            </a:fld>
            <a:endParaRPr lang="en-US"/>
          </a:p>
        </p:txBody>
      </p:sp>
    </p:spTree>
    <p:extLst>
      <p:ext uri="{BB962C8B-B14F-4D97-AF65-F5344CB8AC3E}">
        <p14:creationId xmlns:p14="http://schemas.microsoft.com/office/powerpoint/2010/main" val="187396321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732F750-EC4D-814A-A258-035A734947E2}" type="slidenum">
              <a:rPr lang="en-US" smtClean="0"/>
              <a:t>4</a:t>
            </a:fld>
            <a:endParaRPr lang="en-US"/>
          </a:p>
        </p:txBody>
      </p:sp>
    </p:spTree>
    <p:extLst>
      <p:ext uri="{BB962C8B-B14F-4D97-AF65-F5344CB8AC3E}">
        <p14:creationId xmlns:p14="http://schemas.microsoft.com/office/powerpoint/2010/main" val="1240195881"/>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732F750-EC4D-814A-A258-035A734947E2}" type="slidenum">
              <a:rPr lang="en-US" smtClean="0"/>
              <a:t>35</a:t>
            </a:fld>
            <a:endParaRPr lang="en-US"/>
          </a:p>
        </p:txBody>
      </p:sp>
    </p:spTree>
    <p:extLst>
      <p:ext uri="{BB962C8B-B14F-4D97-AF65-F5344CB8AC3E}">
        <p14:creationId xmlns:p14="http://schemas.microsoft.com/office/powerpoint/2010/main" val="3680760496"/>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732F750-EC4D-814A-A258-035A734947E2}" type="slidenum">
              <a:rPr lang="en-US" smtClean="0"/>
              <a:t>36</a:t>
            </a:fld>
            <a:endParaRPr lang="en-US"/>
          </a:p>
        </p:txBody>
      </p:sp>
    </p:spTree>
    <p:extLst>
      <p:ext uri="{BB962C8B-B14F-4D97-AF65-F5344CB8AC3E}">
        <p14:creationId xmlns:p14="http://schemas.microsoft.com/office/powerpoint/2010/main" val="1185355393"/>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732F750-EC4D-814A-A258-035A734947E2}" type="slidenum">
              <a:rPr lang="en-US" smtClean="0"/>
              <a:t>37</a:t>
            </a:fld>
            <a:endParaRPr lang="en-US"/>
          </a:p>
        </p:txBody>
      </p:sp>
    </p:spTree>
    <p:extLst>
      <p:ext uri="{BB962C8B-B14F-4D97-AF65-F5344CB8AC3E}">
        <p14:creationId xmlns:p14="http://schemas.microsoft.com/office/powerpoint/2010/main" val="1045956734"/>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732F750-EC4D-814A-A258-035A734947E2}" type="slidenum">
              <a:rPr lang="en-US" smtClean="0"/>
              <a:t>38</a:t>
            </a:fld>
            <a:endParaRPr lang="en-US"/>
          </a:p>
        </p:txBody>
      </p:sp>
    </p:spTree>
    <p:extLst>
      <p:ext uri="{BB962C8B-B14F-4D97-AF65-F5344CB8AC3E}">
        <p14:creationId xmlns:p14="http://schemas.microsoft.com/office/powerpoint/2010/main" val="662489983"/>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732F750-EC4D-814A-A258-035A734947E2}" type="slidenum">
              <a:rPr lang="en-US" smtClean="0"/>
              <a:t>39</a:t>
            </a:fld>
            <a:endParaRPr lang="en-US"/>
          </a:p>
        </p:txBody>
      </p:sp>
    </p:spTree>
    <p:extLst>
      <p:ext uri="{BB962C8B-B14F-4D97-AF65-F5344CB8AC3E}">
        <p14:creationId xmlns:p14="http://schemas.microsoft.com/office/powerpoint/2010/main" val="4201378929"/>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732F750-EC4D-814A-A258-035A734947E2}" type="slidenum">
              <a:rPr lang="en-US" smtClean="0"/>
              <a:t>40</a:t>
            </a:fld>
            <a:endParaRPr lang="en-US"/>
          </a:p>
        </p:txBody>
      </p:sp>
    </p:spTree>
    <p:extLst>
      <p:ext uri="{BB962C8B-B14F-4D97-AF65-F5344CB8AC3E}">
        <p14:creationId xmlns:p14="http://schemas.microsoft.com/office/powerpoint/2010/main" val="3122742710"/>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732F750-EC4D-814A-A258-035A734947E2}" type="slidenum">
              <a:rPr lang="en-US" smtClean="0"/>
              <a:t>41</a:t>
            </a:fld>
            <a:endParaRPr lang="en-US"/>
          </a:p>
        </p:txBody>
      </p:sp>
    </p:spTree>
    <p:extLst>
      <p:ext uri="{BB962C8B-B14F-4D97-AF65-F5344CB8AC3E}">
        <p14:creationId xmlns:p14="http://schemas.microsoft.com/office/powerpoint/2010/main" val="465288725"/>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732F750-EC4D-814A-A258-035A734947E2}" type="slidenum">
              <a:rPr lang="en-US" smtClean="0"/>
              <a:t>43</a:t>
            </a:fld>
            <a:endParaRPr lang="en-US"/>
          </a:p>
        </p:txBody>
      </p:sp>
    </p:spTree>
    <p:extLst>
      <p:ext uri="{BB962C8B-B14F-4D97-AF65-F5344CB8AC3E}">
        <p14:creationId xmlns:p14="http://schemas.microsoft.com/office/powerpoint/2010/main" val="2191216022"/>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732F750-EC4D-814A-A258-035A734947E2}" type="slidenum">
              <a:rPr lang="en-US" smtClean="0"/>
              <a:t>44</a:t>
            </a:fld>
            <a:endParaRPr lang="en-US"/>
          </a:p>
        </p:txBody>
      </p:sp>
    </p:spTree>
    <p:extLst>
      <p:ext uri="{BB962C8B-B14F-4D97-AF65-F5344CB8AC3E}">
        <p14:creationId xmlns:p14="http://schemas.microsoft.com/office/powerpoint/2010/main" val="4044593417"/>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732F750-EC4D-814A-A258-035A734947E2}" type="slidenum">
              <a:rPr lang="en-US" smtClean="0"/>
              <a:t>45</a:t>
            </a:fld>
            <a:endParaRPr lang="en-US"/>
          </a:p>
        </p:txBody>
      </p:sp>
    </p:spTree>
    <p:extLst>
      <p:ext uri="{BB962C8B-B14F-4D97-AF65-F5344CB8AC3E}">
        <p14:creationId xmlns:p14="http://schemas.microsoft.com/office/powerpoint/2010/main" val="375375576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732F750-EC4D-814A-A258-035A734947E2}" type="slidenum">
              <a:rPr lang="en-US" smtClean="0"/>
              <a:t>6</a:t>
            </a:fld>
            <a:endParaRPr lang="en-US"/>
          </a:p>
        </p:txBody>
      </p:sp>
    </p:spTree>
    <p:extLst>
      <p:ext uri="{BB962C8B-B14F-4D97-AF65-F5344CB8AC3E}">
        <p14:creationId xmlns:p14="http://schemas.microsoft.com/office/powerpoint/2010/main" val="2265388144"/>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732F750-EC4D-814A-A258-035A734947E2}" type="slidenum">
              <a:rPr lang="en-US" smtClean="0"/>
              <a:t>46</a:t>
            </a:fld>
            <a:endParaRPr lang="en-US"/>
          </a:p>
        </p:txBody>
      </p:sp>
    </p:spTree>
    <p:extLst>
      <p:ext uri="{BB962C8B-B14F-4D97-AF65-F5344CB8AC3E}">
        <p14:creationId xmlns:p14="http://schemas.microsoft.com/office/powerpoint/2010/main" val="2895332359"/>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732F750-EC4D-814A-A258-035A734947E2}" type="slidenum">
              <a:rPr lang="en-US" smtClean="0"/>
              <a:t>47</a:t>
            </a:fld>
            <a:endParaRPr lang="en-US"/>
          </a:p>
        </p:txBody>
      </p:sp>
    </p:spTree>
    <p:extLst>
      <p:ext uri="{BB962C8B-B14F-4D97-AF65-F5344CB8AC3E}">
        <p14:creationId xmlns:p14="http://schemas.microsoft.com/office/powerpoint/2010/main" val="1102842543"/>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732F750-EC4D-814A-A258-035A734947E2}" type="slidenum">
              <a:rPr lang="en-US" smtClean="0"/>
              <a:t>48</a:t>
            </a:fld>
            <a:endParaRPr lang="en-US"/>
          </a:p>
        </p:txBody>
      </p:sp>
    </p:spTree>
    <p:extLst>
      <p:ext uri="{BB962C8B-B14F-4D97-AF65-F5344CB8AC3E}">
        <p14:creationId xmlns:p14="http://schemas.microsoft.com/office/powerpoint/2010/main" val="3538292481"/>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732F750-EC4D-814A-A258-035A734947E2}" type="slidenum">
              <a:rPr lang="en-US" smtClean="0"/>
              <a:t>49</a:t>
            </a:fld>
            <a:endParaRPr lang="en-US"/>
          </a:p>
        </p:txBody>
      </p:sp>
    </p:spTree>
    <p:extLst>
      <p:ext uri="{BB962C8B-B14F-4D97-AF65-F5344CB8AC3E}">
        <p14:creationId xmlns:p14="http://schemas.microsoft.com/office/powerpoint/2010/main" val="1376655681"/>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732F750-EC4D-814A-A258-035A734947E2}" type="slidenum">
              <a:rPr lang="en-US" smtClean="0"/>
              <a:t>50</a:t>
            </a:fld>
            <a:endParaRPr lang="en-US"/>
          </a:p>
        </p:txBody>
      </p:sp>
    </p:spTree>
    <p:extLst>
      <p:ext uri="{BB962C8B-B14F-4D97-AF65-F5344CB8AC3E}">
        <p14:creationId xmlns:p14="http://schemas.microsoft.com/office/powerpoint/2010/main" val="2718653812"/>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732F750-EC4D-814A-A258-035A734947E2}" type="slidenum">
              <a:rPr lang="en-US" smtClean="0"/>
              <a:t>51</a:t>
            </a:fld>
            <a:endParaRPr lang="en-US"/>
          </a:p>
        </p:txBody>
      </p:sp>
    </p:spTree>
    <p:extLst>
      <p:ext uri="{BB962C8B-B14F-4D97-AF65-F5344CB8AC3E}">
        <p14:creationId xmlns:p14="http://schemas.microsoft.com/office/powerpoint/2010/main" val="2978110289"/>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732F750-EC4D-814A-A258-035A734947E2}" type="slidenum">
              <a:rPr lang="en-US" smtClean="0"/>
              <a:t>52</a:t>
            </a:fld>
            <a:endParaRPr lang="en-US"/>
          </a:p>
        </p:txBody>
      </p:sp>
    </p:spTree>
    <p:extLst>
      <p:ext uri="{BB962C8B-B14F-4D97-AF65-F5344CB8AC3E}">
        <p14:creationId xmlns:p14="http://schemas.microsoft.com/office/powerpoint/2010/main" val="2470318777"/>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732F750-EC4D-814A-A258-035A734947E2}" type="slidenum">
              <a:rPr lang="en-US" smtClean="0"/>
              <a:t>53</a:t>
            </a:fld>
            <a:endParaRPr lang="en-US"/>
          </a:p>
        </p:txBody>
      </p:sp>
    </p:spTree>
    <p:extLst>
      <p:ext uri="{BB962C8B-B14F-4D97-AF65-F5344CB8AC3E}">
        <p14:creationId xmlns:p14="http://schemas.microsoft.com/office/powerpoint/2010/main" val="2727011930"/>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732F750-EC4D-814A-A258-035A734947E2}" type="slidenum">
              <a:rPr lang="en-US" smtClean="0"/>
              <a:t>54</a:t>
            </a:fld>
            <a:endParaRPr lang="en-US"/>
          </a:p>
        </p:txBody>
      </p:sp>
    </p:spTree>
    <p:extLst>
      <p:ext uri="{BB962C8B-B14F-4D97-AF65-F5344CB8AC3E}">
        <p14:creationId xmlns:p14="http://schemas.microsoft.com/office/powerpoint/2010/main" val="2470318777"/>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732F750-EC4D-814A-A258-035A734947E2}" type="slidenum">
              <a:rPr lang="en-US" smtClean="0"/>
              <a:t>55</a:t>
            </a:fld>
            <a:endParaRPr lang="en-US"/>
          </a:p>
        </p:txBody>
      </p:sp>
    </p:spTree>
    <p:extLst>
      <p:ext uri="{BB962C8B-B14F-4D97-AF65-F5344CB8AC3E}">
        <p14:creationId xmlns:p14="http://schemas.microsoft.com/office/powerpoint/2010/main" val="333984718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732F750-EC4D-814A-A258-035A734947E2}" type="slidenum">
              <a:rPr lang="en-US" smtClean="0"/>
              <a:t>8</a:t>
            </a:fld>
            <a:endParaRPr lang="en-US"/>
          </a:p>
        </p:txBody>
      </p:sp>
    </p:spTree>
    <p:extLst>
      <p:ext uri="{BB962C8B-B14F-4D97-AF65-F5344CB8AC3E}">
        <p14:creationId xmlns:p14="http://schemas.microsoft.com/office/powerpoint/2010/main" val="1906100661"/>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732F750-EC4D-814A-A258-035A734947E2}" type="slidenum">
              <a:rPr lang="en-US" smtClean="0"/>
              <a:t>56</a:t>
            </a:fld>
            <a:endParaRPr lang="en-US"/>
          </a:p>
        </p:txBody>
      </p:sp>
    </p:spTree>
    <p:extLst>
      <p:ext uri="{BB962C8B-B14F-4D97-AF65-F5344CB8AC3E}">
        <p14:creationId xmlns:p14="http://schemas.microsoft.com/office/powerpoint/2010/main" val="1440930824"/>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732F750-EC4D-814A-A258-035A734947E2}" type="slidenum">
              <a:rPr lang="en-US" smtClean="0"/>
              <a:t>57</a:t>
            </a:fld>
            <a:endParaRPr lang="en-US"/>
          </a:p>
        </p:txBody>
      </p:sp>
    </p:spTree>
    <p:extLst>
      <p:ext uri="{BB962C8B-B14F-4D97-AF65-F5344CB8AC3E}">
        <p14:creationId xmlns:p14="http://schemas.microsoft.com/office/powerpoint/2010/main" val="1269508594"/>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732F750-EC4D-814A-A258-035A734947E2}" type="slidenum">
              <a:rPr lang="en-US" smtClean="0"/>
              <a:t>58</a:t>
            </a:fld>
            <a:endParaRPr lang="en-US"/>
          </a:p>
        </p:txBody>
      </p:sp>
    </p:spTree>
    <p:extLst>
      <p:ext uri="{BB962C8B-B14F-4D97-AF65-F5344CB8AC3E}">
        <p14:creationId xmlns:p14="http://schemas.microsoft.com/office/powerpoint/2010/main" val="384408088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a:effectLst/>
                <a:ea typeface="Calibri" panose="020F0502020204030204" pitchFamily="34" charset="0"/>
                <a:cs typeface="Times New Roman" panose="02020603050405020304" pitchFamily="18" charset="0"/>
              </a:rPr>
              <a:t>The law uses the language commercial corridor, but its definition is a big street</a:t>
            </a:r>
          </a:p>
        </p:txBody>
      </p:sp>
      <p:sp>
        <p:nvSpPr>
          <p:cNvPr id="4" name="Slide Number Placeholder 3"/>
          <p:cNvSpPr>
            <a:spLocks noGrp="1"/>
          </p:cNvSpPr>
          <p:nvPr>
            <p:ph type="sldNum" sz="quarter" idx="5"/>
          </p:nvPr>
        </p:nvSpPr>
        <p:spPr/>
        <p:txBody>
          <a:bodyPr/>
          <a:lstStyle/>
          <a:p>
            <a:fld id="{9732F750-EC4D-814A-A258-035A734947E2}" type="slidenum">
              <a:rPr lang="en-US" smtClean="0"/>
              <a:t>9</a:t>
            </a:fld>
            <a:endParaRPr lang="en-US"/>
          </a:p>
        </p:txBody>
      </p:sp>
    </p:spTree>
    <p:extLst>
      <p:ext uri="{BB962C8B-B14F-4D97-AF65-F5344CB8AC3E}">
        <p14:creationId xmlns:p14="http://schemas.microsoft.com/office/powerpoint/2010/main" val="227134311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732F750-EC4D-814A-A258-035A734947E2}" type="slidenum">
              <a:rPr lang="en-US" smtClean="0"/>
              <a:t>10</a:t>
            </a:fld>
            <a:endParaRPr lang="en-US"/>
          </a:p>
        </p:txBody>
      </p:sp>
    </p:spTree>
    <p:extLst>
      <p:ext uri="{BB962C8B-B14F-4D97-AF65-F5344CB8AC3E}">
        <p14:creationId xmlns:p14="http://schemas.microsoft.com/office/powerpoint/2010/main" val="38594942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732F750-EC4D-814A-A258-035A734947E2}" type="slidenum">
              <a:rPr lang="en-US" smtClean="0"/>
              <a:t>11</a:t>
            </a:fld>
            <a:endParaRPr lang="en-US"/>
          </a:p>
        </p:txBody>
      </p:sp>
    </p:spTree>
    <p:extLst>
      <p:ext uri="{BB962C8B-B14F-4D97-AF65-F5344CB8AC3E}">
        <p14:creationId xmlns:p14="http://schemas.microsoft.com/office/powerpoint/2010/main" val="374127629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dirty="0">
              <a:effectLst/>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9732F750-EC4D-814A-A258-035A734947E2}" type="slidenum">
              <a:rPr lang="en-US" smtClean="0"/>
              <a:t>13</a:t>
            </a:fld>
            <a:endParaRPr lang="en-US"/>
          </a:p>
        </p:txBody>
      </p:sp>
    </p:spTree>
    <p:extLst>
      <p:ext uri="{BB962C8B-B14F-4D97-AF65-F5344CB8AC3E}">
        <p14:creationId xmlns:p14="http://schemas.microsoft.com/office/powerpoint/2010/main" val="16277168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CBF9DD-BDDF-D8D2-DBFC-49CDDFDA014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E847CED5-9130-A966-B4F1-B6D2095E5C5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2476BF65-ADD7-8283-FB12-3B1F0D8CFDA5}"/>
              </a:ext>
            </a:extLst>
          </p:cNvPr>
          <p:cNvSpPr>
            <a:spLocks noGrp="1"/>
          </p:cNvSpPr>
          <p:nvPr>
            <p:ph type="dt" sz="half" idx="10"/>
          </p:nvPr>
        </p:nvSpPr>
        <p:spPr/>
        <p:txBody>
          <a:bodyPr/>
          <a:lstStyle/>
          <a:p>
            <a:fld id="{30721C98-6799-4BCD-A6B6-DC1E0A7EE44F}" type="datetimeFigureOut">
              <a:rPr lang="en-US" smtClean="0"/>
              <a:t>3/11/25</a:t>
            </a:fld>
            <a:endParaRPr lang="en-US"/>
          </a:p>
        </p:txBody>
      </p:sp>
      <p:sp>
        <p:nvSpPr>
          <p:cNvPr id="5" name="Footer Placeholder 4">
            <a:extLst>
              <a:ext uri="{FF2B5EF4-FFF2-40B4-BE49-F238E27FC236}">
                <a16:creationId xmlns:a16="http://schemas.microsoft.com/office/drawing/2014/main" id="{2ED7960D-E2B5-1A04-BB99-0B3B66E7E71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9E9756F-523A-2836-54D7-37A085BF8999}"/>
              </a:ext>
            </a:extLst>
          </p:cNvPr>
          <p:cNvSpPr>
            <a:spLocks noGrp="1"/>
          </p:cNvSpPr>
          <p:nvPr>
            <p:ph type="sldNum" sz="quarter" idx="12"/>
          </p:nvPr>
        </p:nvSpPr>
        <p:spPr/>
        <p:txBody>
          <a:bodyPr/>
          <a:lstStyle/>
          <a:p>
            <a:fld id="{BA5AE8D8-CB04-4DAC-9306-F43E230CBECE}" type="slidenum">
              <a:rPr lang="en-US" smtClean="0"/>
              <a:t>‹#›</a:t>
            </a:fld>
            <a:endParaRPr lang="en-US"/>
          </a:p>
        </p:txBody>
      </p:sp>
    </p:spTree>
    <p:extLst>
      <p:ext uri="{BB962C8B-B14F-4D97-AF65-F5344CB8AC3E}">
        <p14:creationId xmlns:p14="http://schemas.microsoft.com/office/powerpoint/2010/main" val="11500210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DF86CF-029A-42F5-6FE4-78262A72E8AF}"/>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336B4306-4FAB-7DED-E851-958919026F6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A26C7BD-D456-65C7-CA97-D3371A3A567F}"/>
              </a:ext>
            </a:extLst>
          </p:cNvPr>
          <p:cNvSpPr>
            <a:spLocks noGrp="1"/>
          </p:cNvSpPr>
          <p:nvPr>
            <p:ph type="dt" sz="half" idx="10"/>
          </p:nvPr>
        </p:nvSpPr>
        <p:spPr/>
        <p:txBody>
          <a:bodyPr/>
          <a:lstStyle/>
          <a:p>
            <a:fld id="{30721C98-6799-4BCD-A6B6-DC1E0A7EE44F}" type="datetimeFigureOut">
              <a:rPr lang="en-US" smtClean="0"/>
              <a:t>3/11/25</a:t>
            </a:fld>
            <a:endParaRPr lang="en-US"/>
          </a:p>
        </p:txBody>
      </p:sp>
      <p:sp>
        <p:nvSpPr>
          <p:cNvPr id="5" name="Footer Placeholder 4">
            <a:extLst>
              <a:ext uri="{FF2B5EF4-FFF2-40B4-BE49-F238E27FC236}">
                <a16:creationId xmlns:a16="http://schemas.microsoft.com/office/drawing/2014/main" id="{F8216ADF-4837-368B-DB3B-7C71F8DF840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5B17C3F-A538-9CDB-E31A-5AD0BFEBCFBE}"/>
              </a:ext>
            </a:extLst>
          </p:cNvPr>
          <p:cNvSpPr>
            <a:spLocks noGrp="1"/>
          </p:cNvSpPr>
          <p:nvPr>
            <p:ph type="sldNum" sz="quarter" idx="12"/>
          </p:nvPr>
        </p:nvSpPr>
        <p:spPr/>
        <p:txBody>
          <a:bodyPr/>
          <a:lstStyle/>
          <a:p>
            <a:fld id="{BA5AE8D8-CB04-4DAC-9306-F43E230CBECE}" type="slidenum">
              <a:rPr lang="en-US" smtClean="0"/>
              <a:t>‹#›</a:t>
            </a:fld>
            <a:endParaRPr lang="en-US"/>
          </a:p>
        </p:txBody>
      </p:sp>
    </p:spTree>
    <p:extLst>
      <p:ext uri="{BB962C8B-B14F-4D97-AF65-F5344CB8AC3E}">
        <p14:creationId xmlns:p14="http://schemas.microsoft.com/office/powerpoint/2010/main" val="5654238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5574D8F-A096-01EE-D357-113227EABBDC}"/>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ADCE68C-3FA6-B763-C3A1-CFA8866BD8B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E57A689-D13E-326F-5C56-44BA54C15FDA}"/>
              </a:ext>
            </a:extLst>
          </p:cNvPr>
          <p:cNvSpPr>
            <a:spLocks noGrp="1"/>
          </p:cNvSpPr>
          <p:nvPr>
            <p:ph type="dt" sz="half" idx="10"/>
          </p:nvPr>
        </p:nvSpPr>
        <p:spPr/>
        <p:txBody>
          <a:bodyPr/>
          <a:lstStyle/>
          <a:p>
            <a:fld id="{30721C98-6799-4BCD-A6B6-DC1E0A7EE44F}" type="datetimeFigureOut">
              <a:rPr lang="en-US" smtClean="0"/>
              <a:t>3/11/25</a:t>
            </a:fld>
            <a:endParaRPr lang="en-US"/>
          </a:p>
        </p:txBody>
      </p:sp>
      <p:sp>
        <p:nvSpPr>
          <p:cNvPr id="5" name="Footer Placeholder 4">
            <a:extLst>
              <a:ext uri="{FF2B5EF4-FFF2-40B4-BE49-F238E27FC236}">
                <a16:creationId xmlns:a16="http://schemas.microsoft.com/office/drawing/2014/main" id="{04D31D2E-F918-D885-9ED5-25E315C40B2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F4C6EAF-5EDE-47CE-CD42-0E8582898D0E}"/>
              </a:ext>
            </a:extLst>
          </p:cNvPr>
          <p:cNvSpPr>
            <a:spLocks noGrp="1"/>
          </p:cNvSpPr>
          <p:nvPr>
            <p:ph type="sldNum" sz="quarter" idx="12"/>
          </p:nvPr>
        </p:nvSpPr>
        <p:spPr/>
        <p:txBody>
          <a:bodyPr/>
          <a:lstStyle/>
          <a:p>
            <a:fld id="{BA5AE8D8-CB04-4DAC-9306-F43E230CBECE}" type="slidenum">
              <a:rPr lang="en-US" smtClean="0"/>
              <a:t>‹#›</a:t>
            </a:fld>
            <a:endParaRPr lang="en-US"/>
          </a:p>
        </p:txBody>
      </p:sp>
    </p:spTree>
    <p:extLst>
      <p:ext uri="{BB962C8B-B14F-4D97-AF65-F5344CB8AC3E}">
        <p14:creationId xmlns:p14="http://schemas.microsoft.com/office/powerpoint/2010/main" val="58334313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userDrawn="1">
  <p:cSld name="1_Title Slide">
    <p:bg>
      <p:bgPr>
        <a:solidFill>
          <a:schemeClr val="bg1">
            <a:lumMod val="95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E7FFE6-28A6-324E-9941-53CE691FB211}"/>
              </a:ext>
            </a:extLst>
          </p:cNvPr>
          <p:cNvSpPr>
            <a:spLocks noGrp="1"/>
          </p:cNvSpPr>
          <p:nvPr>
            <p:ph type="ctrTitle"/>
          </p:nvPr>
        </p:nvSpPr>
        <p:spPr>
          <a:xfrm>
            <a:off x="1077238" y="1122363"/>
            <a:ext cx="9590762" cy="2387600"/>
          </a:xfrm>
        </p:spPr>
        <p:txBody>
          <a:bodyPr anchor="ctr" anchorCtr="0">
            <a:normAutofit/>
          </a:bodyPr>
          <a:lstStyle>
            <a:lvl1pPr algn="l">
              <a:defRPr sz="4800">
                <a:solidFill>
                  <a:schemeClr val="accent3">
                    <a:lumMod val="75000"/>
                  </a:schemeClr>
                </a:solidFill>
              </a:defRPr>
            </a:lvl1pPr>
          </a:lstStyle>
          <a:p>
            <a:r>
              <a:rPr lang="en-US"/>
              <a:t>Click to edit Master title style</a:t>
            </a:r>
          </a:p>
        </p:txBody>
      </p:sp>
      <p:sp>
        <p:nvSpPr>
          <p:cNvPr id="3" name="Subtitle 2">
            <a:extLst>
              <a:ext uri="{FF2B5EF4-FFF2-40B4-BE49-F238E27FC236}">
                <a16:creationId xmlns:a16="http://schemas.microsoft.com/office/drawing/2014/main" id="{AB7204F0-4A2B-1F4B-93FA-BF20E9E846D1}"/>
              </a:ext>
            </a:extLst>
          </p:cNvPr>
          <p:cNvSpPr>
            <a:spLocks noGrp="1"/>
          </p:cNvSpPr>
          <p:nvPr>
            <p:ph type="subTitle" idx="1"/>
          </p:nvPr>
        </p:nvSpPr>
        <p:spPr>
          <a:xfrm>
            <a:off x="4842026" y="3682314"/>
            <a:ext cx="5825974" cy="1940010"/>
          </a:xfrm>
        </p:spPr>
        <p:txBody>
          <a:bodyPr/>
          <a:lstStyle>
            <a:lvl1pPr marL="0" indent="0" algn="l">
              <a:buNone/>
              <a:defRPr sz="2400">
                <a:solidFill>
                  <a:schemeClr val="bg2">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9" name="Picture Placeholder 8">
            <a:extLst>
              <a:ext uri="{FF2B5EF4-FFF2-40B4-BE49-F238E27FC236}">
                <a16:creationId xmlns:a16="http://schemas.microsoft.com/office/drawing/2014/main" id="{03B447ED-8421-6B48-BD2E-BB04B90F94F1}"/>
              </a:ext>
            </a:extLst>
          </p:cNvPr>
          <p:cNvSpPr>
            <a:spLocks noGrp="1"/>
          </p:cNvSpPr>
          <p:nvPr>
            <p:ph type="pic" sz="quarter" idx="13" hasCustomPrompt="1"/>
          </p:nvPr>
        </p:nvSpPr>
        <p:spPr>
          <a:xfrm>
            <a:off x="1087438" y="3694113"/>
            <a:ext cx="3621087" cy="1916112"/>
          </a:xfrm>
        </p:spPr>
        <p:txBody>
          <a:bodyPr/>
          <a:lstStyle>
            <a:lvl1pPr>
              <a:defRPr>
                <a:solidFill>
                  <a:schemeClr val="tx2"/>
                </a:solidFill>
              </a:defRPr>
            </a:lvl1pPr>
          </a:lstStyle>
          <a:p>
            <a:r>
              <a:rPr lang="en-US"/>
              <a:t>Click to add logo</a:t>
            </a:r>
          </a:p>
        </p:txBody>
      </p:sp>
      <p:sp>
        <p:nvSpPr>
          <p:cNvPr id="6" name="Slide Number Placeholder 5">
            <a:extLst>
              <a:ext uri="{FF2B5EF4-FFF2-40B4-BE49-F238E27FC236}">
                <a16:creationId xmlns:a16="http://schemas.microsoft.com/office/drawing/2014/main" id="{8E2B9664-DF16-3444-A551-23878299810A}"/>
              </a:ext>
            </a:extLst>
          </p:cNvPr>
          <p:cNvSpPr>
            <a:spLocks noGrp="1"/>
          </p:cNvSpPr>
          <p:nvPr>
            <p:ph type="sldNum" sz="quarter" idx="12"/>
          </p:nvPr>
        </p:nvSpPr>
        <p:spPr/>
        <p:txBody>
          <a:bodyPr/>
          <a:lstStyle/>
          <a:p>
            <a:fld id="{23E6C6C8-3D80-4340-9733-B5EF887E1D36}" type="slidenum">
              <a:rPr lang="en-US" smtClean="0"/>
              <a:t>‹#›</a:t>
            </a:fld>
            <a:endParaRPr lang="en-US"/>
          </a:p>
        </p:txBody>
      </p:sp>
    </p:spTree>
    <p:extLst>
      <p:ext uri="{BB962C8B-B14F-4D97-AF65-F5344CB8AC3E}">
        <p14:creationId xmlns:p14="http://schemas.microsoft.com/office/powerpoint/2010/main" val="988243082"/>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50B135-C14D-3428-2BED-787E51C403B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6C6E92F-3AE8-104B-E828-56D83C09B42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2BC9079-32F8-DC95-E15F-1B7115FAD417}"/>
              </a:ext>
            </a:extLst>
          </p:cNvPr>
          <p:cNvSpPr>
            <a:spLocks noGrp="1"/>
          </p:cNvSpPr>
          <p:nvPr>
            <p:ph type="dt" sz="half" idx="10"/>
          </p:nvPr>
        </p:nvSpPr>
        <p:spPr/>
        <p:txBody>
          <a:bodyPr/>
          <a:lstStyle/>
          <a:p>
            <a:fld id="{30721C98-6799-4BCD-A6B6-DC1E0A7EE44F}" type="datetimeFigureOut">
              <a:rPr lang="en-US" smtClean="0"/>
              <a:t>3/11/25</a:t>
            </a:fld>
            <a:endParaRPr lang="en-US"/>
          </a:p>
        </p:txBody>
      </p:sp>
      <p:sp>
        <p:nvSpPr>
          <p:cNvPr id="5" name="Footer Placeholder 4">
            <a:extLst>
              <a:ext uri="{FF2B5EF4-FFF2-40B4-BE49-F238E27FC236}">
                <a16:creationId xmlns:a16="http://schemas.microsoft.com/office/drawing/2014/main" id="{B1867FC9-4222-9EF7-9192-105B706A821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4394532-6F01-5FF1-F612-B0EE3D8CE0B0}"/>
              </a:ext>
            </a:extLst>
          </p:cNvPr>
          <p:cNvSpPr>
            <a:spLocks noGrp="1"/>
          </p:cNvSpPr>
          <p:nvPr>
            <p:ph type="sldNum" sz="quarter" idx="12"/>
          </p:nvPr>
        </p:nvSpPr>
        <p:spPr/>
        <p:txBody>
          <a:bodyPr/>
          <a:lstStyle/>
          <a:p>
            <a:fld id="{BA5AE8D8-CB04-4DAC-9306-F43E230CBECE}" type="slidenum">
              <a:rPr lang="en-US" smtClean="0"/>
              <a:t>‹#›</a:t>
            </a:fld>
            <a:endParaRPr lang="en-US"/>
          </a:p>
        </p:txBody>
      </p:sp>
    </p:spTree>
    <p:extLst>
      <p:ext uri="{BB962C8B-B14F-4D97-AF65-F5344CB8AC3E}">
        <p14:creationId xmlns:p14="http://schemas.microsoft.com/office/powerpoint/2010/main" val="6937057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061A05-1DB6-628D-D6C4-E3C5C1DC32F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92AD2A78-F174-F7A5-8C9E-F260C591B46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D1D04CE-D959-A27B-BD8C-6EA34E0994BA}"/>
              </a:ext>
            </a:extLst>
          </p:cNvPr>
          <p:cNvSpPr>
            <a:spLocks noGrp="1"/>
          </p:cNvSpPr>
          <p:nvPr>
            <p:ph type="dt" sz="half" idx="10"/>
          </p:nvPr>
        </p:nvSpPr>
        <p:spPr/>
        <p:txBody>
          <a:bodyPr/>
          <a:lstStyle/>
          <a:p>
            <a:fld id="{30721C98-6799-4BCD-A6B6-DC1E0A7EE44F}" type="datetimeFigureOut">
              <a:rPr lang="en-US" smtClean="0"/>
              <a:t>3/11/25</a:t>
            </a:fld>
            <a:endParaRPr lang="en-US"/>
          </a:p>
        </p:txBody>
      </p:sp>
      <p:sp>
        <p:nvSpPr>
          <p:cNvPr id="5" name="Footer Placeholder 4">
            <a:extLst>
              <a:ext uri="{FF2B5EF4-FFF2-40B4-BE49-F238E27FC236}">
                <a16:creationId xmlns:a16="http://schemas.microsoft.com/office/drawing/2014/main" id="{99EFD0B0-BCAD-6A8A-A0CA-2BB4A7D1B2B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B9F3AD3-7890-6F84-80CC-A0D37B63793B}"/>
              </a:ext>
            </a:extLst>
          </p:cNvPr>
          <p:cNvSpPr>
            <a:spLocks noGrp="1"/>
          </p:cNvSpPr>
          <p:nvPr>
            <p:ph type="sldNum" sz="quarter" idx="12"/>
          </p:nvPr>
        </p:nvSpPr>
        <p:spPr/>
        <p:txBody>
          <a:bodyPr/>
          <a:lstStyle/>
          <a:p>
            <a:fld id="{BA5AE8D8-CB04-4DAC-9306-F43E230CBECE}" type="slidenum">
              <a:rPr lang="en-US" smtClean="0"/>
              <a:t>‹#›</a:t>
            </a:fld>
            <a:endParaRPr lang="en-US"/>
          </a:p>
        </p:txBody>
      </p:sp>
    </p:spTree>
    <p:extLst>
      <p:ext uri="{BB962C8B-B14F-4D97-AF65-F5344CB8AC3E}">
        <p14:creationId xmlns:p14="http://schemas.microsoft.com/office/powerpoint/2010/main" val="21649887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733B01-12E3-71BF-B958-39BDD2A749E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CB53C64-152B-2964-CFEF-9AAF51C41EB0}"/>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A5542CA-107B-59C7-D899-CFA1051DCFB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0BC6130-BC49-4C82-1EF0-8CC252B4A54F}"/>
              </a:ext>
            </a:extLst>
          </p:cNvPr>
          <p:cNvSpPr>
            <a:spLocks noGrp="1"/>
          </p:cNvSpPr>
          <p:nvPr>
            <p:ph type="dt" sz="half" idx="10"/>
          </p:nvPr>
        </p:nvSpPr>
        <p:spPr/>
        <p:txBody>
          <a:bodyPr/>
          <a:lstStyle/>
          <a:p>
            <a:fld id="{30721C98-6799-4BCD-A6B6-DC1E0A7EE44F}" type="datetimeFigureOut">
              <a:rPr lang="en-US" smtClean="0"/>
              <a:t>3/11/25</a:t>
            </a:fld>
            <a:endParaRPr lang="en-US"/>
          </a:p>
        </p:txBody>
      </p:sp>
      <p:sp>
        <p:nvSpPr>
          <p:cNvPr id="6" name="Footer Placeholder 5">
            <a:extLst>
              <a:ext uri="{FF2B5EF4-FFF2-40B4-BE49-F238E27FC236}">
                <a16:creationId xmlns:a16="http://schemas.microsoft.com/office/drawing/2014/main" id="{0B3D1CF3-9EEF-5D2F-B41A-89667950C53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8BC14E9-58E7-FB97-9FA6-9BF448A0D565}"/>
              </a:ext>
            </a:extLst>
          </p:cNvPr>
          <p:cNvSpPr>
            <a:spLocks noGrp="1"/>
          </p:cNvSpPr>
          <p:nvPr>
            <p:ph type="sldNum" sz="quarter" idx="12"/>
          </p:nvPr>
        </p:nvSpPr>
        <p:spPr/>
        <p:txBody>
          <a:bodyPr/>
          <a:lstStyle/>
          <a:p>
            <a:fld id="{BA5AE8D8-CB04-4DAC-9306-F43E230CBECE}" type="slidenum">
              <a:rPr lang="en-US" smtClean="0"/>
              <a:t>‹#›</a:t>
            </a:fld>
            <a:endParaRPr lang="en-US"/>
          </a:p>
        </p:txBody>
      </p:sp>
    </p:spTree>
    <p:extLst>
      <p:ext uri="{BB962C8B-B14F-4D97-AF65-F5344CB8AC3E}">
        <p14:creationId xmlns:p14="http://schemas.microsoft.com/office/powerpoint/2010/main" val="7982176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E09E16-0FF3-02F5-3118-4F55BBB2CC4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40E75BF-4C21-5694-E9FE-91BF6F813FD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4E2FD67-1182-D223-6CF8-847FA88263F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B47B6DF-6F20-B8BC-F76A-295E853D990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7918852-5F09-CDF8-DFD8-38905393B39B}"/>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A686C03-21E2-E721-6DFA-9A7458B19004}"/>
              </a:ext>
            </a:extLst>
          </p:cNvPr>
          <p:cNvSpPr>
            <a:spLocks noGrp="1"/>
          </p:cNvSpPr>
          <p:nvPr>
            <p:ph type="dt" sz="half" idx="10"/>
          </p:nvPr>
        </p:nvSpPr>
        <p:spPr/>
        <p:txBody>
          <a:bodyPr/>
          <a:lstStyle/>
          <a:p>
            <a:fld id="{30721C98-6799-4BCD-A6B6-DC1E0A7EE44F}" type="datetimeFigureOut">
              <a:rPr lang="en-US" smtClean="0"/>
              <a:t>3/11/25</a:t>
            </a:fld>
            <a:endParaRPr lang="en-US"/>
          </a:p>
        </p:txBody>
      </p:sp>
      <p:sp>
        <p:nvSpPr>
          <p:cNvPr id="8" name="Footer Placeholder 7">
            <a:extLst>
              <a:ext uri="{FF2B5EF4-FFF2-40B4-BE49-F238E27FC236}">
                <a16:creationId xmlns:a16="http://schemas.microsoft.com/office/drawing/2014/main" id="{4FCF268C-6D3B-37F3-6777-9D8573226E72}"/>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6D63BE6-9FCB-59A3-6619-A433ADBF5AFC}"/>
              </a:ext>
            </a:extLst>
          </p:cNvPr>
          <p:cNvSpPr>
            <a:spLocks noGrp="1"/>
          </p:cNvSpPr>
          <p:nvPr>
            <p:ph type="sldNum" sz="quarter" idx="12"/>
          </p:nvPr>
        </p:nvSpPr>
        <p:spPr/>
        <p:txBody>
          <a:bodyPr/>
          <a:lstStyle/>
          <a:p>
            <a:fld id="{BA5AE8D8-CB04-4DAC-9306-F43E230CBECE}" type="slidenum">
              <a:rPr lang="en-US" smtClean="0"/>
              <a:t>‹#›</a:t>
            </a:fld>
            <a:endParaRPr lang="en-US"/>
          </a:p>
        </p:txBody>
      </p:sp>
    </p:spTree>
    <p:extLst>
      <p:ext uri="{BB962C8B-B14F-4D97-AF65-F5344CB8AC3E}">
        <p14:creationId xmlns:p14="http://schemas.microsoft.com/office/powerpoint/2010/main" val="18300829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DD11EB-A151-BCEB-0184-A939041769A9}"/>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6650CED-0F46-A3CA-BC3B-9C0E677748D4}"/>
              </a:ext>
            </a:extLst>
          </p:cNvPr>
          <p:cNvSpPr>
            <a:spLocks noGrp="1"/>
          </p:cNvSpPr>
          <p:nvPr>
            <p:ph type="dt" sz="half" idx="10"/>
          </p:nvPr>
        </p:nvSpPr>
        <p:spPr/>
        <p:txBody>
          <a:bodyPr/>
          <a:lstStyle/>
          <a:p>
            <a:fld id="{30721C98-6799-4BCD-A6B6-DC1E0A7EE44F}" type="datetimeFigureOut">
              <a:rPr lang="en-US" smtClean="0"/>
              <a:t>3/11/25</a:t>
            </a:fld>
            <a:endParaRPr lang="en-US"/>
          </a:p>
        </p:txBody>
      </p:sp>
      <p:sp>
        <p:nvSpPr>
          <p:cNvPr id="4" name="Footer Placeholder 3">
            <a:extLst>
              <a:ext uri="{FF2B5EF4-FFF2-40B4-BE49-F238E27FC236}">
                <a16:creationId xmlns:a16="http://schemas.microsoft.com/office/drawing/2014/main" id="{F51326BB-B089-6F68-81C0-B98C072BE0EB}"/>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98C4CA34-D845-D246-A444-7BD17630704E}"/>
              </a:ext>
            </a:extLst>
          </p:cNvPr>
          <p:cNvSpPr>
            <a:spLocks noGrp="1"/>
          </p:cNvSpPr>
          <p:nvPr>
            <p:ph type="sldNum" sz="quarter" idx="12"/>
          </p:nvPr>
        </p:nvSpPr>
        <p:spPr/>
        <p:txBody>
          <a:bodyPr/>
          <a:lstStyle/>
          <a:p>
            <a:fld id="{BA5AE8D8-CB04-4DAC-9306-F43E230CBECE}" type="slidenum">
              <a:rPr lang="en-US" smtClean="0"/>
              <a:t>‹#›</a:t>
            </a:fld>
            <a:endParaRPr lang="en-US"/>
          </a:p>
        </p:txBody>
      </p:sp>
    </p:spTree>
    <p:extLst>
      <p:ext uri="{BB962C8B-B14F-4D97-AF65-F5344CB8AC3E}">
        <p14:creationId xmlns:p14="http://schemas.microsoft.com/office/powerpoint/2010/main" val="39099677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237F73C-592F-9463-9C74-2E8FE9A30FD5}"/>
              </a:ext>
            </a:extLst>
          </p:cNvPr>
          <p:cNvSpPr>
            <a:spLocks noGrp="1"/>
          </p:cNvSpPr>
          <p:nvPr>
            <p:ph type="dt" sz="half" idx="10"/>
          </p:nvPr>
        </p:nvSpPr>
        <p:spPr/>
        <p:txBody>
          <a:bodyPr/>
          <a:lstStyle/>
          <a:p>
            <a:fld id="{30721C98-6799-4BCD-A6B6-DC1E0A7EE44F}" type="datetimeFigureOut">
              <a:rPr lang="en-US" smtClean="0"/>
              <a:t>3/11/25</a:t>
            </a:fld>
            <a:endParaRPr lang="en-US"/>
          </a:p>
        </p:txBody>
      </p:sp>
      <p:sp>
        <p:nvSpPr>
          <p:cNvPr id="3" name="Footer Placeholder 2">
            <a:extLst>
              <a:ext uri="{FF2B5EF4-FFF2-40B4-BE49-F238E27FC236}">
                <a16:creationId xmlns:a16="http://schemas.microsoft.com/office/drawing/2014/main" id="{F38BB24D-ADEF-D3E8-7FEA-610A1B453067}"/>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C1C79C59-65EA-65D6-5CD0-E6FDE9DA087E}"/>
              </a:ext>
            </a:extLst>
          </p:cNvPr>
          <p:cNvSpPr>
            <a:spLocks noGrp="1"/>
          </p:cNvSpPr>
          <p:nvPr>
            <p:ph type="sldNum" sz="quarter" idx="12"/>
          </p:nvPr>
        </p:nvSpPr>
        <p:spPr/>
        <p:txBody>
          <a:bodyPr/>
          <a:lstStyle/>
          <a:p>
            <a:fld id="{BA5AE8D8-CB04-4DAC-9306-F43E230CBECE}" type="slidenum">
              <a:rPr lang="en-US" smtClean="0"/>
              <a:t>‹#›</a:t>
            </a:fld>
            <a:endParaRPr lang="en-US"/>
          </a:p>
        </p:txBody>
      </p:sp>
    </p:spTree>
    <p:extLst>
      <p:ext uri="{BB962C8B-B14F-4D97-AF65-F5344CB8AC3E}">
        <p14:creationId xmlns:p14="http://schemas.microsoft.com/office/powerpoint/2010/main" val="11047437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EC877F-C906-74E3-5CD1-90356885015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E88865FC-F41C-5AC6-E6AA-28FF36B9E51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F6F9C11-531E-974E-210B-933E7A1A3AE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A1C6258-9709-F076-C610-90E22EE6FC5E}"/>
              </a:ext>
            </a:extLst>
          </p:cNvPr>
          <p:cNvSpPr>
            <a:spLocks noGrp="1"/>
          </p:cNvSpPr>
          <p:nvPr>
            <p:ph type="dt" sz="half" idx="10"/>
          </p:nvPr>
        </p:nvSpPr>
        <p:spPr/>
        <p:txBody>
          <a:bodyPr/>
          <a:lstStyle/>
          <a:p>
            <a:fld id="{30721C98-6799-4BCD-A6B6-DC1E0A7EE44F}" type="datetimeFigureOut">
              <a:rPr lang="en-US" smtClean="0"/>
              <a:t>3/11/25</a:t>
            </a:fld>
            <a:endParaRPr lang="en-US"/>
          </a:p>
        </p:txBody>
      </p:sp>
      <p:sp>
        <p:nvSpPr>
          <p:cNvPr id="6" name="Footer Placeholder 5">
            <a:extLst>
              <a:ext uri="{FF2B5EF4-FFF2-40B4-BE49-F238E27FC236}">
                <a16:creationId xmlns:a16="http://schemas.microsoft.com/office/drawing/2014/main" id="{3C67C4E9-6887-C513-04E5-A7F4A926127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06EE052-E8DC-AA94-4E91-D9EB2CD19189}"/>
              </a:ext>
            </a:extLst>
          </p:cNvPr>
          <p:cNvSpPr>
            <a:spLocks noGrp="1"/>
          </p:cNvSpPr>
          <p:nvPr>
            <p:ph type="sldNum" sz="quarter" idx="12"/>
          </p:nvPr>
        </p:nvSpPr>
        <p:spPr/>
        <p:txBody>
          <a:bodyPr/>
          <a:lstStyle/>
          <a:p>
            <a:fld id="{BA5AE8D8-CB04-4DAC-9306-F43E230CBECE}" type="slidenum">
              <a:rPr lang="en-US" smtClean="0"/>
              <a:t>‹#›</a:t>
            </a:fld>
            <a:endParaRPr lang="en-US"/>
          </a:p>
        </p:txBody>
      </p:sp>
    </p:spTree>
    <p:extLst>
      <p:ext uri="{BB962C8B-B14F-4D97-AF65-F5344CB8AC3E}">
        <p14:creationId xmlns:p14="http://schemas.microsoft.com/office/powerpoint/2010/main" val="7457003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B65DD2-2D0C-1BCB-31EC-0172AB02CF0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50EF6187-5D92-C132-B561-466320C34A8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D51C72B5-81ED-0D83-5356-297960A479A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C9E4A4D-1794-E175-39E5-3216BF8584D7}"/>
              </a:ext>
            </a:extLst>
          </p:cNvPr>
          <p:cNvSpPr>
            <a:spLocks noGrp="1"/>
          </p:cNvSpPr>
          <p:nvPr>
            <p:ph type="dt" sz="half" idx="10"/>
          </p:nvPr>
        </p:nvSpPr>
        <p:spPr/>
        <p:txBody>
          <a:bodyPr/>
          <a:lstStyle/>
          <a:p>
            <a:fld id="{30721C98-6799-4BCD-A6B6-DC1E0A7EE44F}" type="datetimeFigureOut">
              <a:rPr lang="en-US" smtClean="0"/>
              <a:t>3/11/25</a:t>
            </a:fld>
            <a:endParaRPr lang="en-US"/>
          </a:p>
        </p:txBody>
      </p:sp>
      <p:sp>
        <p:nvSpPr>
          <p:cNvPr id="6" name="Footer Placeholder 5">
            <a:extLst>
              <a:ext uri="{FF2B5EF4-FFF2-40B4-BE49-F238E27FC236}">
                <a16:creationId xmlns:a16="http://schemas.microsoft.com/office/drawing/2014/main" id="{5D8C4562-73CA-EB6B-3532-B2BF7D03630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6FA2442-CEED-72F9-7538-CA4494C07292}"/>
              </a:ext>
            </a:extLst>
          </p:cNvPr>
          <p:cNvSpPr>
            <a:spLocks noGrp="1"/>
          </p:cNvSpPr>
          <p:nvPr>
            <p:ph type="sldNum" sz="quarter" idx="12"/>
          </p:nvPr>
        </p:nvSpPr>
        <p:spPr/>
        <p:txBody>
          <a:bodyPr/>
          <a:lstStyle/>
          <a:p>
            <a:fld id="{BA5AE8D8-CB04-4DAC-9306-F43E230CBECE}" type="slidenum">
              <a:rPr lang="en-US" smtClean="0"/>
              <a:t>‹#›</a:t>
            </a:fld>
            <a:endParaRPr lang="en-US"/>
          </a:p>
        </p:txBody>
      </p:sp>
    </p:spTree>
    <p:extLst>
      <p:ext uri="{BB962C8B-B14F-4D97-AF65-F5344CB8AC3E}">
        <p14:creationId xmlns:p14="http://schemas.microsoft.com/office/powerpoint/2010/main" val="27396358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634D11E-F511-391A-E773-179592DDA6B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4FE8F14-5DC2-9D50-A8BA-8551D66E9D0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2EBCF3F-5160-31EA-4725-CBDA8E2EA1B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0721C98-6799-4BCD-A6B6-DC1E0A7EE44F}" type="datetimeFigureOut">
              <a:rPr lang="en-US" smtClean="0"/>
              <a:t>3/11/25</a:t>
            </a:fld>
            <a:endParaRPr lang="en-US"/>
          </a:p>
        </p:txBody>
      </p:sp>
      <p:sp>
        <p:nvSpPr>
          <p:cNvPr id="5" name="Footer Placeholder 4">
            <a:extLst>
              <a:ext uri="{FF2B5EF4-FFF2-40B4-BE49-F238E27FC236}">
                <a16:creationId xmlns:a16="http://schemas.microsoft.com/office/drawing/2014/main" id="{D5D93367-4D8C-FFCD-1868-FEB201836A3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53A8E133-8783-6AC0-4E31-4CD9F837438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A5AE8D8-CB04-4DAC-9306-F43E230CBECE}" type="slidenum">
              <a:rPr lang="en-US" smtClean="0"/>
              <a:t>‹#›</a:t>
            </a:fld>
            <a:endParaRPr lang="en-US"/>
          </a:p>
        </p:txBody>
      </p:sp>
    </p:spTree>
    <p:extLst>
      <p:ext uri="{BB962C8B-B14F-4D97-AF65-F5344CB8AC3E}">
        <p14:creationId xmlns:p14="http://schemas.microsoft.com/office/powerpoint/2010/main" val="245183134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abag.ca.gov/technical-assistance/2024-new-housing-laws-webinar"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8" Type="http://schemas.openxmlformats.org/officeDocument/2006/relationships/hyperlink" Target="https://abag.ca.gov/technical-assistance/ab-2011-affordable-project-application-checklist" TargetMode="External"/><Relationship Id="rId3" Type="http://schemas.openxmlformats.org/officeDocument/2006/relationships/hyperlink" Target="https://abag.ca.gov/tools-resources/digital-library/understandingab-2011-sb-6docx" TargetMode="External"/><Relationship Id="rId7" Type="http://schemas.openxmlformats.org/officeDocument/2006/relationships/hyperlink" Target="https://abag.ca.gov/technical-assistance/how-review-ab-2011-development-proposals" TargetMode="External"/><Relationship Id="rId2" Type="http://schemas.openxmlformats.org/officeDocument/2006/relationships/notesSlide" Target="../notesSlides/notesSlide20.xml"/><Relationship Id="rId1" Type="http://schemas.openxmlformats.org/officeDocument/2006/relationships/slideLayout" Target="../slideLayouts/slideLayout2.xml"/><Relationship Id="rId6" Type="http://schemas.openxmlformats.org/officeDocument/2006/relationships/hyperlink" Target="https://abag.ca.gov/technical-assistance/ab-2011-staff-workplan" TargetMode="External"/><Relationship Id="rId5" Type="http://schemas.openxmlformats.org/officeDocument/2006/relationships/hyperlink" Target="https://abag.ca.gov/technical-assistance/webinar-overview-ab-2011-and-sb-6" TargetMode="External"/><Relationship Id="rId10" Type="http://schemas.openxmlformats.org/officeDocument/2006/relationships/hyperlink" Target="https://abag.ca.gov/technical-assistance/guide-california-state-replacement-housing-requirements" TargetMode="External"/><Relationship Id="rId4" Type="http://schemas.openxmlformats.org/officeDocument/2006/relationships/hyperlink" Target="https://abag.ca.gov/tools-resources/digital-library/ab-2011-sb-6-summary-key-detailsdocx" TargetMode="External"/><Relationship Id="rId9" Type="http://schemas.openxmlformats.org/officeDocument/2006/relationships/hyperlink" Target="https://abag.ca.gov/technical-assistance/ab-2011-mixed-income-project-application-checklist" TargetMode="Externa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4.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4.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4.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9.xml"/><Relationship Id="rId1" Type="http://schemas.openxmlformats.org/officeDocument/2006/relationships/slideLayout" Target="../slideLayouts/slideLayout2.xml"/><Relationship Id="rId4" Type="http://schemas.openxmlformats.org/officeDocument/2006/relationships/hyperlink" Target="https://abag.ca.gov/tools-resources/digital-library/ab-2011-sb-6-summary-key-detailsdocx" TargetMode="External"/></Relationships>
</file>

<file path=ppt/slides/_rels/slide4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0.xml"/><Relationship Id="rId1" Type="http://schemas.openxmlformats.org/officeDocument/2006/relationships/slideLayout" Target="../slideLayouts/slideLayout2.xml"/><Relationship Id="rId4" Type="http://schemas.openxmlformats.org/officeDocument/2006/relationships/hyperlink" Target="https://abag.ca.gov/tools-resources/digital-library/ab-2011-sb-6-summary-key-detailsdocx" TargetMode="Externa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3" Type="http://schemas.openxmlformats.org/officeDocument/2006/relationships/hyperlink" Target="https://abag.ca.gov/tools-resources/digital-library/ab-2011-sb-6-summary-key-detailsdocx" TargetMode="External"/><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3" Type="http://schemas.openxmlformats.org/officeDocument/2006/relationships/hyperlink" Target="https://abag.ca.gov/tools-resources/digital-library/ab-2011-sb-6-summary-key-detailsdocx" TargetMode="External"/><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3" Type="http://schemas.openxmlformats.org/officeDocument/2006/relationships/hyperlink" Target="https://abag.ca.gov/tools-resources/digital-library/ab-2011-sb-6-summary-key-detailsdocx" TargetMode="External"/><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FBFDDB5-730D-C34C-9AB5-881594C58327}"/>
              </a:ext>
            </a:extLst>
          </p:cNvPr>
          <p:cNvSpPr>
            <a:spLocks noGrp="1"/>
          </p:cNvSpPr>
          <p:nvPr>
            <p:ph type="ctrTitle"/>
          </p:nvPr>
        </p:nvSpPr>
        <p:spPr/>
        <p:txBody>
          <a:bodyPr anchor="ctr" anchorCtr="0">
            <a:normAutofit/>
          </a:bodyPr>
          <a:lstStyle/>
          <a:p>
            <a:r>
              <a:rPr lang="en-US" sz="4000" b="1" dirty="0"/>
              <a:t>Understanding New Laws About Residential Development in Commercial Zones</a:t>
            </a:r>
            <a:br>
              <a:rPr lang="en-US" sz="4000" dirty="0"/>
            </a:br>
            <a:r>
              <a:rPr lang="en-US" sz="4000" b="1" dirty="0"/>
              <a:t>AB 2011 (2022) and SB 6 (2022)</a:t>
            </a:r>
          </a:p>
        </p:txBody>
      </p:sp>
      <p:sp>
        <p:nvSpPr>
          <p:cNvPr id="7" name="Subtitle 6">
            <a:extLst>
              <a:ext uri="{FF2B5EF4-FFF2-40B4-BE49-F238E27FC236}">
                <a16:creationId xmlns:a16="http://schemas.microsoft.com/office/drawing/2014/main" id="{14E344DA-A7F2-ACDC-7B28-D26D491C90BE}"/>
              </a:ext>
            </a:extLst>
          </p:cNvPr>
          <p:cNvSpPr>
            <a:spLocks noGrp="1"/>
          </p:cNvSpPr>
          <p:nvPr>
            <p:ph type="subTitle" idx="1"/>
          </p:nvPr>
        </p:nvSpPr>
        <p:spPr/>
        <p:txBody>
          <a:bodyPr/>
          <a:lstStyle/>
          <a:p>
            <a:r>
              <a:rPr lang="en-US" b="1" dirty="0">
                <a:highlight>
                  <a:srgbClr val="FFFF00"/>
                </a:highlight>
              </a:rPr>
              <a:t>Content Is Outdated. </a:t>
            </a:r>
            <a:r>
              <a:rPr lang="en-US" dirty="0">
                <a:highlight>
                  <a:srgbClr val="FFFF00"/>
                </a:highlight>
              </a:rPr>
              <a:t>This resource has not been updated with laws passed after June 2023. Please check the </a:t>
            </a:r>
            <a:r>
              <a:rPr lang="en-US" dirty="0">
                <a:highlight>
                  <a:srgbClr val="FFFF00"/>
                </a:highlight>
                <a:hlinkClick r:id="rId3"/>
              </a:rPr>
              <a:t>2024 New Housing Laws Webinar and Summary </a:t>
            </a:r>
            <a:r>
              <a:rPr lang="en-US" dirty="0">
                <a:highlight>
                  <a:srgbClr val="FFFF00"/>
                </a:highlight>
              </a:rPr>
              <a:t>for more information.</a:t>
            </a:r>
          </a:p>
        </p:txBody>
      </p:sp>
    </p:spTree>
    <p:extLst>
      <p:ext uri="{BB962C8B-B14F-4D97-AF65-F5344CB8AC3E}">
        <p14:creationId xmlns:p14="http://schemas.microsoft.com/office/powerpoint/2010/main" val="388522213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A7C9AE-108F-483D-A8D6-4590FF79CFDC}"/>
              </a:ext>
            </a:extLst>
          </p:cNvPr>
          <p:cNvSpPr>
            <a:spLocks noGrp="1"/>
          </p:cNvSpPr>
          <p:nvPr>
            <p:ph type="title"/>
          </p:nvPr>
        </p:nvSpPr>
        <p:spPr/>
        <p:txBody>
          <a:bodyPr/>
          <a:lstStyle/>
          <a:p>
            <a:r>
              <a:rPr lang="en-US" b="1" dirty="0"/>
              <a:t>What are the site criteria?</a:t>
            </a:r>
          </a:p>
        </p:txBody>
      </p:sp>
      <p:pic>
        <p:nvPicPr>
          <p:cNvPr id="7" name="Picture 6" descr="Graphic represents generally where laws are applicable: SB 6 is applicable on sites of 20 acres or less in zones that allow office, retail or parking as a principally permitted use. SB6 does not define &quot;principally permitted use.&quot; AB 2011 Mixed Income Housing projects are applicable on sites of 20 acres or less that have at least 50 feet of frontage on a commercial corridor in zones that allow office, retail or parking as a principally permitted use. AB 2011 100% Affordable Housing projects are applicable in zones that allow office, retail or parking as a principally permitted use. AB 2011 defines &quot;principally permitted use&quot; as a use that can occupy more than 1/3 of square footage without a conditional use permit.  ">
            <a:extLst>
              <a:ext uri="{FF2B5EF4-FFF2-40B4-BE49-F238E27FC236}">
                <a16:creationId xmlns:a16="http://schemas.microsoft.com/office/drawing/2014/main" id="{E37C5961-80CE-C0CA-FE90-D70DD7EE97E1}"/>
              </a:ext>
            </a:extLst>
          </p:cNvPr>
          <p:cNvPicPr>
            <a:picLocks noChangeAspect="1"/>
          </p:cNvPicPr>
          <p:nvPr/>
        </p:nvPicPr>
        <p:blipFill>
          <a:blip r:embed="rId3"/>
          <a:stretch>
            <a:fillRect/>
          </a:stretch>
        </p:blipFill>
        <p:spPr>
          <a:xfrm>
            <a:off x="1333978" y="1469570"/>
            <a:ext cx="9524043" cy="4519750"/>
          </a:xfrm>
          <a:prstGeom prst="rect">
            <a:avLst/>
          </a:prstGeom>
        </p:spPr>
      </p:pic>
      <p:sp>
        <p:nvSpPr>
          <p:cNvPr id="5" name="TextBox 4">
            <a:extLst>
              <a:ext uri="{FF2B5EF4-FFF2-40B4-BE49-F238E27FC236}">
                <a16:creationId xmlns:a16="http://schemas.microsoft.com/office/drawing/2014/main" id="{6EDA4EC6-8492-7CD4-4492-54B5FF5F0D0A}"/>
              </a:ext>
            </a:extLst>
          </p:cNvPr>
          <p:cNvSpPr txBox="1"/>
          <p:nvPr/>
        </p:nvSpPr>
        <p:spPr>
          <a:xfrm>
            <a:off x="7565320" y="5989320"/>
            <a:ext cx="3527224" cy="369332"/>
          </a:xfrm>
          <a:prstGeom prst="rect">
            <a:avLst/>
          </a:prstGeom>
          <a:noFill/>
        </p:spPr>
        <p:txBody>
          <a:bodyPr wrap="square" rtlCol="0">
            <a:spAutoFit/>
          </a:bodyPr>
          <a:lstStyle/>
          <a:p>
            <a:r>
              <a:rPr lang="en-US" dirty="0"/>
              <a:t>Many other requirements apply</a:t>
            </a:r>
          </a:p>
        </p:txBody>
      </p:sp>
      <p:sp>
        <p:nvSpPr>
          <p:cNvPr id="4" name="Slide Number Placeholder 3">
            <a:extLst>
              <a:ext uri="{FF2B5EF4-FFF2-40B4-BE49-F238E27FC236}">
                <a16:creationId xmlns:a16="http://schemas.microsoft.com/office/drawing/2014/main" id="{ADDD02C6-88D9-42A2-AAB2-9F5466BF30E1}"/>
              </a:ext>
            </a:extLst>
          </p:cNvPr>
          <p:cNvSpPr>
            <a:spLocks noGrp="1"/>
          </p:cNvSpPr>
          <p:nvPr>
            <p:ph type="sldNum" sz="quarter" idx="12"/>
          </p:nvPr>
        </p:nvSpPr>
        <p:spPr/>
        <p:txBody>
          <a:bodyPr/>
          <a:lstStyle/>
          <a:p>
            <a:fld id="{664336B7-4B1B-B043-B8D4-F2A73EBA36CA}" type="slidenum">
              <a:rPr lang="en-US" smtClean="0"/>
              <a:t>10</a:t>
            </a:fld>
            <a:endParaRPr lang="en-US"/>
          </a:p>
        </p:txBody>
      </p:sp>
    </p:spTree>
    <p:extLst>
      <p:ext uri="{BB962C8B-B14F-4D97-AF65-F5344CB8AC3E}">
        <p14:creationId xmlns:p14="http://schemas.microsoft.com/office/powerpoint/2010/main" val="14443109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BDC8C2-86BE-4DC6-FF3E-02E711D8CE07}"/>
              </a:ext>
            </a:extLst>
          </p:cNvPr>
          <p:cNvSpPr>
            <a:spLocks noGrp="1"/>
          </p:cNvSpPr>
          <p:nvPr>
            <p:ph type="title"/>
          </p:nvPr>
        </p:nvSpPr>
        <p:spPr>
          <a:xfrm>
            <a:off x="902525" y="365125"/>
            <a:ext cx="10222675" cy="5556704"/>
          </a:xfrm>
        </p:spPr>
        <p:txBody>
          <a:bodyPr>
            <a:normAutofit/>
          </a:bodyPr>
          <a:lstStyle/>
          <a:p>
            <a:pPr algn="l"/>
            <a:r>
              <a:rPr lang="en-US" b="1" dirty="0"/>
              <a:t>What can be built?</a:t>
            </a:r>
          </a:p>
        </p:txBody>
      </p:sp>
      <p:sp>
        <p:nvSpPr>
          <p:cNvPr id="4" name="Slide Number Placeholder 3">
            <a:extLst>
              <a:ext uri="{FF2B5EF4-FFF2-40B4-BE49-F238E27FC236}">
                <a16:creationId xmlns:a16="http://schemas.microsoft.com/office/drawing/2014/main" id="{0EC1FC5F-29C7-A5B1-1172-5FCD13871CE9}"/>
              </a:ext>
            </a:extLst>
          </p:cNvPr>
          <p:cNvSpPr>
            <a:spLocks noGrp="1"/>
          </p:cNvSpPr>
          <p:nvPr>
            <p:ph type="sldNum" sz="quarter" idx="12"/>
          </p:nvPr>
        </p:nvSpPr>
        <p:spPr/>
        <p:txBody>
          <a:bodyPr/>
          <a:lstStyle/>
          <a:p>
            <a:fld id="{664336B7-4B1B-B043-B8D4-F2A73EBA36CA}" type="slidenum">
              <a:rPr lang="en-US" smtClean="0"/>
              <a:t>11</a:t>
            </a:fld>
            <a:endParaRPr lang="en-US"/>
          </a:p>
        </p:txBody>
      </p:sp>
    </p:spTree>
    <p:extLst>
      <p:ext uri="{BB962C8B-B14F-4D97-AF65-F5344CB8AC3E}">
        <p14:creationId xmlns:p14="http://schemas.microsoft.com/office/powerpoint/2010/main" val="82219128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D008BE-58F6-4120-659C-359EB828B09C}"/>
              </a:ext>
            </a:extLst>
          </p:cNvPr>
          <p:cNvSpPr>
            <a:spLocks noGrp="1"/>
          </p:cNvSpPr>
          <p:nvPr>
            <p:ph type="title"/>
          </p:nvPr>
        </p:nvSpPr>
        <p:spPr/>
        <p:txBody>
          <a:bodyPr/>
          <a:lstStyle/>
          <a:p>
            <a:r>
              <a:rPr lang="en-US" b="1" dirty="0"/>
              <a:t>What can be built?</a:t>
            </a:r>
          </a:p>
        </p:txBody>
      </p:sp>
      <p:sp>
        <p:nvSpPr>
          <p:cNvPr id="3" name="Content Placeholder 2">
            <a:extLst>
              <a:ext uri="{FF2B5EF4-FFF2-40B4-BE49-F238E27FC236}">
                <a16:creationId xmlns:a16="http://schemas.microsoft.com/office/drawing/2014/main" id="{31B492D5-57B8-BA30-7C3C-F834B50CD52E}"/>
              </a:ext>
            </a:extLst>
          </p:cNvPr>
          <p:cNvSpPr>
            <a:spLocks noGrp="1"/>
          </p:cNvSpPr>
          <p:nvPr>
            <p:ph idx="1"/>
          </p:nvPr>
        </p:nvSpPr>
        <p:spPr/>
        <p:txBody>
          <a:bodyPr/>
          <a:lstStyle/>
          <a:p>
            <a:r>
              <a:rPr lang="en-US" dirty="0"/>
              <a:t>Affordable multi-family housing</a:t>
            </a:r>
          </a:p>
          <a:p>
            <a:r>
              <a:rPr lang="en-US" dirty="0"/>
              <a:t>Mixed income multi-family house</a:t>
            </a:r>
          </a:p>
          <a:p>
            <a:r>
              <a:rPr lang="en-US" dirty="0"/>
              <a:t>Mixed use with multi-family housing</a:t>
            </a:r>
          </a:p>
        </p:txBody>
      </p:sp>
      <p:sp>
        <p:nvSpPr>
          <p:cNvPr id="4" name="Slide Number Placeholder 3">
            <a:extLst>
              <a:ext uri="{FF2B5EF4-FFF2-40B4-BE49-F238E27FC236}">
                <a16:creationId xmlns:a16="http://schemas.microsoft.com/office/drawing/2014/main" id="{0C0A4FBB-726C-47D5-B12F-C9FA22A01400}"/>
              </a:ext>
            </a:extLst>
          </p:cNvPr>
          <p:cNvSpPr>
            <a:spLocks noGrp="1"/>
          </p:cNvSpPr>
          <p:nvPr>
            <p:ph type="sldNum" sz="quarter" idx="12"/>
          </p:nvPr>
        </p:nvSpPr>
        <p:spPr/>
        <p:txBody>
          <a:bodyPr/>
          <a:lstStyle/>
          <a:p>
            <a:fld id="{664336B7-4B1B-B043-B8D4-F2A73EBA36CA}" type="slidenum">
              <a:rPr lang="en-US" smtClean="0"/>
              <a:t>12</a:t>
            </a:fld>
            <a:endParaRPr lang="en-US"/>
          </a:p>
        </p:txBody>
      </p:sp>
    </p:spTree>
    <p:extLst>
      <p:ext uri="{BB962C8B-B14F-4D97-AF65-F5344CB8AC3E}">
        <p14:creationId xmlns:p14="http://schemas.microsoft.com/office/powerpoint/2010/main" val="399190983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F86270-DE4F-45D2-9559-AC95919EC8BB}"/>
              </a:ext>
            </a:extLst>
          </p:cNvPr>
          <p:cNvSpPr>
            <a:spLocks noGrp="1"/>
          </p:cNvSpPr>
          <p:nvPr>
            <p:ph type="title"/>
          </p:nvPr>
        </p:nvSpPr>
        <p:spPr/>
        <p:txBody>
          <a:bodyPr/>
          <a:lstStyle/>
          <a:p>
            <a:r>
              <a:rPr lang="en-US" b="1" dirty="0"/>
              <a:t>What can be built? (comparison)</a:t>
            </a:r>
          </a:p>
        </p:txBody>
      </p:sp>
      <p:sp>
        <p:nvSpPr>
          <p:cNvPr id="3" name="Content Placeholder 2">
            <a:extLst>
              <a:ext uri="{FF2B5EF4-FFF2-40B4-BE49-F238E27FC236}">
                <a16:creationId xmlns:a16="http://schemas.microsoft.com/office/drawing/2014/main" id="{B3AC5146-63CA-4559-8226-4F53CE873A07}"/>
              </a:ext>
            </a:extLst>
          </p:cNvPr>
          <p:cNvSpPr>
            <a:spLocks noGrp="1"/>
          </p:cNvSpPr>
          <p:nvPr>
            <p:ph sz="half" idx="1"/>
          </p:nvPr>
        </p:nvSpPr>
        <p:spPr>
          <a:xfrm>
            <a:off x="241005" y="1675545"/>
            <a:ext cx="3865973" cy="4007284"/>
          </a:xfrm>
          <a:ln>
            <a:solidFill>
              <a:srgbClr val="000000"/>
            </a:solidFill>
          </a:ln>
        </p:spPr>
        <p:txBody>
          <a:bodyPr>
            <a:noAutofit/>
          </a:bodyPr>
          <a:lstStyle/>
          <a:p>
            <a:pPr marL="0" indent="0">
              <a:buNone/>
            </a:pPr>
            <a:r>
              <a:rPr lang="en-US" sz="2400" b="1" dirty="0"/>
              <a:t>AB 2011 Mixed Income</a:t>
            </a:r>
          </a:p>
          <a:p>
            <a:pPr>
              <a:lnSpc>
                <a:spcPct val="120000"/>
              </a:lnSpc>
            </a:pPr>
            <a:r>
              <a:rPr lang="en-US" sz="2000" dirty="0"/>
              <a:t>Density, height and setbacks based on lot size, street width, adjacent uses, access to transit, population</a:t>
            </a:r>
          </a:p>
          <a:p>
            <a:pPr>
              <a:lnSpc>
                <a:spcPct val="120000"/>
              </a:lnSpc>
            </a:pPr>
            <a:r>
              <a:rPr lang="en-US" sz="2000" dirty="0"/>
              <a:t>No maximum density</a:t>
            </a:r>
          </a:p>
          <a:p>
            <a:pPr>
              <a:lnSpc>
                <a:spcPct val="120000"/>
              </a:lnSpc>
            </a:pPr>
            <a:r>
              <a:rPr lang="en-US" sz="2000" dirty="0"/>
              <a:t>At least 2/3 residential</a:t>
            </a:r>
          </a:p>
        </p:txBody>
      </p:sp>
      <p:sp>
        <p:nvSpPr>
          <p:cNvPr id="5" name="Content Placeholder 4">
            <a:extLst>
              <a:ext uri="{FF2B5EF4-FFF2-40B4-BE49-F238E27FC236}">
                <a16:creationId xmlns:a16="http://schemas.microsoft.com/office/drawing/2014/main" id="{92E0A9AD-DE49-8FB9-FE30-201C90DDFFE0}"/>
              </a:ext>
            </a:extLst>
          </p:cNvPr>
          <p:cNvSpPr>
            <a:spLocks noGrp="1"/>
          </p:cNvSpPr>
          <p:nvPr>
            <p:ph sz="half" idx="2"/>
          </p:nvPr>
        </p:nvSpPr>
        <p:spPr>
          <a:xfrm>
            <a:off x="4380876" y="1664591"/>
            <a:ext cx="3648111" cy="4007284"/>
          </a:xfrm>
          <a:ln>
            <a:solidFill>
              <a:srgbClr val="000000"/>
            </a:solidFill>
          </a:ln>
        </p:spPr>
        <p:txBody>
          <a:bodyPr>
            <a:normAutofit/>
          </a:bodyPr>
          <a:lstStyle/>
          <a:p>
            <a:pPr marL="0" indent="0">
              <a:buNone/>
            </a:pPr>
            <a:r>
              <a:rPr lang="en-US" sz="2400" b="1" dirty="0"/>
              <a:t>AB 2011 Affordable</a:t>
            </a:r>
          </a:p>
          <a:p>
            <a:pPr>
              <a:lnSpc>
                <a:spcPct val="120000"/>
              </a:lnSpc>
            </a:pPr>
            <a:r>
              <a:rPr lang="en-US" sz="2000" dirty="0"/>
              <a:t>Project density must be at or above </a:t>
            </a:r>
            <a:r>
              <a:rPr lang="en-US" sz="2000" dirty="0">
                <a:highlight>
                  <a:srgbClr val="FFFF00"/>
                </a:highlight>
              </a:rPr>
              <a:t>20/30 DUA (insert default density for your </a:t>
            </a:r>
            <a:r>
              <a:rPr lang="en-US" sz="2000" dirty="0" err="1">
                <a:highlight>
                  <a:srgbClr val="FFFF00"/>
                </a:highlight>
              </a:rPr>
              <a:t>jx</a:t>
            </a:r>
            <a:r>
              <a:rPr lang="en-US" sz="2000" dirty="0">
                <a:highlight>
                  <a:srgbClr val="FFFF00"/>
                </a:highlight>
              </a:rPr>
              <a:t>)</a:t>
            </a:r>
            <a:br>
              <a:rPr lang="en-US" sz="2000" dirty="0">
                <a:highlight>
                  <a:srgbClr val="FFFF00"/>
                </a:highlight>
              </a:rPr>
            </a:br>
            <a:endParaRPr lang="en-US" sz="2000" dirty="0">
              <a:highlight>
                <a:srgbClr val="FFFF00"/>
              </a:highlight>
            </a:endParaRPr>
          </a:p>
          <a:p>
            <a:pPr>
              <a:lnSpc>
                <a:spcPct val="120000"/>
              </a:lnSpc>
            </a:pPr>
            <a:r>
              <a:rPr lang="en-US" sz="2000" dirty="0"/>
              <a:t>No maximum density</a:t>
            </a:r>
          </a:p>
          <a:p>
            <a:pPr>
              <a:lnSpc>
                <a:spcPct val="120000"/>
              </a:lnSpc>
            </a:pPr>
            <a:r>
              <a:rPr lang="en-US" sz="2000" dirty="0"/>
              <a:t>At least 2/3 residential</a:t>
            </a:r>
          </a:p>
        </p:txBody>
      </p:sp>
      <p:sp>
        <p:nvSpPr>
          <p:cNvPr id="4" name="Content Placeholder 4">
            <a:extLst>
              <a:ext uri="{FF2B5EF4-FFF2-40B4-BE49-F238E27FC236}">
                <a16:creationId xmlns:a16="http://schemas.microsoft.com/office/drawing/2014/main" id="{B0A4842E-09BC-279E-66AE-F4D32975A7B4}"/>
              </a:ext>
            </a:extLst>
          </p:cNvPr>
          <p:cNvSpPr txBox="1">
            <a:spLocks/>
          </p:cNvSpPr>
          <p:nvPr/>
        </p:nvSpPr>
        <p:spPr>
          <a:xfrm>
            <a:off x="8302885" y="1660402"/>
            <a:ext cx="3648110" cy="4007284"/>
          </a:xfrm>
          <a:prstGeom prst="rect">
            <a:avLst/>
          </a:prstGeom>
          <a:ln>
            <a:solidFill>
              <a:srgbClr val="000000"/>
            </a:solidFill>
          </a:ln>
        </p:spPr>
        <p:txBody>
          <a:bodyPr vert="horz" lIns="91440" tIns="45720" rIns="91440" bIns="45720" rtlCol="0">
            <a:noAutofit/>
          </a:bodyPr>
          <a:lstStyle>
            <a:lvl1pPr marL="228600" indent="-228600" algn="l" defTabSz="914400" rtl="0" eaLnBrk="1" latinLnBrk="0" hangingPunct="1">
              <a:lnSpc>
                <a:spcPct val="100000"/>
              </a:lnSpc>
              <a:spcBef>
                <a:spcPts val="1200"/>
              </a:spcBef>
              <a:buClr>
                <a:schemeClr val="accent6"/>
              </a:buClr>
              <a:buFont typeface="Arial" panose="020B0604020202020204" pitchFamily="34" charset="0"/>
              <a:buChar char="•"/>
              <a:defRPr sz="2800" kern="1200">
                <a:solidFill>
                  <a:schemeClr val="bg2">
                    <a:lumMod val="25000"/>
                  </a:schemeClr>
                </a:solidFill>
                <a:latin typeface="+mn-lt"/>
                <a:ea typeface="+mn-ea"/>
                <a:cs typeface="+mn-cs"/>
              </a:defRPr>
            </a:lvl1pPr>
            <a:lvl2pPr marL="571500" indent="-228600" algn="l" defTabSz="914400" rtl="0" eaLnBrk="1" latinLnBrk="0" hangingPunct="1">
              <a:lnSpc>
                <a:spcPct val="100000"/>
              </a:lnSpc>
              <a:spcBef>
                <a:spcPts val="500"/>
              </a:spcBef>
              <a:buClrTx/>
              <a:buFont typeface="Arial" panose="020B0604020202020204" pitchFamily="34" charset="0"/>
              <a:buChar char="•"/>
              <a:defRPr sz="2400" kern="1200">
                <a:solidFill>
                  <a:schemeClr val="bg2">
                    <a:lumMod val="25000"/>
                  </a:schemeClr>
                </a:solidFill>
                <a:latin typeface="+mn-lt"/>
                <a:ea typeface="+mn-ea"/>
                <a:cs typeface="+mn-cs"/>
              </a:defRPr>
            </a:lvl2pPr>
            <a:lvl3pPr marL="915988" indent="-228600" algn="l" defTabSz="914400" rtl="0" eaLnBrk="1" latinLnBrk="0" hangingPunct="1">
              <a:lnSpc>
                <a:spcPct val="100000"/>
              </a:lnSpc>
              <a:spcBef>
                <a:spcPts val="500"/>
              </a:spcBef>
              <a:buClrTx/>
              <a:buFont typeface="Arial" panose="020B0604020202020204" pitchFamily="34" charset="0"/>
              <a:buChar char="•"/>
              <a:defRPr sz="1800" kern="1200">
                <a:solidFill>
                  <a:schemeClr val="bg2">
                    <a:lumMod val="25000"/>
                  </a:schemeClr>
                </a:solidFill>
                <a:latin typeface="+mn-lt"/>
                <a:ea typeface="+mn-ea"/>
                <a:cs typeface="+mn-cs"/>
              </a:defRPr>
            </a:lvl3pPr>
            <a:lvl4pPr marL="1317625" indent="-230188" algn="l" defTabSz="914400" rtl="0" eaLnBrk="1" latinLnBrk="0" hangingPunct="1">
              <a:lnSpc>
                <a:spcPct val="100000"/>
              </a:lnSpc>
              <a:spcBef>
                <a:spcPts val="500"/>
              </a:spcBef>
              <a:buClrTx/>
              <a:buFont typeface="Arial" panose="020B0604020202020204" pitchFamily="34" charset="0"/>
              <a:buChar char="•"/>
              <a:defRPr sz="1600" kern="1200">
                <a:solidFill>
                  <a:schemeClr val="bg2">
                    <a:lumMod val="25000"/>
                  </a:schemeClr>
                </a:solidFill>
                <a:latin typeface="+mn-lt"/>
                <a:ea typeface="+mn-ea"/>
                <a:cs typeface="+mn-cs"/>
              </a:defRPr>
            </a:lvl4pPr>
            <a:lvl5pPr marL="1660525" indent="-228600" algn="l" defTabSz="914400" rtl="0" eaLnBrk="1" latinLnBrk="0" hangingPunct="1">
              <a:lnSpc>
                <a:spcPct val="100000"/>
              </a:lnSpc>
              <a:spcBef>
                <a:spcPts val="500"/>
              </a:spcBef>
              <a:buClrTx/>
              <a:buFont typeface="Arial" panose="020B0604020202020204" pitchFamily="34" charset="0"/>
              <a:buChar char="•"/>
              <a:defRPr sz="1600" kern="1200">
                <a:solidFill>
                  <a:schemeClr val="bg2">
                    <a:lumMod val="2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2400" b="1" dirty="0"/>
              <a:t>SB 6</a:t>
            </a:r>
          </a:p>
          <a:p>
            <a:pPr>
              <a:lnSpc>
                <a:spcPct val="120000"/>
              </a:lnSpc>
            </a:pPr>
            <a:r>
              <a:rPr lang="en-US" sz="2000" dirty="0"/>
              <a:t>Project density must be at or above </a:t>
            </a:r>
            <a:r>
              <a:rPr lang="en-US" sz="2000" dirty="0">
                <a:highlight>
                  <a:srgbClr val="FFFF00"/>
                </a:highlight>
              </a:rPr>
              <a:t>20/30 DUA (insert default density for your </a:t>
            </a:r>
            <a:r>
              <a:rPr lang="en-US" sz="2000" dirty="0" err="1">
                <a:highlight>
                  <a:srgbClr val="FFFF00"/>
                </a:highlight>
              </a:rPr>
              <a:t>jx</a:t>
            </a:r>
            <a:r>
              <a:rPr lang="en-US" sz="2000" dirty="0">
                <a:highlight>
                  <a:srgbClr val="FFFF00"/>
                </a:highlight>
              </a:rPr>
              <a:t>)</a:t>
            </a:r>
            <a:br>
              <a:rPr lang="en-US" sz="2000" dirty="0">
                <a:highlight>
                  <a:srgbClr val="FFFF00"/>
                </a:highlight>
              </a:rPr>
            </a:br>
            <a:endParaRPr lang="en-US" sz="2000" dirty="0">
              <a:highlight>
                <a:srgbClr val="FFFF00"/>
              </a:highlight>
            </a:endParaRPr>
          </a:p>
          <a:p>
            <a:pPr>
              <a:lnSpc>
                <a:spcPct val="120000"/>
              </a:lnSpc>
            </a:pPr>
            <a:r>
              <a:rPr lang="en-US" sz="2000" dirty="0"/>
              <a:t>No maximum density</a:t>
            </a:r>
          </a:p>
          <a:p>
            <a:pPr>
              <a:lnSpc>
                <a:spcPct val="120000"/>
              </a:lnSpc>
            </a:pPr>
            <a:r>
              <a:rPr lang="en-US" sz="2000" dirty="0"/>
              <a:t>At least 50% residential</a:t>
            </a:r>
          </a:p>
        </p:txBody>
      </p:sp>
      <p:sp>
        <p:nvSpPr>
          <p:cNvPr id="8" name="Slide Number Placeholder 7">
            <a:extLst>
              <a:ext uri="{FF2B5EF4-FFF2-40B4-BE49-F238E27FC236}">
                <a16:creationId xmlns:a16="http://schemas.microsoft.com/office/drawing/2014/main" id="{17FB9372-6815-2B95-D1D0-09D10B3B1A58}"/>
              </a:ext>
            </a:extLst>
          </p:cNvPr>
          <p:cNvSpPr>
            <a:spLocks noGrp="1"/>
          </p:cNvSpPr>
          <p:nvPr>
            <p:ph type="sldNum" sz="quarter" idx="10"/>
          </p:nvPr>
        </p:nvSpPr>
        <p:spPr/>
        <p:txBody>
          <a:bodyPr/>
          <a:lstStyle/>
          <a:p>
            <a:fld id="{664336B7-4B1B-B043-B8D4-F2A73EBA36CA}" type="slidenum">
              <a:rPr lang="en-US" smtClean="0"/>
              <a:t>13</a:t>
            </a:fld>
            <a:endParaRPr lang="en-US"/>
          </a:p>
        </p:txBody>
      </p:sp>
    </p:spTree>
    <p:extLst>
      <p:ext uri="{BB962C8B-B14F-4D97-AF65-F5344CB8AC3E}">
        <p14:creationId xmlns:p14="http://schemas.microsoft.com/office/powerpoint/2010/main" val="230542481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D96832-B288-4FA0-9719-E0D58EFCA8ED}"/>
              </a:ext>
            </a:extLst>
          </p:cNvPr>
          <p:cNvSpPr>
            <a:spLocks noGrp="1"/>
          </p:cNvSpPr>
          <p:nvPr>
            <p:ph type="title"/>
          </p:nvPr>
        </p:nvSpPr>
        <p:spPr/>
        <p:txBody>
          <a:bodyPr/>
          <a:lstStyle/>
          <a:p>
            <a:r>
              <a:rPr lang="en-US" b="1" dirty="0"/>
              <a:t>Other Project Considerations</a:t>
            </a:r>
          </a:p>
        </p:txBody>
      </p:sp>
      <p:sp>
        <p:nvSpPr>
          <p:cNvPr id="3" name="Content Placeholder 2">
            <a:extLst>
              <a:ext uri="{FF2B5EF4-FFF2-40B4-BE49-F238E27FC236}">
                <a16:creationId xmlns:a16="http://schemas.microsoft.com/office/drawing/2014/main" id="{93718FE6-FFE0-4B0F-B3D8-383D9EAF6EF0}"/>
              </a:ext>
            </a:extLst>
          </p:cNvPr>
          <p:cNvSpPr>
            <a:spLocks noGrp="1"/>
          </p:cNvSpPr>
          <p:nvPr>
            <p:ph idx="1"/>
          </p:nvPr>
        </p:nvSpPr>
        <p:spPr/>
        <p:txBody>
          <a:bodyPr>
            <a:normAutofit/>
          </a:bodyPr>
          <a:lstStyle/>
          <a:p>
            <a:r>
              <a:rPr lang="en-US" dirty="0"/>
              <a:t>Eligible for density bonus, incentives, concessions, waivers or parking ratios</a:t>
            </a:r>
          </a:p>
          <a:p>
            <a:r>
              <a:rPr lang="en-US" dirty="0"/>
              <a:t>Must comply with SB 330 (Gov. Code § 663300(d)) replacement housing requirements even if not in affected city/county</a:t>
            </a:r>
          </a:p>
        </p:txBody>
      </p:sp>
      <p:sp>
        <p:nvSpPr>
          <p:cNvPr id="6" name="Slide Number Placeholder 5">
            <a:extLst>
              <a:ext uri="{FF2B5EF4-FFF2-40B4-BE49-F238E27FC236}">
                <a16:creationId xmlns:a16="http://schemas.microsoft.com/office/drawing/2014/main" id="{89C3FAC8-883F-03C7-2F74-CB3F38A4B312}"/>
              </a:ext>
            </a:extLst>
          </p:cNvPr>
          <p:cNvSpPr>
            <a:spLocks noGrp="1"/>
          </p:cNvSpPr>
          <p:nvPr>
            <p:ph type="sldNum" sz="quarter" idx="12"/>
          </p:nvPr>
        </p:nvSpPr>
        <p:spPr/>
        <p:txBody>
          <a:bodyPr/>
          <a:lstStyle/>
          <a:p>
            <a:fld id="{664336B7-4B1B-B043-B8D4-F2A73EBA36CA}" type="slidenum">
              <a:rPr lang="en-US" smtClean="0"/>
              <a:t>14</a:t>
            </a:fld>
            <a:endParaRPr lang="en-US"/>
          </a:p>
        </p:txBody>
      </p:sp>
    </p:spTree>
    <p:extLst>
      <p:ext uri="{BB962C8B-B14F-4D97-AF65-F5344CB8AC3E}">
        <p14:creationId xmlns:p14="http://schemas.microsoft.com/office/powerpoint/2010/main" val="27541207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A7C9AE-108F-483D-A8D6-4590FF79CFDC}"/>
              </a:ext>
            </a:extLst>
          </p:cNvPr>
          <p:cNvSpPr>
            <a:spLocks noGrp="1"/>
          </p:cNvSpPr>
          <p:nvPr>
            <p:ph type="title"/>
          </p:nvPr>
        </p:nvSpPr>
        <p:spPr>
          <a:xfrm>
            <a:off x="902525" y="365125"/>
            <a:ext cx="10266218" cy="5513161"/>
          </a:xfrm>
        </p:spPr>
        <p:txBody>
          <a:bodyPr>
            <a:normAutofit/>
          </a:bodyPr>
          <a:lstStyle/>
          <a:p>
            <a:pPr algn="l"/>
            <a:r>
              <a:rPr lang="en-US" b="1" dirty="0"/>
              <a:t>What can cities regulate?</a:t>
            </a:r>
          </a:p>
        </p:txBody>
      </p:sp>
      <p:sp>
        <p:nvSpPr>
          <p:cNvPr id="4" name="Slide Number Placeholder 3">
            <a:extLst>
              <a:ext uri="{FF2B5EF4-FFF2-40B4-BE49-F238E27FC236}">
                <a16:creationId xmlns:a16="http://schemas.microsoft.com/office/drawing/2014/main" id="{ADDD02C6-88D9-42A2-AAB2-9F5466BF30E1}"/>
              </a:ext>
            </a:extLst>
          </p:cNvPr>
          <p:cNvSpPr>
            <a:spLocks noGrp="1"/>
          </p:cNvSpPr>
          <p:nvPr>
            <p:ph type="sldNum" sz="quarter" idx="12"/>
          </p:nvPr>
        </p:nvSpPr>
        <p:spPr/>
        <p:txBody>
          <a:bodyPr/>
          <a:lstStyle/>
          <a:p>
            <a:fld id="{664336B7-4B1B-B043-B8D4-F2A73EBA36CA}" type="slidenum">
              <a:rPr lang="en-US" smtClean="0"/>
              <a:t>15</a:t>
            </a:fld>
            <a:endParaRPr lang="en-US"/>
          </a:p>
        </p:txBody>
      </p:sp>
    </p:spTree>
    <p:extLst>
      <p:ext uri="{BB962C8B-B14F-4D97-AF65-F5344CB8AC3E}">
        <p14:creationId xmlns:p14="http://schemas.microsoft.com/office/powerpoint/2010/main" val="50546049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A9A703-EA3C-B01A-BF41-56FA9B10D9F7}"/>
              </a:ext>
            </a:extLst>
          </p:cNvPr>
          <p:cNvSpPr>
            <a:spLocks noGrp="1"/>
          </p:cNvSpPr>
          <p:nvPr>
            <p:ph type="title"/>
          </p:nvPr>
        </p:nvSpPr>
        <p:spPr/>
        <p:txBody>
          <a:bodyPr/>
          <a:lstStyle/>
          <a:p>
            <a:r>
              <a:rPr lang="en-US" b="1" dirty="0"/>
              <a:t>What can cities regulate?</a:t>
            </a:r>
          </a:p>
        </p:txBody>
      </p:sp>
      <p:sp>
        <p:nvSpPr>
          <p:cNvPr id="3" name="Content Placeholder 2">
            <a:extLst>
              <a:ext uri="{FF2B5EF4-FFF2-40B4-BE49-F238E27FC236}">
                <a16:creationId xmlns:a16="http://schemas.microsoft.com/office/drawing/2014/main" id="{DCAE886F-91EF-BE4F-359A-2E6B971AA774}"/>
              </a:ext>
            </a:extLst>
          </p:cNvPr>
          <p:cNvSpPr>
            <a:spLocks noGrp="1"/>
          </p:cNvSpPr>
          <p:nvPr>
            <p:ph idx="1"/>
          </p:nvPr>
        </p:nvSpPr>
        <p:spPr/>
        <p:txBody>
          <a:bodyPr>
            <a:normAutofit/>
          </a:bodyPr>
          <a:lstStyle/>
          <a:p>
            <a:r>
              <a:rPr lang="en-US" dirty="0"/>
              <a:t>Implementing ordinances</a:t>
            </a:r>
          </a:p>
          <a:p>
            <a:r>
              <a:rPr lang="en-US" dirty="0"/>
              <a:t>Parcels to exempt (must make findings and reallocate density)</a:t>
            </a:r>
          </a:p>
          <a:p>
            <a:r>
              <a:rPr lang="en-US" dirty="0"/>
              <a:t>Monitoring labor requirements</a:t>
            </a:r>
          </a:p>
          <a:p>
            <a:r>
              <a:rPr lang="en-US" dirty="0"/>
              <a:t>Enforcing relocation assistance</a:t>
            </a:r>
          </a:p>
          <a:p>
            <a:endParaRPr lang="en-US" dirty="0"/>
          </a:p>
          <a:p>
            <a:endParaRPr lang="en-US" dirty="0"/>
          </a:p>
          <a:p>
            <a:endParaRPr lang="en-US" dirty="0"/>
          </a:p>
        </p:txBody>
      </p:sp>
      <p:sp>
        <p:nvSpPr>
          <p:cNvPr id="4" name="Slide Number Placeholder 3">
            <a:extLst>
              <a:ext uri="{FF2B5EF4-FFF2-40B4-BE49-F238E27FC236}">
                <a16:creationId xmlns:a16="http://schemas.microsoft.com/office/drawing/2014/main" id="{E3FEDFEB-4400-3A42-074F-F4D6E61CF86F}"/>
              </a:ext>
            </a:extLst>
          </p:cNvPr>
          <p:cNvSpPr>
            <a:spLocks noGrp="1"/>
          </p:cNvSpPr>
          <p:nvPr>
            <p:ph type="sldNum" sz="quarter" idx="12"/>
          </p:nvPr>
        </p:nvSpPr>
        <p:spPr/>
        <p:txBody>
          <a:bodyPr/>
          <a:lstStyle/>
          <a:p>
            <a:fld id="{664336B7-4B1B-B043-B8D4-F2A73EBA36CA}" type="slidenum">
              <a:rPr lang="en-US" smtClean="0"/>
              <a:t>16</a:t>
            </a:fld>
            <a:endParaRPr lang="en-US"/>
          </a:p>
        </p:txBody>
      </p:sp>
    </p:spTree>
    <p:extLst>
      <p:ext uri="{BB962C8B-B14F-4D97-AF65-F5344CB8AC3E}">
        <p14:creationId xmlns:p14="http://schemas.microsoft.com/office/powerpoint/2010/main" val="195553413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A9A703-EA3C-B01A-BF41-56FA9B10D9F7}"/>
              </a:ext>
            </a:extLst>
          </p:cNvPr>
          <p:cNvSpPr>
            <a:spLocks noGrp="1"/>
          </p:cNvSpPr>
          <p:nvPr>
            <p:ph type="title"/>
          </p:nvPr>
        </p:nvSpPr>
        <p:spPr/>
        <p:txBody>
          <a:bodyPr/>
          <a:lstStyle/>
          <a:p>
            <a:r>
              <a:rPr lang="en-US" b="1" dirty="0"/>
              <a:t>Affordability</a:t>
            </a:r>
          </a:p>
        </p:txBody>
      </p:sp>
      <p:sp>
        <p:nvSpPr>
          <p:cNvPr id="3" name="Content Placeholder 2">
            <a:extLst>
              <a:ext uri="{FF2B5EF4-FFF2-40B4-BE49-F238E27FC236}">
                <a16:creationId xmlns:a16="http://schemas.microsoft.com/office/drawing/2014/main" id="{DCAE886F-91EF-BE4F-359A-2E6B971AA774}"/>
              </a:ext>
            </a:extLst>
          </p:cNvPr>
          <p:cNvSpPr>
            <a:spLocks noGrp="1"/>
          </p:cNvSpPr>
          <p:nvPr>
            <p:ph idx="1"/>
          </p:nvPr>
        </p:nvSpPr>
        <p:spPr/>
        <p:txBody>
          <a:bodyPr>
            <a:normAutofit/>
          </a:bodyPr>
          <a:lstStyle/>
          <a:p>
            <a:r>
              <a:rPr lang="en-US" dirty="0"/>
              <a:t>AB 2011 projects have specified affordability requirements (see appendix)</a:t>
            </a:r>
          </a:p>
          <a:p>
            <a:r>
              <a:rPr lang="en-US" dirty="0"/>
              <a:t>SB 6 projects only need to provide affordability as required by local standards (or by SB 35, if applicable)</a:t>
            </a:r>
          </a:p>
          <a:p>
            <a:r>
              <a:rPr lang="en-US" sz="2800" dirty="0"/>
              <a:t>City may impose higher affordability standards</a:t>
            </a:r>
            <a:endParaRPr lang="en-US" dirty="0"/>
          </a:p>
          <a:p>
            <a:endParaRPr lang="en-US" dirty="0"/>
          </a:p>
        </p:txBody>
      </p:sp>
      <p:sp>
        <p:nvSpPr>
          <p:cNvPr id="4" name="Slide Number Placeholder 3">
            <a:extLst>
              <a:ext uri="{FF2B5EF4-FFF2-40B4-BE49-F238E27FC236}">
                <a16:creationId xmlns:a16="http://schemas.microsoft.com/office/drawing/2014/main" id="{E3FEDFEB-4400-3A42-074F-F4D6E61CF86F}"/>
              </a:ext>
            </a:extLst>
          </p:cNvPr>
          <p:cNvSpPr>
            <a:spLocks noGrp="1"/>
          </p:cNvSpPr>
          <p:nvPr>
            <p:ph type="sldNum" sz="quarter" idx="12"/>
          </p:nvPr>
        </p:nvSpPr>
        <p:spPr/>
        <p:txBody>
          <a:bodyPr/>
          <a:lstStyle/>
          <a:p>
            <a:fld id="{664336B7-4B1B-B043-B8D4-F2A73EBA36CA}" type="slidenum">
              <a:rPr lang="en-US" smtClean="0"/>
              <a:t>17</a:t>
            </a:fld>
            <a:endParaRPr lang="en-US"/>
          </a:p>
        </p:txBody>
      </p:sp>
    </p:spTree>
    <p:extLst>
      <p:ext uri="{BB962C8B-B14F-4D97-AF65-F5344CB8AC3E}">
        <p14:creationId xmlns:p14="http://schemas.microsoft.com/office/powerpoint/2010/main" val="330414323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A7C9AE-108F-483D-A8D6-4590FF79CFDC}"/>
              </a:ext>
            </a:extLst>
          </p:cNvPr>
          <p:cNvSpPr>
            <a:spLocks noGrp="1"/>
          </p:cNvSpPr>
          <p:nvPr>
            <p:ph type="title"/>
          </p:nvPr>
        </p:nvSpPr>
        <p:spPr>
          <a:xfrm>
            <a:off x="902525" y="365124"/>
            <a:ext cx="10233561" cy="5513161"/>
          </a:xfrm>
        </p:spPr>
        <p:txBody>
          <a:bodyPr/>
          <a:lstStyle/>
          <a:p>
            <a:pPr algn="l"/>
            <a:r>
              <a:rPr lang="en-US" b="1" dirty="0"/>
              <a:t>What can you do to prepare?</a:t>
            </a:r>
          </a:p>
        </p:txBody>
      </p:sp>
      <p:sp>
        <p:nvSpPr>
          <p:cNvPr id="4" name="Slide Number Placeholder 3">
            <a:extLst>
              <a:ext uri="{FF2B5EF4-FFF2-40B4-BE49-F238E27FC236}">
                <a16:creationId xmlns:a16="http://schemas.microsoft.com/office/drawing/2014/main" id="{ADDD02C6-88D9-42A2-AAB2-9F5466BF30E1}"/>
              </a:ext>
            </a:extLst>
          </p:cNvPr>
          <p:cNvSpPr>
            <a:spLocks noGrp="1"/>
          </p:cNvSpPr>
          <p:nvPr>
            <p:ph type="sldNum" sz="quarter" idx="12"/>
          </p:nvPr>
        </p:nvSpPr>
        <p:spPr/>
        <p:txBody>
          <a:bodyPr/>
          <a:lstStyle/>
          <a:p>
            <a:fld id="{664336B7-4B1B-B043-B8D4-F2A73EBA36CA}" type="slidenum">
              <a:rPr lang="en-US" smtClean="0"/>
              <a:t>18</a:t>
            </a:fld>
            <a:endParaRPr lang="en-US"/>
          </a:p>
        </p:txBody>
      </p:sp>
    </p:spTree>
    <p:extLst>
      <p:ext uri="{BB962C8B-B14F-4D97-AF65-F5344CB8AC3E}">
        <p14:creationId xmlns:p14="http://schemas.microsoft.com/office/powerpoint/2010/main" val="241475959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F86270-DE4F-45D2-9559-AC95919EC8BB}"/>
              </a:ext>
            </a:extLst>
          </p:cNvPr>
          <p:cNvSpPr>
            <a:spLocks noGrp="1"/>
          </p:cNvSpPr>
          <p:nvPr>
            <p:ph type="title"/>
          </p:nvPr>
        </p:nvSpPr>
        <p:spPr/>
        <p:txBody>
          <a:bodyPr/>
          <a:lstStyle/>
          <a:p>
            <a:r>
              <a:rPr lang="en-US" b="1" dirty="0"/>
              <a:t>Implementing Ordinance(s)</a:t>
            </a:r>
          </a:p>
        </p:txBody>
      </p:sp>
      <p:sp>
        <p:nvSpPr>
          <p:cNvPr id="3" name="Content Placeholder 2">
            <a:extLst>
              <a:ext uri="{FF2B5EF4-FFF2-40B4-BE49-F238E27FC236}">
                <a16:creationId xmlns:a16="http://schemas.microsoft.com/office/drawing/2014/main" id="{B3AC5146-63CA-4559-8226-4F53CE873A07}"/>
              </a:ext>
            </a:extLst>
          </p:cNvPr>
          <p:cNvSpPr>
            <a:spLocks noGrp="1"/>
          </p:cNvSpPr>
          <p:nvPr>
            <p:ph sz="half" idx="1"/>
          </p:nvPr>
        </p:nvSpPr>
        <p:spPr>
          <a:xfrm>
            <a:off x="875777" y="1546698"/>
            <a:ext cx="10453853" cy="4299298"/>
          </a:xfrm>
        </p:spPr>
        <p:txBody>
          <a:bodyPr>
            <a:noAutofit/>
          </a:bodyPr>
          <a:lstStyle/>
          <a:p>
            <a:r>
              <a:rPr lang="en-US" dirty="0"/>
              <a:t>Both bills allow but do not require jurisdictions to adopt implementing ordinances</a:t>
            </a:r>
          </a:p>
          <a:p>
            <a:r>
              <a:rPr lang="en-US" dirty="0"/>
              <a:t>Could adopt:</a:t>
            </a:r>
          </a:p>
          <a:p>
            <a:pPr lvl="1"/>
            <a:r>
              <a:rPr lang="en-US" dirty="0"/>
              <a:t>Separate ordinances for each law, or</a:t>
            </a:r>
          </a:p>
          <a:p>
            <a:pPr lvl="1"/>
            <a:r>
              <a:rPr lang="en-US" dirty="0"/>
              <a:t>One ordinance that covers options for residential development in “zones where commercial, retail, or parking are principally permitted uses”</a:t>
            </a:r>
          </a:p>
        </p:txBody>
      </p:sp>
      <p:sp>
        <p:nvSpPr>
          <p:cNvPr id="4" name="Slide Number Placeholder 3">
            <a:extLst>
              <a:ext uri="{FF2B5EF4-FFF2-40B4-BE49-F238E27FC236}">
                <a16:creationId xmlns:a16="http://schemas.microsoft.com/office/drawing/2014/main" id="{06E7C5E6-B78B-145A-1DCA-3E64C8F08F8D}"/>
              </a:ext>
            </a:extLst>
          </p:cNvPr>
          <p:cNvSpPr>
            <a:spLocks noGrp="1"/>
          </p:cNvSpPr>
          <p:nvPr>
            <p:ph type="sldNum" sz="quarter" idx="12"/>
          </p:nvPr>
        </p:nvSpPr>
        <p:spPr>
          <a:xfrm>
            <a:off x="8610600" y="6356350"/>
            <a:ext cx="2743200" cy="365125"/>
          </a:xfrm>
        </p:spPr>
        <p:txBody>
          <a:bodyPr/>
          <a:lstStyle/>
          <a:p>
            <a:fld id="{664336B7-4B1B-B043-B8D4-F2A73EBA36CA}" type="slidenum">
              <a:rPr lang="en-US" smtClean="0"/>
              <a:t>19</a:t>
            </a:fld>
            <a:endParaRPr lang="en-US"/>
          </a:p>
        </p:txBody>
      </p:sp>
    </p:spTree>
    <p:extLst>
      <p:ext uri="{BB962C8B-B14F-4D97-AF65-F5344CB8AC3E}">
        <p14:creationId xmlns:p14="http://schemas.microsoft.com/office/powerpoint/2010/main" val="5393823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697983-FD73-7D5A-767B-339447780765}"/>
              </a:ext>
            </a:extLst>
          </p:cNvPr>
          <p:cNvSpPr>
            <a:spLocks noGrp="1"/>
          </p:cNvSpPr>
          <p:nvPr>
            <p:ph type="title"/>
          </p:nvPr>
        </p:nvSpPr>
        <p:spPr/>
        <p:txBody>
          <a:bodyPr/>
          <a:lstStyle/>
          <a:p>
            <a:r>
              <a:rPr lang="en-US" b="1" dirty="0"/>
              <a:t>Using the Template PPT</a:t>
            </a:r>
          </a:p>
        </p:txBody>
      </p:sp>
      <p:sp>
        <p:nvSpPr>
          <p:cNvPr id="3" name="Content Placeholder 2">
            <a:extLst>
              <a:ext uri="{FF2B5EF4-FFF2-40B4-BE49-F238E27FC236}">
                <a16:creationId xmlns:a16="http://schemas.microsoft.com/office/drawing/2014/main" id="{B7205FAD-59DD-A28C-BDF5-A7F48F38C548}"/>
              </a:ext>
            </a:extLst>
          </p:cNvPr>
          <p:cNvSpPr>
            <a:spLocks noGrp="1"/>
          </p:cNvSpPr>
          <p:nvPr>
            <p:ph idx="1"/>
          </p:nvPr>
        </p:nvSpPr>
        <p:spPr/>
        <p:txBody>
          <a:bodyPr/>
          <a:lstStyle/>
          <a:p>
            <a:r>
              <a:rPr lang="en-US" dirty="0"/>
              <a:t>Main presentation includes high-level overview of AB 2011 and SB6</a:t>
            </a:r>
          </a:p>
          <a:p>
            <a:r>
              <a:rPr lang="en-US" dirty="0"/>
              <a:t>Appendix includes more detail to include if needed</a:t>
            </a:r>
          </a:p>
          <a:p>
            <a:r>
              <a:rPr lang="en-US" dirty="0"/>
              <a:t>Update text and add information or local details where indicated to </a:t>
            </a:r>
            <a:r>
              <a:rPr lang="en-US" dirty="0">
                <a:highlight>
                  <a:srgbClr val="FFFF00"/>
                </a:highlight>
              </a:rPr>
              <a:t>insert or replace</a:t>
            </a:r>
          </a:p>
        </p:txBody>
      </p:sp>
      <p:sp>
        <p:nvSpPr>
          <p:cNvPr id="4" name="Subtitle 2">
            <a:extLst>
              <a:ext uri="{FF2B5EF4-FFF2-40B4-BE49-F238E27FC236}">
                <a16:creationId xmlns:a16="http://schemas.microsoft.com/office/drawing/2014/main" id="{262935A8-12B9-24F5-E652-86D99522E145}"/>
              </a:ext>
            </a:extLst>
          </p:cNvPr>
          <p:cNvSpPr txBox="1">
            <a:spLocks/>
          </p:cNvSpPr>
          <p:nvPr/>
        </p:nvSpPr>
        <p:spPr>
          <a:xfrm>
            <a:off x="838199" y="4203029"/>
            <a:ext cx="10515599" cy="1655762"/>
          </a:xfrm>
          <a:prstGeom prst="rect">
            <a:avLst/>
          </a:prstGeom>
        </p:spPr>
        <p:txBody>
          <a:bodyPr vert="horz" lIns="91440" tIns="45720" rIns="91440" bIns="45720" rtlCol="0">
            <a:normAutofit fontScale="85000"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2400" dirty="0"/>
              <a:t>DISCLAIMER: This presentation is intended solely as a technical overview of the provisions of AB 2011 (2022). It is not intended to serve as legal advice regarding any jurisdiction's specific policies or any proposed housing development project. Local staff should consult with their city attorney or county counsel when determining the applicability of these provisions to any proposed housing development project in their jurisdiction. Because the laws are so new, the legislative intent of major provisions is still being discussed and this memo may change significantly. </a:t>
            </a:r>
          </a:p>
          <a:p>
            <a:endParaRPr lang="en-US" dirty="0"/>
          </a:p>
        </p:txBody>
      </p:sp>
    </p:spTree>
    <p:extLst>
      <p:ext uri="{BB962C8B-B14F-4D97-AF65-F5344CB8AC3E}">
        <p14:creationId xmlns:p14="http://schemas.microsoft.com/office/powerpoint/2010/main" val="380414559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D52509-3D32-438A-BE8B-C227ECC6A58B}"/>
              </a:ext>
            </a:extLst>
          </p:cNvPr>
          <p:cNvSpPr>
            <a:spLocks noGrp="1"/>
          </p:cNvSpPr>
          <p:nvPr>
            <p:ph type="title"/>
          </p:nvPr>
        </p:nvSpPr>
        <p:spPr/>
        <p:txBody>
          <a:bodyPr/>
          <a:lstStyle/>
          <a:p>
            <a:r>
              <a:rPr lang="en-US" b="1" dirty="0"/>
              <a:t>Exempting Parcels</a:t>
            </a:r>
          </a:p>
        </p:txBody>
      </p:sp>
      <p:sp>
        <p:nvSpPr>
          <p:cNvPr id="3" name="Content Placeholder 2">
            <a:extLst>
              <a:ext uri="{FF2B5EF4-FFF2-40B4-BE49-F238E27FC236}">
                <a16:creationId xmlns:a16="http://schemas.microsoft.com/office/drawing/2014/main" id="{EFA56D77-8923-4B27-B588-AE85D600C14D}"/>
              </a:ext>
            </a:extLst>
          </p:cNvPr>
          <p:cNvSpPr>
            <a:spLocks noGrp="1"/>
          </p:cNvSpPr>
          <p:nvPr>
            <p:ph sz="half" idx="1"/>
          </p:nvPr>
        </p:nvSpPr>
        <p:spPr>
          <a:xfrm>
            <a:off x="875777" y="1825625"/>
            <a:ext cx="10724344" cy="4007284"/>
          </a:xfrm>
        </p:spPr>
        <p:txBody>
          <a:bodyPr/>
          <a:lstStyle/>
          <a:p>
            <a:r>
              <a:rPr lang="en-US" dirty="0"/>
              <a:t>Consider what parcels to exempt</a:t>
            </a:r>
          </a:p>
          <a:p>
            <a:r>
              <a:rPr lang="en-US" dirty="0"/>
              <a:t>Complete environmental review and adopt pending Neighborhood Area Plans before Jan 1, 2024 (NOP must have been issued before Jan 1, 2022)</a:t>
            </a:r>
          </a:p>
          <a:p>
            <a:endParaRPr lang="en-US" dirty="0"/>
          </a:p>
        </p:txBody>
      </p:sp>
      <p:sp>
        <p:nvSpPr>
          <p:cNvPr id="4" name="Slide Number Placeholder 3">
            <a:extLst>
              <a:ext uri="{FF2B5EF4-FFF2-40B4-BE49-F238E27FC236}">
                <a16:creationId xmlns:a16="http://schemas.microsoft.com/office/drawing/2014/main" id="{617FAA18-ACD7-12B9-2108-D9282D0CBCA8}"/>
              </a:ext>
            </a:extLst>
          </p:cNvPr>
          <p:cNvSpPr>
            <a:spLocks noGrp="1"/>
          </p:cNvSpPr>
          <p:nvPr>
            <p:ph type="sldNum" sz="quarter" idx="12"/>
          </p:nvPr>
        </p:nvSpPr>
        <p:spPr>
          <a:xfrm>
            <a:off x="8610600" y="6356350"/>
            <a:ext cx="2743200" cy="365125"/>
          </a:xfrm>
        </p:spPr>
        <p:txBody>
          <a:bodyPr/>
          <a:lstStyle/>
          <a:p>
            <a:fld id="{664336B7-4B1B-B043-B8D4-F2A73EBA36CA}" type="slidenum">
              <a:rPr lang="en-US" smtClean="0"/>
              <a:t>20</a:t>
            </a:fld>
            <a:endParaRPr lang="en-US"/>
          </a:p>
        </p:txBody>
      </p:sp>
    </p:spTree>
    <p:extLst>
      <p:ext uri="{BB962C8B-B14F-4D97-AF65-F5344CB8AC3E}">
        <p14:creationId xmlns:p14="http://schemas.microsoft.com/office/powerpoint/2010/main" val="5326049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D52509-3D32-438A-BE8B-C227ECC6A58B}"/>
              </a:ext>
            </a:extLst>
          </p:cNvPr>
          <p:cNvSpPr>
            <a:spLocks noGrp="1"/>
          </p:cNvSpPr>
          <p:nvPr>
            <p:ph type="title"/>
          </p:nvPr>
        </p:nvSpPr>
        <p:spPr/>
        <p:txBody>
          <a:bodyPr/>
          <a:lstStyle/>
          <a:p>
            <a:r>
              <a:rPr lang="en-US" b="1" dirty="0"/>
              <a:t>Relocation Requirements</a:t>
            </a:r>
          </a:p>
        </p:txBody>
      </p:sp>
      <p:sp>
        <p:nvSpPr>
          <p:cNvPr id="3" name="Content Placeholder 2">
            <a:extLst>
              <a:ext uri="{FF2B5EF4-FFF2-40B4-BE49-F238E27FC236}">
                <a16:creationId xmlns:a16="http://schemas.microsoft.com/office/drawing/2014/main" id="{EFA56D77-8923-4B27-B588-AE85D600C14D}"/>
              </a:ext>
            </a:extLst>
          </p:cNvPr>
          <p:cNvSpPr>
            <a:spLocks noGrp="1"/>
          </p:cNvSpPr>
          <p:nvPr>
            <p:ph sz="half" idx="1"/>
          </p:nvPr>
        </p:nvSpPr>
        <p:spPr>
          <a:xfrm>
            <a:off x="875777" y="1825625"/>
            <a:ext cx="10724344" cy="4007284"/>
          </a:xfrm>
        </p:spPr>
        <p:txBody>
          <a:bodyPr/>
          <a:lstStyle/>
          <a:p>
            <a:r>
              <a:rPr lang="en-US" dirty="0"/>
              <a:t>Determine how to enforce relocation assistance requirements for qualified commercial tenants and displaced residents</a:t>
            </a:r>
          </a:p>
        </p:txBody>
      </p:sp>
      <p:sp>
        <p:nvSpPr>
          <p:cNvPr id="4" name="Slide Number Placeholder 3">
            <a:extLst>
              <a:ext uri="{FF2B5EF4-FFF2-40B4-BE49-F238E27FC236}">
                <a16:creationId xmlns:a16="http://schemas.microsoft.com/office/drawing/2014/main" id="{7E076D85-1428-A9B1-D717-056C075E5A26}"/>
              </a:ext>
            </a:extLst>
          </p:cNvPr>
          <p:cNvSpPr>
            <a:spLocks noGrp="1"/>
          </p:cNvSpPr>
          <p:nvPr>
            <p:ph type="sldNum" sz="quarter" idx="12"/>
          </p:nvPr>
        </p:nvSpPr>
        <p:spPr>
          <a:xfrm>
            <a:off x="8610600" y="6356350"/>
            <a:ext cx="2743200" cy="365125"/>
          </a:xfrm>
        </p:spPr>
        <p:txBody>
          <a:bodyPr/>
          <a:lstStyle/>
          <a:p>
            <a:fld id="{664336B7-4B1B-B043-B8D4-F2A73EBA36CA}" type="slidenum">
              <a:rPr lang="en-US" smtClean="0"/>
              <a:t>21</a:t>
            </a:fld>
            <a:endParaRPr lang="en-US"/>
          </a:p>
        </p:txBody>
      </p:sp>
    </p:spTree>
    <p:extLst>
      <p:ext uri="{BB962C8B-B14F-4D97-AF65-F5344CB8AC3E}">
        <p14:creationId xmlns:p14="http://schemas.microsoft.com/office/powerpoint/2010/main" val="303543509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D52509-3D32-438A-BE8B-C227ECC6A58B}"/>
              </a:ext>
            </a:extLst>
          </p:cNvPr>
          <p:cNvSpPr>
            <a:spLocks noGrp="1"/>
          </p:cNvSpPr>
          <p:nvPr>
            <p:ph type="title"/>
          </p:nvPr>
        </p:nvSpPr>
        <p:spPr/>
        <p:txBody>
          <a:bodyPr/>
          <a:lstStyle/>
          <a:p>
            <a:r>
              <a:rPr lang="en-US" b="1" dirty="0"/>
              <a:t>Labor Requirements</a:t>
            </a:r>
          </a:p>
        </p:txBody>
      </p:sp>
      <p:sp>
        <p:nvSpPr>
          <p:cNvPr id="3" name="Content Placeholder 2">
            <a:extLst>
              <a:ext uri="{FF2B5EF4-FFF2-40B4-BE49-F238E27FC236}">
                <a16:creationId xmlns:a16="http://schemas.microsoft.com/office/drawing/2014/main" id="{EFA56D77-8923-4B27-B588-AE85D600C14D}"/>
              </a:ext>
            </a:extLst>
          </p:cNvPr>
          <p:cNvSpPr>
            <a:spLocks noGrp="1"/>
          </p:cNvSpPr>
          <p:nvPr>
            <p:ph sz="half" idx="1"/>
          </p:nvPr>
        </p:nvSpPr>
        <p:spPr>
          <a:xfrm>
            <a:off x="875777" y="1825625"/>
            <a:ext cx="10724344" cy="4007284"/>
          </a:xfrm>
        </p:spPr>
        <p:txBody>
          <a:bodyPr/>
          <a:lstStyle/>
          <a:p>
            <a:r>
              <a:rPr lang="en-US" dirty="0"/>
              <a:t>Decide if and how to monitor labor requirements including reviewing reports from developers</a:t>
            </a:r>
          </a:p>
        </p:txBody>
      </p:sp>
      <p:sp>
        <p:nvSpPr>
          <p:cNvPr id="4" name="Slide Number Placeholder 3">
            <a:extLst>
              <a:ext uri="{FF2B5EF4-FFF2-40B4-BE49-F238E27FC236}">
                <a16:creationId xmlns:a16="http://schemas.microsoft.com/office/drawing/2014/main" id="{852E095F-9E4C-B9BC-D554-703F980B57A3}"/>
              </a:ext>
            </a:extLst>
          </p:cNvPr>
          <p:cNvSpPr>
            <a:spLocks noGrp="1"/>
          </p:cNvSpPr>
          <p:nvPr>
            <p:ph type="sldNum" sz="quarter" idx="12"/>
          </p:nvPr>
        </p:nvSpPr>
        <p:spPr>
          <a:xfrm>
            <a:off x="8610600" y="6356350"/>
            <a:ext cx="2743200" cy="365125"/>
          </a:xfrm>
        </p:spPr>
        <p:txBody>
          <a:bodyPr/>
          <a:lstStyle/>
          <a:p>
            <a:fld id="{664336B7-4B1B-B043-B8D4-F2A73EBA36CA}" type="slidenum">
              <a:rPr lang="en-US" smtClean="0"/>
              <a:t>22</a:t>
            </a:fld>
            <a:endParaRPr lang="en-US"/>
          </a:p>
        </p:txBody>
      </p:sp>
    </p:spTree>
    <p:extLst>
      <p:ext uri="{BB962C8B-B14F-4D97-AF65-F5344CB8AC3E}">
        <p14:creationId xmlns:p14="http://schemas.microsoft.com/office/powerpoint/2010/main" val="95916982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8A3F394C-F6A1-21FC-95BC-A133DDEB3954}"/>
              </a:ext>
            </a:extLst>
          </p:cNvPr>
          <p:cNvSpPr>
            <a:spLocks noGrp="1"/>
          </p:cNvSpPr>
          <p:nvPr>
            <p:ph type="title"/>
          </p:nvPr>
        </p:nvSpPr>
        <p:spPr>
          <a:xfrm>
            <a:off x="838200" y="2489221"/>
            <a:ext cx="10515600" cy="1879558"/>
          </a:xfrm>
        </p:spPr>
        <p:txBody>
          <a:bodyPr/>
          <a:lstStyle/>
          <a:p>
            <a:r>
              <a:rPr lang="en-US" b="1" dirty="0"/>
              <a:t>APPENDIX</a:t>
            </a:r>
          </a:p>
        </p:txBody>
      </p:sp>
      <p:sp>
        <p:nvSpPr>
          <p:cNvPr id="6" name="Slide Number Placeholder 5">
            <a:extLst>
              <a:ext uri="{FF2B5EF4-FFF2-40B4-BE49-F238E27FC236}">
                <a16:creationId xmlns:a16="http://schemas.microsoft.com/office/drawing/2014/main" id="{F8DE29DA-4F2B-953E-7433-E58EF2602600}"/>
              </a:ext>
            </a:extLst>
          </p:cNvPr>
          <p:cNvSpPr>
            <a:spLocks noGrp="1"/>
          </p:cNvSpPr>
          <p:nvPr>
            <p:ph type="sldNum" sz="quarter" idx="12"/>
          </p:nvPr>
        </p:nvSpPr>
        <p:spPr/>
        <p:txBody>
          <a:bodyPr/>
          <a:lstStyle/>
          <a:p>
            <a:fld id="{664336B7-4B1B-B043-B8D4-F2A73EBA36CA}" type="slidenum">
              <a:rPr lang="en-US" smtClean="0"/>
              <a:t>23</a:t>
            </a:fld>
            <a:endParaRPr lang="en-US"/>
          </a:p>
        </p:txBody>
      </p:sp>
    </p:spTree>
    <p:extLst>
      <p:ext uri="{BB962C8B-B14F-4D97-AF65-F5344CB8AC3E}">
        <p14:creationId xmlns:p14="http://schemas.microsoft.com/office/powerpoint/2010/main" val="154017974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6E43EF-7702-47C4-A2C9-47EF2E777BD1}"/>
              </a:ext>
            </a:extLst>
          </p:cNvPr>
          <p:cNvSpPr>
            <a:spLocks noGrp="1"/>
          </p:cNvSpPr>
          <p:nvPr>
            <p:ph type="title"/>
          </p:nvPr>
        </p:nvSpPr>
        <p:spPr/>
        <p:txBody>
          <a:bodyPr/>
          <a:lstStyle/>
          <a:p>
            <a:r>
              <a:rPr lang="en-US" b="1" dirty="0"/>
              <a:t>ABAG AB 2011 &amp; SB 6 Resources</a:t>
            </a:r>
          </a:p>
        </p:txBody>
      </p:sp>
      <p:sp>
        <p:nvSpPr>
          <p:cNvPr id="3" name="Content Placeholder 2">
            <a:extLst>
              <a:ext uri="{FF2B5EF4-FFF2-40B4-BE49-F238E27FC236}">
                <a16:creationId xmlns:a16="http://schemas.microsoft.com/office/drawing/2014/main" id="{23306D35-A367-430A-832C-15AC325BEFD8}"/>
              </a:ext>
            </a:extLst>
          </p:cNvPr>
          <p:cNvSpPr>
            <a:spLocks noGrp="1"/>
          </p:cNvSpPr>
          <p:nvPr>
            <p:ph idx="1"/>
          </p:nvPr>
        </p:nvSpPr>
        <p:spPr>
          <a:xfrm>
            <a:off x="714375" y="1566070"/>
            <a:ext cx="10737395" cy="4425155"/>
          </a:xfrm>
        </p:spPr>
        <p:txBody>
          <a:bodyPr>
            <a:normAutofit/>
          </a:bodyPr>
          <a:lstStyle/>
          <a:p>
            <a:r>
              <a:rPr lang="en-US" dirty="0">
                <a:solidFill>
                  <a:srgbClr val="002060"/>
                </a:solidFill>
                <a:hlinkClick r:id="rId3">
                  <a:extLst>
                    <a:ext uri="{A12FA001-AC4F-418D-AE19-62706E023703}">
                      <ahyp:hlinkClr xmlns:ahyp="http://schemas.microsoft.com/office/drawing/2018/hyperlinkcolor" val="tx"/>
                    </a:ext>
                  </a:extLst>
                </a:hlinkClick>
              </a:rPr>
              <a:t>Understanding AB 2011 SB 6 </a:t>
            </a:r>
            <a:endParaRPr lang="en-US" dirty="0">
              <a:solidFill>
                <a:srgbClr val="002060"/>
              </a:solidFill>
            </a:endParaRPr>
          </a:p>
          <a:p>
            <a:r>
              <a:rPr lang="en-US" dirty="0">
                <a:solidFill>
                  <a:srgbClr val="002060"/>
                </a:solidFill>
                <a:hlinkClick r:id="rId4">
                  <a:extLst>
                    <a:ext uri="{A12FA001-AC4F-418D-AE19-62706E023703}">
                      <ahyp:hlinkClr xmlns:ahyp="http://schemas.microsoft.com/office/drawing/2018/hyperlinkcolor" val="tx"/>
                    </a:ext>
                  </a:extLst>
                </a:hlinkClick>
              </a:rPr>
              <a:t>AB 2011 SB 6 Summary of Key Details</a:t>
            </a:r>
            <a:endParaRPr lang="en-US" dirty="0">
              <a:solidFill>
                <a:srgbClr val="002060"/>
              </a:solidFill>
            </a:endParaRPr>
          </a:p>
          <a:p>
            <a:r>
              <a:rPr lang="en-US" dirty="0">
                <a:solidFill>
                  <a:srgbClr val="002060"/>
                </a:solidFill>
                <a:hlinkClick r:id="rId5">
                  <a:extLst>
                    <a:ext uri="{A12FA001-AC4F-418D-AE19-62706E023703}">
                      <ahyp:hlinkClr xmlns:ahyp="http://schemas.microsoft.com/office/drawing/2018/hyperlinkcolor" val="tx"/>
                    </a:ext>
                  </a:extLst>
                </a:hlinkClick>
              </a:rPr>
              <a:t>Webinar: Overview of AB 2011 SB 6</a:t>
            </a:r>
            <a:endParaRPr lang="en-US" dirty="0">
              <a:solidFill>
                <a:srgbClr val="002060"/>
              </a:solidFill>
            </a:endParaRPr>
          </a:p>
          <a:p>
            <a:r>
              <a:rPr lang="en-US" dirty="0">
                <a:solidFill>
                  <a:srgbClr val="002060"/>
                </a:solidFill>
                <a:hlinkClick r:id="rId6">
                  <a:extLst>
                    <a:ext uri="{A12FA001-AC4F-418D-AE19-62706E023703}">
                      <ahyp:hlinkClr xmlns:ahyp="http://schemas.microsoft.com/office/drawing/2018/hyperlinkcolor" val="tx"/>
                    </a:ext>
                  </a:extLst>
                </a:hlinkClick>
              </a:rPr>
              <a:t>AB 2011 Staff Workplan</a:t>
            </a:r>
            <a:endParaRPr lang="en-US" dirty="0">
              <a:solidFill>
                <a:srgbClr val="002060"/>
              </a:solidFill>
            </a:endParaRPr>
          </a:p>
          <a:p>
            <a:r>
              <a:rPr lang="en-US" dirty="0">
                <a:solidFill>
                  <a:srgbClr val="002060"/>
                </a:solidFill>
                <a:hlinkClick r:id="rId7">
                  <a:extLst>
                    <a:ext uri="{A12FA001-AC4F-418D-AE19-62706E023703}">
                      <ahyp:hlinkClr xmlns:ahyp="http://schemas.microsoft.com/office/drawing/2018/hyperlinkcolor" val="tx"/>
                    </a:ext>
                  </a:extLst>
                </a:hlinkClick>
              </a:rPr>
              <a:t>AB 2011 How-to Review Development Proposals</a:t>
            </a:r>
            <a:endParaRPr lang="en-US" dirty="0">
              <a:solidFill>
                <a:srgbClr val="002060"/>
              </a:solidFill>
            </a:endParaRPr>
          </a:p>
          <a:p>
            <a:r>
              <a:rPr lang="en-US" dirty="0">
                <a:solidFill>
                  <a:srgbClr val="002060"/>
                </a:solidFill>
                <a:hlinkClick r:id="rId8">
                  <a:extLst>
                    <a:ext uri="{A12FA001-AC4F-418D-AE19-62706E023703}">
                      <ahyp:hlinkClr xmlns:ahyp="http://schemas.microsoft.com/office/drawing/2018/hyperlinkcolor" val="tx"/>
                    </a:ext>
                  </a:extLst>
                </a:hlinkClick>
              </a:rPr>
              <a:t>AB 2011 Affordable Project Application Checklist</a:t>
            </a:r>
            <a:endParaRPr lang="en-US" dirty="0">
              <a:solidFill>
                <a:srgbClr val="002060"/>
              </a:solidFill>
            </a:endParaRPr>
          </a:p>
          <a:p>
            <a:r>
              <a:rPr lang="en-US" dirty="0">
                <a:solidFill>
                  <a:srgbClr val="002060"/>
                </a:solidFill>
                <a:hlinkClick r:id="rId9">
                  <a:extLst>
                    <a:ext uri="{A12FA001-AC4F-418D-AE19-62706E023703}">
                      <ahyp:hlinkClr xmlns:ahyp="http://schemas.microsoft.com/office/drawing/2018/hyperlinkcolor" val="tx"/>
                    </a:ext>
                  </a:extLst>
                </a:hlinkClick>
              </a:rPr>
              <a:t>AB 2011 Mixed Income Project Application Checklist</a:t>
            </a:r>
            <a:endParaRPr lang="en-US" dirty="0">
              <a:solidFill>
                <a:srgbClr val="002060"/>
              </a:solidFill>
            </a:endParaRPr>
          </a:p>
          <a:p>
            <a:r>
              <a:rPr lang="en-US" dirty="0">
                <a:solidFill>
                  <a:srgbClr val="002060"/>
                </a:solidFill>
                <a:hlinkClick r:id="rId10">
                  <a:extLst>
                    <a:ext uri="{A12FA001-AC4F-418D-AE19-62706E023703}">
                      <ahyp:hlinkClr xmlns:ahyp="http://schemas.microsoft.com/office/drawing/2018/hyperlinkcolor" val="tx"/>
                    </a:ext>
                  </a:extLst>
                </a:hlinkClick>
              </a:rPr>
              <a:t>Guide to California State Replacement Housing Requirements</a:t>
            </a:r>
            <a:endParaRPr lang="en-US" dirty="0">
              <a:solidFill>
                <a:srgbClr val="002060"/>
              </a:solidFill>
            </a:endParaRPr>
          </a:p>
        </p:txBody>
      </p:sp>
      <p:sp>
        <p:nvSpPr>
          <p:cNvPr id="8" name="Slide Number Placeholder 7">
            <a:extLst>
              <a:ext uri="{FF2B5EF4-FFF2-40B4-BE49-F238E27FC236}">
                <a16:creationId xmlns:a16="http://schemas.microsoft.com/office/drawing/2014/main" id="{48B78459-2190-78F2-BD7E-A2EECDF39C4E}"/>
              </a:ext>
            </a:extLst>
          </p:cNvPr>
          <p:cNvSpPr>
            <a:spLocks noGrp="1"/>
          </p:cNvSpPr>
          <p:nvPr>
            <p:ph type="sldNum" sz="quarter" idx="12"/>
          </p:nvPr>
        </p:nvSpPr>
        <p:spPr/>
        <p:txBody>
          <a:bodyPr/>
          <a:lstStyle/>
          <a:p>
            <a:fld id="{664336B7-4B1B-B043-B8D4-F2A73EBA36CA}" type="slidenum">
              <a:rPr lang="en-US" smtClean="0"/>
              <a:t>24</a:t>
            </a:fld>
            <a:endParaRPr lang="en-US"/>
          </a:p>
        </p:txBody>
      </p:sp>
    </p:spTree>
    <p:extLst>
      <p:ext uri="{BB962C8B-B14F-4D97-AF65-F5344CB8AC3E}">
        <p14:creationId xmlns:p14="http://schemas.microsoft.com/office/powerpoint/2010/main" val="126142080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A7C9AE-108F-483D-A8D6-4590FF79CFDC}"/>
              </a:ext>
            </a:extLst>
          </p:cNvPr>
          <p:cNvSpPr>
            <a:spLocks noGrp="1"/>
          </p:cNvSpPr>
          <p:nvPr>
            <p:ph type="title"/>
          </p:nvPr>
        </p:nvSpPr>
        <p:spPr>
          <a:xfrm>
            <a:off x="902525" y="365125"/>
            <a:ext cx="9830789" cy="5524046"/>
          </a:xfrm>
        </p:spPr>
        <p:txBody>
          <a:bodyPr/>
          <a:lstStyle/>
          <a:p>
            <a:pPr algn="l"/>
            <a:r>
              <a:rPr lang="en-US" b="1" dirty="0"/>
              <a:t>What do the laws say? (additional details)</a:t>
            </a:r>
          </a:p>
        </p:txBody>
      </p:sp>
      <p:sp>
        <p:nvSpPr>
          <p:cNvPr id="4" name="Slide Number Placeholder 3">
            <a:extLst>
              <a:ext uri="{FF2B5EF4-FFF2-40B4-BE49-F238E27FC236}">
                <a16:creationId xmlns:a16="http://schemas.microsoft.com/office/drawing/2014/main" id="{ADDD02C6-88D9-42A2-AAB2-9F5466BF30E1}"/>
              </a:ext>
            </a:extLst>
          </p:cNvPr>
          <p:cNvSpPr>
            <a:spLocks noGrp="1"/>
          </p:cNvSpPr>
          <p:nvPr>
            <p:ph type="sldNum" sz="quarter" idx="12"/>
          </p:nvPr>
        </p:nvSpPr>
        <p:spPr/>
        <p:txBody>
          <a:bodyPr/>
          <a:lstStyle/>
          <a:p>
            <a:fld id="{664336B7-4B1B-B043-B8D4-F2A73EBA36CA}" type="slidenum">
              <a:rPr lang="en-US" smtClean="0"/>
              <a:t>25</a:t>
            </a:fld>
            <a:endParaRPr lang="en-US"/>
          </a:p>
        </p:txBody>
      </p:sp>
    </p:spTree>
    <p:extLst>
      <p:ext uri="{BB962C8B-B14F-4D97-AF65-F5344CB8AC3E}">
        <p14:creationId xmlns:p14="http://schemas.microsoft.com/office/powerpoint/2010/main" val="22864065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A7C9AE-108F-483D-A8D6-4590FF79CFDC}"/>
              </a:ext>
            </a:extLst>
          </p:cNvPr>
          <p:cNvSpPr>
            <a:spLocks noGrp="1"/>
          </p:cNvSpPr>
          <p:nvPr>
            <p:ph type="title"/>
          </p:nvPr>
        </p:nvSpPr>
        <p:spPr/>
        <p:txBody>
          <a:bodyPr/>
          <a:lstStyle/>
          <a:p>
            <a:r>
              <a:rPr lang="en-US" b="1" dirty="0"/>
              <a:t>What else do the laws say?</a:t>
            </a:r>
          </a:p>
        </p:txBody>
      </p:sp>
      <p:sp>
        <p:nvSpPr>
          <p:cNvPr id="3" name="Content Placeholder 2">
            <a:extLst>
              <a:ext uri="{FF2B5EF4-FFF2-40B4-BE49-F238E27FC236}">
                <a16:creationId xmlns:a16="http://schemas.microsoft.com/office/drawing/2014/main" id="{E34E6397-959B-4A9D-A0D0-82571476E33A}"/>
              </a:ext>
            </a:extLst>
          </p:cNvPr>
          <p:cNvSpPr>
            <a:spLocks noGrp="1"/>
          </p:cNvSpPr>
          <p:nvPr>
            <p:ph idx="1"/>
          </p:nvPr>
        </p:nvSpPr>
        <p:spPr>
          <a:xfrm>
            <a:off x="889348" y="1469570"/>
            <a:ext cx="10710772" cy="4158344"/>
          </a:xfrm>
        </p:spPr>
        <p:txBody>
          <a:bodyPr>
            <a:normAutofit/>
          </a:bodyPr>
          <a:lstStyle/>
          <a:p>
            <a:r>
              <a:rPr lang="en-US" b="1" dirty="0"/>
              <a:t>Generally, with many exceptions</a:t>
            </a:r>
          </a:p>
          <a:p>
            <a:pPr lvl="1"/>
            <a:r>
              <a:rPr lang="en-US" dirty="0"/>
              <a:t>A developer is allowed to build a housing project on a site that is zoned for office/retail/parking and meets other rules</a:t>
            </a:r>
            <a:endParaRPr lang="en-US" b="1" dirty="0"/>
          </a:p>
          <a:p>
            <a:r>
              <a:rPr lang="en-US" b="1" dirty="0"/>
              <a:t>Three sets of standards and rules and requirements</a:t>
            </a:r>
          </a:p>
          <a:p>
            <a:pPr lvl="1"/>
            <a:r>
              <a:rPr lang="en-US" dirty="0"/>
              <a:t>AB 2011 Mixed Income </a:t>
            </a:r>
          </a:p>
          <a:p>
            <a:pPr lvl="1"/>
            <a:r>
              <a:rPr lang="en-US" dirty="0"/>
              <a:t>AB 2011 Affordable </a:t>
            </a:r>
          </a:p>
          <a:p>
            <a:pPr lvl="1"/>
            <a:r>
              <a:rPr lang="en-US" dirty="0"/>
              <a:t>SB 6</a:t>
            </a:r>
          </a:p>
          <a:p>
            <a:r>
              <a:rPr lang="en-US" b="1" dirty="0"/>
              <a:t>Goes into effect July 1, 2023</a:t>
            </a:r>
          </a:p>
          <a:p>
            <a:r>
              <a:rPr lang="en-US" b="1" dirty="0"/>
              <a:t>Labor standards are required</a:t>
            </a:r>
            <a:endParaRPr lang="en-US" sz="2000" b="1" dirty="0">
              <a:solidFill>
                <a:srgbClr val="000000"/>
              </a:solidFill>
              <a:effectLst/>
            </a:endParaRPr>
          </a:p>
          <a:p>
            <a:endParaRPr lang="en-US" dirty="0"/>
          </a:p>
        </p:txBody>
      </p:sp>
      <p:sp>
        <p:nvSpPr>
          <p:cNvPr id="4" name="Slide Number Placeholder 3">
            <a:extLst>
              <a:ext uri="{FF2B5EF4-FFF2-40B4-BE49-F238E27FC236}">
                <a16:creationId xmlns:a16="http://schemas.microsoft.com/office/drawing/2014/main" id="{ADDD02C6-88D9-42A2-AAB2-9F5466BF30E1}"/>
              </a:ext>
            </a:extLst>
          </p:cNvPr>
          <p:cNvSpPr>
            <a:spLocks noGrp="1"/>
          </p:cNvSpPr>
          <p:nvPr>
            <p:ph type="sldNum" sz="quarter" idx="12"/>
          </p:nvPr>
        </p:nvSpPr>
        <p:spPr/>
        <p:txBody>
          <a:bodyPr/>
          <a:lstStyle/>
          <a:p>
            <a:fld id="{664336B7-4B1B-B043-B8D4-F2A73EBA36CA}" type="slidenum">
              <a:rPr lang="en-US" smtClean="0"/>
              <a:t>26</a:t>
            </a:fld>
            <a:endParaRPr lang="en-US"/>
          </a:p>
        </p:txBody>
      </p:sp>
    </p:spTree>
    <p:extLst>
      <p:ext uri="{BB962C8B-B14F-4D97-AF65-F5344CB8AC3E}">
        <p14:creationId xmlns:p14="http://schemas.microsoft.com/office/powerpoint/2010/main" val="22777717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A52804-57BE-4D07-9722-3A2FC83B14A7}"/>
              </a:ext>
            </a:extLst>
          </p:cNvPr>
          <p:cNvSpPr>
            <a:spLocks noGrp="1"/>
          </p:cNvSpPr>
          <p:nvPr>
            <p:ph type="title"/>
          </p:nvPr>
        </p:nvSpPr>
        <p:spPr/>
        <p:txBody>
          <a:bodyPr/>
          <a:lstStyle/>
          <a:p>
            <a:r>
              <a:rPr lang="en-US" b="1" dirty="0"/>
              <a:t>What are the differences between the laws?</a:t>
            </a:r>
          </a:p>
        </p:txBody>
      </p:sp>
      <p:sp>
        <p:nvSpPr>
          <p:cNvPr id="3" name="Content Placeholder 2">
            <a:extLst>
              <a:ext uri="{FF2B5EF4-FFF2-40B4-BE49-F238E27FC236}">
                <a16:creationId xmlns:a16="http://schemas.microsoft.com/office/drawing/2014/main" id="{92792DD5-8C52-436D-911D-FB21CED1EB1A}"/>
              </a:ext>
            </a:extLst>
          </p:cNvPr>
          <p:cNvSpPr>
            <a:spLocks noGrp="1"/>
          </p:cNvSpPr>
          <p:nvPr>
            <p:ph idx="1"/>
          </p:nvPr>
        </p:nvSpPr>
        <p:spPr>
          <a:xfrm>
            <a:off x="889348" y="1611087"/>
            <a:ext cx="10710772" cy="4192948"/>
          </a:xfrm>
        </p:spPr>
        <p:txBody>
          <a:bodyPr>
            <a:normAutofit/>
          </a:bodyPr>
          <a:lstStyle/>
          <a:p>
            <a:r>
              <a:rPr lang="en-US" dirty="0"/>
              <a:t>SB 6 is much less prescriptive than AB 2011</a:t>
            </a:r>
          </a:p>
          <a:p>
            <a:r>
              <a:rPr lang="en-US" dirty="0"/>
              <a:t>SB 6 has stricter labor standards than AB 2011</a:t>
            </a:r>
          </a:p>
          <a:p>
            <a:r>
              <a:rPr lang="en-US" dirty="0"/>
              <a:t>SB 6 has no specified approval process (unless invoking SB 35)</a:t>
            </a:r>
          </a:p>
          <a:p>
            <a:pPr lvl="1"/>
            <a:r>
              <a:rPr lang="en-US" dirty="0"/>
              <a:t>No prescribed review timelines</a:t>
            </a:r>
          </a:p>
          <a:p>
            <a:pPr lvl="1"/>
            <a:r>
              <a:rPr lang="en-US" dirty="0"/>
              <a:t>No ministerial process</a:t>
            </a:r>
          </a:p>
          <a:p>
            <a:pPr lvl="1"/>
            <a:r>
              <a:rPr lang="en-US" dirty="0"/>
              <a:t>CEQA applies</a:t>
            </a:r>
          </a:p>
          <a:p>
            <a:r>
              <a:rPr lang="en-US" dirty="0"/>
              <a:t>Developers will likely use SB 6 if the project doesn’t qualify for AB 2011</a:t>
            </a:r>
          </a:p>
          <a:p>
            <a:endParaRPr lang="en-US" dirty="0"/>
          </a:p>
        </p:txBody>
      </p:sp>
      <p:sp>
        <p:nvSpPr>
          <p:cNvPr id="5" name="TextBox 4">
            <a:extLst>
              <a:ext uri="{FF2B5EF4-FFF2-40B4-BE49-F238E27FC236}">
                <a16:creationId xmlns:a16="http://schemas.microsoft.com/office/drawing/2014/main" id="{EDEC344D-5687-578F-29C4-026A6A7BF99D}"/>
              </a:ext>
            </a:extLst>
          </p:cNvPr>
          <p:cNvSpPr txBox="1"/>
          <p:nvPr/>
        </p:nvSpPr>
        <p:spPr>
          <a:xfrm>
            <a:off x="6693625" y="5831577"/>
            <a:ext cx="4713587" cy="369332"/>
          </a:xfrm>
          <a:prstGeom prst="rect">
            <a:avLst/>
          </a:prstGeom>
          <a:noFill/>
        </p:spPr>
        <p:txBody>
          <a:bodyPr wrap="square" rtlCol="0">
            <a:spAutoFit/>
          </a:bodyPr>
          <a:lstStyle/>
          <a:p>
            <a:r>
              <a:rPr lang="en-US" dirty="0"/>
              <a:t>See Appendix for more detailed information</a:t>
            </a:r>
            <a:r>
              <a:rPr lang="en-US" strike="sngStrike" dirty="0"/>
              <a:t> </a:t>
            </a:r>
          </a:p>
        </p:txBody>
      </p:sp>
      <p:sp>
        <p:nvSpPr>
          <p:cNvPr id="4" name="Slide Number Placeholder 3">
            <a:extLst>
              <a:ext uri="{FF2B5EF4-FFF2-40B4-BE49-F238E27FC236}">
                <a16:creationId xmlns:a16="http://schemas.microsoft.com/office/drawing/2014/main" id="{175C44C0-A233-4CCF-9BD1-E1D30F55B5EA}"/>
              </a:ext>
            </a:extLst>
          </p:cNvPr>
          <p:cNvSpPr>
            <a:spLocks noGrp="1"/>
          </p:cNvSpPr>
          <p:nvPr>
            <p:ph type="sldNum" sz="quarter" idx="12"/>
          </p:nvPr>
        </p:nvSpPr>
        <p:spPr/>
        <p:txBody>
          <a:bodyPr/>
          <a:lstStyle/>
          <a:p>
            <a:fld id="{664336B7-4B1B-B043-B8D4-F2A73EBA36CA}" type="slidenum">
              <a:rPr lang="en-US" smtClean="0"/>
              <a:t>27</a:t>
            </a:fld>
            <a:endParaRPr lang="en-US"/>
          </a:p>
        </p:txBody>
      </p:sp>
    </p:spTree>
    <p:extLst>
      <p:ext uri="{BB962C8B-B14F-4D97-AF65-F5344CB8AC3E}">
        <p14:creationId xmlns:p14="http://schemas.microsoft.com/office/powerpoint/2010/main" val="350679099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BDC8C2-86BE-4DC6-FF3E-02E711D8CE07}"/>
              </a:ext>
            </a:extLst>
          </p:cNvPr>
          <p:cNvSpPr>
            <a:spLocks noGrp="1"/>
          </p:cNvSpPr>
          <p:nvPr>
            <p:ph type="title"/>
          </p:nvPr>
        </p:nvSpPr>
        <p:spPr>
          <a:xfrm>
            <a:off x="902525" y="365125"/>
            <a:ext cx="10222675" cy="5556704"/>
          </a:xfrm>
        </p:spPr>
        <p:txBody>
          <a:bodyPr>
            <a:normAutofit/>
          </a:bodyPr>
          <a:lstStyle/>
          <a:p>
            <a:pPr algn="l"/>
            <a:r>
              <a:rPr lang="en-US" b="1" dirty="0"/>
              <a:t>What can be built? (additional details)</a:t>
            </a:r>
          </a:p>
        </p:txBody>
      </p:sp>
      <p:sp>
        <p:nvSpPr>
          <p:cNvPr id="4" name="Slide Number Placeholder 3">
            <a:extLst>
              <a:ext uri="{FF2B5EF4-FFF2-40B4-BE49-F238E27FC236}">
                <a16:creationId xmlns:a16="http://schemas.microsoft.com/office/drawing/2014/main" id="{0EC1FC5F-29C7-A5B1-1172-5FCD13871CE9}"/>
              </a:ext>
            </a:extLst>
          </p:cNvPr>
          <p:cNvSpPr>
            <a:spLocks noGrp="1"/>
          </p:cNvSpPr>
          <p:nvPr>
            <p:ph type="sldNum" sz="quarter" idx="12"/>
          </p:nvPr>
        </p:nvSpPr>
        <p:spPr/>
        <p:txBody>
          <a:bodyPr/>
          <a:lstStyle/>
          <a:p>
            <a:fld id="{664336B7-4B1B-B043-B8D4-F2A73EBA36CA}" type="slidenum">
              <a:rPr lang="en-US" smtClean="0"/>
              <a:t>28</a:t>
            </a:fld>
            <a:endParaRPr lang="en-US"/>
          </a:p>
        </p:txBody>
      </p:sp>
    </p:spTree>
    <p:extLst>
      <p:ext uri="{BB962C8B-B14F-4D97-AF65-F5344CB8AC3E}">
        <p14:creationId xmlns:p14="http://schemas.microsoft.com/office/powerpoint/2010/main" val="31749802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A9A703-EA3C-B01A-BF41-56FA9B10D9F7}"/>
              </a:ext>
            </a:extLst>
          </p:cNvPr>
          <p:cNvSpPr>
            <a:spLocks noGrp="1"/>
          </p:cNvSpPr>
          <p:nvPr>
            <p:ph type="title"/>
          </p:nvPr>
        </p:nvSpPr>
        <p:spPr/>
        <p:txBody>
          <a:bodyPr/>
          <a:lstStyle/>
          <a:p>
            <a:r>
              <a:rPr lang="en-US" b="1" dirty="0"/>
              <a:t>SB 6 Projects</a:t>
            </a:r>
          </a:p>
        </p:txBody>
      </p:sp>
      <p:sp>
        <p:nvSpPr>
          <p:cNvPr id="3" name="Content Placeholder 2">
            <a:extLst>
              <a:ext uri="{FF2B5EF4-FFF2-40B4-BE49-F238E27FC236}">
                <a16:creationId xmlns:a16="http://schemas.microsoft.com/office/drawing/2014/main" id="{DCAE886F-91EF-BE4F-359A-2E6B971AA774}"/>
              </a:ext>
            </a:extLst>
          </p:cNvPr>
          <p:cNvSpPr>
            <a:spLocks noGrp="1"/>
          </p:cNvSpPr>
          <p:nvPr>
            <p:ph idx="1"/>
          </p:nvPr>
        </p:nvSpPr>
        <p:spPr>
          <a:xfrm>
            <a:off x="889348" y="1591733"/>
            <a:ext cx="10710772" cy="4212301"/>
          </a:xfrm>
        </p:spPr>
        <p:txBody>
          <a:bodyPr>
            <a:normAutofit fontScale="92500" lnSpcReduction="10000"/>
          </a:bodyPr>
          <a:lstStyle/>
          <a:p>
            <a:pPr>
              <a:lnSpc>
                <a:spcPct val="120000"/>
              </a:lnSpc>
            </a:pPr>
            <a:r>
              <a:rPr lang="en-US" dirty="0"/>
              <a:t>The project’s proposed density must be at or above </a:t>
            </a:r>
            <a:r>
              <a:rPr lang="en-US" dirty="0">
                <a:highlight>
                  <a:srgbClr val="FFFF00"/>
                </a:highlight>
              </a:rPr>
              <a:t>20/30 DUA (insert default density for your </a:t>
            </a:r>
            <a:r>
              <a:rPr lang="en-US" dirty="0" err="1">
                <a:highlight>
                  <a:srgbClr val="FFFF00"/>
                </a:highlight>
              </a:rPr>
              <a:t>jx</a:t>
            </a:r>
            <a:r>
              <a:rPr lang="en-US" dirty="0">
                <a:highlight>
                  <a:srgbClr val="FFFF00"/>
                </a:highlight>
              </a:rPr>
              <a:t>)</a:t>
            </a:r>
          </a:p>
          <a:p>
            <a:pPr>
              <a:lnSpc>
                <a:spcPct val="120000"/>
              </a:lnSpc>
            </a:pPr>
            <a:r>
              <a:rPr lang="en-US" dirty="0"/>
              <a:t>City cannot apply a maximum density</a:t>
            </a:r>
          </a:p>
          <a:p>
            <a:pPr>
              <a:lnSpc>
                <a:spcPct val="120000"/>
              </a:lnSpc>
            </a:pPr>
            <a:r>
              <a:rPr lang="en-US" sz="2800" dirty="0"/>
              <a:t>Must comply with other development standards from existing zoning for the site or closest parcel that allows </a:t>
            </a:r>
            <a:r>
              <a:rPr lang="en-US" sz="2800" dirty="0">
                <a:highlight>
                  <a:srgbClr val="FFFF00"/>
                </a:highlight>
              </a:rPr>
              <a:t>20/30 DUA (insert default density) </a:t>
            </a:r>
            <a:r>
              <a:rPr lang="en-US" sz="2800" dirty="0"/>
              <a:t>whichever is higher density</a:t>
            </a:r>
            <a:endParaRPr lang="en-US" dirty="0">
              <a:highlight>
                <a:srgbClr val="FFFF00"/>
              </a:highlight>
            </a:endParaRPr>
          </a:p>
          <a:p>
            <a:pPr>
              <a:lnSpc>
                <a:spcPct val="120000"/>
              </a:lnSpc>
            </a:pPr>
            <a:r>
              <a:rPr lang="en-US" dirty="0"/>
              <a:t>Must comply with all other objective standards for the site</a:t>
            </a:r>
          </a:p>
          <a:p>
            <a:pPr>
              <a:lnSpc>
                <a:spcPct val="120000"/>
              </a:lnSpc>
            </a:pPr>
            <a:r>
              <a:rPr lang="en-US" dirty="0"/>
              <a:t>Must be at least 50% residential</a:t>
            </a:r>
          </a:p>
          <a:p>
            <a:endParaRPr lang="en-US" sz="2800" dirty="0"/>
          </a:p>
          <a:p>
            <a:endParaRPr lang="en-US" dirty="0"/>
          </a:p>
          <a:p>
            <a:endParaRPr lang="en-US" dirty="0"/>
          </a:p>
        </p:txBody>
      </p:sp>
      <p:sp>
        <p:nvSpPr>
          <p:cNvPr id="4" name="Slide Number Placeholder 3">
            <a:extLst>
              <a:ext uri="{FF2B5EF4-FFF2-40B4-BE49-F238E27FC236}">
                <a16:creationId xmlns:a16="http://schemas.microsoft.com/office/drawing/2014/main" id="{E3FEDFEB-4400-3A42-074F-F4D6E61CF86F}"/>
              </a:ext>
            </a:extLst>
          </p:cNvPr>
          <p:cNvSpPr>
            <a:spLocks noGrp="1"/>
          </p:cNvSpPr>
          <p:nvPr>
            <p:ph type="sldNum" sz="quarter" idx="12"/>
          </p:nvPr>
        </p:nvSpPr>
        <p:spPr/>
        <p:txBody>
          <a:bodyPr/>
          <a:lstStyle/>
          <a:p>
            <a:fld id="{664336B7-4B1B-B043-B8D4-F2A73EBA36CA}" type="slidenum">
              <a:rPr lang="en-US" smtClean="0"/>
              <a:t>29</a:t>
            </a:fld>
            <a:endParaRPr lang="en-US"/>
          </a:p>
        </p:txBody>
      </p:sp>
    </p:spTree>
    <p:extLst>
      <p:ext uri="{BB962C8B-B14F-4D97-AF65-F5344CB8AC3E}">
        <p14:creationId xmlns:p14="http://schemas.microsoft.com/office/powerpoint/2010/main" val="17109411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A7C9AE-108F-483D-A8D6-4590FF79CFDC}"/>
              </a:ext>
            </a:extLst>
          </p:cNvPr>
          <p:cNvSpPr>
            <a:spLocks noGrp="1"/>
          </p:cNvSpPr>
          <p:nvPr>
            <p:ph type="title"/>
          </p:nvPr>
        </p:nvSpPr>
        <p:spPr/>
        <p:txBody>
          <a:bodyPr/>
          <a:lstStyle/>
          <a:p>
            <a:r>
              <a:rPr lang="en-US" b="1" dirty="0"/>
              <a:t>AB 2011 and SB 6</a:t>
            </a:r>
          </a:p>
        </p:txBody>
      </p:sp>
      <p:sp>
        <p:nvSpPr>
          <p:cNvPr id="3" name="Content Placeholder 2">
            <a:extLst>
              <a:ext uri="{FF2B5EF4-FFF2-40B4-BE49-F238E27FC236}">
                <a16:creationId xmlns:a16="http://schemas.microsoft.com/office/drawing/2014/main" id="{E34E6397-959B-4A9D-A0D0-82571476E33A}"/>
              </a:ext>
            </a:extLst>
          </p:cNvPr>
          <p:cNvSpPr>
            <a:spLocks noGrp="1"/>
          </p:cNvSpPr>
          <p:nvPr>
            <p:ph idx="1"/>
          </p:nvPr>
        </p:nvSpPr>
        <p:spPr>
          <a:xfrm>
            <a:off x="889348" y="1589315"/>
            <a:ext cx="10710772" cy="4214720"/>
          </a:xfrm>
        </p:spPr>
        <p:txBody>
          <a:bodyPr>
            <a:normAutofit/>
          </a:bodyPr>
          <a:lstStyle/>
          <a:p>
            <a:r>
              <a:rPr lang="en-US" dirty="0"/>
              <a:t>What do the laws say?</a:t>
            </a:r>
          </a:p>
          <a:p>
            <a:r>
              <a:rPr lang="en-US" dirty="0"/>
              <a:t>Where do they apply?</a:t>
            </a:r>
          </a:p>
          <a:p>
            <a:r>
              <a:rPr lang="en-US" dirty="0"/>
              <a:t>What can be built?</a:t>
            </a:r>
          </a:p>
          <a:p>
            <a:r>
              <a:rPr lang="en-US" dirty="0"/>
              <a:t>What can cities regulate?</a:t>
            </a:r>
          </a:p>
          <a:p>
            <a:r>
              <a:rPr lang="en-US" dirty="0"/>
              <a:t>What are the rules that apply for developers?</a:t>
            </a:r>
          </a:p>
          <a:p>
            <a:r>
              <a:rPr lang="en-US" dirty="0"/>
              <a:t>What can you do to prepare?</a:t>
            </a:r>
          </a:p>
          <a:p>
            <a:r>
              <a:rPr lang="en-US" dirty="0"/>
              <a:t>Appendix</a:t>
            </a:r>
          </a:p>
          <a:p>
            <a:endParaRPr lang="en-US" dirty="0"/>
          </a:p>
        </p:txBody>
      </p:sp>
      <p:sp>
        <p:nvSpPr>
          <p:cNvPr id="4" name="Slide Number Placeholder 3">
            <a:extLst>
              <a:ext uri="{FF2B5EF4-FFF2-40B4-BE49-F238E27FC236}">
                <a16:creationId xmlns:a16="http://schemas.microsoft.com/office/drawing/2014/main" id="{ADDD02C6-88D9-42A2-AAB2-9F5466BF30E1}"/>
              </a:ext>
            </a:extLst>
          </p:cNvPr>
          <p:cNvSpPr>
            <a:spLocks noGrp="1"/>
          </p:cNvSpPr>
          <p:nvPr>
            <p:ph type="sldNum" sz="quarter" idx="12"/>
          </p:nvPr>
        </p:nvSpPr>
        <p:spPr/>
        <p:txBody>
          <a:bodyPr/>
          <a:lstStyle/>
          <a:p>
            <a:fld id="{664336B7-4B1B-B043-B8D4-F2A73EBA36CA}" type="slidenum">
              <a:rPr lang="en-US" smtClean="0"/>
              <a:t>3</a:t>
            </a:fld>
            <a:endParaRPr lang="en-US"/>
          </a:p>
        </p:txBody>
      </p:sp>
    </p:spTree>
    <p:extLst>
      <p:ext uri="{BB962C8B-B14F-4D97-AF65-F5344CB8AC3E}">
        <p14:creationId xmlns:p14="http://schemas.microsoft.com/office/powerpoint/2010/main" val="94518522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BD4470-348E-EBFD-5FD3-0E4D741D2435}"/>
              </a:ext>
            </a:extLst>
          </p:cNvPr>
          <p:cNvSpPr>
            <a:spLocks noGrp="1"/>
          </p:cNvSpPr>
          <p:nvPr>
            <p:ph type="title"/>
          </p:nvPr>
        </p:nvSpPr>
        <p:spPr/>
        <p:txBody>
          <a:bodyPr/>
          <a:lstStyle/>
          <a:p>
            <a:r>
              <a:rPr lang="en-US" b="1" dirty="0"/>
              <a:t>Applying Standards: SB 6 Project</a:t>
            </a:r>
            <a:br>
              <a:rPr lang="en-US" b="1" dirty="0"/>
            </a:br>
            <a:endParaRPr lang="en-US" b="1" dirty="0"/>
          </a:p>
        </p:txBody>
      </p:sp>
      <p:sp>
        <p:nvSpPr>
          <p:cNvPr id="3" name="TextBox 2">
            <a:extLst>
              <a:ext uri="{FF2B5EF4-FFF2-40B4-BE49-F238E27FC236}">
                <a16:creationId xmlns:a16="http://schemas.microsoft.com/office/drawing/2014/main" id="{C84C79E2-0D5A-F2D0-BB2A-84089B1827CF}"/>
              </a:ext>
            </a:extLst>
          </p:cNvPr>
          <p:cNvSpPr txBox="1"/>
          <p:nvPr/>
        </p:nvSpPr>
        <p:spPr>
          <a:xfrm>
            <a:off x="857250" y="1351062"/>
            <a:ext cx="5474970" cy="1200329"/>
          </a:xfrm>
          <a:prstGeom prst="rect">
            <a:avLst/>
          </a:prstGeom>
          <a:solidFill>
            <a:schemeClr val="bg1">
              <a:lumMod val="85000"/>
            </a:schemeClr>
          </a:solidFill>
          <a:ln>
            <a:solidFill>
              <a:schemeClr val="bg2">
                <a:lumMod val="10000"/>
              </a:schemeClr>
            </a:solidFill>
          </a:ln>
        </p:spPr>
        <p:txBody>
          <a:bodyPr wrap="square" rtlCol="0">
            <a:spAutoFit/>
          </a:bodyPr>
          <a:lstStyle/>
          <a:p>
            <a:r>
              <a:rPr lang="en-US" sz="2400" b="1" dirty="0">
                <a:solidFill>
                  <a:srgbClr val="000000"/>
                </a:solidFill>
              </a:rPr>
              <a:t>32 Moon Ct</a:t>
            </a:r>
          </a:p>
          <a:p>
            <a:pPr marL="457200" indent="-457200">
              <a:buFont typeface="Arial" panose="020B0604020202020204" pitchFamily="34" charset="0"/>
              <a:buChar char="•"/>
            </a:pPr>
            <a:r>
              <a:rPr lang="en-US" sz="2400" dirty="0">
                <a:solidFill>
                  <a:srgbClr val="000000"/>
                </a:solidFill>
              </a:rPr>
              <a:t>Proposed density 40 DUA</a:t>
            </a:r>
          </a:p>
          <a:p>
            <a:pPr marL="457200" indent="-457200">
              <a:buFont typeface="Arial" panose="020B0604020202020204" pitchFamily="34" charset="0"/>
              <a:buChar char="•"/>
            </a:pPr>
            <a:r>
              <a:rPr lang="en-US" sz="2400" dirty="0">
                <a:solidFill>
                  <a:srgbClr val="000000"/>
                </a:solidFill>
              </a:rPr>
              <a:t>Site zoning allows 20 DUA</a:t>
            </a:r>
          </a:p>
        </p:txBody>
      </p:sp>
      <p:sp>
        <p:nvSpPr>
          <p:cNvPr id="4" name="Arrow: Bent-Up 3">
            <a:extLst>
              <a:ext uri="{FF2B5EF4-FFF2-40B4-BE49-F238E27FC236}">
                <a16:creationId xmlns:a16="http://schemas.microsoft.com/office/drawing/2014/main" id="{7554073F-727B-3678-E44C-FBE7B30A431D}"/>
              </a:ext>
              <a:ext uri="{C183D7F6-B498-43B3-948B-1728B52AA6E4}">
                <adec:decorative xmlns:adec="http://schemas.microsoft.com/office/drawing/2017/decorative" val="1"/>
              </a:ext>
            </a:extLst>
          </p:cNvPr>
          <p:cNvSpPr/>
          <p:nvPr/>
        </p:nvSpPr>
        <p:spPr>
          <a:xfrm rot="5400000">
            <a:off x="2137728" y="2759868"/>
            <a:ext cx="933201" cy="949077"/>
          </a:xfrm>
          <a:prstGeom prst="bentUpArrow">
            <a:avLst/>
          </a:prstGeom>
          <a:solidFill>
            <a:schemeClr val="accent5"/>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a:extLst>
              <a:ext uri="{FF2B5EF4-FFF2-40B4-BE49-F238E27FC236}">
                <a16:creationId xmlns:a16="http://schemas.microsoft.com/office/drawing/2014/main" id="{33767307-A3BC-DF3E-0DE6-BA2EDC46BD73}"/>
              </a:ext>
            </a:extLst>
          </p:cNvPr>
          <p:cNvSpPr txBox="1"/>
          <p:nvPr/>
        </p:nvSpPr>
        <p:spPr>
          <a:xfrm>
            <a:off x="3227069" y="2767806"/>
            <a:ext cx="8093058" cy="1938992"/>
          </a:xfrm>
          <a:prstGeom prst="rect">
            <a:avLst/>
          </a:prstGeom>
          <a:solidFill>
            <a:schemeClr val="bg1">
              <a:lumMod val="85000"/>
            </a:schemeClr>
          </a:solidFill>
          <a:ln>
            <a:solidFill>
              <a:schemeClr val="bg2">
                <a:lumMod val="10000"/>
              </a:schemeClr>
            </a:solidFill>
          </a:ln>
        </p:spPr>
        <p:txBody>
          <a:bodyPr wrap="square" rtlCol="0">
            <a:spAutoFit/>
          </a:bodyPr>
          <a:lstStyle/>
          <a:p>
            <a:r>
              <a:rPr lang="en-US" sz="2400" b="1" dirty="0">
                <a:solidFill>
                  <a:srgbClr val="000000"/>
                </a:solidFill>
              </a:rPr>
              <a:t>Objective Standards</a:t>
            </a:r>
          </a:p>
          <a:p>
            <a:pPr marL="457200" indent="-457200">
              <a:buFont typeface="Arial" panose="020B0604020202020204" pitchFamily="34" charset="0"/>
              <a:buChar char="•"/>
            </a:pPr>
            <a:r>
              <a:rPr lang="en-US" sz="2400" dirty="0">
                <a:solidFill>
                  <a:srgbClr val="000000"/>
                </a:solidFill>
              </a:rPr>
              <a:t>Closest parcel that allows 40 DUA is 123 Main St</a:t>
            </a:r>
          </a:p>
          <a:p>
            <a:pPr marL="457200" indent="-457200">
              <a:buFont typeface="Arial" panose="020B0604020202020204" pitchFamily="34" charset="0"/>
              <a:buChar char="•"/>
            </a:pPr>
            <a:r>
              <a:rPr lang="en-US" sz="2400" dirty="0">
                <a:solidFill>
                  <a:srgbClr val="000000"/>
                </a:solidFill>
              </a:rPr>
              <a:t>Apply zoning, parking, design and ordinances from 123 Main St</a:t>
            </a:r>
          </a:p>
          <a:p>
            <a:pPr marL="457200" indent="-457200">
              <a:buFont typeface="Arial" panose="020B0604020202020204" pitchFamily="34" charset="0"/>
              <a:buChar char="•"/>
            </a:pPr>
            <a:r>
              <a:rPr lang="en-US" sz="2400" dirty="0">
                <a:solidFill>
                  <a:srgbClr val="000000"/>
                </a:solidFill>
              </a:rPr>
              <a:t>Comply with all other standards from 17 Sacramento</a:t>
            </a:r>
          </a:p>
        </p:txBody>
      </p:sp>
      <p:sp>
        <p:nvSpPr>
          <p:cNvPr id="14" name="Arrow: Bent-Up 13">
            <a:extLst>
              <a:ext uri="{FF2B5EF4-FFF2-40B4-BE49-F238E27FC236}">
                <a16:creationId xmlns:a16="http://schemas.microsoft.com/office/drawing/2014/main" id="{D24B8105-B6D2-84F6-A560-FCD905133052}"/>
              </a:ext>
              <a:ext uri="{C183D7F6-B498-43B3-948B-1728B52AA6E4}">
                <adec:decorative xmlns:adec="http://schemas.microsoft.com/office/drawing/2017/decorative" val="1"/>
              </a:ext>
            </a:extLst>
          </p:cNvPr>
          <p:cNvSpPr/>
          <p:nvPr/>
        </p:nvSpPr>
        <p:spPr>
          <a:xfrm rot="5400000">
            <a:off x="4540126" y="4915275"/>
            <a:ext cx="933201" cy="949077"/>
          </a:xfrm>
          <a:prstGeom prst="bentUpArrow">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43DED356-2CCD-C5EE-A8BD-D0015E06BC60}"/>
              </a:ext>
            </a:extLst>
          </p:cNvPr>
          <p:cNvSpPr txBox="1"/>
          <p:nvPr/>
        </p:nvSpPr>
        <p:spPr>
          <a:xfrm>
            <a:off x="5631179" y="4980170"/>
            <a:ext cx="5170171" cy="1200329"/>
          </a:xfrm>
          <a:prstGeom prst="rect">
            <a:avLst/>
          </a:prstGeom>
          <a:solidFill>
            <a:schemeClr val="bg1">
              <a:lumMod val="85000"/>
            </a:schemeClr>
          </a:solidFill>
          <a:ln>
            <a:solidFill>
              <a:schemeClr val="bg2">
                <a:lumMod val="10000"/>
              </a:schemeClr>
            </a:solidFill>
          </a:ln>
        </p:spPr>
        <p:txBody>
          <a:bodyPr wrap="square" rtlCol="0">
            <a:spAutoFit/>
          </a:bodyPr>
          <a:lstStyle/>
          <a:p>
            <a:r>
              <a:rPr lang="en-US" sz="2400" dirty="0">
                <a:solidFill>
                  <a:srgbClr val="000000"/>
                </a:solidFill>
              </a:rPr>
              <a:t>If no zone in city allows 40 DUA, apply standards from zone with the highest residential density</a:t>
            </a:r>
          </a:p>
        </p:txBody>
      </p:sp>
      <p:sp>
        <p:nvSpPr>
          <p:cNvPr id="7" name="Slide Number Placeholder 3">
            <a:extLst>
              <a:ext uri="{FF2B5EF4-FFF2-40B4-BE49-F238E27FC236}">
                <a16:creationId xmlns:a16="http://schemas.microsoft.com/office/drawing/2014/main" id="{C4ACB56D-DF8D-2F26-E575-2E8749F8A3C5}"/>
              </a:ext>
            </a:extLst>
          </p:cNvPr>
          <p:cNvSpPr>
            <a:spLocks noGrp="1"/>
          </p:cNvSpPr>
          <p:nvPr>
            <p:ph type="sldNum" sz="quarter" idx="12"/>
          </p:nvPr>
        </p:nvSpPr>
        <p:spPr>
          <a:xfrm>
            <a:off x="8610600" y="6356350"/>
            <a:ext cx="2743200" cy="365125"/>
          </a:xfrm>
        </p:spPr>
        <p:txBody>
          <a:bodyPr/>
          <a:lstStyle/>
          <a:p>
            <a:fld id="{664336B7-4B1B-B043-B8D4-F2A73EBA36CA}" type="slidenum">
              <a:rPr lang="en-US" smtClean="0"/>
              <a:t>30</a:t>
            </a:fld>
            <a:endParaRPr lang="en-US"/>
          </a:p>
        </p:txBody>
      </p:sp>
    </p:spTree>
    <p:extLst>
      <p:ext uri="{BB962C8B-B14F-4D97-AF65-F5344CB8AC3E}">
        <p14:creationId xmlns:p14="http://schemas.microsoft.com/office/powerpoint/2010/main" val="226466864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2556B0-0BA0-4C19-9611-165FBE101608}"/>
              </a:ext>
            </a:extLst>
          </p:cNvPr>
          <p:cNvSpPr>
            <a:spLocks noGrp="1"/>
          </p:cNvSpPr>
          <p:nvPr>
            <p:ph type="title"/>
          </p:nvPr>
        </p:nvSpPr>
        <p:spPr/>
        <p:txBody>
          <a:bodyPr/>
          <a:lstStyle/>
          <a:p>
            <a:r>
              <a:rPr lang="en-US" b="1" dirty="0"/>
              <a:t>AB 2011 100% Affordable Projects</a:t>
            </a:r>
          </a:p>
        </p:txBody>
      </p:sp>
      <p:sp>
        <p:nvSpPr>
          <p:cNvPr id="3" name="Content Placeholder 2">
            <a:extLst>
              <a:ext uri="{FF2B5EF4-FFF2-40B4-BE49-F238E27FC236}">
                <a16:creationId xmlns:a16="http://schemas.microsoft.com/office/drawing/2014/main" id="{EE520E0B-382D-41AB-9FBC-AD6691556CE3}"/>
              </a:ext>
            </a:extLst>
          </p:cNvPr>
          <p:cNvSpPr>
            <a:spLocks noGrp="1"/>
          </p:cNvSpPr>
          <p:nvPr>
            <p:ph idx="1"/>
          </p:nvPr>
        </p:nvSpPr>
        <p:spPr>
          <a:xfrm>
            <a:off x="771524" y="1580444"/>
            <a:ext cx="10353676" cy="4233334"/>
          </a:xfrm>
        </p:spPr>
        <p:txBody>
          <a:bodyPr>
            <a:noAutofit/>
          </a:bodyPr>
          <a:lstStyle/>
          <a:p>
            <a:r>
              <a:rPr lang="en-US" dirty="0"/>
              <a:t>The project’s proposed density must be at or above </a:t>
            </a:r>
            <a:r>
              <a:rPr lang="en-US" dirty="0">
                <a:highlight>
                  <a:srgbClr val="FFFF00"/>
                </a:highlight>
              </a:rPr>
              <a:t>20/30 DUA (insert default density for your </a:t>
            </a:r>
            <a:r>
              <a:rPr lang="en-US" dirty="0" err="1">
                <a:highlight>
                  <a:srgbClr val="FFFF00"/>
                </a:highlight>
              </a:rPr>
              <a:t>jx</a:t>
            </a:r>
            <a:r>
              <a:rPr lang="en-US" dirty="0">
                <a:highlight>
                  <a:srgbClr val="FFFF00"/>
                </a:highlight>
              </a:rPr>
              <a:t>) </a:t>
            </a:r>
          </a:p>
          <a:p>
            <a:r>
              <a:rPr lang="en-US" dirty="0"/>
              <a:t>City cannot apply a maximum density</a:t>
            </a:r>
          </a:p>
          <a:p>
            <a:r>
              <a:rPr lang="en-US" dirty="0"/>
              <a:t>Must be at least 2/3 residential</a:t>
            </a:r>
          </a:p>
          <a:p>
            <a:r>
              <a:rPr lang="en-US" sz="2600" dirty="0"/>
              <a:t>Must comply with other development standards from existing zoning for the site or closest parcel that allows </a:t>
            </a:r>
            <a:r>
              <a:rPr lang="en-US" sz="2400" dirty="0">
                <a:highlight>
                  <a:srgbClr val="FFFF00"/>
                </a:highlight>
              </a:rPr>
              <a:t>20/30 DUA (insert default density)</a:t>
            </a:r>
            <a:r>
              <a:rPr lang="en-US" sz="2600" dirty="0">
                <a:highlight>
                  <a:srgbClr val="FFFF00"/>
                </a:highlight>
              </a:rPr>
              <a:t> </a:t>
            </a:r>
            <a:r>
              <a:rPr lang="en-US" sz="2600" dirty="0"/>
              <a:t>whichever is higher density</a:t>
            </a:r>
          </a:p>
        </p:txBody>
      </p:sp>
      <p:sp>
        <p:nvSpPr>
          <p:cNvPr id="7" name="Slide Number Placeholder 6">
            <a:extLst>
              <a:ext uri="{FF2B5EF4-FFF2-40B4-BE49-F238E27FC236}">
                <a16:creationId xmlns:a16="http://schemas.microsoft.com/office/drawing/2014/main" id="{45266D42-426F-5C12-A5EA-EFB0AC361AB4}"/>
              </a:ext>
            </a:extLst>
          </p:cNvPr>
          <p:cNvSpPr>
            <a:spLocks noGrp="1"/>
          </p:cNvSpPr>
          <p:nvPr>
            <p:ph type="sldNum" sz="quarter" idx="12"/>
          </p:nvPr>
        </p:nvSpPr>
        <p:spPr/>
        <p:txBody>
          <a:bodyPr/>
          <a:lstStyle/>
          <a:p>
            <a:fld id="{664336B7-4B1B-B043-B8D4-F2A73EBA36CA}" type="slidenum">
              <a:rPr lang="en-US" smtClean="0"/>
              <a:t>31</a:t>
            </a:fld>
            <a:endParaRPr lang="en-US"/>
          </a:p>
        </p:txBody>
      </p:sp>
    </p:spTree>
    <p:extLst>
      <p:ext uri="{BB962C8B-B14F-4D97-AF65-F5344CB8AC3E}">
        <p14:creationId xmlns:p14="http://schemas.microsoft.com/office/powerpoint/2010/main" val="202798796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BD4470-348E-EBFD-5FD3-0E4D741D2435}"/>
              </a:ext>
            </a:extLst>
          </p:cNvPr>
          <p:cNvSpPr>
            <a:spLocks noGrp="1"/>
          </p:cNvSpPr>
          <p:nvPr>
            <p:ph type="title"/>
          </p:nvPr>
        </p:nvSpPr>
        <p:spPr/>
        <p:txBody>
          <a:bodyPr>
            <a:normAutofit fontScale="90000"/>
          </a:bodyPr>
          <a:lstStyle/>
          <a:p>
            <a:r>
              <a:rPr lang="en-US" b="1" dirty="0"/>
              <a:t>Applying Standards: 100% Affordable Project</a:t>
            </a:r>
            <a:br>
              <a:rPr lang="en-US" b="1" dirty="0"/>
            </a:br>
            <a:endParaRPr lang="en-US" b="1" dirty="0"/>
          </a:p>
        </p:txBody>
      </p:sp>
      <p:sp>
        <p:nvSpPr>
          <p:cNvPr id="3" name="TextBox 2">
            <a:extLst>
              <a:ext uri="{FF2B5EF4-FFF2-40B4-BE49-F238E27FC236}">
                <a16:creationId xmlns:a16="http://schemas.microsoft.com/office/drawing/2014/main" id="{C84C79E2-0D5A-F2D0-BB2A-84089B1827CF}"/>
              </a:ext>
            </a:extLst>
          </p:cNvPr>
          <p:cNvSpPr txBox="1"/>
          <p:nvPr/>
        </p:nvSpPr>
        <p:spPr>
          <a:xfrm>
            <a:off x="857250" y="1351062"/>
            <a:ext cx="5474970" cy="1200329"/>
          </a:xfrm>
          <a:prstGeom prst="rect">
            <a:avLst/>
          </a:prstGeom>
          <a:solidFill>
            <a:schemeClr val="bg1">
              <a:lumMod val="85000"/>
            </a:schemeClr>
          </a:solidFill>
          <a:ln>
            <a:solidFill>
              <a:schemeClr val="bg2">
                <a:lumMod val="10000"/>
              </a:schemeClr>
            </a:solidFill>
          </a:ln>
        </p:spPr>
        <p:txBody>
          <a:bodyPr wrap="square" rtlCol="0">
            <a:spAutoFit/>
          </a:bodyPr>
          <a:lstStyle/>
          <a:p>
            <a:r>
              <a:rPr lang="en-US" sz="2400" b="1" dirty="0">
                <a:solidFill>
                  <a:srgbClr val="000000"/>
                </a:solidFill>
              </a:rPr>
              <a:t>52 Moon Ct</a:t>
            </a:r>
          </a:p>
          <a:p>
            <a:pPr marL="457200" indent="-457200">
              <a:buFont typeface="Arial" panose="020B0604020202020204" pitchFamily="34" charset="0"/>
              <a:buChar char="•"/>
            </a:pPr>
            <a:r>
              <a:rPr lang="en-US" sz="2400" dirty="0">
                <a:solidFill>
                  <a:srgbClr val="000000"/>
                </a:solidFill>
              </a:rPr>
              <a:t>Proposed density 40 DUA</a:t>
            </a:r>
          </a:p>
          <a:p>
            <a:pPr marL="457200" indent="-457200">
              <a:buFont typeface="Arial" panose="020B0604020202020204" pitchFamily="34" charset="0"/>
              <a:buChar char="•"/>
            </a:pPr>
            <a:r>
              <a:rPr lang="en-US" sz="2400" dirty="0">
                <a:solidFill>
                  <a:srgbClr val="000000"/>
                </a:solidFill>
              </a:rPr>
              <a:t>Site zoning allows 20 DUA</a:t>
            </a:r>
          </a:p>
        </p:txBody>
      </p:sp>
      <p:sp>
        <p:nvSpPr>
          <p:cNvPr id="14" name="Arrow: Bent-Up 13">
            <a:extLst>
              <a:ext uri="{FF2B5EF4-FFF2-40B4-BE49-F238E27FC236}">
                <a16:creationId xmlns:a16="http://schemas.microsoft.com/office/drawing/2014/main" id="{D24B8105-B6D2-84F6-A560-FCD905133052}"/>
              </a:ext>
              <a:ext uri="{C183D7F6-B498-43B3-948B-1728B52AA6E4}">
                <adec:decorative xmlns:adec="http://schemas.microsoft.com/office/drawing/2017/decorative" val="1"/>
              </a:ext>
            </a:extLst>
          </p:cNvPr>
          <p:cNvSpPr/>
          <p:nvPr/>
        </p:nvSpPr>
        <p:spPr>
          <a:xfrm rot="5400000">
            <a:off x="1985328" y="2864315"/>
            <a:ext cx="933201" cy="949077"/>
          </a:xfrm>
          <a:prstGeom prst="bentUpArrow">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a:extLst>
              <a:ext uri="{FF2B5EF4-FFF2-40B4-BE49-F238E27FC236}">
                <a16:creationId xmlns:a16="http://schemas.microsoft.com/office/drawing/2014/main" id="{F6359F72-6914-23C5-1A1B-B2017BC44CEA}"/>
              </a:ext>
            </a:extLst>
          </p:cNvPr>
          <p:cNvSpPr txBox="1"/>
          <p:nvPr/>
        </p:nvSpPr>
        <p:spPr>
          <a:xfrm>
            <a:off x="3045900" y="2872253"/>
            <a:ext cx="8772720" cy="1569660"/>
          </a:xfrm>
          <a:prstGeom prst="rect">
            <a:avLst/>
          </a:prstGeom>
          <a:solidFill>
            <a:schemeClr val="bg1">
              <a:lumMod val="85000"/>
            </a:schemeClr>
          </a:solidFill>
          <a:ln>
            <a:solidFill>
              <a:schemeClr val="bg2">
                <a:lumMod val="10000"/>
              </a:schemeClr>
            </a:solidFill>
          </a:ln>
        </p:spPr>
        <p:txBody>
          <a:bodyPr wrap="square" rtlCol="0">
            <a:spAutoFit/>
          </a:bodyPr>
          <a:lstStyle/>
          <a:p>
            <a:r>
              <a:rPr lang="en-US" sz="2400" b="1" dirty="0">
                <a:solidFill>
                  <a:srgbClr val="000000"/>
                </a:solidFill>
              </a:rPr>
              <a:t>Objective Standards</a:t>
            </a:r>
          </a:p>
          <a:p>
            <a:pPr marL="457200" indent="-457200">
              <a:buFont typeface="Arial" panose="020B0604020202020204" pitchFamily="34" charset="0"/>
              <a:buChar char="•"/>
            </a:pPr>
            <a:r>
              <a:rPr lang="en-US" sz="2400" dirty="0">
                <a:solidFill>
                  <a:srgbClr val="000000"/>
                </a:solidFill>
              </a:rPr>
              <a:t>Closest parcel that allows 40 DUA is 123 Main St</a:t>
            </a:r>
          </a:p>
          <a:p>
            <a:pPr marL="457200" indent="-457200">
              <a:buFont typeface="Arial" panose="020B0604020202020204" pitchFamily="34" charset="0"/>
              <a:buChar char="•"/>
            </a:pPr>
            <a:r>
              <a:rPr lang="en-US" sz="2400" dirty="0">
                <a:solidFill>
                  <a:srgbClr val="000000"/>
                </a:solidFill>
              </a:rPr>
              <a:t>Apply zoning, parking, design and ordinances from 123 Main St</a:t>
            </a:r>
          </a:p>
        </p:txBody>
      </p:sp>
      <p:sp>
        <p:nvSpPr>
          <p:cNvPr id="18" name="Arrow: Bent-Up 17">
            <a:extLst>
              <a:ext uri="{FF2B5EF4-FFF2-40B4-BE49-F238E27FC236}">
                <a16:creationId xmlns:a16="http://schemas.microsoft.com/office/drawing/2014/main" id="{18345D1F-147F-EB35-C1E0-0E679004FEAD}"/>
              </a:ext>
              <a:ext uri="{C183D7F6-B498-43B3-948B-1728B52AA6E4}">
                <adec:decorative xmlns:adec="http://schemas.microsoft.com/office/drawing/2017/decorative" val="1"/>
              </a:ext>
            </a:extLst>
          </p:cNvPr>
          <p:cNvSpPr/>
          <p:nvPr/>
        </p:nvSpPr>
        <p:spPr>
          <a:xfrm rot="5400000">
            <a:off x="4183311" y="4640537"/>
            <a:ext cx="933201" cy="949077"/>
          </a:xfrm>
          <a:prstGeom prst="bentUpArrow">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a:extLst>
              <a:ext uri="{FF2B5EF4-FFF2-40B4-BE49-F238E27FC236}">
                <a16:creationId xmlns:a16="http://schemas.microsoft.com/office/drawing/2014/main" id="{33767307-A3BC-DF3E-0DE6-BA2EDC46BD73}"/>
              </a:ext>
            </a:extLst>
          </p:cNvPr>
          <p:cNvSpPr txBox="1"/>
          <p:nvPr/>
        </p:nvSpPr>
        <p:spPr>
          <a:xfrm>
            <a:off x="5421629" y="4748483"/>
            <a:ext cx="5562601" cy="1200329"/>
          </a:xfrm>
          <a:prstGeom prst="rect">
            <a:avLst/>
          </a:prstGeom>
          <a:solidFill>
            <a:schemeClr val="bg1">
              <a:lumMod val="85000"/>
            </a:schemeClr>
          </a:solidFill>
          <a:ln>
            <a:solidFill>
              <a:schemeClr val="bg2">
                <a:lumMod val="10000"/>
              </a:schemeClr>
            </a:solidFill>
          </a:ln>
        </p:spPr>
        <p:txBody>
          <a:bodyPr wrap="square" rtlCol="0">
            <a:spAutoFit/>
          </a:bodyPr>
          <a:lstStyle/>
          <a:p>
            <a:r>
              <a:rPr lang="en-US" sz="2400" b="1" dirty="0">
                <a:solidFill>
                  <a:srgbClr val="000000"/>
                </a:solidFill>
              </a:rPr>
              <a:t>Other Objective Standards: </a:t>
            </a:r>
          </a:p>
          <a:p>
            <a:r>
              <a:rPr lang="en-US" sz="2400" dirty="0">
                <a:solidFill>
                  <a:srgbClr val="000000"/>
                </a:solidFill>
              </a:rPr>
              <a:t>Applied from closest zone that allows project density or higher </a:t>
            </a:r>
          </a:p>
        </p:txBody>
      </p:sp>
      <p:sp>
        <p:nvSpPr>
          <p:cNvPr id="4" name="Slide Number Placeholder 3">
            <a:extLst>
              <a:ext uri="{FF2B5EF4-FFF2-40B4-BE49-F238E27FC236}">
                <a16:creationId xmlns:a16="http://schemas.microsoft.com/office/drawing/2014/main" id="{35688953-A4AA-F94C-24D9-C88E268B0FF6}"/>
              </a:ext>
            </a:extLst>
          </p:cNvPr>
          <p:cNvSpPr>
            <a:spLocks noGrp="1"/>
          </p:cNvSpPr>
          <p:nvPr>
            <p:ph type="sldNum" sz="quarter" idx="12"/>
          </p:nvPr>
        </p:nvSpPr>
        <p:spPr>
          <a:xfrm>
            <a:off x="8610600" y="6356350"/>
            <a:ext cx="2743200" cy="365125"/>
          </a:xfrm>
        </p:spPr>
        <p:txBody>
          <a:bodyPr/>
          <a:lstStyle/>
          <a:p>
            <a:fld id="{664336B7-4B1B-B043-B8D4-F2A73EBA36CA}" type="slidenum">
              <a:rPr lang="en-US" smtClean="0"/>
              <a:t>32</a:t>
            </a:fld>
            <a:endParaRPr lang="en-US"/>
          </a:p>
        </p:txBody>
      </p:sp>
    </p:spTree>
    <p:extLst>
      <p:ext uri="{BB962C8B-B14F-4D97-AF65-F5344CB8AC3E}">
        <p14:creationId xmlns:p14="http://schemas.microsoft.com/office/powerpoint/2010/main" val="52300616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308696-DB31-2EB1-85D6-67DBF76CBF64}"/>
              </a:ext>
            </a:extLst>
          </p:cNvPr>
          <p:cNvSpPr>
            <a:spLocks noGrp="1"/>
          </p:cNvSpPr>
          <p:nvPr>
            <p:ph type="title"/>
          </p:nvPr>
        </p:nvSpPr>
        <p:spPr/>
        <p:txBody>
          <a:bodyPr/>
          <a:lstStyle/>
          <a:p>
            <a:r>
              <a:rPr lang="en-US" b="1" dirty="0"/>
              <a:t>AB 2011 Mixed Income Projects</a:t>
            </a:r>
          </a:p>
        </p:txBody>
      </p:sp>
      <p:sp>
        <p:nvSpPr>
          <p:cNvPr id="3" name="Content Placeholder 2">
            <a:extLst>
              <a:ext uri="{FF2B5EF4-FFF2-40B4-BE49-F238E27FC236}">
                <a16:creationId xmlns:a16="http://schemas.microsoft.com/office/drawing/2014/main" id="{CCBFDC7A-DE6C-32FB-946D-BF0E0C7CAE0B}"/>
              </a:ext>
            </a:extLst>
          </p:cNvPr>
          <p:cNvSpPr>
            <a:spLocks noGrp="1"/>
          </p:cNvSpPr>
          <p:nvPr>
            <p:ph idx="1"/>
          </p:nvPr>
        </p:nvSpPr>
        <p:spPr>
          <a:xfrm>
            <a:off x="889348" y="1580445"/>
            <a:ext cx="10710772" cy="4223590"/>
          </a:xfrm>
        </p:spPr>
        <p:txBody>
          <a:bodyPr>
            <a:normAutofit fontScale="85000" lnSpcReduction="10000"/>
          </a:bodyPr>
          <a:lstStyle/>
          <a:p>
            <a:pPr>
              <a:lnSpc>
                <a:spcPct val="120000"/>
              </a:lnSpc>
            </a:pPr>
            <a:r>
              <a:rPr lang="en-US" dirty="0"/>
              <a:t>The density, height and setbacks are prescribed based on multiple factors (lot size, street width, adjacent uses, access to transit, population)</a:t>
            </a:r>
          </a:p>
          <a:p>
            <a:pPr lvl="1">
              <a:lnSpc>
                <a:spcPct val="120000"/>
              </a:lnSpc>
            </a:pPr>
            <a:r>
              <a:rPr lang="en-US" dirty="0"/>
              <a:t>City cannot apply a maximum density</a:t>
            </a:r>
          </a:p>
          <a:p>
            <a:pPr lvl="1">
              <a:lnSpc>
                <a:spcPct val="120000"/>
              </a:lnSpc>
            </a:pPr>
            <a:r>
              <a:rPr lang="en-US" dirty="0"/>
              <a:t>Proposed density must meet or exceed</a:t>
            </a:r>
          </a:p>
          <a:p>
            <a:pPr lvl="2">
              <a:lnSpc>
                <a:spcPct val="120000"/>
              </a:lnSpc>
            </a:pPr>
            <a:r>
              <a:rPr lang="en-US" dirty="0"/>
              <a:t>30-80 DUA </a:t>
            </a:r>
            <a:r>
              <a:rPr lang="en-US" dirty="0">
                <a:highlight>
                  <a:srgbClr val="FFFF00"/>
                </a:highlight>
              </a:rPr>
              <a:t>(If your default density is 30 DUA, metropolitan)</a:t>
            </a:r>
          </a:p>
          <a:p>
            <a:pPr lvl="2">
              <a:lnSpc>
                <a:spcPct val="120000"/>
              </a:lnSpc>
            </a:pPr>
            <a:r>
              <a:rPr lang="en-US" dirty="0"/>
              <a:t>20-70 DUA </a:t>
            </a:r>
            <a:r>
              <a:rPr lang="en-US" dirty="0">
                <a:highlight>
                  <a:srgbClr val="FFFF00"/>
                </a:highlight>
              </a:rPr>
              <a:t>(If your default density is 20 DUA, non-metropolitan)</a:t>
            </a:r>
          </a:p>
          <a:p>
            <a:pPr lvl="1">
              <a:lnSpc>
                <a:spcPct val="120000"/>
              </a:lnSpc>
            </a:pPr>
            <a:r>
              <a:rPr lang="en-US" dirty="0"/>
              <a:t>Height limit is 35-65 feet (or currently permitted height if greater)</a:t>
            </a:r>
          </a:p>
          <a:p>
            <a:pPr lvl="1">
              <a:lnSpc>
                <a:spcPct val="120000"/>
              </a:lnSpc>
            </a:pPr>
            <a:r>
              <a:rPr lang="en-US" dirty="0"/>
              <a:t>No parking minimums other than for bicycle, EV or spaces available to persons with disabilities</a:t>
            </a:r>
          </a:p>
          <a:p>
            <a:pPr lvl="1">
              <a:lnSpc>
                <a:spcPct val="120000"/>
              </a:lnSpc>
            </a:pPr>
            <a:r>
              <a:rPr lang="en-US" dirty="0"/>
              <a:t>Setbacks are complicated</a:t>
            </a:r>
          </a:p>
          <a:p>
            <a:pPr>
              <a:lnSpc>
                <a:spcPct val="120000"/>
              </a:lnSpc>
            </a:pPr>
            <a:r>
              <a:rPr lang="en-US" dirty="0"/>
              <a:t>Must be at least 2/3 residential</a:t>
            </a:r>
          </a:p>
          <a:p>
            <a:endParaRPr lang="en-US" dirty="0"/>
          </a:p>
        </p:txBody>
      </p:sp>
      <p:sp>
        <p:nvSpPr>
          <p:cNvPr id="4" name="Slide Number Placeholder 3">
            <a:extLst>
              <a:ext uri="{FF2B5EF4-FFF2-40B4-BE49-F238E27FC236}">
                <a16:creationId xmlns:a16="http://schemas.microsoft.com/office/drawing/2014/main" id="{626D0E20-FE22-DB01-28E8-803AC2142F40}"/>
              </a:ext>
            </a:extLst>
          </p:cNvPr>
          <p:cNvSpPr>
            <a:spLocks noGrp="1"/>
          </p:cNvSpPr>
          <p:nvPr>
            <p:ph type="sldNum" sz="quarter" idx="12"/>
          </p:nvPr>
        </p:nvSpPr>
        <p:spPr/>
        <p:txBody>
          <a:bodyPr/>
          <a:lstStyle/>
          <a:p>
            <a:fld id="{664336B7-4B1B-B043-B8D4-F2A73EBA36CA}" type="slidenum">
              <a:rPr lang="en-US" smtClean="0"/>
              <a:t>33</a:t>
            </a:fld>
            <a:endParaRPr lang="en-US"/>
          </a:p>
        </p:txBody>
      </p:sp>
    </p:spTree>
    <p:extLst>
      <p:ext uri="{BB962C8B-B14F-4D97-AF65-F5344CB8AC3E}">
        <p14:creationId xmlns:p14="http://schemas.microsoft.com/office/powerpoint/2010/main" val="199404192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BD4470-348E-EBFD-5FD3-0E4D741D2435}"/>
              </a:ext>
            </a:extLst>
          </p:cNvPr>
          <p:cNvSpPr>
            <a:spLocks noGrp="1"/>
          </p:cNvSpPr>
          <p:nvPr>
            <p:ph type="title"/>
          </p:nvPr>
        </p:nvSpPr>
        <p:spPr>
          <a:xfrm>
            <a:off x="838200" y="365125"/>
            <a:ext cx="11353800" cy="1325563"/>
          </a:xfrm>
        </p:spPr>
        <p:txBody>
          <a:bodyPr>
            <a:normAutofit fontScale="90000"/>
          </a:bodyPr>
          <a:lstStyle/>
          <a:p>
            <a:r>
              <a:rPr lang="en-US" b="1" dirty="0"/>
              <a:t>Applying Standards: AB 2011 Mixed Income Project</a:t>
            </a:r>
            <a:br>
              <a:rPr lang="en-US" b="1" dirty="0"/>
            </a:br>
            <a:endParaRPr lang="en-US" b="1" dirty="0"/>
          </a:p>
        </p:txBody>
      </p:sp>
      <p:sp>
        <p:nvSpPr>
          <p:cNvPr id="3" name="TextBox 2">
            <a:extLst>
              <a:ext uri="{FF2B5EF4-FFF2-40B4-BE49-F238E27FC236}">
                <a16:creationId xmlns:a16="http://schemas.microsoft.com/office/drawing/2014/main" id="{C84C79E2-0D5A-F2D0-BB2A-84089B1827CF}"/>
              </a:ext>
            </a:extLst>
          </p:cNvPr>
          <p:cNvSpPr txBox="1"/>
          <p:nvPr/>
        </p:nvSpPr>
        <p:spPr>
          <a:xfrm>
            <a:off x="802821" y="1236762"/>
            <a:ext cx="8003722" cy="1569660"/>
          </a:xfrm>
          <a:prstGeom prst="rect">
            <a:avLst/>
          </a:prstGeom>
          <a:solidFill>
            <a:schemeClr val="bg1">
              <a:lumMod val="85000"/>
            </a:schemeClr>
          </a:solidFill>
          <a:ln>
            <a:solidFill>
              <a:schemeClr val="bg2">
                <a:lumMod val="10000"/>
              </a:schemeClr>
            </a:solidFill>
          </a:ln>
        </p:spPr>
        <p:txBody>
          <a:bodyPr wrap="square" rtlCol="0">
            <a:spAutoFit/>
          </a:bodyPr>
          <a:lstStyle/>
          <a:p>
            <a:r>
              <a:rPr lang="en-US" sz="2400" b="1" dirty="0">
                <a:solidFill>
                  <a:srgbClr val="000000"/>
                </a:solidFill>
              </a:rPr>
              <a:t>17 Moon Ct:</a:t>
            </a:r>
          </a:p>
          <a:p>
            <a:pPr marL="342900" indent="-342900">
              <a:buFont typeface="Arial" panose="020B0604020202020204" pitchFamily="34" charset="0"/>
              <a:buChar char="•"/>
            </a:pPr>
            <a:r>
              <a:rPr lang="en-US" sz="2400" dirty="0">
                <a:solidFill>
                  <a:srgbClr val="000000"/>
                </a:solidFill>
              </a:rPr>
              <a:t>Proposed density 50 DUA</a:t>
            </a:r>
          </a:p>
          <a:p>
            <a:pPr marL="342900" indent="-342900">
              <a:buFont typeface="Arial" panose="020B0604020202020204" pitchFamily="34" charset="0"/>
              <a:buChar char="•"/>
            </a:pPr>
            <a:r>
              <a:rPr lang="en-US" sz="2400" dirty="0">
                <a:solidFill>
                  <a:srgbClr val="000000"/>
                </a:solidFill>
              </a:rPr>
              <a:t>Current zoning (commercial) allows 20 DUA, 40 feet</a:t>
            </a:r>
          </a:p>
          <a:p>
            <a:pPr marL="342900" indent="-342900">
              <a:buFont typeface="Arial" panose="020B0604020202020204" pitchFamily="34" charset="0"/>
              <a:buChar char="•"/>
            </a:pPr>
            <a:r>
              <a:rPr lang="en-US" sz="2400" dirty="0">
                <a:solidFill>
                  <a:srgbClr val="000000"/>
                </a:solidFill>
              </a:rPr>
              <a:t>75-foot-wide street</a:t>
            </a:r>
          </a:p>
        </p:txBody>
      </p:sp>
      <p:sp>
        <p:nvSpPr>
          <p:cNvPr id="14" name="Arrow: Bent-Up 13">
            <a:extLst>
              <a:ext uri="{FF2B5EF4-FFF2-40B4-BE49-F238E27FC236}">
                <a16:creationId xmlns:a16="http://schemas.microsoft.com/office/drawing/2014/main" id="{D24B8105-B6D2-84F6-A560-FCD905133052}"/>
              </a:ext>
              <a:ext uri="{C183D7F6-B498-43B3-948B-1728B52AA6E4}">
                <adec:decorative xmlns:adec="http://schemas.microsoft.com/office/drawing/2017/decorative" val="1"/>
              </a:ext>
            </a:extLst>
          </p:cNvPr>
          <p:cNvSpPr/>
          <p:nvPr/>
        </p:nvSpPr>
        <p:spPr>
          <a:xfrm rot="5400000">
            <a:off x="1470978" y="2998151"/>
            <a:ext cx="933201" cy="949077"/>
          </a:xfrm>
          <a:prstGeom prst="bentUpArrow">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a:extLst>
              <a:ext uri="{FF2B5EF4-FFF2-40B4-BE49-F238E27FC236}">
                <a16:creationId xmlns:a16="http://schemas.microsoft.com/office/drawing/2014/main" id="{F6359F72-6914-23C5-1A1B-B2017BC44CEA}"/>
              </a:ext>
            </a:extLst>
          </p:cNvPr>
          <p:cNvSpPr txBox="1"/>
          <p:nvPr/>
        </p:nvSpPr>
        <p:spPr>
          <a:xfrm>
            <a:off x="2556117" y="2969037"/>
            <a:ext cx="9044004" cy="1200329"/>
          </a:xfrm>
          <a:prstGeom prst="rect">
            <a:avLst/>
          </a:prstGeom>
          <a:solidFill>
            <a:schemeClr val="bg1">
              <a:lumMod val="85000"/>
            </a:schemeClr>
          </a:solidFill>
          <a:ln>
            <a:solidFill>
              <a:schemeClr val="bg2">
                <a:lumMod val="10000"/>
              </a:schemeClr>
            </a:solidFill>
          </a:ln>
        </p:spPr>
        <p:txBody>
          <a:bodyPr wrap="square" rtlCol="0">
            <a:spAutoFit/>
          </a:bodyPr>
          <a:lstStyle/>
          <a:p>
            <a:r>
              <a:rPr lang="en-US" sz="2400" b="1" dirty="0">
                <a:solidFill>
                  <a:srgbClr val="000000"/>
                </a:solidFill>
              </a:rPr>
              <a:t>Law Defines Density, Height, Parking &amp; Setbacks:</a:t>
            </a:r>
          </a:p>
          <a:p>
            <a:pPr marL="342900" indent="-342900">
              <a:buFont typeface="Arial" panose="020B0604020202020204" pitchFamily="34" charset="0"/>
              <a:buChar char="•"/>
            </a:pPr>
            <a:r>
              <a:rPr lang="en-US" sz="2400" dirty="0">
                <a:solidFill>
                  <a:srgbClr val="000000"/>
                </a:solidFill>
              </a:rPr>
              <a:t>Density: Proposal must have a minimum of </a:t>
            </a:r>
            <a:r>
              <a:rPr lang="en-US" sz="2400" dirty="0">
                <a:solidFill>
                  <a:srgbClr val="000000"/>
                </a:solidFill>
                <a:highlight>
                  <a:srgbClr val="FFFF00"/>
                </a:highlight>
              </a:rPr>
              <a:t>30/40 DUA (insert for </a:t>
            </a:r>
            <a:r>
              <a:rPr lang="en-US" sz="2400" dirty="0" err="1">
                <a:solidFill>
                  <a:srgbClr val="000000"/>
                </a:solidFill>
                <a:highlight>
                  <a:srgbClr val="FFFF00"/>
                </a:highlight>
              </a:rPr>
              <a:t>jx</a:t>
            </a:r>
            <a:r>
              <a:rPr lang="en-US" sz="2400" dirty="0">
                <a:solidFill>
                  <a:srgbClr val="000000"/>
                </a:solidFill>
                <a:highlight>
                  <a:srgbClr val="FFFF00"/>
                </a:highlight>
              </a:rPr>
              <a:t>) </a:t>
            </a:r>
          </a:p>
          <a:p>
            <a:pPr marL="342900" indent="-342900">
              <a:buFont typeface="Arial" panose="020B0604020202020204" pitchFamily="34" charset="0"/>
              <a:buChar char="•"/>
            </a:pPr>
            <a:r>
              <a:rPr lang="en-US" sz="2400" dirty="0">
                <a:solidFill>
                  <a:srgbClr val="000000"/>
                </a:solidFill>
              </a:rPr>
              <a:t>Height Limit: 40 feet (current zoning allows 40 feet) </a:t>
            </a:r>
          </a:p>
        </p:txBody>
      </p:sp>
      <p:sp>
        <p:nvSpPr>
          <p:cNvPr id="18" name="Arrow: Bent-Up 17">
            <a:extLst>
              <a:ext uri="{FF2B5EF4-FFF2-40B4-BE49-F238E27FC236}">
                <a16:creationId xmlns:a16="http://schemas.microsoft.com/office/drawing/2014/main" id="{18345D1F-147F-EB35-C1E0-0E679004FEAD}"/>
              </a:ext>
              <a:ext uri="{C183D7F6-B498-43B3-948B-1728B52AA6E4}">
                <adec:decorative xmlns:adec="http://schemas.microsoft.com/office/drawing/2017/decorative" val="1"/>
              </a:ext>
            </a:extLst>
          </p:cNvPr>
          <p:cNvSpPr/>
          <p:nvPr/>
        </p:nvSpPr>
        <p:spPr>
          <a:xfrm rot="5400000">
            <a:off x="3491796" y="4324043"/>
            <a:ext cx="933201" cy="949077"/>
          </a:xfrm>
          <a:prstGeom prst="bentUpArrow">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a:extLst>
              <a:ext uri="{FF2B5EF4-FFF2-40B4-BE49-F238E27FC236}">
                <a16:creationId xmlns:a16="http://schemas.microsoft.com/office/drawing/2014/main" id="{33767307-A3BC-DF3E-0DE6-BA2EDC46BD73}"/>
              </a:ext>
            </a:extLst>
          </p:cNvPr>
          <p:cNvSpPr txBox="1"/>
          <p:nvPr/>
        </p:nvSpPr>
        <p:spPr>
          <a:xfrm>
            <a:off x="4560570" y="4395489"/>
            <a:ext cx="7207544" cy="1938992"/>
          </a:xfrm>
          <a:prstGeom prst="rect">
            <a:avLst/>
          </a:prstGeom>
          <a:solidFill>
            <a:schemeClr val="bg1">
              <a:lumMod val="85000"/>
            </a:schemeClr>
          </a:solidFill>
          <a:ln>
            <a:solidFill>
              <a:schemeClr val="bg2">
                <a:lumMod val="10000"/>
              </a:schemeClr>
            </a:solidFill>
          </a:ln>
        </p:spPr>
        <p:txBody>
          <a:bodyPr wrap="square" rtlCol="0">
            <a:spAutoFit/>
          </a:bodyPr>
          <a:lstStyle/>
          <a:p>
            <a:r>
              <a:rPr lang="en-US" sz="2400" b="1" dirty="0">
                <a:solidFill>
                  <a:srgbClr val="000000"/>
                </a:solidFill>
              </a:rPr>
              <a:t>Other Zoning/Objective Standards: </a:t>
            </a:r>
          </a:p>
          <a:p>
            <a:pPr marL="342900" indent="-342900">
              <a:buFont typeface="Arial" panose="020B0604020202020204" pitchFamily="34" charset="0"/>
              <a:buChar char="•"/>
            </a:pPr>
            <a:r>
              <a:rPr lang="en-US" sz="2400" dirty="0">
                <a:solidFill>
                  <a:srgbClr val="000000"/>
                </a:solidFill>
              </a:rPr>
              <a:t>Closest parcel that allows 50 DUA is 123 Main St</a:t>
            </a:r>
          </a:p>
          <a:p>
            <a:pPr marL="342900" indent="-342900">
              <a:buFont typeface="Arial" panose="020B0604020202020204" pitchFamily="34" charset="0"/>
              <a:buChar char="•"/>
            </a:pPr>
            <a:r>
              <a:rPr lang="en-US" sz="2400" dirty="0">
                <a:solidFill>
                  <a:srgbClr val="000000"/>
                </a:solidFill>
              </a:rPr>
              <a:t>Apply other standards from 123 Main St</a:t>
            </a:r>
          </a:p>
          <a:p>
            <a:pPr marL="342900" indent="-342900">
              <a:buFont typeface="Arial" panose="020B0604020202020204" pitchFamily="34" charset="0"/>
              <a:buChar char="•"/>
            </a:pPr>
            <a:r>
              <a:rPr lang="en-US" sz="2400" dirty="0">
                <a:solidFill>
                  <a:srgbClr val="000000"/>
                </a:solidFill>
              </a:rPr>
              <a:t>If no zone allows 50 DUA, apply standards from zone with the highest residential density</a:t>
            </a:r>
          </a:p>
        </p:txBody>
      </p:sp>
      <p:sp>
        <p:nvSpPr>
          <p:cNvPr id="4" name="TextBox 3">
            <a:extLst>
              <a:ext uri="{FF2B5EF4-FFF2-40B4-BE49-F238E27FC236}">
                <a16:creationId xmlns:a16="http://schemas.microsoft.com/office/drawing/2014/main" id="{7B48042B-E114-ECCE-7DD1-90445523092C}"/>
              </a:ext>
            </a:extLst>
          </p:cNvPr>
          <p:cNvSpPr txBox="1"/>
          <p:nvPr/>
        </p:nvSpPr>
        <p:spPr>
          <a:xfrm>
            <a:off x="802821" y="5989320"/>
            <a:ext cx="3527224" cy="369332"/>
          </a:xfrm>
          <a:prstGeom prst="rect">
            <a:avLst/>
          </a:prstGeom>
          <a:noFill/>
        </p:spPr>
        <p:txBody>
          <a:bodyPr wrap="square" rtlCol="0">
            <a:spAutoFit/>
          </a:bodyPr>
          <a:lstStyle/>
          <a:p>
            <a:r>
              <a:rPr lang="en-US" dirty="0"/>
              <a:t>See Appendix for Standards</a:t>
            </a:r>
          </a:p>
        </p:txBody>
      </p:sp>
      <p:sp>
        <p:nvSpPr>
          <p:cNvPr id="6" name="Slide Number Placeholder 3">
            <a:extLst>
              <a:ext uri="{FF2B5EF4-FFF2-40B4-BE49-F238E27FC236}">
                <a16:creationId xmlns:a16="http://schemas.microsoft.com/office/drawing/2014/main" id="{DC8C4A24-919F-8CA9-6814-400E9D84A79C}"/>
              </a:ext>
            </a:extLst>
          </p:cNvPr>
          <p:cNvSpPr>
            <a:spLocks noGrp="1"/>
          </p:cNvSpPr>
          <p:nvPr>
            <p:ph type="sldNum" sz="quarter" idx="12"/>
          </p:nvPr>
        </p:nvSpPr>
        <p:spPr>
          <a:xfrm>
            <a:off x="8610600" y="6356350"/>
            <a:ext cx="2743200" cy="365125"/>
          </a:xfrm>
        </p:spPr>
        <p:txBody>
          <a:bodyPr/>
          <a:lstStyle/>
          <a:p>
            <a:fld id="{664336B7-4B1B-B043-B8D4-F2A73EBA36CA}" type="slidenum">
              <a:rPr lang="en-US" smtClean="0"/>
              <a:t>34</a:t>
            </a:fld>
            <a:endParaRPr lang="en-US"/>
          </a:p>
        </p:txBody>
      </p:sp>
    </p:spTree>
    <p:extLst>
      <p:ext uri="{BB962C8B-B14F-4D97-AF65-F5344CB8AC3E}">
        <p14:creationId xmlns:p14="http://schemas.microsoft.com/office/powerpoint/2010/main" val="21019630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A7C9AE-108F-483D-A8D6-4590FF79CFDC}"/>
              </a:ext>
            </a:extLst>
          </p:cNvPr>
          <p:cNvSpPr>
            <a:spLocks noGrp="1"/>
          </p:cNvSpPr>
          <p:nvPr>
            <p:ph type="title"/>
          </p:nvPr>
        </p:nvSpPr>
        <p:spPr>
          <a:xfrm>
            <a:off x="902525" y="365125"/>
            <a:ext cx="10233561" cy="5513161"/>
          </a:xfrm>
        </p:spPr>
        <p:txBody>
          <a:bodyPr/>
          <a:lstStyle/>
          <a:p>
            <a:pPr algn="l"/>
            <a:r>
              <a:rPr lang="en-US" b="1" dirty="0"/>
              <a:t>What are the rules that apply for developers?</a:t>
            </a:r>
          </a:p>
        </p:txBody>
      </p:sp>
      <p:sp>
        <p:nvSpPr>
          <p:cNvPr id="4" name="Slide Number Placeholder 3">
            <a:extLst>
              <a:ext uri="{FF2B5EF4-FFF2-40B4-BE49-F238E27FC236}">
                <a16:creationId xmlns:a16="http://schemas.microsoft.com/office/drawing/2014/main" id="{ADDD02C6-88D9-42A2-AAB2-9F5466BF30E1}"/>
              </a:ext>
            </a:extLst>
          </p:cNvPr>
          <p:cNvSpPr>
            <a:spLocks noGrp="1"/>
          </p:cNvSpPr>
          <p:nvPr>
            <p:ph type="sldNum" sz="quarter" idx="12"/>
          </p:nvPr>
        </p:nvSpPr>
        <p:spPr/>
        <p:txBody>
          <a:bodyPr/>
          <a:lstStyle/>
          <a:p>
            <a:fld id="{664336B7-4B1B-B043-B8D4-F2A73EBA36CA}" type="slidenum">
              <a:rPr lang="en-US" smtClean="0"/>
              <a:t>35</a:t>
            </a:fld>
            <a:endParaRPr lang="en-US"/>
          </a:p>
        </p:txBody>
      </p:sp>
    </p:spTree>
    <p:extLst>
      <p:ext uri="{BB962C8B-B14F-4D97-AF65-F5344CB8AC3E}">
        <p14:creationId xmlns:p14="http://schemas.microsoft.com/office/powerpoint/2010/main" val="86292713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A52804-57BE-4D07-9722-3A2FC83B14A7}"/>
              </a:ext>
            </a:extLst>
          </p:cNvPr>
          <p:cNvSpPr>
            <a:spLocks noGrp="1"/>
          </p:cNvSpPr>
          <p:nvPr>
            <p:ph type="title"/>
          </p:nvPr>
        </p:nvSpPr>
        <p:spPr/>
        <p:txBody>
          <a:bodyPr/>
          <a:lstStyle/>
          <a:p>
            <a:r>
              <a:rPr lang="en-US" b="1" dirty="0"/>
              <a:t>What are the rules that apply for developers?</a:t>
            </a:r>
          </a:p>
        </p:txBody>
      </p:sp>
      <p:sp>
        <p:nvSpPr>
          <p:cNvPr id="3" name="Content Placeholder 2">
            <a:extLst>
              <a:ext uri="{FF2B5EF4-FFF2-40B4-BE49-F238E27FC236}">
                <a16:creationId xmlns:a16="http://schemas.microsoft.com/office/drawing/2014/main" id="{92792DD5-8C52-436D-911D-FB21CED1EB1A}"/>
              </a:ext>
            </a:extLst>
          </p:cNvPr>
          <p:cNvSpPr>
            <a:spLocks noGrp="1"/>
          </p:cNvSpPr>
          <p:nvPr>
            <p:ph idx="1"/>
          </p:nvPr>
        </p:nvSpPr>
        <p:spPr>
          <a:xfrm>
            <a:off x="889348" y="1611087"/>
            <a:ext cx="10710772" cy="4192948"/>
          </a:xfrm>
        </p:spPr>
        <p:txBody>
          <a:bodyPr>
            <a:normAutofit/>
          </a:bodyPr>
          <a:lstStyle/>
          <a:p>
            <a:pPr marL="0" indent="0">
              <a:buNone/>
            </a:pPr>
            <a:r>
              <a:rPr lang="en-US" b="1" dirty="0"/>
              <a:t>Developers must:</a:t>
            </a:r>
          </a:p>
          <a:p>
            <a:r>
              <a:rPr lang="en-US" sz="2400" dirty="0"/>
              <a:t>Meet all site and project criteria (see appendix)</a:t>
            </a:r>
          </a:p>
          <a:p>
            <a:r>
              <a:rPr lang="en-US" sz="2400" dirty="0"/>
              <a:t>Conduct environmental assessment</a:t>
            </a:r>
          </a:p>
          <a:p>
            <a:r>
              <a:rPr lang="en-US" sz="2400" dirty="0"/>
              <a:t>Provide defined levels of affordability</a:t>
            </a:r>
          </a:p>
          <a:p>
            <a:r>
              <a:rPr lang="en-US" sz="2400" dirty="0"/>
              <a:t>Adhere to legally prescribed or existing objective standards</a:t>
            </a:r>
          </a:p>
          <a:p>
            <a:r>
              <a:rPr lang="en-US" sz="2400" dirty="0"/>
              <a:t>Provide notice and relocation assistance for qualified tenants</a:t>
            </a:r>
          </a:p>
          <a:p>
            <a:r>
              <a:rPr lang="en-US" sz="2400" dirty="0"/>
              <a:t>Pay prevailing wage</a:t>
            </a:r>
          </a:p>
          <a:p>
            <a:endParaRPr lang="en-US" dirty="0"/>
          </a:p>
        </p:txBody>
      </p:sp>
      <p:sp>
        <p:nvSpPr>
          <p:cNvPr id="4" name="Slide Number Placeholder 3">
            <a:extLst>
              <a:ext uri="{FF2B5EF4-FFF2-40B4-BE49-F238E27FC236}">
                <a16:creationId xmlns:a16="http://schemas.microsoft.com/office/drawing/2014/main" id="{175C44C0-A233-4CCF-9BD1-E1D30F55B5EA}"/>
              </a:ext>
            </a:extLst>
          </p:cNvPr>
          <p:cNvSpPr>
            <a:spLocks noGrp="1"/>
          </p:cNvSpPr>
          <p:nvPr>
            <p:ph type="sldNum" sz="quarter" idx="12"/>
          </p:nvPr>
        </p:nvSpPr>
        <p:spPr/>
        <p:txBody>
          <a:bodyPr/>
          <a:lstStyle/>
          <a:p>
            <a:fld id="{664336B7-4B1B-B043-B8D4-F2A73EBA36CA}" type="slidenum">
              <a:rPr lang="en-US" smtClean="0"/>
              <a:t>36</a:t>
            </a:fld>
            <a:endParaRPr lang="en-US"/>
          </a:p>
        </p:txBody>
      </p:sp>
    </p:spTree>
    <p:extLst>
      <p:ext uri="{BB962C8B-B14F-4D97-AF65-F5344CB8AC3E}">
        <p14:creationId xmlns:p14="http://schemas.microsoft.com/office/powerpoint/2010/main" val="349550224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A7C9AE-108F-483D-A8D6-4590FF79CFDC}"/>
              </a:ext>
            </a:extLst>
          </p:cNvPr>
          <p:cNvSpPr>
            <a:spLocks noGrp="1"/>
          </p:cNvSpPr>
          <p:nvPr>
            <p:ph type="title"/>
          </p:nvPr>
        </p:nvSpPr>
        <p:spPr>
          <a:xfrm>
            <a:off x="902525" y="365124"/>
            <a:ext cx="10233561" cy="5513161"/>
          </a:xfrm>
        </p:spPr>
        <p:txBody>
          <a:bodyPr/>
          <a:lstStyle/>
          <a:p>
            <a:pPr algn="l"/>
            <a:r>
              <a:rPr lang="en-US" b="1" dirty="0"/>
              <a:t>What can you do to prepare? (additional details)</a:t>
            </a:r>
          </a:p>
        </p:txBody>
      </p:sp>
      <p:sp>
        <p:nvSpPr>
          <p:cNvPr id="4" name="Slide Number Placeholder 3">
            <a:extLst>
              <a:ext uri="{FF2B5EF4-FFF2-40B4-BE49-F238E27FC236}">
                <a16:creationId xmlns:a16="http://schemas.microsoft.com/office/drawing/2014/main" id="{ADDD02C6-88D9-42A2-AAB2-9F5466BF30E1}"/>
              </a:ext>
            </a:extLst>
          </p:cNvPr>
          <p:cNvSpPr>
            <a:spLocks noGrp="1"/>
          </p:cNvSpPr>
          <p:nvPr>
            <p:ph type="sldNum" sz="quarter" idx="12"/>
          </p:nvPr>
        </p:nvSpPr>
        <p:spPr/>
        <p:txBody>
          <a:bodyPr/>
          <a:lstStyle/>
          <a:p>
            <a:fld id="{664336B7-4B1B-B043-B8D4-F2A73EBA36CA}" type="slidenum">
              <a:rPr lang="en-US" smtClean="0"/>
              <a:t>37</a:t>
            </a:fld>
            <a:endParaRPr lang="en-US"/>
          </a:p>
        </p:txBody>
      </p:sp>
    </p:spTree>
    <p:extLst>
      <p:ext uri="{BB962C8B-B14F-4D97-AF65-F5344CB8AC3E}">
        <p14:creationId xmlns:p14="http://schemas.microsoft.com/office/powerpoint/2010/main" val="284781855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D5708B-346C-4D8D-99FC-E65EDFC67CD1}"/>
              </a:ext>
            </a:extLst>
          </p:cNvPr>
          <p:cNvSpPr>
            <a:spLocks noGrp="1"/>
          </p:cNvSpPr>
          <p:nvPr>
            <p:ph type="title"/>
          </p:nvPr>
        </p:nvSpPr>
        <p:spPr/>
        <p:txBody>
          <a:bodyPr/>
          <a:lstStyle/>
          <a:p>
            <a:r>
              <a:rPr lang="en-US" b="1" dirty="0"/>
              <a:t>What can you do to prepare?</a:t>
            </a:r>
          </a:p>
        </p:txBody>
      </p:sp>
      <p:sp>
        <p:nvSpPr>
          <p:cNvPr id="3" name="Content Placeholder 2">
            <a:extLst>
              <a:ext uri="{FF2B5EF4-FFF2-40B4-BE49-F238E27FC236}">
                <a16:creationId xmlns:a16="http://schemas.microsoft.com/office/drawing/2014/main" id="{9CC036DA-4F07-40EF-AB24-15C90507994F}"/>
              </a:ext>
            </a:extLst>
          </p:cNvPr>
          <p:cNvSpPr>
            <a:spLocks noGrp="1"/>
          </p:cNvSpPr>
          <p:nvPr>
            <p:ph sz="half" idx="1"/>
          </p:nvPr>
        </p:nvSpPr>
        <p:spPr>
          <a:xfrm>
            <a:off x="875777" y="1825625"/>
            <a:ext cx="10444349" cy="4007284"/>
          </a:xfrm>
        </p:spPr>
        <p:txBody>
          <a:bodyPr>
            <a:normAutofit lnSpcReduction="10000"/>
          </a:bodyPr>
          <a:lstStyle/>
          <a:p>
            <a:r>
              <a:rPr lang="en-US" dirty="0"/>
              <a:t>Pass implementing ordinance(s)</a:t>
            </a:r>
          </a:p>
          <a:p>
            <a:r>
              <a:rPr lang="en-US" dirty="0"/>
              <a:t>Make findings and reallocate units to exempt parcels</a:t>
            </a:r>
          </a:p>
          <a:p>
            <a:r>
              <a:rPr lang="en-US" dirty="0"/>
              <a:t>Create development project applications and review processes that meet legally required timelines</a:t>
            </a:r>
          </a:p>
          <a:p>
            <a:r>
              <a:rPr lang="en-US" dirty="0"/>
              <a:t>Define “project site”</a:t>
            </a:r>
          </a:p>
          <a:p>
            <a:r>
              <a:rPr lang="en-US" dirty="0"/>
              <a:t>Clarify how “closest parcel” will be determined</a:t>
            </a:r>
          </a:p>
          <a:p>
            <a:r>
              <a:rPr lang="en-US" dirty="0"/>
              <a:t>Prepare maps of eligible parcels:</a:t>
            </a:r>
          </a:p>
          <a:p>
            <a:pPr marL="800100" lvl="1" indent="-457200">
              <a:buFont typeface="+mj-lt"/>
              <a:buAutoNum type="arabicPeriod"/>
            </a:pPr>
            <a:r>
              <a:rPr lang="en-US" dirty="0"/>
              <a:t>Where additional density and height may apply</a:t>
            </a:r>
          </a:p>
          <a:p>
            <a:pPr marL="800100" lvl="1" indent="-457200">
              <a:buFont typeface="+mj-lt"/>
              <a:buAutoNum type="arabicPeriod"/>
            </a:pPr>
            <a:r>
              <a:rPr lang="en-US" dirty="0"/>
              <a:t>By project type that is allowed</a:t>
            </a:r>
          </a:p>
        </p:txBody>
      </p:sp>
      <p:sp>
        <p:nvSpPr>
          <p:cNvPr id="4" name="Slide Number Placeholder 3">
            <a:extLst>
              <a:ext uri="{FF2B5EF4-FFF2-40B4-BE49-F238E27FC236}">
                <a16:creationId xmlns:a16="http://schemas.microsoft.com/office/drawing/2014/main" id="{463601BB-BF06-B0C4-A07B-8C4AA4806B42}"/>
              </a:ext>
            </a:extLst>
          </p:cNvPr>
          <p:cNvSpPr>
            <a:spLocks noGrp="1"/>
          </p:cNvSpPr>
          <p:nvPr>
            <p:ph type="sldNum" sz="quarter" idx="12"/>
          </p:nvPr>
        </p:nvSpPr>
        <p:spPr>
          <a:xfrm>
            <a:off x="8610600" y="6356350"/>
            <a:ext cx="2743200" cy="365125"/>
          </a:xfrm>
        </p:spPr>
        <p:txBody>
          <a:bodyPr/>
          <a:lstStyle/>
          <a:p>
            <a:fld id="{664336B7-4B1B-B043-B8D4-F2A73EBA36CA}" type="slidenum">
              <a:rPr lang="en-US" smtClean="0"/>
              <a:t>38</a:t>
            </a:fld>
            <a:endParaRPr lang="en-US"/>
          </a:p>
        </p:txBody>
      </p:sp>
    </p:spTree>
    <p:extLst>
      <p:ext uri="{BB962C8B-B14F-4D97-AF65-F5344CB8AC3E}">
        <p14:creationId xmlns:p14="http://schemas.microsoft.com/office/powerpoint/2010/main" val="194070957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D96832-B288-4FA0-9719-E0D58EFCA8ED}"/>
              </a:ext>
            </a:extLst>
          </p:cNvPr>
          <p:cNvSpPr>
            <a:spLocks noGrp="1"/>
          </p:cNvSpPr>
          <p:nvPr>
            <p:ph type="title"/>
          </p:nvPr>
        </p:nvSpPr>
        <p:spPr/>
        <p:txBody>
          <a:bodyPr/>
          <a:lstStyle/>
          <a:p>
            <a:r>
              <a:rPr lang="en-US" b="1" dirty="0"/>
              <a:t>AB 2011 Recommended Actions</a:t>
            </a:r>
          </a:p>
        </p:txBody>
      </p:sp>
      <p:sp>
        <p:nvSpPr>
          <p:cNvPr id="3" name="Content Placeholder 2">
            <a:extLst>
              <a:ext uri="{FF2B5EF4-FFF2-40B4-BE49-F238E27FC236}">
                <a16:creationId xmlns:a16="http://schemas.microsoft.com/office/drawing/2014/main" id="{93718FE6-FFE0-4B0F-B3D8-383D9EAF6EF0}"/>
              </a:ext>
            </a:extLst>
          </p:cNvPr>
          <p:cNvSpPr>
            <a:spLocks noGrp="1"/>
          </p:cNvSpPr>
          <p:nvPr>
            <p:ph idx="1"/>
          </p:nvPr>
        </p:nvSpPr>
        <p:spPr/>
        <p:txBody>
          <a:bodyPr>
            <a:normAutofit fontScale="92500"/>
          </a:bodyPr>
          <a:lstStyle/>
          <a:p>
            <a:pPr>
              <a:lnSpc>
                <a:spcPct val="110000"/>
              </a:lnSpc>
            </a:pPr>
            <a:r>
              <a:rPr lang="en-US" dirty="0"/>
              <a:t>Consider adopting an implementing ordinance</a:t>
            </a:r>
          </a:p>
          <a:p>
            <a:pPr>
              <a:lnSpc>
                <a:spcPct val="110000"/>
              </a:lnSpc>
            </a:pPr>
            <a:r>
              <a:rPr lang="en-US" dirty="0"/>
              <a:t>Decide if parcels will be exempted, make written findings and designate “substitute” parcels</a:t>
            </a:r>
          </a:p>
          <a:p>
            <a:pPr>
              <a:lnSpc>
                <a:spcPct val="110000"/>
              </a:lnSpc>
            </a:pPr>
            <a:r>
              <a:rPr lang="en-US" dirty="0"/>
              <a:t>Create a development project application and review process that fits within the ministerial review timelines</a:t>
            </a:r>
          </a:p>
          <a:p>
            <a:pPr>
              <a:lnSpc>
                <a:spcPct val="110000"/>
              </a:lnSpc>
            </a:pPr>
            <a:r>
              <a:rPr lang="en-US" dirty="0"/>
              <a:t>Make a plan for tracking projects in Annual Progress Report</a:t>
            </a:r>
          </a:p>
          <a:p>
            <a:pPr>
              <a:lnSpc>
                <a:spcPct val="110000"/>
              </a:lnSpc>
            </a:pPr>
            <a:r>
              <a:rPr lang="en-US" dirty="0"/>
              <a:t>Complete environmental review and adopt pending Neighborhood Area Plans before Jan 1, 2024 (NOP must have been issued before Jan 1, 2022)</a:t>
            </a:r>
          </a:p>
          <a:p>
            <a:endParaRPr lang="en-US" dirty="0"/>
          </a:p>
        </p:txBody>
      </p:sp>
      <p:sp>
        <p:nvSpPr>
          <p:cNvPr id="6" name="Slide Number Placeholder 5">
            <a:extLst>
              <a:ext uri="{FF2B5EF4-FFF2-40B4-BE49-F238E27FC236}">
                <a16:creationId xmlns:a16="http://schemas.microsoft.com/office/drawing/2014/main" id="{89C3FAC8-883F-03C7-2F74-CB3F38A4B312}"/>
              </a:ext>
            </a:extLst>
          </p:cNvPr>
          <p:cNvSpPr>
            <a:spLocks noGrp="1"/>
          </p:cNvSpPr>
          <p:nvPr>
            <p:ph type="sldNum" sz="quarter" idx="12"/>
          </p:nvPr>
        </p:nvSpPr>
        <p:spPr/>
        <p:txBody>
          <a:bodyPr/>
          <a:lstStyle/>
          <a:p>
            <a:fld id="{664336B7-4B1B-B043-B8D4-F2A73EBA36CA}" type="slidenum">
              <a:rPr lang="en-US" smtClean="0"/>
              <a:t>39</a:t>
            </a:fld>
            <a:endParaRPr lang="en-US"/>
          </a:p>
        </p:txBody>
      </p:sp>
    </p:spTree>
    <p:extLst>
      <p:ext uri="{BB962C8B-B14F-4D97-AF65-F5344CB8AC3E}">
        <p14:creationId xmlns:p14="http://schemas.microsoft.com/office/powerpoint/2010/main" val="6320731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A7C9AE-108F-483D-A8D6-4590FF79CFDC}"/>
              </a:ext>
            </a:extLst>
          </p:cNvPr>
          <p:cNvSpPr>
            <a:spLocks noGrp="1"/>
          </p:cNvSpPr>
          <p:nvPr>
            <p:ph type="title"/>
          </p:nvPr>
        </p:nvSpPr>
        <p:spPr>
          <a:xfrm>
            <a:off x="902525" y="365125"/>
            <a:ext cx="9830789" cy="5524046"/>
          </a:xfrm>
        </p:spPr>
        <p:txBody>
          <a:bodyPr/>
          <a:lstStyle/>
          <a:p>
            <a:pPr algn="l"/>
            <a:r>
              <a:rPr lang="en-US" b="1" dirty="0"/>
              <a:t>What do the laws say?</a:t>
            </a:r>
          </a:p>
        </p:txBody>
      </p:sp>
      <p:sp>
        <p:nvSpPr>
          <p:cNvPr id="4" name="Slide Number Placeholder 3">
            <a:extLst>
              <a:ext uri="{FF2B5EF4-FFF2-40B4-BE49-F238E27FC236}">
                <a16:creationId xmlns:a16="http://schemas.microsoft.com/office/drawing/2014/main" id="{ADDD02C6-88D9-42A2-AAB2-9F5466BF30E1}"/>
              </a:ext>
            </a:extLst>
          </p:cNvPr>
          <p:cNvSpPr>
            <a:spLocks noGrp="1"/>
          </p:cNvSpPr>
          <p:nvPr>
            <p:ph type="sldNum" sz="quarter" idx="12"/>
          </p:nvPr>
        </p:nvSpPr>
        <p:spPr/>
        <p:txBody>
          <a:bodyPr/>
          <a:lstStyle/>
          <a:p>
            <a:fld id="{664336B7-4B1B-B043-B8D4-F2A73EBA36CA}" type="slidenum">
              <a:rPr lang="en-US" smtClean="0"/>
              <a:t>4</a:t>
            </a:fld>
            <a:endParaRPr lang="en-US"/>
          </a:p>
        </p:txBody>
      </p:sp>
    </p:spTree>
    <p:extLst>
      <p:ext uri="{BB962C8B-B14F-4D97-AF65-F5344CB8AC3E}">
        <p14:creationId xmlns:p14="http://schemas.microsoft.com/office/powerpoint/2010/main" val="1037683163"/>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0E707A-707B-4F18-BFCE-48D75F3B67B8}"/>
              </a:ext>
            </a:extLst>
          </p:cNvPr>
          <p:cNvSpPr>
            <a:spLocks noGrp="1"/>
          </p:cNvSpPr>
          <p:nvPr>
            <p:ph type="title"/>
          </p:nvPr>
        </p:nvSpPr>
        <p:spPr/>
        <p:txBody>
          <a:bodyPr/>
          <a:lstStyle/>
          <a:p>
            <a:r>
              <a:rPr lang="en-US" b="1" dirty="0"/>
              <a:t>SB 6 Recommended Actions</a:t>
            </a:r>
          </a:p>
        </p:txBody>
      </p:sp>
      <p:sp>
        <p:nvSpPr>
          <p:cNvPr id="3" name="Content Placeholder 2">
            <a:extLst>
              <a:ext uri="{FF2B5EF4-FFF2-40B4-BE49-F238E27FC236}">
                <a16:creationId xmlns:a16="http://schemas.microsoft.com/office/drawing/2014/main" id="{EBDDB008-B3CE-48E2-97FA-DC25534BC338}"/>
              </a:ext>
            </a:extLst>
          </p:cNvPr>
          <p:cNvSpPr>
            <a:spLocks noGrp="1"/>
          </p:cNvSpPr>
          <p:nvPr>
            <p:ph idx="1"/>
          </p:nvPr>
        </p:nvSpPr>
        <p:spPr/>
        <p:txBody>
          <a:bodyPr>
            <a:normAutofit/>
          </a:bodyPr>
          <a:lstStyle/>
          <a:p>
            <a:r>
              <a:rPr lang="en-US" dirty="0"/>
              <a:t>Consider adopting an implementing ordinance</a:t>
            </a:r>
          </a:p>
          <a:p>
            <a:r>
              <a:rPr lang="en-US" dirty="0"/>
              <a:t>Decide if parcels will be exempted, how density will be reallocated and make written findings</a:t>
            </a:r>
          </a:p>
          <a:p>
            <a:r>
              <a:rPr lang="en-US" dirty="0"/>
              <a:t>Create development project application</a:t>
            </a:r>
          </a:p>
          <a:p>
            <a:r>
              <a:rPr lang="en-US" dirty="0"/>
              <a:t>Develop review process for projects that may invoke SB 35</a:t>
            </a:r>
          </a:p>
          <a:p>
            <a:pPr marL="0" indent="0">
              <a:buNone/>
            </a:pPr>
            <a:endParaRPr lang="en-US" dirty="0"/>
          </a:p>
        </p:txBody>
      </p:sp>
      <p:sp>
        <p:nvSpPr>
          <p:cNvPr id="4" name="Slide Number Placeholder 3">
            <a:extLst>
              <a:ext uri="{FF2B5EF4-FFF2-40B4-BE49-F238E27FC236}">
                <a16:creationId xmlns:a16="http://schemas.microsoft.com/office/drawing/2014/main" id="{52E64EEC-EF94-4228-923F-35D609208F04}"/>
              </a:ext>
            </a:extLst>
          </p:cNvPr>
          <p:cNvSpPr>
            <a:spLocks noGrp="1"/>
          </p:cNvSpPr>
          <p:nvPr>
            <p:ph type="sldNum" sz="quarter" idx="12"/>
          </p:nvPr>
        </p:nvSpPr>
        <p:spPr/>
        <p:txBody>
          <a:bodyPr/>
          <a:lstStyle/>
          <a:p>
            <a:fld id="{664336B7-4B1B-B043-B8D4-F2A73EBA36CA}" type="slidenum">
              <a:rPr lang="en-US" smtClean="0"/>
              <a:t>40</a:t>
            </a:fld>
            <a:endParaRPr lang="en-US"/>
          </a:p>
        </p:txBody>
      </p:sp>
    </p:spTree>
    <p:extLst>
      <p:ext uri="{BB962C8B-B14F-4D97-AF65-F5344CB8AC3E}">
        <p14:creationId xmlns:p14="http://schemas.microsoft.com/office/powerpoint/2010/main" val="235559323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A7C9AE-108F-483D-A8D6-4590FF79CFDC}"/>
              </a:ext>
            </a:extLst>
          </p:cNvPr>
          <p:cNvSpPr>
            <a:spLocks noGrp="1"/>
          </p:cNvSpPr>
          <p:nvPr>
            <p:ph type="title"/>
          </p:nvPr>
        </p:nvSpPr>
        <p:spPr>
          <a:xfrm>
            <a:off x="902525" y="365125"/>
            <a:ext cx="10244446" cy="5556704"/>
          </a:xfrm>
        </p:spPr>
        <p:txBody>
          <a:bodyPr/>
          <a:lstStyle/>
          <a:p>
            <a:pPr algn="l"/>
            <a:r>
              <a:rPr lang="en-US" b="1" dirty="0"/>
              <a:t>What do you do when you get an application? (additional details)</a:t>
            </a:r>
          </a:p>
        </p:txBody>
      </p:sp>
      <p:sp>
        <p:nvSpPr>
          <p:cNvPr id="4" name="Slide Number Placeholder 3">
            <a:extLst>
              <a:ext uri="{FF2B5EF4-FFF2-40B4-BE49-F238E27FC236}">
                <a16:creationId xmlns:a16="http://schemas.microsoft.com/office/drawing/2014/main" id="{ADDD02C6-88D9-42A2-AAB2-9F5466BF30E1}"/>
              </a:ext>
            </a:extLst>
          </p:cNvPr>
          <p:cNvSpPr>
            <a:spLocks noGrp="1"/>
          </p:cNvSpPr>
          <p:nvPr>
            <p:ph type="sldNum" sz="quarter" idx="12"/>
          </p:nvPr>
        </p:nvSpPr>
        <p:spPr/>
        <p:txBody>
          <a:bodyPr/>
          <a:lstStyle/>
          <a:p>
            <a:fld id="{664336B7-4B1B-B043-B8D4-F2A73EBA36CA}" type="slidenum">
              <a:rPr lang="en-US" smtClean="0"/>
              <a:t>41</a:t>
            </a:fld>
            <a:endParaRPr lang="en-US"/>
          </a:p>
        </p:txBody>
      </p:sp>
    </p:spTree>
    <p:extLst>
      <p:ext uri="{BB962C8B-B14F-4D97-AF65-F5344CB8AC3E}">
        <p14:creationId xmlns:p14="http://schemas.microsoft.com/office/powerpoint/2010/main" val="3826577051"/>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9991B5-0F14-735D-37D7-E424A04A9700}"/>
              </a:ext>
            </a:extLst>
          </p:cNvPr>
          <p:cNvSpPr>
            <a:spLocks noGrp="1"/>
          </p:cNvSpPr>
          <p:nvPr>
            <p:ph type="title"/>
          </p:nvPr>
        </p:nvSpPr>
        <p:spPr/>
        <p:txBody>
          <a:bodyPr/>
          <a:lstStyle/>
          <a:p>
            <a:r>
              <a:rPr lang="en-US" b="1" dirty="0"/>
              <a:t>What do you do when you get an application?</a:t>
            </a:r>
          </a:p>
        </p:txBody>
      </p:sp>
      <p:sp>
        <p:nvSpPr>
          <p:cNvPr id="3" name="Content Placeholder 2">
            <a:extLst>
              <a:ext uri="{FF2B5EF4-FFF2-40B4-BE49-F238E27FC236}">
                <a16:creationId xmlns:a16="http://schemas.microsoft.com/office/drawing/2014/main" id="{2303FE84-DA7F-AE2E-F07D-FAAD7907A66F}"/>
              </a:ext>
            </a:extLst>
          </p:cNvPr>
          <p:cNvSpPr>
            <a:spLocks noGrp="1"/>
          </p:cNvSpPr>
          <p:nvPr>
            <p:ph idx="1"/>
          </p:nvPr>
        </p:nvSpPr>
        <p:spPr/>
        <p:txBody>
          <a:bodyPr/>
          <a:lstStyle/>
          <a:p>
            <a:r>
              <a:rPr lang="en-US" dirty="0"/>
              <a:t>Process and review application within specified timelines</a:t>
            </a:r>
          </a:p>
          <a:p>
            <a:endParaRPr lang="en-US" dirty="0"/>
          </a:p>
        </p:txBody>
      </p:sp>
      <p:sp>
        <p:nvSpPr>
          <p:cNvPr id="4" name="Slide Number Placeholder 3">
            <a:extLst>
              <a:ext uri="{FF2B5EF4-FFF2-40B4-BE49-F238E27FC236}">
                <a16:creationId xmlns:a16="http://schemas.microsoft.com/office/drawing/2014/main" id="{D0314A43-9181-489C-97CF-7364FF4A13BC}"/>
              </a:ext>
            </a:extLst>
          </p:cNvPr>
          <p:cNvSpPr>
            <a:spLocks noGrp="1"/>
          </p:cNvSpPr>
          <p:nvPr>
            <p:ph type="sldNum" sz="quarter" idx="12"/>
          </p:nvPr>
        </p:nvSpPr>
        <p:spPr/>
        <p:txBody>
          <a:bodyPr/>
          <a:lstStyle/>
          <a:p>
            <a:fld id="{664336B7-4B1B-B043-B8D4-F2A73EBA36CA}" type="slidenum">
              <a:rPr lang="en-US" smtClean="0"/>
              <a:t>42</a:t>
            </a:fld>
            <a:endParaRPr lang="en-US"/>
          </a:p>
        </p:txBody>
      </p:sp>
    </p:spTree>
    <p:extLst>
      <p:ext uri="{BB962C8B-B14F-4D97-AF65-F5344CB8AC3E}">
        <p14:creationId xmlns:p14="http://schemas.microsoft.com/office/powerpoint/2010/main" val="554668264"/>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A52804-57BE-4D07-9722-3A2FC83B14A7}"/>
              </a:ext>
            </a:extLst>
          </p:cNvPr>
          <p:cNvSpPr>
            <a:spLocks noGrp="1"/>
          </p:cNvSpPr>
          <p:nvPr>
            <p:ph type="title"/>
          </p:nvPr>
        </p:nvSpPr>
        <p:spPr/>
        <p:txBody>
          <a:bodyPr/>
          <a:lstStyle/>
          <a:p>
            <a:r>
              <a:rPr lang="en-US" b="1" dirty="0"/>
              <a:t>Application Process</a:t>
            </a:r>
          </a:p>
        </p:txBody>
      </p:sp>
      <p:sp>
        <p:nvSpPr>
          <p:cNvPr id="3" name="Content Placeholder 2">
            <a:extLst>
              <a:ext uri="{FF2B5EF4-FFF2-40B4-BE49-F238E27FC236}">
                <a16:creationId xmlns:a16="http://schemas.microsoft.com/office/drawing/2014/main" id="{92792DD5-8C52-436D-911D-FB21CED1EB1A}"/>
              </a:ext>
            </a:extLst>
          </p:cNvPr>
          <p:cNvSpPr>
            <a:spLocks noGrp="1"/>
          </p:cNvSpPr>
          <p:nvPr>
            <p:ph idx="1"/>
          </p:nvPr>
        </p:nvSpPr>
        <p:spPr>
          <a:xfrm>
            <a:off x="889348" y="1611087"/>
            <a:ext cx="10710772" cy="4192948"/>
          </a:xfrm>
        </p:spPr>
        <p:txBody>
          <a:bodyPr>
            <a:normAutofit/>
          </a:bodyPr>
          <a:lstStyle/>
          <a:p>
            <a:pPr marL="0" indent="0">
              <a:buNone/>
            </a:pPr>
            <a:r>
              <a:rPr lang="en-US" b="1" dirty="0"/>
              <a:t>AB 2011</a:t>
            </a:r>
          </a:p>
          <a:p>
            <a:r>
              <a:rPr lang="en-US" dirty="0"/>
              <a:t>Review and inform developer of inconsistencies with site and project criteria within 60 or 90 days</a:t>
            </a:r>
          </a:p>
          <a:p>
            <a:r>
              <a:rPr lang="en-US" dirty="0"/>
              <a:t>Process and review for objective standards within 90 or 180 days</a:t>
            </a:r>
          </a:p>
          <a:p>
            <a:r>
              <a:rPr lang="en-US" dirty="0"/>
              <a:t>Exempt from CEQA</a:t>
            </a:r>
          </a:p>
          <a:p>
            <a:pPr marL="0" indent="0">
              <a:buNone/>
            </a:pPr>
            <a:r>
              <a:rPr lang="en-US" b="1" dirty="0"/>
              <a:t>SB 6</a:t>
            </a:r>
          </a:p>
          <a:p>
            <a:r>
              <a:rPr lang="en-US" dirty="0"/>
              <a:t>If project invokes SB 35, adhere to that process</a:t>
            </a:r>
          </a:p>
          <a:p>
            <a:endParaRPr lang="en-US" dirty="0"/>
          </a:p>
        </p:txBody>
      </p:sp>
      <p:sp>
        <p:nvSpPr>
          <p:cNvPr id="4" name="Slide Number Placeholder 3">
            <a:extLst>
              <a:ext uri="{FF2B5EF4-FFF2-40B4-BE49-F238E27FC236}">
                <a16:creationId xmlns:a16="http://schemas.microsoft.com/office/drawing/2014/main" id="{175C44C0-A233-4CCF-9BD1-E1D30F55B5EA}"/>
              </a:ext>
            </a:extLst>
          </p:cNvPr>
          <p:cNvSpPr>
            <a:spLocks noGrp="1"/>
          </p:cNvSpPr>
          <p:nvPr>
            <p:ph type="sldNum" sz="quarter" idx="12"/>
          </p:nvPr>
        </p:nvSpPr>
        <p:spPr/>
        <p:txBody>
          <a:bodyPr/>
          <a:lstStyle/>
          <a:p>
            <a:fld id="{664336B7-4B1B-B043-B8D4-F2A73EBA36CA}" type="slidenum">
              <a:rPr lang="en-US" smtClean="0"/>
              <a:t>43</a:t>
            </a:fld>
            <a:endParaRPr lang="en-US"/>
          </a:p>
        </p:txBody>
      </p:sp>
    </p:spTree>
    <p:extLst>
      <p:ext uri="{BB962C8B-B14F-4D97-AF65-F5344CB8AC3E}">
        <p14:creationId xmlns:p14="http://schemas.microsoft.com/office/powerpoint/2010/main" val="1845901967"/>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D0C5AE-8843-42F9-A4A1-0DCF3D25F579}"/>
              </a:ext>
            </a:extLst>
          </p:cNvPr>
          <p:cNvSpPr>
            <a:spLocks noGrp="1"/>
          </p:cNvSpPr>
          <p:nvPr>
            <p:ph type="title"/>
          </p:nvPr>
        </p:nvSpPr>
        <p:spPr/>
        <p:txBody>
          <a:bodyPr/>
          <a:lstStyle/>
          <a:p>
            <a:r>
              <a:rPr lang="en-US" b="1" dirty="0"/>
              <a:t>AB 2011 Ministerial Review Process</a:t>
            </a:r>
          </a:p>
        </p:txBody>
      </p:sp>
      <p:pic>
        <p:nvPicPr>
          <p:cNvPr id="7" name="Content Placeholder 6" descr="Graphic describes timelines for project review: For projects with 150 units or less, applicants must be informed of inconsistencies within 60 days, and projects must be processed and reviewed within 90 days. &#10;For projects with more than 150 units. applicants must be informed of inconsistencies within 90 days, and projects must be processed and reviewed within 180 days. &#10;If inconsistency deadline is not met, the project will be deemed compliant with qualifying criteria.">
            <a:extLst>
              <a:ext uri="{FF2B5EF4-FFF2-40B4-BE49-F238E27FC236}">
                <a16:creationId xmlns:a16="http://schemas.microsoft.com/office/drawing/2014/main" id="{F7938559-D869-FCB5-FB9C-602F6FC58A23}"/>
              </a:ext>
            </a:extLst>
          </p:cNvPr>
          <p:cNvPicPr>
            <a:picLocks noGrp="1" noChangeAspect="1"/>
          </p:cNvPicPr>
          <p:nvPr>
            <p:ph idx="1"/>
          </p:nvPr>
        </p:nvPicPr>
        <p:blipFill>
          <a:blip r:embed="rId3"/>
          <a:stretch>
            <a:fillRect/>
          </a:stretch>
        </p:blipFill>
        <p:spPr>
          <a:xfrm>
            <a:off x="591878" y="1272843"/>
            <a:ext cx="11230005" cy="5220032"/>
          </a:xfrm>
        </p:spPr>
      </p:pic>
      <p:sp>
        <p:nvSpPr>
          <p:cNvPr id="4" name="Slide Number Placeholder 3">
            <a:extLst>
              <a:ext uri="{FF2B5EF4-FFF2-40B4-BE49-F238E27FC236}">
                <a16:creationId xmlns:a16="http://schemas.microsoft.com/office/drawing/2014/main" id="{BAC98066-A3D1-4F1F-86A4-E4C5F8BDB212}"/>
              </a:ext>
            </a:extLst>
          </p:cNvPr>
          <p:cNvSpPr>
            <a:spLocks noGrp="1"/>
          </p:cNvSpPr>
          <p:nvPr>
            <p:ph type="sldNum" sz="quarter" idx="12"/>
          </p:nvPr>
        </p:nvSpPr>
        <p:spPr/>
        <p:txBody>
          <a:bodyPr/>
          <a:lstStyle/>
          <a:p>
            <a:fld id="{664336B7-4B1B-B043-B8D4-F2A73EBA36CA}" type="slidenum">
              <a:rPr lang="en-US" smtClean="0"/>
              <a:t>44</a:t>
            </a:fld>
            <a:endParaRPr lang="en-US"/>
          </a:p>
        </p:txBody>
      </p:sp>
    </p:spTree>
    <p:extLst>
      <p:ext uri="{BB962C8B-B14F-4D97-AF65-F5344CB8AC3E}">
        <p14:creationId xmlns:p14="http://schemas.microsoft.com/office/powerpoint/2010/main" val="2630029057"/>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A52804-57BE-4D07-9722-3A2FC83B14A7}"/>
              </a:ext>
            </a:extLst>
          </p:cNvPr>
          <p:cNvSpPr>
            <a:spLocks noGrp="1"/>
          </p:cNvSpPr>
          <p:nvPr>
            <p:ph type="title"/>
          </p:nvPr>
        </p:nvSpPr>
        <p:spPr>
          <a:xfrm>
            <a:off x="370115" y="365126"/>
            <a:ext cx="11230006" cy="749300"/>
          </a:xfrm>
        </p:spPr>
        <p:txBody>
          <a:bodyPr>
            <a:normAutofit/>
          </a:bodyPr>
          <a:lstStyle/>
          <a:p>
            <a:r>
              <a:rPr lang="en-US" b="1" dirty="0"/>
              <a:t>Site Criteria: AB 2011 Affordable Projects</a:t>
            </a:r>
          </a:p>
        </p:txBody>
      </p:sp>
      <p:sp>
        <p:nvSpPr>
          <p:cNvPr id="3" name="Content Placeholder 2">
            <a:extLst>
              <a:ext uri="{FF2B5EF4-FFF2-40B4-BE49-F238E27FC236}">
                <a16:creationId xmlns:a16="http://schemas.microsoft.com/office/drawing/2014/main" id="{92792DD5-8C52-436D-911D-FB21CED1EB1A}"/>
              </a:ext>
            </a:extLst>
          </p:cNvPr>
          <p:cNvSpPr>
            <a:spLocks noGrp="1"/>
          </p:cNvSpPr>
          <p:nvPr>
            <p:ph idx="1"/>
          </p:nvPr>
        </p:nvSpPr>
        <p:spPr>
          <a:xfrm>
            <a:off x="889346" y="1360714"/>
            <a:ext cx="6719767" cy="4687662"/>
          </a:xfrm>
        </p:spPr>
        <p:txBody>
          <a:bodyPr>
            <a:normAutofit/>
          </a:bodyPr>
          <a:lstStyle/>
          <a:p>
            <a:r>
              <a:rPr lang="en-US" sz="2800" dirty="0"/>
              <a:t>Site:</a:t>
            </a:r>
          </a:p>
          <a:p>
            <a:pPr lvl="1"/>
            <a:r>
              <a:rPr lang="en-US" dirty="0"/>
              <a:t>In an “urban area” adjoining urban uses</a:t>
            </a:r>
          </a:p>
          <a:p>
            <a:pPr lvl="1"/>
            <a:r>
              <a:rPr lang="en-US" dirty="0"/>
              <a:t>Satisfies SB 35 environmental criteria (Gov. Code Sec. 65913.4(a)(6)(B)-(K))</a:t>
            </a:r>
          </a:p>
          <a:p>
            <a:pPr lvl="1"/>
            <a:r>
              <a:rPr lang="en-US" dirty="0"/>
              <a:t>Complete Phase I environmental assessment and any necessary mitigation</a:t>
            </a:r>
          </a:p>
          <a:p>
            <a:pPr lvl="1"/>
            <a:r>
              <a:rPr lang="en-US" dirty="0"/>
              <a:t>If in a neighborhood area plan must permit multi-family housing (subject to adoption deadlines)</a:t>
            </a:r>
            <a:endParaRPr lang="en-US" sz="2800" dirty="0"/>
          </a:p>
          <a:p>
            <a:endParaRPr lang="en-US" sz="2800" dirty="0"/>
          </a:p>
        </p:txBody>
      </p:sp>
      <p:pic>
        <p:nvPicPr>
          <p:cNvPr id="5" name="Picture 4" descr="Graphic represents generally where laws are applicable: AB 2011 100% Affordable Housing projects are applicable in zones that allow office, retail or parking as a principally permitted use. AB 2011 defines &quot;principally permitted use&quot; as a use that can occupy more than 1/3 of square footage without a conditional use permit.  ">
            <a:extLst>
              <a:ext uri="{FF2B5EF4-FFF2-40B4-BE49-F238E27FC236}">
                <a16:creationId xmlns:a16="http://schemas.microsoft.com/office/drawing/2014/main" id="{B8D76DA1-8D2C-5CDA-0E89-E0AE33712970}"/>
              </a:ext>
            </a:extLst>
          </p:cNvPr>
          <p:cNvPicPr>
            <a:picLocks noChangeAspect="1"/>
          </p:cNvPicPr>
          <p:nvPr/>
        </p:nvPicPr>
        <p:blipFill rotWithShape="1">
          <a:blip r:embed="rId3"/>
          <a:srcRect t="17312"/>
          <a:stretch/>
        </p:blipFill>
        <p:spPr>
          <a:xfrm>
            <a:off x="7706896" y="1655718"/>
            <a:ext cx="3893225" cy="4392658"/>
          </a:xfrm>
          <a:prstGeom prst="rect">
            <a:avLst/>
          </a:prstGeom>
        </p:spPr>
      </p:pic>
      <p:sp>
        <p:nvSpPr>
          <p:cNvPr id="6" name="TextBox 5">
            <a:extLst>
              <a:ext uri="{FF2B5EF4-FFF2-40B4-BE49-F238E27FC236}">
                <a16:creationId xmlns:a16="http://schemas.microsoft.com/office/drawing/2014/main" id="{5C9FDA69-E7A4-A749-A32F-85945BAD9702}"/>
              </a:ext>
            </a:extLst>
          </p:cNvPr>
          <p:cNvSpPr txBox="1"/>
          <p:nvPr/>
        </p:nvSpPr>
        <p:spPr>
          <a:xfrm>
            <a:off x="1068759" y="5987018"/>
            <a:ext cx="5212989" cy="369332"/>
          </a:xfrm>
          <a:prstGeom prst="rect">
            <a:avLst/>
          </a:prstGeom>
          <a:noFill/>
        </p:spPr>
        <p:txBody>
          <a:bodyPr wrap="square" rtlCol="0">
            <a:spAutoFit/>
          </a:bodyPr>
          <a:lstStyle/>
          <a:p>
            <a:r>
              <a:rPr lang="en-US" dirty="0">
                <a:solidFill>
                  <a:srgbClr val="000000"/>
                </a:solidFill>
              </a:rPr>
              <a:t>See </a:t>
            </a:r>
            <a:r>
              <a:rPr lang="en-US" dirty="0">
                <a:solidFill>
                  <a:schemeClr val="bg2">
                    <a:lumMod val="10000"/>
                  </a:schemeClr>
                </a:solidFill>
                <a:hlinkClick r:id="rId4"/>
              </a:rPr>
              <a:t>Summary of Key Details </a:t>
            </a:r>
            <a:r>
              <a:rPr lang="en-US" dirty="0">
                <a:solidFill>
                  <a:srgbClr val="000000"/>
                </a:solidFill>
              </a:rPr>
              <a:t>for full list of criteria</a:t>
            </a:r>
          </a:p>
        </p:txBody>
      </p:sp>
      <p:sp>
        <p:nvSpPr>
          <p:cNvPr id="4" name="Slide Number Placeholder 3">
            <a:extLst>
              <a:ext uri="{FF2B5EF4-FFF2-40B4-BE49-F238E27FC236}">
                <a16:creationId xmlns:a16="http://schemas.microsoft.com/office/drawing/2014/main" id="{175C44C0-A233-4CCF-9BD1-E1D30F55B5EA}"/>
              </a:ext>
            </a:extLst>
          </p:cNvPr>
          <p:cNvSpPr>
            <a:spLocks noGrp="1"/>
          </p:cNvSpPr>
          <p:nvPr>
            <p:ph type="sldNum" sz="quarter" idx="12"/>
          </p:nvPr>
        </p:nvSpPr>
        <p:spPr/>
        <p:txBody>
          <a:bodyPr/>
          <a:lstStyle/>
          <a:p>
            <a:fld id="{664336B7-4B1B-B043-B8D4-F2A73EBA36CA}" type="slidenum">
              <a:rPr lang="en-US" smtClean="0"/>
              <a:t>45</a:t>
            </a:fld>
            <a:endParaRPr lang="en-US"/>
          </a:p>
        </p:txBody>
      </p:sp>
    </p:spTree>
    <p:extLst>
      <p:ext uri="{BB962C8B-B14F-4D97-AF65-F5344CB8AC3E}">
        <p14:creationId xmlns:p14="http://schemas.microsoft.com/office/powerpoint/2010/main" val="346515575"/>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A52804-57BE-4D07-9722-3A2FC83B14A7}"/>
              </a:ext>
            </a:extLst>
          </p:cNvPr>
          <p:cNvSpPr>
            <a:spLocks noGrp="1"/>
          </p:cNvSpPr>
          <p:nvPr>
            <p:ph type="title"/>
          </p:nvPr>
        </p:nvSpPr>
        <p:spPr>
          <a:xfrm>
            <a:off x="370115" y="365126"/>
            <a:ext cx="11230006" cy="749300"/>
          </a:xfrm>
        </p:spPr>
        <p:txBody>
          <a:bodyPr>
            <a:normAutofit/>
          </a:bodyPr>
          <a:lstStyle/>
          <a:p>
            <a:r>
              <a:rPr lang="en-US" b="1" dirty="0"/>
              <a:t>Site Criteria: AB 2011 Mixed Income Projects</a:t>
            </a:r>
          </a:p>
        </p:txBody>
      </p:sp>
      <p:sp>
        <p:nvSpPr>
          <p:cNvPr id="3" name="Content Placeholder 2">
            <a:extLst>
              <a:ext uri="{FF2B5EF4-FFF2-40B4-BE49-F238E27FC236}">
                <a16:creationId xmlns:a16="http://schemas.microsoft.com/office/drawing/2014/main" id="{92792DD5-8C52-436D-911D-FB21CED1EB1A}"/>
              </a:ext>
            </a:extLst>
          </p:cNvPr>
          <p:cNvSpPr>
            <a:spLocks noGrp="1"/>
          </p:cNvSpPr>
          <p:nvPr>
            <p:ph idx="1"/>
          </p:nvPr>
        </p:nvSpPr>
        <p:spPr>
          <a:xfrm>
            <a:off x="889347" y="1567543"/>
            <a:ext cx="6447624" cy="4480832"/>
          </a:xfrm>
        </p:spPr>
        <p:txBody>
          <a:bodyPr>
            <a:normAutofit/>
          </a:bodyPr>
          <a:lstStyle/>
          <a:p>
            <a:r>
              <a:rPr lang="en-US" dirty="0"/>
              <a:t>Meets 100% Affordable criteria, and</a:t>
            </a:r>
          </a:p>
          <a:p>
            <a:pPr lvl="1"/>
            <a:r>
              <a:rPr lang="en-US" dirty="0"/>
              <a:t>20 acres or smaller</a:t>
            </a:r>
          </a:p>
          <a:p>
            <a:pPr lvl="1"/>
            <a:r>
              <a:rPr lang="en-US" dirty="0"/>
              <a:t>No residential use within last 10 years</a:t>
            </a:r>
          </a:p>
          <a:p>
            <a:pPr lvl="1"/>
            <a:r>
              <a:rPr lang="en-US" dirty="0"/>
              <a:t>No demolition of a historic structure</a:t>
            </a:r>
          </a:p>
          <a:p>
            <a:pPr lvl="1"/>
            <a:r>
              <a:rPr lang="en-US" dirty="0"/>
              <a:t>Not zoned for single-family </a:t>
            </a:r>
          </a:p>
          <a:p>
            <a:pPr lvl="1"/>
            <a:endParaRPr lang="en-US" dirty="0"/>
          </a:p>
          <a:p>
            <a:pPr lvl="1"/>
            <a:endParaRPr lang="en-US" sz="2000" dirty="0"/>
          </a:p>
        </p:txBody>
      </p:sp>
      <p:pic>
        <p:nvPicPr>
          <p:cNvPr id="5" name="Picture 4" descr="Graphic represents generally where laws are applicable: AB 2011 Mixed Income Housing projects are applicable on sites of 20 acres or less that have at least 50 feet of frontage on a commercial corridor in zones that allow office, retail or parking as a principally permitted use. AB 2011 defines &quot;principally permitted use&quot; as a use that can occupy more than 1/3 of square footage without a conditional use permit.  ">
            <a:extLst>
              <a:ext uri="{FF2B5EF4-FFF2-40B4-BE49-F238E27FC236}">
                <a16:creationId xmlns:a16="http://schemas.microsoft.com/office/drawing/2014/main" id="{DCBEB72A-E324-1170-8F07-6E4F1F778A0D}"/>
              </a:ext>
            </a:extLst>
          </p:cNvPr>
          <p:cNvPicPr>
            <a:picLocks noChangeAspect="1"/>
          </p:cNvPicPr>
          <p:nvPr/>
        </p:nvPicPr>
        <p:blipFill rotWithShape="1">
          <a:blip r:embed="rId3"/>
          <a:srcRect t="11930"/>
          <a:stretch/>
        </p:blipFill>
        <p:spPr>
          <a:xfrm>
            <a:off x="7448895" y="1257715"/>
            <a:ext cx="3871232" cy="5003724"/>
          </a:xfrm>
          <a:prstGeom prst="rect">
            <a:avLst/>
          </a:prstGeom>
        </p:spPr>
      </p:pic>
      <p:sp>
        <p:nvSpPr>
          <p:cNvPr id="6" name="TextBox 5">
            <a:extLst>
              <a:ext uri="{FF2B5EF4-FFF2-40B4-BE49-F238E27FC236}">
                <a16:creationId xmlns:a16="http://schemas.microsoft.com/office/drawing/2014/main" id="{F4886699-37BA-1C17-9747-D4B59780E59D}"/>
              </a:ext>
            </a:extLst>
          </p:cNvPr>
          <p:cNvSpPr txBox="1"/>
          <p:nvPr/>
        </p:nvSpPr>
        <p:spPr>
          <a:xfrm>
            <a:off x="1058091" y="5942334"/>
            <a:ext cx="5212989" cy="369332"/>
          </a:xfrm>
          <a:prstGeom prst="rect">
            <a:avLst/>
          </a:prstGeom>
          <a:noFill/>
        </p:spPr>
        <p:txBody>
          <a:bodyPr wrap="square" rtlCol="0">
            <a:spAutoFit/>
          </a:bodyPr>
          <a:lstStyle/>
          <a:p>
            <a:r>
              <a:rPr lang="en-US" dirty="0">
                <a:solidFill>
                  <a:srgbClr val="000000"/>
                </a:solidFill>
              </a:rPr>
              <a:t>See </a:t>
            </a:r>
            <a:r>
              <a:rPr lang="en-US" dirty="0">
                <a:solidFill>
                  <a:schemeClr val="bg2">
                    <a:lumMod val="10000"/>
                  </a:schemeClr>
                </a:solidFill>
                <a:hlinkClick r:id="rId4"/>
              </a:rPr>
              <a:t>Summary of Key Details </a:t>
            </a:r>
            <a:r>
              <a:rPr lang="en-US" dirty="0">
                <a:solidFill>
                  <a:srgbClr val="000000"/>
                </a:solidFill>
              </a:rPr>
              <a:t>for full list of criteria</a:t>
            </a:r>
          </a:p>
        </p:txBody>
      </p:sp>
      <p:sp>
        <p:nvSpPr>
          <p:cNvPr id="4" name="Slide Number Placeholder 3">
            <a:extLst>
              <a:ext uri="{FF2B5EF4-FFF2-40B4-BE49-F238E27FC236}">
                <a16:creationId xmlns:a16="http://schemas.microsoft.com/office/drawing/2014/main" id="{175C44C0-A233-4CCF-9BD1-E1D30F55B5EA}"/>
              </a:ext>
            </a:extLst>
          </p:cNvPr>
          <p:cNvSpPr>
            <a:spLocks noGrp="1"/>
          </p:cNvSpPr>
          <p:nvPr>
            <p:ph type="sldNum" sz="quarter" idx="12"/>
          </p:nvPr>
        </p:nvSpPr>
        <p:spPr/>
        <p:txBody>
          <a:bodyPr/>
          <a:lstStyle/>
          <a:p>
            <a:fld id="{664336B7-4B1B-B043-B8D4-F2A73EBA36CA}" type="slidenum">
              <a:rPr lang="en-US" smtClean="0"/>
              <a:t>46</a:t>
            </a:fld>
            <a:endParaRPr lang="en-US"/>
          </a:p>
        </p:txBody>
      </p:sp>
    </p:spTree>
    <p:extLst>
      <p:ext uri="{BB962C8B-B14F-4D97-AF65-F5344CB8AC3E}">
        <p14:creationId xmlns:p14="http://schemas.microsoft.com/office/powerpoint/2010/main" val="3597921272"/>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1646F2-2E92-4A5D-9349-5A7197BBDBD0}"/>
              </a:ext>
            </a:extLst>
          </p:cNvPr>
          <p:cNvSpPr>
            <a:spLocks noGrp="1"/>
          </p:cNvSpPr>
          <p:nvPr>
            <p:ph type="title"/>
          </p:nvPr>
        </p:nvSpPr>
        <p:spPr/>
        <p:txBody>
          <a:bodyPr/>
          <a:lstStyle/>
          <a:p>
            <a:r>
              <a:rPr lang="en-US" b="1" dirty="0"/>
              <a:t>Affordability: AB 2011 Mixed Income Projects</a:t>
            </a:r>
          </a:p>
        </p:txBody>
      </p:sp>
      <p:sp>
        <p:nvSpPr>
          <p:cNvPr id="3" name="Content Placeholder 2">
            <a:extLst>
              <a:ext uri="{FF2B5EF4-FFF2-40B4-BE49-F238E27FC236}">
                <a16:creationId xmlns:a16="http://schemas.microsoft.com/office/drawing/2014/main" id="{6B3835FB-EC6A-400D-84F2-36202F9FDA27}"/>
              </a:ext>
            </a:extLst>
          </p:cNvPr>
          <p:cNvSpPr>
            <a:spLocks noGrp="1"/>
          </p:cNvSpPr>
          <p:nvPr>
            <p:ph idx="1"/>
          </p:nvPr>
        </p:nvSpPr>
        <p:spPr>
          <a:xfrm>
            <a:off x="889347" y="1589314"/>
            <a:ext cx="10430779" cy="4214721"/>
          </a:xfrm>
        </p:spPr>
        <p:txBody>
          <a:bodyPr>
            <a:normAutofit fontScale="92500" lnSpcReduction="20000"/>
          </a:bodyPr>
          <a:lstStyle/>
          <a:p>
            <a:pPr>
              <a:lnSpc>
                <a:spcPct val="110000"/>
              </a:lnSpc>
            </a:pPr>
            <a:r>
              <a:rPr lang="en-US" dirty="0"/>
              <a:t>Rental Projects </a:t>
            </a:r>
          </a:p>
          <a:p>
            <a:pPr lvl="1">
              <a:lnSpc>
                <a:spcPct val="110000"/>
              </a:lnSpc>
            </a:pPr>
            <a:r>
              <a:rPr lang="en-US" dirty="0"/>
              <a:t>8% very low-income and 5% extremely low-income or 15% low-income</a:t>
            </a:r>
          </a:p>
          <a:p>
            <a:pPr lvl="1">
              <a:lnSpc>
                <a:spcPct val="110000"/>
              </a:lnSpc>
            </a:pPr>
            <a:r>
              <a:rPr lang="en-US" dirty="0"/>
              <a:t>55-year deed restriction</a:t>
            </a:r>
          </a:p>
          <a:p>
            <a:pPr lvl="1">
              <a:lnSpc>
                <a:spcPct val="110000"/>
              </a:lnSpc>
            </a:pPr>
            <a:r>
              <a:rPr lang="en-US" dirty="0"/>
              <a:t>“Affordable rent” per Health &amp; Safety Code Sec. 50053 </a:t>
            </a:r>
          </a:p>
          <a:p>
            <a:pPr>
              <a:lnSpc>
                <a:spcPct val="110000"/>
              </a:lnSpc>
            </a:pPr>
            <a:r>
              <a:rPr lang="en-US" dirty="0"/>
              <a:t>Owner-Occupied Projects</a:t>
            </a:r>
          </a:p>
          <a:p>
            <a:pPr lvl="1">
              <a:lnSpc>
                <a:spcPct val="110000"/>
              </a:lnSpc>
            </a:pPr>
            <a:r>
              <a:rPr lang="en-US" dirty="0"/>
              <a:t>30% moderate or 15% low-income</a:t>
            </a:r>
          </a:p>
          <a:p>
            <a:pPr lvl="1">
              <a:lnSpc>
                <a:spcPct val="110000"/>
              </a:lnSpc>
            </a:pPr>
            <a:r>
              <a:rPr lang="en-US" dirty="0"/>
              <a:t>45-year deed restriction</a:t>
            </a:r>
          </a:p>
          <a:p>
            <a:pPr lvl="1">
              <a:lnSpc>
                <a:spcPct val="110000"/>
              </a:lnSpc>
            </a:pPr>
            <a:r>
              <a:rPr lang="en-US" dirty="0"/>
              <a:t>“Affordable housing cost” per Health &amp; Safety Code Sec. 50052.5</a:t>
            </a:r>
          </a:p>
          <a:p>
            <a:pPr>
              <a:lnSpc>
                <a:spcPct val="110000"/>
              </a:lnSpc>
            </a:pPr>
            <a:r>
              <a:rPr lang="en-US" dirty="0"/>
              <a:t>Local inclusionary rules can set higher levels of affordability</a:t>
            </a:r>
          </a:p>
          <a:p>
            <a:pPr>
              <a:lnSpc>
                <a:spcPct val="110000"/>
              </a:lnSpc>
            </a:pPr>
            <a:r>
              <a:rPr lang="en-US" dirty="0"/>
              <a:t>(</a:t>
            </a:r>
            <a:r>
              <a:rPr lang="en-US" dirty="0">
                <a:highlight>
                  <a:srgbClr val="FFFF00"/>
                </a:highlight>
              </a:rPr>
              <a:t>Replace the above with local affordability requirements if higher</a:t>
            </a:r>
            <a:r>
              <a:rPr lang="en-US" dirty="0"/>
              <a:t>)</a:t>
            </a:r>
          </a:p>
          <a:p>
            <a:pPr lvl="1"/>
            <a:endParaRPr lang="en-US" dirty="0"/>
          </a:p>
          <a:p>
            <a:pPr marL="0" indent="0">
              <a:lnSpc>
                <a:spcPct val="110000"/>
              </a:lnSpc>
              <a:buNone/>
            </a:pPr>
            <a:endParaRPr lang="en-US" dirty="0"/>
          </a:p>
        </p:txBody>
      </p:sp>
      <p:sp>
        <p:nvSpPr>
          <p:cNvPr id="7" name="Slide Number Placeholder 6">
            <a:extLst>
              <a:ext uri="{FF2B5EF4-FFF2-40B4-BE49-F238E27FC236}">
                <a16:creationId xmlns:a16="http://schemas.microsoft.com/office/drawing/2014/main" id="{5B65D127-E224-32FA-4CB0-F2504DB85316}"/>
              </a:ext>
            </a:extLst>
          </p:cNvPr>
          <p:cNvSpPr>
            <a:spLocks noGrp="1"/>
          </p:cNvSpPr>
          <p:nvPr>
            <p:ph type="sldNum" sz="quarter" idx="12"/>
          </p:nvPr>
        </p:nvSpPr>
        <p:spPr/>
        <p:txBody>
          <a:bodyPr/>
          <a:lstStyle/>
          <a:p>
            <a:fld id="{664336B7-4B1B-B043-B8D4-F2A73EBA36CA}" type="slidenum">
              <a:rPr lang="en-US" smtClean="0"/>
              <a:t>47</a:t>
            </a:fld>
            <a:endParaRPr lang="en-US"/>
          </a:p>
        </p:txBody>
      </p:sp>
    </p:spTree>
    <p:extLst>
      <p:ext uri="{BB962C8B-B14F-4D97-AF65-F5344CB8AC3E}">
        <p14:creationId xmlns:p14="http://schemas.microsoft.com/office/powerpoint/2010/main" val="3039130828"/>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A52804-57BE-4D07-9722-3A2FC83B14A7}"/>
              </a:ext>
            </a:extLst>
          </p:cNvPr>
          <p:cNvSpPr>
            <a:spLocks noGrp="1"/>
          </p:cNvSpPr>
          <p:nvPr>
            <p:ph type="title"/>
          </p:nvPr>
        </p:nvSpPr>
        <p:spPr>
          <a:xfrm>
            <a:off x="370115" y="365126"/>
            <a:ext cx="11230006" cy="994908"/>
          </a:xfrm>
        </p:spPr>
        <p:txBody>
          <a:bodyPr/>
          <a:lstStyle/>
          <a:p>
            <a:r>
              <a:rPr lang="en-US" b="1" dirty="0"/>
              <a:t>Site Criteria: SB 6 Projects</a:t>
            </a:r>
          </a:p>
        </p:txBody>
      </p:sp>
      <p:sp>
        <p:nvSpPr>
          <p:cNvPr id="3" name="Content Placeholder 2">
            <a:extLst>
              <a:ext uri="{FF2B5EF4-FFF2-40B4-BE49-F238E27FC236}">
                <a16:creationId xmlns:a16="http://schemas.microsoft.com/office/drawing/2014/main" id="{92792DD5-8C52-436D-911D-FB21CED1EB1A}"/>
              </a:ext>
            </a:extLst>
          </p:cNvPr>
          <p:cNvSpPr>
            <a:spLocks noGrp="1"/>
          </p:cNvSpPr>
          <p:nvPr>
            <p:ph idx="1"/>
          </p:nvPr>
        </p:nvSpPr>
        <p:spPr>
          <a:xfrm>
            <a:off x="889347" y="1621971"/>
            <a:ext cx="7083078" cy="4426404"/>
          </a:xfrm>
        </p:spPr>
        <p:txBody>
          <a:bodyPr>
            <a:normAutofit/>
          </a:bodyPr>
          <a:lstStyle/>
          <a:p>
            <a:pPr>
              <a:lnSpc>
                <a:spcPct val="120000"/>
              </a:lnSpc>
            </a:pPr>
            <a:r>
              <a:rPr lang="en-US" sz="2400" b="1" dirty="0"/>
              <a:t>Zoning - </a:t>
            </a:r>
            <a:r>
              <a:rPr lang="en-US" sz="2400" dirty="0"/>
              <a:t>Office, retail or parking principally permitted use</a:t>
            </a:r>
          </a:p>
          <a:p>
            <a:pPr>
              <a:lnSpc>
                <a:spcPct val="120000"/>
              </a:lnSpc>
            </a:pPr>
            <a:r>
              <a:rPr lang="en-US" sz="2400" b="1" dirty="0"/>
              <a:t>Size - </a:t>
            </a:r>
            <a:r>
              <a:rPr lang="en-US" sz="2400" dirty="0"/>
              <a:t>20 acres or less</a:t>
            </a:r>
          </a:p>
          <a:p>
            <a:pPr>
              <a:lnSpc>
                <a:spcPct val="120000"/>
              </a:lnSpc>
            </a:pPr>
            <a:r>
              <a:rPr lang="en-US" sz="2400" b="1" dirty="0"/>
              <a:t>Not rural - </a:t>
            </a:r>
            <a:r>
              <a:rPr lang="en-US" sz="2400" dirty="0"/>
              <a:t>Within an urbanized area/urban cluster (urban areas)</a:t>
            </a:r>
          </a:p>
          <a:p>
            <a:pPr>
              <a:lnSpc>
                <a:spcPct val="120000"/>
              </a:lnSpc>
            </a:pPr>
            <a:r>
              <a:rPr lang="en-US" sz="2400" b="1" dirty="0"/>
              <a:t>Not industrial - </a:t>
            </a:r>
            <a:r>
              <a:rPr lang="en-US" sz="2400" dirty="0"/>
              <a:t>Not on or adjoined to site with more than one-third industrial uses</a:t>
            </a:r>
          </a:p>
        </p:txBody>
      </p:sp>
      <p:pic>
        <p:nvPicPr>
          <p:cNvPr id="9" name="Picture 8" descr="Graphic represents generally where laws are applicable: SB 6 is applicable on sites of 20 acres or less in zones that allow office, retail or parking as a principally permitted use. SB6 does not define &quot;principally permitted use.&quot;">
            <a:extLst>
              <a:ext uri="{FF2B5EF4-FFF2-40B4-BE49-F238E27FC236}">
                <a16:creationId xmlns:a16="http://schemas.microsoft.com/office/drawing/2014/main" id="{6EC0F6BC-3D9C-0691-4434-8DD5635AF863}"/>
              </a:ext>
            </a:extLst>
          </p:cNvPr>
          <p:cNvPicPr>
            <a:picLocks noChangeAspect="1"/>
          </p:cNvPicPr>
          <p:nvPr/>
        </p:nvPicPr>
        <p:blipFill rotWithShape="1">
          <a:blip r:embed="rId3"/>
          <a:srcRect t="9382"/>
          <a:stretch/>
        </p:blipFill>
        <p:spPr>
          <a:xfrm>
            <a:off x="7836137" y="1450848"/>
            <a:ext cx="4114857" cy="4597527"/>
          </a:xfrm>
          <a:prstGeom prst="rect">
            <a:avLst/>
          </a:prstGeom>
        </p:spPr>
      </p:pic>
      <p:sp>
        <p:nvSpPr>
          <p:cNvPr id="4" name="Slide Number Placeholder 3">
            <a:extLst>
              <a:ext uri="{FF2B5EF4-FFF2-40B4-BE49-F238E27FC236}">
                <a16:creationId xmlns:a16="http://schemas.microsoft.com/office/drawing/2014/main" id="{175C44C0-A233-4CCF-9BD1-E1D30F55B5EA}"/>
              </a:ext>
            </a:extLst>
          </p:cNvPr>
          <p:cNvSpPr>
            <a:spLocks noGrp="1"/>
          </p:cNvSpPr>
          <p:nvPr>
            <p:ph type="sldNum" sz="quarter" idx="12"/>
          </p:nvPr>
        </p:nvSpPr>
        <p:spPr/>
        <p:txBody>
          <a:bodyPr/>
          <a:lstStyle/>
          <a:p>
            <a:fld id="{664336B7-4B1B-B043-B8D4-F2A73EBA36CA}" type="slidenum">
              <a:rPr lang="en-US" smtClean="0"/>
              <a:t>48</a:t>
            </a:fld>
            <a:endParaRPr lang="en-US"/>
          </a:p>
        </p:txBody>
      </p:sp>
    </p:spTree>
    <p:extLst>
      <p:ext uri="{BB962C8B-B14F-4D97-AF65-F5344CB8AC3E}">
        <p14:creationId xmlns:p14="http://schemas.microsoft.com/office/powerpoint/2010/main" val="835987107"/>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A52804-57BE-4D07-9722-3A2FC83B14A7}"/>
              </a:ext>
            </a:extLst>
          </p:cNvPr>
          <p:cNvSpPr>
            <a:spLocks noGrp="1"/>
          </p:cNvSpPr>
          <p:nvPr>
            <p:ph type="title"/>
          </p:nvPr>
        </p:nvSpPr>
        <p:spPr>
          <a:xfrm>
            <a:off x="370115" y="365126"/>
            <a:ext cx="11230006" cy="951366"/>
          </a:xfrm>
        </p:spPr>
        <p:txBody>
          <a:bodyPr/>
          <a:lstStyle/>
          <a:p>
            <a:r>
              <a:rPr lang="en-US" b="1" dirty="0"/>
              <a:t>Requirements: SB 6 Projects</a:t>
            </a:r>
          </a:p>
        </p:txBody>
      </p:sp>
      <p:sp>
        <p:nvSpPr>
          <p:cNvPr id="3" name="Content Placeholder 2">
            <a:extLst>
              <a:ext uri="{FF2B5EF4-FFF2-40B4-BE49-F238E27FC236}">
                <a16:creationId xmlns:a16="http://schemas.microsoft.com/office/drawing/2014/main" id="{92792DD5-8C52-436D-911D-FB21CED1EB1A}"/>
              </a:ext>
            </a:extLst>
          </p:cNvPr>
          <p:cNvSpPr>
            <a:spLocks noGrp="1"/>
          </p:cNvSpPr>
          <p:nvPr>
            <p:ph idx="1"/>
          </p:nvPr>
        </p:nvSpPr>
        <p:spPr>
          <a:xfrm>
            <a:off x="889346" y="1578429"/>
            <a:ext cx="10540653" cy="4469946"/>
          </a:xfrm>
        </p:spPr>
        <p:txBody>
          <a:bodyPr>
            <a:normAutofit/>
          </a:bodyPr>
          <a:lstStyle/>
          <a:p>
            <a:r>
              <a:rPr lang="en-US" dirty="0"/>
              <a:t>Affordable housing is NOT required, except to:</a:t>
            </a:r>
          </a:p>
          <a:p>
            <a:pPr lvl="1"/>
            <a:r>
              <a:rPr lang="en-US" dirty="0"/>
              <a:t>Satisfy local inclusionary requirement </a:t>
            </a:r>
          </a:p>
          <a:p>
            <a:pPr lvl="1"/>
            <a:r>
              <a:rPr lang="en-US" dirty="0"/>
              <a:t>Qualify for SB 35</a:t>
            </a:r>
          </a:p>
          <a:p>
            <a:r>
              <a:rPr lang="en-US" dirty="0"/>
              <a:t>Prevailing wage and “skilled and trained workforce”</a:t>
            </a:r>
          </a:p>
          <a:p>
            <a:pPr lvl="1"/>
            <a:r>
              <a:rPr lang="en-US" dirty="0"/>
              <a:t>Unless specific bidding process utilized</a:t>
            </a:r>
          </a:p>
          <a:p>
            <a:r>
              <a:rPr lang="en-US" dirty="0"/>
              <a:t>Provide relocation assistance to qualified commercial tenants</a:t>
            </a:r>
          </a:p>
          <a:p>
            <a:r>
              <a:rPr lang="en-US" dirty="0"/>
              <a:t>100% residential </a:t>
            </a:r>
            <a:r>
              <a:rPr lang="en-US" b="1" dirty="0"/>
              <a:t>OR</a:t>
            </a:r>
            <a:r>
              <a:rPr lang="en-US" dirty="0"/>
              <a:t> mixed-use project with at least 50% of square feet residential</a:t>
            </a:r>
          </a:p>
          <a:p>
            <a:pPr lvl="1"/>
            <a:r>
              <a:rPr lang="en-US" dirty="0"/>
              <a:t>Consistent with Plan Bay Area 2050</a:t>
            </a:r>
          </a:p>
        </p:txBody>
      </p:sp>
      <p:sp>
        <p:nvSpPr>
          <p:cNvPr id="5" name="TextBox 4">
            <a:extLst>
              <a:ext uri="{FF2B5EF4-FFF2-40B4-BE49-F238E27FC236}">
                <a16:creationId xmlns:a16="http://schemas.microsoft.com/office/drawing/2014/main" id="{555913D2-6D10-AD37-7AD6-2565CC51B9B4}"/>
              </a:ext>
            </a:extLst>
          </p:cNvPr>
          <p:cNvSpPr txBox="1"/>
          <p:nvPr/>
        </p:nvSpPr>
        <p:spPr>
          <a:xfrm>
            <a:off x="6562725" y="5922415"/>
            <a:ext cx="5072835" cy="369332"/>
          </a:xfrm>
          <a:prstGeom prst="rect">
            <a:avLst/>
          </a:prstGeom>
          <a:noFill/>
        </p:spPr>
        <p:txBody>
          <a:bodyPr wrap="square" rtlCol="0">
            <a:spAutoFit/>
          </a:bodyPr>
          <a:lstStyle/>
          <a:p>
            <a:r>
              <a:rPr lang="en-US" dirty="0">
                <a:solidFill>
                  <a:srgbClr val="000000"/>
                </a:solidFill>
              </a:rPr>
              <a:t>Check </a:t>
            </a:r>
            <a:r>
              <a:rPr lang="en-US" dirty="0">
                <a:solidFill>
                  <a:schemeClr val="bg2">
                    <a:lumMod val="10000"/>
                  </a:schemeClr>
                </a:solidFill>
                <a:hlinkClick r:id="rId3"/>
              </a:rPr>
              <a:t>Summary of Key Details </a:t>
            </a:r>
            <a:r>
              <a:rPr lang="en-US" dirty="0">
                <a:solidFill>
                  <a:srgbClr val="000000"/>
                </a:solidFill>
              </a:rPr>
              <a:t>for more information </a:t>
            </a:r>
          </a:p>
        </p:txBody>
      </p:sp>
      <p:sp>
        <p:nvSpPr>
          <p:cNvPr id="4" name="Slide Number Placeholder 3">
            <a:extLst>
              <a:ext uri="{FF2B5EF4-FFF2-40B4-BE49-F238E27FC236}">
                <a16:creationId xmlns:a16="http://schemas.microsoft.com/office/drawing/2014/main" id="{175C44C0-A233-4CCF-9BD1-E1D30F55B5EA}"/>
              </a:ext>
            </a:extLst>
          </p:cNvPr>
          <p:cNvSpPr>
            <a:spLocks noGrp="1"/>
          </p:cNvSpPr>
          <p:nvPr>
            <p:ph type="sldNum" sz="quarter" idx="12"/>
          </p:nvPr>
        </p:nvSpPr>
        <p:spPr/>
        <p:txBody>
          <a:bodyPr/>
          <a:lstStyle/>
          <a:p>
            <a:fld id="{664336B7-4B1B-B043-B8D4-F2A73EBA36CA}" type="slidenum">
              <a:rPr lang="en-US" smtClean="0"/>
              <a:t>49</a:t>
            </a:fld>
            <a:endParaRPr lang="en-US"/>
          </a:p>
        </p:txBody>
      </p:sp>
    </p:spTree>
    <p:extLst>
      <p:ext uri="{BB962C8B-B14F-4D97-AF65-F5344CB8AC3E}">
        <p14:creationId xmlns:p14="http://schemas.microsoft.com/office/powerpoint/2010/main" val="14904024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7C40C2-D734-53FB-F23A-FB4FD167D8BC}"/>
              </a:ext>
            </a:extLst>
          </p:cNvPr>
          <p:cNvSpPr>
            <a:spLocks noGrp="1"/>
          </p:cNvSpPr>
          <p:nvPr>
            <p:ph type="title"/>
          </p:nvPr>
        </p:nvSpPr>
        <p:spPr/>
        <p:txBody>
          <a:bodyPr/>
          <a:lstStyle/>
          <a:p>
            <a:r>
              <a:rPr lang="en-US" b="1" dirty="0"/>
              <a:t>What do the laws say?</a:t>
            </a:r>
          </a:p>
        </p:txBody>
      </p:sp>
      <p:sp>
        <p:nvSpPr>
          <p:cNvPr id="3" name="Content Placeholder 2">
            <a:extLst>
              <a:ext uri="{FF2B5EF4-FFF2-40B4-BE49-F238E27FC236}">
                <a16:creationId xmlns:a16="http://schemas.microsoft.com/office/drawing/2014/main" id="{281F3F44-51ED-E447-8CF1-E5BBC761C771}"/>
              </a:ext>
            </a:extLst>
          </p:cNvPr>
          <p:cNvSpPr>
            <a:spLocks noGrp="1"/>
          </p:cNvSpPr>
          <p:nvPr>
            <p:ph idx="1"/>
          </p:nvPr>
        </p:nvSpPr>
        <p:spPr/>
        <p:txBody>
          <a:bodyPr/>
          <a:lstStyle/>
          <a:p>
            <a:r>
              <a:rPr lang="en-US" dirty="0"/>
              <a:t>The laws allow developments that qualify to partially bypass local zoning rules and use state standards to build housing in zones that allow office, retail or parking</a:t>
            </a:r>
          </a:p>
          <a:p>
            <a:r>
              <a:rPr lang="en-US" dirty="0"/>
              <a:t>Goes into effect July 1, 2023</a:t>
            </a:r>
          </a:p>
          <a:p>
            <a:r>
              <a:rPr lang="en-US" dirty="0"/>
              <a:t>Labor standards are required</a:t>
            </a:r>
            <a:endParaRPr lang="en-US" sz="2000" dirty="0">
              <a:solidFill>
                <a:srgbClr val="000000"/>
              </a:solidFill>
              <a:effectLst/>
            </a:endParaRPr>
          </a:p>
          <a:p>
            <a:endParaRPr lang="en-US" dirty="0"/>
          </a:p>
          <a:p>
            <a:endParaRPr lang="en-US" dirty="0"/>
          </a:p>
        </p:txBody>
      </p:sp>
      <p:sp>
        <p:nvSpPr>
          <p:cNvPr id="4" name="Slide Number Placeholder 3">
            <a:extLst>
              <a:ext uri="{FF2B5EF4-FFF2-40B4-BE49-F238E27FC236}">
                <a16:creationId xmlns:a16="http://schemas.microsoft.com/office/drawing/2014/main" id="{62609FC9-88AC-F014-9048-1BE8B24CE6FA}"/>
              </a:ext>
            </a:extLst>
          </p:cNvPr>
          <p:cNvSpPr>
            <a:spLocks noGrp="1"/>
          </p:cNvSpPr>
          <p:nvPr>
            <p:ph type="sldNum" sz="quarter" idx="12"/>
          </p:nvPr>
        </p:nvSpPr>
        <p:spPr/>
        <p:txBody>
          <a:bodyPr/>
          <a:lstStyle/>
          <a:p>
            <a:fld id="{664336B7-4B1B-B043-B8D4-F2A73EBA36CA}" type="slidenum">
              <a:rPr lang="en-US" smtClean="0"/>
              <a:t>5</a:t>
            </a:fld>
            <a:endParaRPr lang="en-US"/>
          </a:p>
        </p:txBody>
      </p:sp>
    </p:spTree>
    <p:extLst>
      <p:ext uri="{BB962C8B-B14F-4D97-AF65-F5344CB8AC3E}">
        <p14:creationId xmlns:p14="http://schemas.microsoft.com/office/powerpoint/2010/main" val="1255513250"/>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0E707A-707B-4F18-BFCE-48D75F3B67B8}"/>
              </a:ext>
            </a:extLst>
          </p:cNvPr>
          <p:cNvSpPr>
            <a:spLocks noGrp="1"/>
          </p:cNvSpPr>
          <p:nvPr>
            <p:ph type="title"/>
          </p:nvPr>
        </p:nvSpPr>
        <p:spPr>
          <a:xfrm>
            <a:off x="370115" y="365126"/>
            <a:ext cx="11230006" cy="669018"/>
          </a:xfrm>
        </p:spPr>
        <p:txBody>
          <a:bodyPr>
            <a:normAutofit fontScale="90000"/>
          </a:bodyPr>
          <a:lstStyle/>
          <a:p>
            <a:r>
              <a:rPr lang="en-US" b="1" dirty="0"/>
              <a:t>Exempting Parcels from AB 2011</a:t>
            </a:r>
          </a:p>
        </p:txBody>
      </p:sp>
      <p:sp>
        <p:nvSpPr>
          <p:cNvPr id="3" name="Content Placeholder 2">
            <a:extLst>
              <a:ext uri="{FF2B5EF4-FFF2-40B4-BE49-F238E27FC236}">
                <a16:creationId xmlns:a16="http://schemas.microsoft.com/office/drawing/2014/main" id="{EBDDB008-B3CE-48E2-97FA-DC25534BC338}"/>
              </a:ext>
            </a:extLst>
          </p:cNvPr>
          <p:cNvSpPr>
            <a:spLocks noGrp="1"/>
          </p:cNvSpPr>
          <p:nvPr>
            <p:ph idx="1"/>
          </p:nvPr>
        </p:nvSpPr>
        <p:spPr>
          <a:xfrm>
            <a:off x="889348" y="1034144"/>
            <a:ext cx="10710772" cy="5276168"/>
          </a:xfrm>
        </p:spPr>
        <p:txBody>
          <a:bodyPr>
            <a:normAutofit fontScale="92500" lnSpcReduction="10000"/>
          </a:bodyPr>
          <a:lstStyle/>
          <a:p>
            <a:pPr>
              <a:lnSpc>
                <a:spcPct val="120000"/>
              </a:lnSpc>
            </a:pPr>
            <a:r>
              <a:rPr lang="en-US" dirty="0"/>
              <a:t>May exempt parcels prior to receiving development application </a:t>
            </a:r>
            <a:r>
              <a:rPr lang="en-US" b="1" dirty="0"/>
              <a:t>IF</a:t>
            </a:r>
            <a:r>
              <a:rPr lang="en-US" dirty="0"/>
              <a:t> findings with substantial evidence of:</a:t>
            </a:r>
          </a:p>
          <a:p>
            <a:pPr lvl="1">
              <a:lnSpc>
                <a:spcPct val="120000"/>
              </a:lnSpc>
            </a:pPr>
            <a:r>
              <a:rPr lang="en-US" dirty="0"/>
              <a:t>(1) Agency has identified one or more parcels that meet certain specified AB 2011 criteria;</a:t>
            </a:r>
          </a:p>
          <a:p>
            <a:pPr lvl="1">
              <a:lnSpc>
                <a:spcPct val="120000"/>
              </a:lnSpc>
            </a:pPr>
            <a:r>
              <a:rPr lang="en-US" dirty="0"/>
              <a:t>(2) If those parcels would not be otherwise eligible for development under AB 2011, agency has permitted parcel to be developed at residential densities above applicable AB 2011 densities (and if mixed income housing project, above applicable AB 2011 heights); </a:t>
            </a:r>
            <a:r>
              <a:rPr lang="en-US" b="1" dirty="0"/>
              <a:t>AND</a:t>
            </a:r>
          </a:p>
          <a:p>
            <a:pPr lvl="1">
              <a:lnSpc>
                <a:spcPct val="120000"/>
              </a:lnSpc>
            </a:pPr>
            <a:r>
              <a:rPr lang="en-US" dirty="0"/>
              <a:t>(3) Development of the parcel(s) will result in: </a:t>
            </a:r>
          </a:p>
          <a:p>
            <a:pPr lvl="2">
              <a:lnSpc>
                <a:spcPct val="120000"/>
              </a:lnSpc>
            </a:pPr>
            <a:r>
              <a:rPr lang="en-US" dirty="0"/>
              <a:t>(</a:t>
            </a:r>
            <a:r>
              <a:rPr lang="en-US" dirty="0" err="1"/>
              <a:t>i</a:t>
            </a:r>
            <a:r>
              <a:rPr lang="en-US" dirty="0"/>
              <a:t>) no net loss of the total potential residential density in jurisdiction, </a:t>
            </a:r>
          </a:p>
          <a:p>
            <a:pPr lvl="2">
              <a:lnSpc>
                <a:spcPct val="120000"/>
              </a:lnSpc>
            </a:pPr>
            <a:r>
              <a:rPr lang="en-US" dirty="0"/>
              <a:t>(ii) no let loss of the potential residential density of housing affordable to lower income households, and </a:t>
            </a:r>
          </a:p>
          <a:p>
            <a:pPr lvl="2">
              <a:lnSpc>
                <a:spcPct val="120000"/>
              </a:lnSpc>
            </a:pPr>
            <a:r>
              <a:rPr lang="en-US" dirty="0"/>
              <a:t>(iii) affirmative furthering of fair housing.</a:t>
            </a:r>
          </a:p>
          <a:p>
            <a:endParaRPr lang="en-US" dirty="0"/>
          </a:p>
        </p:txBody>
      </p:sp>
      <p:sp>
        <p:nvSpPr>
          <p:cNvPr id="4" name="Slide Number Placeholder 3">
            <a:extLst>
              <a:ext uri="{FF2B5EF4-FFF2-40B4-BE49-F238E27FC236}">
                <a16:creationId xmlns:a16="http://schemas.microsoft.com/office/drawing/2014/main" id="{52E64EEC-EF94-4228-923F-35D609208F04}"/>
              </a:ext>
            </a:extLst>
          </p:cNvPr>
          <p:cNvSpPr>
            <a:spLocks noGrp="1"/>
          </p:cNvSpPr>
          <p:nvPr>
            <p:ph type="sldNum" sz="quarter" idx="12"/>
          </p:nvPr>
        </p:nvSpPr>
        <p:spPr/>
        <p:txBody>
          <a:bodyPr/>
          <a:lstStyle/>
          <a:p>
            <a:fld id="{664336B7-4B1B-B043-B8D4-F2A73EBA36CA}" type="slidenum">
              <a:rPr lang="en-US" smtClean="0"/>
              <a:t>50</a:t>
            </a:fld>
            <a:endParaRPr lang="en-US"/>
          </a:p>
        </p:txBody>
      </p:sp>
    </p:spTree>
    <p:extLst>
      <p:ext uri="{BB962C8B-B14F-4D97-AF65-F5344CB8AC3E}">
        <p14:creationId xmlns:p14="http://schemas.microsoft.com/office/powerpoint/2010/main" val="3939910698"/>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0E707A-707B-4F18-BFCE-48D75F3B67B8}"/>
              </a:ext>
            </a:extLst>
          </p:cNvPr>
          <p:cNvSpPr>
            <a:spLocks noGrp="1"/>
          </p:cNvSpPr>
          <p:nvPr>
            <p:ph type="title"/>
          </p:nvPr>
        </p:nvSpPr>
        <p:spPr/>
        <p:txBody>
          <a:bodyPr/>
          <a:lstStyle/>
          <a:p>
            <a:r>
              <a:rPr lang="en-US" b="1" dirty="0"/>
              <a:t>Exempting Parcels from SB 6</a:t>
            </a:r>
          </a:p>
        </p:txBody>
      </p:sp>
      <p:sp>
        <p:nvSpPr>
          <p:cNvPr id="3" name="Content Placeholder 2">
            <a:extLst>
              <a:ext uri="{FF2B5EF4-FFF2-40B4-BE49-F238E27FC236}">
                <a16:creationId xmlns:a16="http://schemas.microsoft.com/office/drawing/2014/main" id="{EBDDB008-B3CE-48E2-97FA-DC25534BC338}"/>
              </a:ext>
            </a:extLst>
          </p:cNvPr>
          <p:cNvSpPr>
            <a:spLocks noGrp="1"/>
          </p:cNvSpPr>
          <p:nvPr>
            <p:ph idx="1"/>
          </p:nvPr>
        </p:nvSpPr>
        <p:spPr/>
        <p:txBody>
          <a:bodyPr>
            <a:normAutofit/>
          </a:bodyPr>
          <a:lstStyle/>
          <a:p>
            <a:r>
              <a:rPr lang="en-US" dirty="0"/>
              <a:t>May exempt parcels IF findings with substantial evidence of:</a:t>
            </a:r>
          </a:p>
          <a:p>
            <a:pPr lvl="1"/>
            <a:r>
              <a:rPr lang="en-US" dirty="0"/>
              <a:t>(1) Concurrently relocated lost density to other parcels </a:t>
            </a:r>
            <a:r>
              <a:rPr lang="en-US" b="1" dirty="0"/>
              <a:t>OR</a:t>
            </a:r>
            <a:endParaRPr lang="en-US" b="1" u="sng" dirty="0"/>
          </a:p>
          <a:p>
            <a:pPr lvl="1"/>
            <a:r>
              <a:rPr lang="en-US" dirty="0"/>
              <a:t>(2) Accommodation of lost density on parcels by allowing greater residential density than required by SB 6</a:t>
            </a:r>
          </a:p>
          <a:p>
            <a:r>
              <a:rPr lang="en-US" dirty="0"/>
              <a:t>Replacement parcels must:</a:t>
            </a:r>
          </a:p>
          <a:p>
            <a:pPr lvl="1"/>
            <a:r>
              <a:rPr lang="en-US" dirty="0"/>
              <a:t>(1) Be suitable for residential development </a:t>
            </a:r>
            <a:r>
              <a:rPr lang="en-US" b="1" dirty="0"/>
              <a:t>AND</a:t>
            </a:r>
          </a:p>
          <a:p>
            <a:pPr lvl="1"/>
            <a:r>
              <a:rPr lang="en-US" dirty="0"/>
              <a:t>(2) Allow by-right development</a:t>
            </a:r>
          </a:p>
        </p:txBody>
      </p:sp>
      <p:sp>
        <p:nvSpPr>
          <p:cNvPr id="4" name="Slide Number Placeholder 3">
            <a:extLst>
              <a:ext uri="{FF2B5EF4-FFF2-40B4-BE49-F238E27FC236}">
                <a16:creationId xmlns:a16="http://schemas.microsoft.com/office/drawing/2014/main" id="{52E64EEC-EF94-4228-923F-35D609208F04}"/>
              </a:ext>
            </a:extLst>
          </p:cNvPr>
          <p:cNvSpPr>
            <a:spLocks noGrp="1"/>
          </p:cNvSpPr>
          <p:nvPr>
            <p:ph type="sldNum" sz="quarter" idx="12"/>
          </p:nvPr>
        </p:nvSpPr>
        <p:spPr/>
        <p:txBody>
          <a:bodyPr/>
          <a:lstStyle/>
          <a:p>
            <a:fld id="{664336B7-4B1B-B043-B8D4-F2A73EBA36CA}" type="slidenum">
              <a:rPr lang="en-US" smtClean="0"/>
              <a:t>51</a:t>
            </a:fld>
            <a:endParaRPr lang="en-US"/>
          </a:p>
        </p:txBody>
      </p:sp>
    </p:spTree>
    <p:extLst>
      <p:ext uri="{BB962C8B-B14F-4D97-AF65-F5344CB8AC3E}">
        <p14:creationId xmlns:p14="http://schemas.microsoft.com/office/powerpoint/2010/main" val="760048369"/>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3FDF34-AFDB-224A-F5A5-62A26FE0ADC8}"/>
              </a:ext>
            </a:extLst>
          </p:cNvPr>
          <p:cNvSpPr>
            <a:spLocks noGrp="1"/>
          </p:cNvSpPr>
          <p:nvPr>
            <p:ph type="title"/>
          </p:nvPr>
        </p:nvSpPr>
        <p:spPr>
          <a:xfrm>
            <a:off x="591879" y="262809"/>
            <a:ext cx="11230006" cy="1325563"/>
          </a:xfrm>
        </p:spPr>
        <p:txBody>
          <a:bodyPr/>
          <a:lstStyle/>
          <a:p>
            <a:r>
              <a:rPr lang="en-US" b="1" dirty="0"/>
              <a:t>AB 2011 vs. SB 6</a:t>
            </a:r>
          </a:p>
        </p:txBody>
      </p:sp>
      <p:graphicFrame>
        <p:nvGraphicFramePr>
          <p:cNvPr id="5" name="Table 5">
            <a:extLst>
              <a:ext uri="{FF2B5EF4-FFF2-40B4-BE49-F238E27FC236}">
                <a16:creationId xmlns:a16="http://schemas.microsoft.com/office/drawing/2014/main" id="{0CAFA9DE-6AC8-4154-8F9C-F34BA1E477EE}"/>
              </a:ext>
            </a:extLst>
          </p:cNvPr>
          <p:cNvGraphicFramePr>
            <a:graphicFrameLocks noGrp="1"/>
          </p:cNvGraphicFramePr>
          <p:nvPr>
            <p:ph idx="1"/>
            <p:extLst>
              <p:ext uri="{D42A27DB-BD31-4B8C-83A1-F6EECF244321}">
                <p14:modId xmlns:p14="http://schemas.microsoft.com/office/powerpoint/2010/main" val="1522856887"/>
              </p:ext>
            </p:extLst>
          </p:nvPr>
        </p:nvGraphicFramePr>
        <p:xfrm>
          <a:off x="591879" y="1388408"/>
          <a:ext cx="11035118" cy="4227220"/>
        </p:xfrm>
        <a:graphic>
          <a:graphicData uri="http://schemas.openxmlformats.org/drawingml/2006/table">
            <a:tbl>
              <a:tblPr firstRow="1" firstCol="1" bandRow="1">
                <a:tableStyleId>{5C22544A-7EE6-4342-B048-85BDC9FD1C3A}</a:tableStyleId>
              </a:tblPr>
              <a:tblGrid>
                <a:gridCol w="2847060">
                  <a:extLst>
                    <a:ext uri="{9D8B030D-6E8A-4147-A177-3AD203B41FA5}">
                      <a16:colId xmlns:a16="http://schemas.microsoft.com/office/drawing/2014/main" val="1079155721"/>
                    </a:ext>
                  </a:extLst>
                </a:gridCol>
                <a:gridCol w="3945835">
                  <a:extLst>
                    <a:ext uri="{9D8B030D-6E8A-4147-A177-3AD203B41FA5}">
                      <a16:colId xmlns:a16="http://schemas.microsoft.com/office/drawing/2014/main" val="3482361666"/>
                    </a:ext>
                  </a:extLst>
                </a:gridCol>
                <a:gridCol w="4242223">
                  <a:extLst>
                    <a:ext uri="{9D8B030D-6E8A-4147-A177-3AD203B41FA5}">
                      <a16:colId xmlns:a16="http://schemas.microsoft.com/office/drawing/2014/main" val="3717194889"/>
                    </a:ext>
                  </a:extLst>
                </a:gridCol>
              </a:tblGrid>
              <a:tr h="576316">
                <a:tc>
                  <a:txBody>
                    <a:bodyPr/>
                    <a:lstStyle/>
                    <a:p>
                      <a:r>
                        <a:rPr lang="en-US" sz="1600" dirty="0">
                          <a:solidFill>
                            <a:schemeClr val="accent1"/>
                          </a:solidFill>
                        </a:rPr>
                        <a:t>-</a:t>
                      </a:r>
                    </a:p>
                  </a:txBody>
                  <a:tcPr marL="79136" marR="79136" marT="39568" marB="39568">
                    <a:solidFill>
                      <a:schemeClr val="accent1"/>
                    </a:solidFill>
                  </a:tcPr>
                </a:tc>
                <a:tc>
                  <a:txBody>
                    <a:bodyPr/>
                    <a:lstStyle/>
                    <a:p>
                      <a:pPr algn="ctr"/>
                      <a:r>
                        <a:rPr lang="en-US" sz="2000" dirty="0"/>
                        <a:t>AB 2011</a:t>
                      </a:r>
                    </a:p>
                  </a:txBody>
                  <a:tcPr marL="79136" marR="79136" marT="39568" marB="39568" anchor="ctr"/>
                </a:tc>
                <a:tc>
                  <a:txBody>
                    <a:bodyPr/>
                    <a:lstStyle/>
                    <a:p>
                      <a:pPr algn="ctr"/>
                      <a:r>
                        <a:rPr lang="en-US" sz="2000"/>
                        <a:t>SB 6</a:t>
                      </a:r>
                    </a:p>
                  </a:txBody>
                  <a:tcPr marL="79136" marR="79136" marT="39568" marB="39568" anchor="ctr"/>
                </a:tc>
                <a:extLst>
                  <a:ext uri="{0D108BD9-81ED-4DB2-BD59-A6C34878D82A}">
                    <a16:rowId xmlns:a16="http://schemas.microsoft.com/office/drawing/2014/main" val="2697252366"/>
                  </a:ext>
                </a:extLst>
              </a:tr>
              <a:tr h="703501">
                <a:tc>
                  <a:txBody>
                    <a:bodyPr/>
                    <a:lstStyle/>
                    <a:p>
                      <a:pPr marL="228600" lvl="1" algn="l"/>
                      <a:r>
                        <a:rPr lang="en-US" sz="1800" dirty="0">
                          <a:solidFill>
                            <a:schemeClr val="bg1"/>
                          </a:solidFill>
                        </a:rPr>
                        <a:t>Location</a:t>
                      </a:r>
                    </a:p>
                  </a:txBody>
                  <a:tcPr marL="79136" marR="79136" marT="39568" marB="39568" anchor="ctr">
                    <a:solidFill>
                      <a:schemeClr val="accent1"/>
                    </a:solidFill>
                  </a:tcPr>
                </a:tc>
                <a:tc>
                  <a:txBody>
                    <a:bodyPr/>
                    <a:lstStyle/>
                    <a:p>
                      <a:r>
                        <a:rPr lang="en-US" sz="1800">
                          <a:solidFill>
                            <a:schemeClr val="bg2">
                              <a:lumMod val="10000"/>
                            </a:schemeClr>
                          </a:solidFill>
                        </a:rPr>
                        <a:t>+</a:t>
                      </a:r>
                      <a:r>
                        <a:rPr lang="en-US" sz="1600">
                          <a:solidFill>
                            <a:schemeClr val="bg2">
                              <a:lumMod val="10000"/>
                            </a:schemeClr>
                          </a:solidFill>
                        </a:rPr>
                        <a:t> Permits residential development in commercial zone</a:t>
                      </a:r>
                    </a:p>
                  </a:txBody>
                  <a:tcPr marL="79136" marR="79136" marT="39568" marB="39568" anchor="ctr"/>
                </a:tc>
                <a:tc>
                  <a:txBody>
                    <a:bodyPr/>
                    <a:lstStyle/>
                    <a:p>
                      <a:pPr marL="0" marR="0" lvl="0" indent="0" algn="l" defTabSz="914400" rtl="0" eaLnBrk="1" fontAlgn="auto" latinLnBrk="0" hangingPunct="1">
                        <a:lnSpc>
                          <a:spcPct val="100000"/>
                        </a:lnSpc>
                        <a:spcBef>
                          <a:spcPct val="0"/>
                        </a:spcBef>
                        <a:spcAft>
                          <a:spcPct val="0"/>
                        </a:spcAft>
                        <a:buClrTx/>
                        <a:buSzTx/>
                        <a:buFontTx/>
                        <a:buNone/>
                        <a:defRPr/>
                      </a:pPr>
                      <a:r>
                        <a:rPr lang="en-US" sz="1800">
                          <a:solidFill>
                            <a:schemeClr val="bg2">
                              <a:lumMod val="10000"/>
                            </a:schemeClr>
                          </a:solidFill>
                        </a:rPr>
                        <a:t>+</a:t>
                      </a:r>
                      <a:r>
                        <a:rPr lang="en-US" sz="1600">
                          <a:solidFill>
                            <a:schemeClr val="bg2">
                              <a:lumMod val="10000"/>
                            </a:schemeClr>
                          </a:solidFill>
                        </a:rPr>
                        <a:t> Permits residential development in commercial zone</a:t>
                      </a:r>
                    </a:p>
                  </a:txBody>
                  <a:tcPr marL="79136" marR="79136" marT="39568" marB="39568" anchor="ctr"/>
                </a:tc>
                <a:extLst>
                  <a:ext uri="{0D108BD9-81ED-4DB2-BD59-A6C34878D82A}">
                    <a16:rowId xmlns:a16="http://schemas.microsoft.com/office/drawing/2014/main" val="2904826996"/>
                  </a:ext>
                </a:extLst>
              </a:tr>
              <a:tr h="621159">
                <a:tc>
                  <a:txBody>
                    <a:bodyPr/>
                    <a:lstStyle/>
                    <a:p>
                      <a:pPr marL="228600" lvl="1" algn="l"/>
                      <a:r>
                        <a:rPr lang="en-US" sz="1800">
                          <a:solidFill>
                            <a:schemeClr val="bg1"/>
                          </a:solidFill>
                        </a:rPr>
                        <a:t>Project Type</a:t>
                      </a:r>
                    </a:p>
                  </a:txBody>
                  <a:tcPr marL="79136" marR="79136" marT="39568" marB="39568" anchor="ctr">
                    <a:solidFill>
                      <a:schemeClr val="accent1"/>
                    </a:solidFill>
                  </a:tcPr>
                </a:tc>
                <a:tc>
                  <a:txBody>
                    <a:bodyPr/>
                    <a:lstStyle/>
                    <a:p>
                      <a:r>
                        <a:rPr lang="en-US" sz="1800" dirty="0">
                          <a:solidFill>
                            <a:schemeClr val="bg2">
                              <a:lumMod val="10000"/>
                            </a:schemeClr>
                          </a:solidFill>
                        </a:rPr>
                        <a:t>-</a:t>
                      </a:r>
                      <a:r>
                        <a:rPr lang="en-US" sz="1600" dirty="0">
                          <a:solidFill>
                            <a:schemeClr val="bg2">
                              <a:lumMod val="10000"/>
                            </a:schemeClr>
                          </a:solidFill>
                        </a:rPr>
                        <a:t> Multifamily residential projects only</a:t>
                      </a:r>
                    </a:p>
                  </a:txBody>
                  <a:tcPr marL="79136" marR="79136" marT="39568" marB="39568" anchor="ctr"/>
                </a:tc>
                <a:tc>
                  <a:txBody>
                    <a:bodyPr/>
                    <a:lstStyle/>
                    <a:p>
                      <a:r>
                        <a:rPr lang="en-US" sz="1800" dirty="0">
                          <a:solidFill>
                            <a:schemeClr val="bg2">
                              <a:lumMod val="10000"/>
                            </a:schemeClr>
                          </a:solidFill>
                        </a:rPr>
                        <a:t>+</a:t>
                      </a:r>
                      <a:r>
                        <a:rPr lang="en-US" sz="1600" dirty="0">
                          <a:solidFill>
                            <a:schemeClr val="bg2">
                              <a:lumMod val="10000"/>
                            </a:schemeClr>
                          </a:solidFill>
                        </a:rPr>
                        <a:t> May be a mixed-use project so long as 50% residential</a:t>
                      </a:r>
                    </a:p>
                  </a:txBody>
                  <a:tcPr marL="79136" marR="79136" marT="39568" marB="39568" anchor="ctr"/>
                </a:tc>
                <a:extLst>
                  <a:ext uri="{0D108BD9-81ED-4DB2-BD59-A6C34878D82A}">
                    <a16:rowId xmlns:a16="http://schemas.microsoft.com/office/drawing/2014/main" val="2485946133"/>
                  </a:ext>
                </a:extLst>
              </a:tr>
              <a:tr h="576316">
                <a:tc>
                  <a:txBody>
                    <a:bodyPr/>
                    <a:lstStyle/>
                    <a:p>
                      <a:pPr marL="228600" lvl="1" algn="l"/>
                      <a:r>
                        <a:rPr lang="en-US" sz="1800">
                          <a:solidFill>
                            <a:schemeClr val="bg1"/>
                          </a:solidFill>
                        </a:rPr>
                        <a:t>Affordable Housing</a:t>
                      </a:r>
                    </a:p>
                  </a:txBody>
                  <a:tcPr marL="79136" marR="79136" marT="39568" marB="39568" anchor="ctr">
                    <a:solidFill>
                      <a:schemeClr val="accent1"/>
                    </a:solidFill>
                  </a:tcPr>
                </a:tc>
                <a:tc>
                  <a:txBody>
                    <a:bodyPr/>
                    <a:lstStyle/>
                    <a:p>
                      <a:r>
                        <a:rPr lang="en-US" sz="1800" dirty="0">
                          <a:solidFill>
                            <a:schemeClr val="bg2">
                              <a:lumMod val="10000"/>
                            </a:schemeClr>
                          </a:solidFill>
                        </a:rPr>
                        <a:t>-</a:t>
                      </a:r>
                      <a:r>
                        <a:rPr lang="en-US" sz="1600" dirty="0">
                          <a:solidFill>
                            <a:schemeClr val="bg2">
                              <a:lumMod val="10000"/>
                            </a:schemeClr>
                          </a:solidFill>
                        </a:rPr>
                        <a:t> Must provide some affordable housing </a:t>
                      </a:r>
                    </a:p>
                  </a:txBody>
                  <a:tcPr marL="79136" marR="79136" marT="39568" marB="39568" anchor="ctr"/>
                </a:tc>
                <a:tc>
                  <a:txBody>
                    <a:bodyPr/>
                    <a:lstStyle/>
                    <a:p>
                      <a:r>
                        <a:rPr lang="en-US" sz="1800">
                          <a:solidFill>
                            <a:schemeClr val="bg2">
                              <a:lumMod val="10000"/>
                            </a:schemeClr>
                          </a:solidFill>
                        </a:rPr>
                        <a:t>+</a:t>
                      </a:r>
                      <a:r>
                        <a:rPr lang="en-US" sz="1600">
                          <a:solidFill>
                            <a:schemeClr val="bg2">
                              <a:lumMod val="10000"/>
                            </a:schemeClr>
                          </a:solidFill>
                        </a:rPr>
                        <a:t> No requirement to provide affordable housing*</a:t>
                      </a:r>
                    </a:p>
                  </a:txBody>
                  <a:tcPr marL="79136" marR="79136" marT="39568" marB="39568" anchor="ctr"/>
                </a:tc>
                <a:extLst>
                  <a:ext uri="{0D108BD9-81ED-4DB2-BD59-A6C34878D82A}">
                    <a16:rowId xmlns:a16="http://schemas.microsoft.com/office/drawing/2014/main" val="3120354860"/>
                  </a:ext>
                </a:extLst>
              </a:tr>
              <a:tr h="576316">
                <a:tc>
                  <a:txBody>
                    <a:bodyPr/>
                    <a:lstStyle/>
                    <a:p>
                      <a:pPr marL="228600" lvl="1" algn="l"/>
                      <a:r>
                        <a:rPr lang="en-US" sz="1800">
                          <a:solidFill>
                            <a:schemeClr val="bg1"/>
                          </a:solidFill>
                        </a:rPr>
                        <a:t>CEQA</a:t>
                      </a:r>
                    </a:p>
                  </a:txBody>
                  <a:tcPr marL="79136" marR="79136" marT="39568" marB="39568" anchor="ctr">
                    <a:solidFill>
                      <a:schemeClr val="accent1"/>
                    </a:solidFill>
                  </a:tcPr>
                </a:tc>
                <a:tc>
                  <a:txBody>
                    <a:bodyPr/>
                    <a:lstStyle/>
                    <a:p>
                      <a:r>
                        <a:rPr lang="en-US" sz="1800">
                          <a:solidFill>
                            <a:schemeClr val="bg2">
                              <a:lumMod val="10000"/>
                            </a:schemeClr>
                          </a:solidFill>
                        </a:rPr>
                        <a:t>+</a:t>
                      </a:r>
                      <a:r>
                        <a:rPr lang="en-US" sz="1600">
                          <a:solidFill>
                            <a:schemeClr val="bg2">
                              <a:lumMod val="10000"/>
                            </a:schemeClr>
                          </a:solidFill>
                        </a:rPr>
                        <a:t> Exempt from CEQA</a:t>
                      </a:r>
                    </a:p>
                  </a:txBody>
                  <a:tcPr marL="79136" marR="79136" marT="39568" marB="39568" anchor="ctr"/>
                </a:tc>
                <a:tc>
                  <a:txBody>
                    <a:bodyPr/>
                    <a:lstStyle/>
                    <a:p>
                      <a:r>
                        <a:rPr lang="en-US" sz="1800" dirty="0">
                          <a:solidFill>
                            <a:schemeClr val="bg2">
                              <a:lumMod val="10000"/>
                            </a:schemeClr>
                          </a:solidFill>
                        </a:rPr>
                        <a:t>-</a:t>
                      </a:r>
                      <a:r>
                        <a:rPr lang="en-US" sz="1600" dirty="0">
                          <a:solidFill>
                            <a:schemeClr val="bg2">
                              <a:lumMod val="10000"/>
                            </a:schemeClr>
                          </a:solidFill>
                        </a:rPr>
                        <a:t> Not exempt from CEQA*</a:t>
                      </a:r>
                    </a:p>
                  </a:txBody>
                  <a:tcPr marL="79136" marR="79136" marT="39568" marB="39568" anchor="ctr"/>
                </a:tc>
                <a:extLst>
                  <a:ext uri="{0D108BD9-81ED-4DB2-BD59-A6C34878D82A}">
                    <a16:rowId xmlns:a16="http://schemas.microsoft.com/office/drawing/2014/main" val="2886554850"/>
                  </a:ext>
                </a:extLst>
              </a:tr>
              <a:tr h="576316">
                <a:tc>
                  <a:txBody>
                    <a:bodyPr/>
                    <a:lstStyle/>
                    <a:p>
                      <a:pPr marL="228600" lvl="1" algn="l"/>
                      <a:r>
                        <a:rPr lang="en-US" sz="1800">
                          <a:solidFill>
                            <a:schemeClr val="bg1"/>
                          </a:solidFill>
                        </a:rPr>
                        <a:t>Labor Requirements</a:t>
                      </a:r>
                    </a:p>
                  </a:txBody>
                  <a:tcPr marL="79136" marR="79136" marT="39568" marB="39568" anchor="ctr">
                    <a:solidFill>
                      <a:schemeClr val="accent1"/>
                    </a:solidFill>
                  </a:tcPr>
                </a:tc>
                <a:tc>
                  <a:txBody>
                    <a:bodyPr/>
                    <a:lstStyle/>
                    <a:p>
                      <a:r>
                        <a:rPr lang="en-US" sz="1800">
                          <a:solidFill>
                            <a:schemeClr val="bg2">
                              <a:lumMod val="10000"/>
                            </a:schemeClr>
                          </a:solidFill>
                        </a:rPr>
                        <a:t>+</a:t>
                      </a:r>
                      <a:r>
                        <a:rPr lang="en-US" sz="1600">
                          <a:solidFill>
                            <a:schemeClr val="bg2">
                              <a:lumMod val="10000"/>
                            </a:schemeClr>
                          </a:solidFill>
                        </a:rPr>
                        <a:t> Prevailing wage required</a:t>
                      </a:r>
                    </a:p>
                  </a:txBody>
                  <a:tcPr marL="79136" marR="79136" marT="39568" marB="39568" anchor="ctr"/>
                </a:tc>
                <a:tc>
                  <a:txBody>
                    <a:bodyPr/>
                    <a:lstStyle/>
                    <a:p>
                      <a:r>
                        <a:rPr lang="en-US" sz="1800" dirty="0">
                          <a:solidFill>
                            <a:schemeClr val="bg2">
                              <a:lumMod val="10000"/>
                            </a:schemeClr>
                          </a:solidFill>
                        </a:rPr>
                        <a:t>-</a:t>
                      </a:r>
                      <a:r>
                        <a:rPr lang="en-US" sz="1600" dirty="0">
                          <a:solidFill>
                            <a:schemeClr val="bg2">
                              <a:lumMod val="10000"/>
                            </a:schemeClr>
                          </a:solidFill>
                        </a:rPr>
                        <a:t> Prevailing wage and “skilled and trained workforce” required</a:t>
                      </a:r>
                    </a:p>
                  </a:txBody>
                  <a:tcPr marL="79136" marR="79136" marT="39568" marB="39568" anchor="ctr"/>
                </a:tc>
                <a:extLst>
                  <a:ext uri="{0D108BD9-81ED-4DB2-BD59-A6C34878D82A}">
                    <a16:rowId xmlns:a16="http://schemas.microsoft.com/office/drawing/2014/main" val="550242321"/>
                  </a:ext>
                </a:extLst>
              </a:tr>
              <a:tr h="576316">
                <a:tc>
                  <a:txBody>
                    <a:bodyPr/>
                    <a:lstStyle/>
                    <a:p>
                      <a:pPr marL="228600" lvl="1" algn="l"/>
                      <a:r>
                        <a:rPr lang="en-US" sz="1800">
                          <a:solidFill>
                            <a:schemeClr val="bg1"/>
                          </a:solidFill>
                        </a:rPr>
                        <a:t>Approval Process</a:t>
                      </a:r>
                    </a:p>
                  </a:txBody>
                  <a:tcPr marL="79136" marR="79136" marT="39568" marB="39568" anchor="ctr">
                    <a:solidFill>
                      <a:schemeClr val="accent1"/>
                    </a:solidFill>
                  </a:tcPr>
                </a:tc>
                <a:tc>
                  <a:txBody>
                    <a:bodyPr/>
                    <a:lstStyle/>
                    <a:p>
                      <a:r>
                        <a:rPr lang="en-US" sz="1800">
                          <a:solidFill>
                            <a:schemeClr val="bg2">
                              <a:lumMod val="10000"/>
                            </a:schemeClr>
                          </a:solidFill>
                        </a:rPr>
                        <a:t>+</a:t>
                      </a:r>
                      <a:r>
                        <a:rPr lang="en-US" sz="1600">
                          <a:solidFill>
                            <a:schemeClr val="bg2">
                              <a:lumMod val="10000"/>
                            </a:schemeClr>
                          </a:solidFill>
                        </a:rPr>
                        <a:t> Streamlined, ministerial process</a:t>
                      </a:r>
                    </a:p>
                  </a:txBody>
                  <a:tcPr marL="79136" marR="79136" marT="39568" marB="39568" anchor="ctr"/>
                </a:tc>
                <a:tc>
                  <a:txBody>
                    <a:bodyPr/>
                    <a:lstStyle/>
                    <a:p>
                      <a:r>
                        <a:rPr lang="en-US" sz="1600" dirty="0">
                          <a:solidFill>
                            <a:schemeClr val="bg2">
                              <a:lumMod val="10000"/>
                            </a:schemeClr>
                          </a:solidFill>
                        </a:rPr>
                        <a:t>- No streamlined, ministerial process*</a:t>
                      </a:r>
                    </a:p>
                  </a:txBody>
                  <a:tcPr marL="79136" marR="79136" marT="39568" marB="39568" anchor="ctr"/>
                </a:tc>
                <a:extLst>
                  <a:ext uri="{0D108BD9-81ED-4DB2-BD59-A6C34878D82A}">
                    <a16:rowId xmlns:a16="http://schemas.microsoft.com/office/drawing/2014/main" val="1735985172"/>
                  </a:ext>
                </a:extLst>
              </a:tr>
            </a:tbl>
          </a:graphicData>
        </a:graphic>
      </p:graphicFrame>
      <p:sp>
        <p:nvSpPr>
          <p:cNvPr id="6" name="TextBox 5">
            <a:extLst>
              <a:ext uri="{FF2B5EF4-FFF2-40B4-BE49-F238E27FC236}">
                <a16:creationId xmlns:a16="http://schemas.microsoft.com/office/drawing/2014/main" id="{A3CF0751-D5D0-4A32-B00E-DC4E6B04388F}"/>
              </a:ext>
            </a:extLst>
          </p:cNvPr>
          <p:cNvSpPr txBox="1"/>
          <p:nvPr/>
        </p:nvSpPr>
        <p:spPr>
          <a:xfrm>
            <a:off x="6206882" y="5938042"/>
            <a:ext cx="5530996" cy="369332"/>
          </a:xfrm>
          <a:prstGeom prst="rect">
            <a:avLst/>
          </a:prstGeom>
          <a:noFill/>
        </p:spPr>
        <p:txBody>
          <a:bodyPr wrap="square" rtlCol="0">
            <a:spAutoFit/>
          </a:bodyPr>
          <a:lstStyle/>
          <a:p>
            <a:r>
              <a:rPr lang="en-US" dirty="0">
                <a:solidFill>
                  <a:schemeClr val="bg2">
                    <a:lumMod val="10000"/>
                  </a:schemeClr>
                </a:solidFill>
              </a:rPr>
              <a:t>*Unless applicant is eligible for and invokes SB 35</a:t>
            </a:r>
          </a:p>
        </p:txBody>
      </p:sp>
      <p:sp>
        <p:nvSpPr>
          <p:cNvPr id="4" name="Slide Number Placeholder 3">
            <a:extLst>
              <a:ext uri="{FF2B5EF4-FFF2-40B4-BE49-F238E27FC236}">
                <a16:creationId xmlns:a16="http://schemas.microsoft.com/office/drawing/2014/main" id="{D2520DA1-5D88-4367-96C9-058CCFFE35B7}"/>
              </a:ext>
            </a:extLst>
          </p:cNvPr>
          <p:cNvSpPr>
            <a:spLocks noGrp="1"/>
          </p:cNvSpPr>
          <p:nvPr>
            <p:ph type="sldNum" sz="quarter" idx="12"/>
          </p:nvPr>
        </p:nvSpPr>
        <p:spPr/>
        <p:txBody>
          <a:bodyPr/>
          <a:lstStyle/>
          <a:p>
            <a:fld id="{664336B7-4B1B-B043-B8D4-F2A73EBA36CA}" type="slidenum">
              <a:rPr lang="en-US" smtClean="0"/>
              <a:t>52</a:t>
            </a:fld>
            <a:endParaRPr lang="en-US"/>
          </a:p>
        </p:txBody>
      </p:sp>
    </p:spTree>
    <p:extLst>
      <p:ext uri="{BB962C8B-B14F-4D97-AF65-F5344CB8AC3E}">
        <p14:creationId xmlns:p14="http://schemas.microsoft.com/office/powerpoint/2010/main" val="1856482224"/>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3FDF34-AFDB-224A-F5A5-62A26FE0ADC8}"/>
              </a:ext>
            </a:extLst>
          </p:cNvPr>
          <p:cNvSpPr>
            <a:spLocks noGrp="1"/>
          </p:cNvSpPr>
          <p:nvPr>
            <p:ph type="title"/>
          </p:nvPr>
        </p:nvSpPr>
        <p:spPr>
          <a:xfrm>
            <a:off x="591879" y="221662"/>
            <a:ext cx="11230006" cy="1325563"/>
          </a:xfrm>
        </p:spPr>
        <p:txBody>
          <a:bodyPr/>
          <a:lstStyle/>
          <a:p>
            <a:r>
              <a:rPr lang="en-US" b="1" dirty="0"/>
              <a:t>AB 2011 vs. SB 35</a:t>
            </a:r>
          </a:p>
        </p:txBody>
      </p:sp>
      <p:graphicFrame>
        <p:nvGraphicFramePr>
          <p:cNvPr id="5" name="Table 5">
            <a:extLst>
              <a:ext uri="{FF2B5EF4-FFF2-40B4-BE49-F238E27FC236}">
                <a16:creationId xmlns:a16="http://schemas.microsoft.com/office/drawing/2014/main" id="{0CAFA9DE-6AC8-4154-8F9C-F34BA1E477EE}"/>
              </a:ext>
            </a:extLst>
          </p:cNvPr>
          <p:cNvGraphicFramePr>
            <a:graphicFrameLocks noGrp="1"/>
          </p:cNvGraphicFramePr>
          <p:nvPr>
            <p:ph idx="1"/>
            <p:extLst>
              <p:ext uri="{D42A27DB-BD31-4B8C-83A1-F6EECF244321}">
                <p14:modId xmlns:p14="http://schemas.microsoft.com/office/powerpoint/2010/main" val="3778255264"/>
              </p:ext>
            </p:extLst>
          </p:nvPr>
        </p:nvGraphicFramePr>
        <p:xfrm>
          <a:off x="591879" y="1220982"/>
          <a:ext cx="11035118" cy="4676351"/>
        </p:xfrm>
        <a:graphic>
          <a:graphicData uri="http://schemas.openxmlformats.org/drawingml/2006/table">
            <a:tbl>
              <a:tblPr firstRow="1" firstCol="1" bandRow="1">
                <a:tableStyleId>{5C22544A-7EE6-4342-B048-85BDC9FD1C3A}</a:tableStyleId>
              </a:tblPr>
              <a:tblGrid>
                <a:gridCol w="2697973">
                  <a:extLst>
                    <a:ext uri="{9D8B030D-6E8A-4147-A177-3AD203B41FA5}">
                      <a16:colId xmlns:a16="http://schemas.microsoft.com/office/drawing/2014/main" val="1079155721"/>
                    </a:ext>
                  </a:extLst>
                </a:gridCol>
                <a:gridCol w="4124739">
                  <a:extLst>
                    <a:ext uri="{9D8B030D-6E8A-4147-A177-3AD203B41FA5}">
                      <a16:colId xmlns:a16="http://schemas.microsoft.com/office/drawing/2014/main" val="3482361666"/>
                    </a:ext>
                  </a:extLst>
                </a:gridCol>
                <a:gridCol w="4212406">
                  <a:extLst>
                    <a:ext uri="{9D8B030D-6E8A-4147-A177-3AD203B41FA5}">
                      <a16:colId xmlns:a16="http://schemas.microsoft.com/office/drawing/2014/main" val="3717194889"/>
                    </a:ext>
                  </a:extLst>
                </a:gridCol>
              </a:tblGrid>
              <a:tr h="576316">
                <a:tc>
                  <a:txBody>
                    <a:bodyPr/>
                    <a:lstStyle/>
                    <a:p>
                      <a:r>
                        <a:rPr lang="en-US" sz="1600" dirty="0">
                          <a:solidFill>
                            <a:schemeClr val="accent1"/>
                          </a:solidFill>
                        </a:rPr>
                        <a:t>-</a:t>
                      </a:r>
                    </a:p>
                  </a:txBody>
                  <a:tcPr marL="79136" marR="79136" marT="39568" marB="39568">
                    <a:solidFill>
                      <a:schemeClr val="accent1"/>
                    </a:solidFill>
                  </a:tcPr>
                </a:tc>
                <a:tc>
                  <a:txBody>
                    <a:bodyPr/>
                    <a:lstStyle/>
                    <a:p>
                      <a:pPr algn="ctr"/>
                      <a:r>
                        <a:rPr lang="en-US" sz="2000"/>
                        <a:t>AB 2011</a:t>
                      </a:r>
                      <a:endParaRPr lang="en-US" sz="1600"/>
                    </a:p>
                  </a:txBody>
                  <a:tcPr marL="79136" marR="79136" marT="39568" marB="39568" anchor="ctr"/>
                </a:tc>
                <a:tc>
                  <a:txBody>
                    <a:bodyPr/>
                    <a:lstStyle/>
                    <a:p>
                      <a:pPr algn="ctr"/>
                      <a:r>
                        <a:rPr lang="en-US" sz="2000"/>
                        <a:t>SB 35</a:t>
                      </a:r>
                      <a:endParaRPr lang="en-US" sz="1600"/>
                    </a:p>
                  </a:txBody>
                  <a:tcPr marL="79136" marR="79136" marT="39568" marB="39568" anchor="ctr"/>
                </a:tc>
                <a:extLst>
                  <a:ext uri="{0D108BD9-81ED-4DB2-BD59-A6C34878D82A}">
                    <a16:rowId xmlns:a16="http://schemas.microsoft.com/office/drawing/2014/main" val="2697252366"/>
                  </a:ext>
                </a:extLst>
              </a:tr>
              <a:tr h="559789">
                <a:tc>
                  <a:txBody>
                    <a:bodyPr/>
                    <a:lstStyle/>
                    <a:p>
                      <a:pPr marL="228600" lvl="1" algn="l"/>
                      <a:r>
                        <a:rPr lang="en-US" sz="1800">
                          <a:solidFill>
                            <a:schemeClr val="bg1"/>
                          </a:solidFill>
                        </a:rPr>
                        <a:t>Location</a:t>
                      </a:r>
                    </a:p>
                  </a:txBody>
                  <a:tcPr marL="79136" marR="79136" marT="39568" marB="39568" anchor="ctr">
                    <a:solidFill>
                      <a:schemeClr val="accent1"/>
                    </a:solidFill>
                  </a:tcPr>
                </a:tc>
                <a:tc>
                  <a:txBody>
                    <a:bodyPr/>
                    <a:lstStyle/>
                    <a:p>
                      <a:r>
                        <a:rPr lang="en-US" sz="1800">
                          <a:solidFill>
                            <a:schemeClr val="bg2">
                              <a:lumMod val="10000"/>
                            </a:schemeClr>
                          </a:solidFill>
                        </a:rPr>
                        <a:t>+</a:t>
                      </a:r>
                      <a:r>
                        <a:rPr lang="en-US" sz="1600">
                          <a:solidFill>
                            <a:schemeClr val="bg2">
                              <a:lumMod val="10000"/>
                            </a:schemeClr>
                          </a:solidFill>
                        </a:rPr>
                        <a:t> Permits residential development in commercial zone</a:t>
                      </a:r>
                    </a:p>
                  </a:txBody>
                  <a:tcPr marL="79136" marR="79136" marT="39568" marB="39568" anchor="ctr"/>
                </a:tc>
                <a:tc>
                  <a:txBody>
                    <a:bodyPr/>
                    <a:lstStyle/>
                    <a:p>
                      <a:pPr marL="0" marR="0" lvl="0" indent="0" algn="l" defTabSz="914400" rtl="0" eaLnBrk="1" fontAlgn="auto" latinLnBrk="0" hangingPunct="1">
                        <a:lnSpc>
                          <a:spcPct val="100000"/>
                        </a:lnSpc>
                        <a:spcBef>
                          <a:spcPct val="0"/>
                        </a:spcBef>
                        <a:spcAft>
                          <a:spcPct val="0"/>
                        </a:spcAft>
                        <a:buClrTx/>
                        <a:buSzTx/>
                        <a:buFontTx/>
                        <a:buNone/>
                        <a:defRPr/>
                      </a:pPr>
                      <a:r>
                        <a:rPr lang="en-US" sz="1800" dirty="0">
                          <a:solidFill>
                            <a:schemeClr val="bg2">
                              <a:lumMod val="10000"/>
                            </a:schemeClr>
                          </a:solidFill>
                        </a:rPr>
                        <a:t>-</a:t>
                      </a:r>
                      <a:r>
                        <a:rPr lang="en-US" sz="1600" dirty="0">
                          <a:solidFill>
                            <a:schemeClr val="bg2">
                              <a:lumMod val="10000"/>
                            </a:schemeClr>
                          </a:solidFill>
                        </a:rPr>
                        <a:t> Must be zoned or planned for residential or mixed-use development</a:t>
                      </a:r>
                    </a:p>
                  </a:txBody>
                  <a:tcPr marL="79136" marR="79136" marT="39568" marB="39568" anchor="ctr"/>
                </a:tc>
                <a:extLst>
                  <a:ext uri="{0D108BD9-81ED-4DB2-BD59-A6C34878D82A}">
                    <a16:rowId xmlns:a16="http://schemas.microsoft.com/office/drawing/2014/main" val="2904826996"/>
                  </a:ext>
                </a:extLst>
              </a:tr>
              <a:tr h="621159">
                <a:tc>
                  <a:txBody>
                    <a:bodyPr/>
                    <a:lstStyle/>
                    <a:p>
                      <a:pPr marL="228600" lvl="1" algn="l"/>
                      <a:r>
                        <a:rPr lang="en-US" sz="1800">
                          <a:solidFill>
                            <a:schemeClr val="bg1"/>
                          </a:solidFill>
                        </a:rPr>
                        <a:t>Project Type</a:t>
                      </a:r>
                    </a:p>
                  </a:txBody>
                  <a:tcPr marL="79136" marR="79136" marT="39568" marB="39568" anchor="ctr">
                    <a:solidFill>
                      <a:schemeClr val="accent1"/>
                    </a:solidFill>
                  </a:tcPr>
                </a:tc>
                <a:tc>
                  <a:txBody>
                    <a:bodyPr/>
                    <a:lstStyle/>
                    <a:p>
                      <a:r>
                        <a:rPr lang="en-US" sz="1800">
                          <a:solidFill>
                            <a:schemeClr val="bg2">
                              <a:lumMod val="10000"/>
                            </a:schemeClr>
                          </a:solidFill>
                        </a:rPr>
                        <a:t>-</a:t>
                      </a:r>
                      <a:r>
                        <a:rPr lang="en-US" sz="1600">
                          <a:solidFill>
                            <a:schemeClr val="bg2">
                              <a:lumMod val="10000"/>
                            </a:schemeClr>
                          </a:solidFill>
                        </a:rPr>
                        <a:t> Multifamily residential projects only</a:t>
                      </a:r>
                    </a:p>
                  </a:txBody>
                  <a:tcPr marL="79136" marR="79136" marT="39568" marB="39568" anchor="ctr"/>
                </a:tc>
                <a:tc>
                  <a:txBody>
                    <a:bodyPr/>
                    <a:lstStyle/>
                    <a:p>
                      <a:r>
                        <a:rPr lang="en-US" sz="1800" dirty="0">
                          <a:solidFill>
                            <a:schemeClr val="bg2">
                              <a:lumMod val="10000"/>
                            </a:schemeClr>
                          </a:solidFill>
                        </a:rPr>
                        <a:t>+</a:t>
                      </a:r>
                      <a:r>
                        <a:rPr lang="en-US" sz="1600" dirty="0">
                          <a:solidFill>
                            <a:schemeClr val="bg2">
                              <a:lumMod val="10000"/>
                            </a:schemeClr>
                          </a:solidFill>
                        </a:rPr>
                        <a:t> May be a mixed-use project so long as 2/3 residential</a:t>
                      </a:r>
                    </a:p>
                  </a:txBody>
                  <a:tcPr marL="79136" marR="79136" marT="39568" marB="39568" anchor="ctr"/>
                </a:tc>
                <a:extLst>
                  <a:ext uri="{0D108BD9-81ED-4DB2-BD59-A6C34878D82A}">
                    <a16:rowId xmlns:a16="http://schemas.microsoft.com/office/drawing/2014/main" val="2485946133"/>
                  </a:ext>
                </a:extLst>
              </a:tr>
              <a:tr h="576316">
                <a:tc>
                  <a:txBody>
                    <a:bodyPr/>
                    <a:lstStyle/>
                    <a:p>
                      <a:pPr marL="228600" lvl="1" algn="l"/>
                      <a:r>
                        <a:rPr lang="en-US" sz="1800">
                          <a:solidFill>
                            <a:schemeClr val="bg1"/>
                          </a:solidFill>
                        </a:rPr>
                        <a:t>Affordable Housing</a:t>
                      </a:r>
                    </a:p>
                  </a:txBody>
                  <a:tcPr marL="79136" marR="79136" marT="39568" marB="39568" anchor="ctr">
                    <a:solidFill>
                      <a:schemeClr val="accent1"/>
                    </a:solidFill>
                  </a:tcPr>
                </a:tc>
                <a:tc>
                  <a:txBody>
                    <a:bodyPr/>
                    <a:lstStyle/>
                    <a:p>
                      <a:r>
                        <a:rPr lang="en-US" sz="1800">
                          <a:solidFill>
                            <a:schemeClr val="bg2">
                              <a:lumMod val="10000"/>
                            </a:schemeClr>
                          </a:solidFill>
                        </a:rPr>
                        <a:t>-</a:t>
                      </a:r>
                      <a:r>
                        <a:rPr lang="en-US" sz="1600">
                          <a:solidFill>
                            <a:schemeClr val="bg2">
                              <a:lumMod val="10000"/>
                            </a:schemeClr>
                          </a:solidFill>
                        </a:rPr>
                        <a:t> Must provide some affordable housing </a:t>
                      </a:r>
                    </a:p>
                  </a:txBody>
                  <a:tcPr marL="79136" marR="79136" marT="39568" marB="39568" anchor="ctr"/>
                </a:tc>
                <a:tc>
                  <a:txBody>
                    <a:bodyPr/>
                    <a:lstStyle/>
                    <a:p>
                      <a:r>
                        <a:rPr lang="en-US" sz="1600" b="1">
                          <a:solidFill>
                            <a:schemeClr val="bg2">
                              <a:lumMod val="10000"/>
                            </a:schemeClr>
                          </a:solidFill>
                        </a:rPr>
                        <a:t>-</a:t>
                      </a:r>
                      <a:r>
                        <a:rPr lang="en-US" sz="1600">
                          <a:solidFill>
                            <a:schemeClr val="bg2">
                              <a:lumMod val="10000"/>
                            </a:schemeClr>
                          </a:solidFill>
                        </a:rPr>
                        <a:t> Must provide at least 10, 20 or 50% affordable housing</a:t>
                      </a:r>
                    </a:p>
                  </a:txBody>
                  <a:tcPr marL="79136" marR="79136" marT="39568" marB="39568" anchor="ctr"/>
                </a:tc>
                <a:extLst>
                  <a:ext uri="{0D108BD9-81ED-4DB2-BD59-A6C34878D82A}">
                    <a16:rowId xmlns:a16="http://schemas.microsoft.com/office/drawing/2014/main" val="3120354860"/>
                  </a:ext>
                </a:extLst>
              </a:tr>
              <a:tr h="576316">
                <a:tc>
                  <a:txBody>
                    <a:bodyPr/>
                    <a:lstStyle/>
                    <a:p>
                      <a:pPr marL="228600" lvl="1" algn="l"/>
                      <a:r>
                        <a:rPr lang="en-US" sz="1800">
                          <a:solidFill>
                            <a:schemeClr val="bg1"/>
                          </a:solidFill>
                        </a:rPr>
                        <a:t>CEQA</a:t>
                      </a:r>
                    </a:p>
                  </a:txBody>
                  <a:tcPr marL="79136" marR="79136" marT="39568" marB="39568" anchor="ctr">
                    <a:solidFill>
                      <a:schemeClr val="accent1"/>
                    </a:solidFill>
                  </a:tcPr>
                </a:tc>
                <a:tc>
                  <a:txBody>
                    <a:bodyPr/>
                    <a:lstStyle/>
                    <a:p>
                      <a:r>
                        <a:rPr lang="en-US" sz="1800">
                          <a:solidFill>
                            <a:schemeClr val="bg2">
                              <a:lumMod val="10000"/>
                            </a:schemeClr>
                          </a:solidFill>
                        </a:rPr>
                        <a:t>+</a:t>
                      </a:r>
                      <a:r>
                        <a:rPr lang="en-US" sz="1600">
                          <a:solidFill>
                            <a:schemeClr val="bg2">
                              <a:lumMod val="10000"/>
                            </a:schemeClr>
                          </a:solidFill>
                        </a:rPr>
                        <a:t> Exempt from CEQA</a:t>
                      </a:r>
                    </a:p>
                  </a:txBody>
                  <a:tcPr marL="79136" marR="79136" marT="39568" marB="39568" anchor="ctr"/>
                </a:tc>
                <a:tc>
                  <a:txBody>
                    <a:bodyPr/>
                    <a:lstStyle/>
                    <a:p>
                      <a:r>
                        <a:rPr lang="en-US" sz="1600">
                          <a:solidFill>
                            <a:schemeClr val="bg2">
                              <a:lumMod val="10000"/>
                            </a:schemeClr>
                          </a:solidFill>
                        </a:rPr>
                        <a:t>+ Exempt from CEQA</a:t>
                      </a:r>
                    </a:p>
                  </a:txBody>
                  <a:tcPr marL="79136" marR="79136" marT="39568" marB="39568" anchor="ctr"/>
                </a:tc>
                <a:extLst>
                  <a:ext uri="{0D108BD9-81ED-4DB2-BD59-A6C34878D82A}">
                    <a16:rowId xmlns:a16="http://schemas.microsoft.com/office/drawing/2014/main" val="2886554850"/>
                  </a:ext>
                </a:extLst>
              </a:tr>
              <a:tr h="576316">
                <a:tc>
                  <a:txBody>
                    <a:bodyPr/>
                    <a:lstStyle/>
                    <a:p>
                      <a:pPr marL="228600" lvl="1" algn="l"/>
                      <a:r>
                        <a:rPr lang="en-US" sz="1800">
                          <a:solidFill>
                            <a:schemeClr val="bg1"/>
                          </a:solidFill>
                        </a:rPr>
                        <a:t>Labor Requirements</a:t>
                      </a:r>
                    </a:p>
                  </a:txBody>
                  <a:tcPr marL="79136" marR="79136" marT="39568" marB="39568" anchor="ctr">
                    <a:solidFill>
                      <a:schemeClr val="accent1"/>
                    </a:solidFill>
                  </a:tcPr>
                </a:tc>
                <a:tc>
                  <a:txBody>
                    <a:bodyPr/>
                    <a:lstStyle/>
                    <a:p>
                      <a:r>
                        <a:rPr lang="en-US" sz="1800">
                          <a:solidFill>
                            <a:schemeClr val="bg2">
                              <a:lumMod val="10000"/>
                            </a:schemeClr>
                          </a:solidFill>
                        </a:rPr>
                        <a:t>-</a:t>
                      </a:r>
                      <a:r>
                        <a:rPr lang="en-US" sz="1600">
                          <a:solidFill>
                            <a:schemeClr val="bg2">
                              <a:lumMod val="10000"/>
                            </a:schemeClr>
                          </a:solidFill>
                        </a:rPr>
                        <a:t> Prevailing wage required</a:t>
                      </a:r>
                    </a:p>
                  </a:txBody>
                  <a:tcPr marL="79136" marR="79136" marT="39568" marB="39568" anchor="ctr"/>
                </a:tc>
                <a:tc>
                  <a:txBody>
                    <a:bodyPr/>
                    <a:lstStyle/>
                    <a:p>
                      <a:r>
                        <a:rPr lang="en-US" sz="1800">
                          <a:solidFill>
                            <a:schemeClr val="bg2">
                              <a:lumMod val="10000"/>
                            </a:schemeClr>
                          </a:solidFill>
                        </a:rPr>
                        <a:t>-</a:t>
                      </a:r>
                      <a:r>
                        <a:rPr lang="en-US" sz="1600">
                          <a:solidFill>
                            <a:schemeClr val="bg2">
                              <a:lumMod val="10000"/>
                            </a:schemeClr>
                          </a:solidFill>
                        </a:rPr>
                        <a:t> Prevailing wage required</a:t>
                      </a:r>
                    </a:p>
                  </a:txBody>
                  <a:tcPr marL="79136" marR="79136" marT="39568" marB="39568" anchor="ctr"/>
                </a:tc>
                <a:extLst>
                  <a:ext uri="{0D108BD9-81ED-4DB2-BD59-A6C34878D82A}">
                    <a16:rowId xmlns:a16="http://schemas.microsoft.com/office/drawing/2014/main" val="550242321"/>
                  </a:ext>
                </a:extLst>
              </a:tr>
              <a:tr h="576316">
                <a:tc>
                  <a:txBody>
                    <a:bodyPr/>
                    <a:lstStyle/>
                    <a:p>
                      <a:pPr marL="228600" lvl="1" algn="l"/>
                      <a:r>
                        <a:rPr lang="en-US" sz="1800">
                          <a:solidFill>
                            <a:schemeClr val="bg1"/>
                          </a:solidFill>
                        </a:rPr>
                        <a:t>Approval Process</a:t>
                      </a:r>
                    </a:p>
                  </a:txBody>
                  <a:tcPr marL="79136" marR="79136" marT="39568" marB="39568" anchor="ctr">
                    <a:solidFill>
                      <a:schemeClr val="accent1"/>
                    </a:solidFill>
                  </a:tcPr>
                </a:tc>
                <a:tc>
                  <a:txBody>
                    <a:bodyPr/>
                    <a:lstStyle/>
                    <a:p>
                      <a:r>
                        <a:rPr lang="en-US" sz="1800">
                          <a:solidFill>
                            <a:schemeClr val="bg2">
                              <a:lumMod val="10000"/>
                            </a:schemeClr>
                          </a:solidFill>
                        </a:rPr>
                        <a:t>+</a:t>
                      </a:r>
                      <a:r>
                        <a:rPr lang="en-US" sz="1600">
                          <a:solidFill>
                            <a:schemeClr val="bg2">
                              <a:lumMod val="10000"/>
                            </a:schemeClr>
                          </a:solidFill>
                        </a:rPr>
                        <a:t> Streamlined, ministerial process</a:t>
                      </a:r>
                    </a:p>
                  </a:txBody>
                  <a:tcPr marL="79136" marR="79136" marT="39568" marB="39568" anchor="ctr"/>
                </a:tc>
                <a:tc>
                  <a:txBody>
                    <a:bodyPr/>
                    <a:lstStyle/>
                    <a:p>
                      <a:r>
                        <a:rPr lang="en-US" sz="1800">
                          <a:solidFill>
                            <a:schemeClr val="bg2">
                              <a:lumMod val="10000"/>
                            </a:schemeClr>
                          </a:solidFill>
                        </a:rPr>
                        <a:t>+</a:t>
                      </a:r>
                      <a:r>
                        <a:rPr lang="en-US" sz="1600">
                          <a:solidFill>
                            <a:schemeClr val="bg2">
                              <a:lumMod val="10000"/>
                            </a:schemeClr>
                          </a:solidFill>
                        </a:rPr>
                        <a:t> Streamlined, ministerial process</a:t>
                      </a:r>
                    </a:p>
                  </a:txBody>
                  <a:tcPr marL="79136" marR="79136" marT="39568" marB="39568" anchor="ctr"/>
                </a:tc>
                <a:extLst>
                  <a:ext uri="{0D108BD9-81ED-4DB2-BD59-A6C34878D82A}">
                    <a16:rowId xmlns:a16="http://schemas.microsoft.com/office/drawing/2014/main" val="1735985172"/>
                  </a:ext>
                </a:extLst>
              </a:tr>
              <a:tr h="576316">
                <a:tc>
                  <a:txBody>
                    <a:bodyPr/>
                    <a:lstStyle/>
                    <a:p>
                      <a:pPr marL="228600" lvl="1" algn="l"/>
                      <a:r>
                        <a:rPr lang="en-US" sz="1800">
                          <a:solidFill>
                            <a:schemeClr val="bg1"/>
                          </a:solidFill>
                        </a:rPr>
                        <a:t>Other</a:t>
                      </a:r>
                    </a:p>
                  </a:txBody>
                  <a:tcPr marL="79136" marR="79136" marT="39568" marB="39568" anchor="ctr">
                    <a:solidFill>
                      <a:schemeClr val="accent1"/>
                    </a:solidFill>
                  </a:tcPr>
                </a:tc>
                <a:tc>
                  <a:txBody>
                    <a:bodyPr/>
                    <a:lstStyle/>
                    <a:p>
                      <a:r>
                        <a:rPr lang="en-US" sz="1600">
                          <a:solidFill>
                            <a:schemeClr val="bg2">
                              <a:lumMod val="10000"/>
                            </a:schemeClr>
                          </a:solidFill>
                        </a:rPr>
                        <a:t>+ No required tribal consultation </a:t>
                      </a:r>
                    </a:p>
                  </a:txBody>
                  <a:tcPr marL="79136" marR="79136" marT="39568" marB="39568" anchor="ctr"/>
                </a:tc>
                <a:tc>
                  <a:txBody>
                    <a:bodyPr/>
                    <a:lstStyle/>
                    <a:p>
                      <a:r>
                        <a:rPr lang="en-US" sz="1600" b="1" dirty="0">
                          <a:solidFill>
                            <a:schemeClr val="bg2">
                              <a:lumMod val="10000"/>
                            </a:schemeClr>
                          </a:solidFill>
                        </a:rPr>
                        <a:t>-</a:t>
                      </a:r>
                      <a:r>
                        <a:rPr lang="en-US" sz="1600" dirty="0">
                          <a:solidFill>
                            <a:schemeClr val="bg2">
                              <a:lumMod val="10000"/>
                            </a:schemeClr>
                          </a:solidFill>
                        </a:rPr>
                        <a:t> Required tribal consultation process</a:t>
                      </a:r>
                    </a:p>
                  </a:txBody>
                  <a:tcPr marL="79136" marR="79136" marT="39568" marB="39568" anchor="ctr"/>
                </a:tc>
                <a:extLst>
                  <a:ext uri="{0D108BD9-81ED-4DB2-BD59-A6C34878D82A}">
                    <a16:rowId xmlns:a16="http://schemas.microsoft.com/office/drawing/2014/main" val="2303927301"/>
                  </a:ext>
                </a:extLst>
              </a:tr>
            </a:tbl>
          </a:graphicData>
        </a:graphic>
      </p:graphicFrame>
      <p:sp>
        <p:nvSpPr>
          <p:cNvPr id="4" name="Slide Number Placeholder 3">
            <a:extLst>
              <a:ext uri="{FF2B5EF4-FFF2-40B4-BE49-F238E27FC236}">
                <a16:creationId xmlns:a16="http://schemas.microsoft.com/office/drawing/2014/main" id="{D2520DA1-5D88-4367-96C9-058CCFFE35B7}"/>
              </a:ext>
            </a:extLst>
          </p:cNvPr>
          <p:cNvSpPr>
            <a:spLocks noGrp="1"/>
          </p:cNvSpPr>
          <p:nvPr>
            <p:ph type="sldNum" sz="quarter" idx="12"/>
          </p:nvPr>
        </p:nvSpPr>
        <p:spPr/>
        <p:txBody>
          <a:bodyPr/>
          <a:lstStyle/>
          <a:p>
            <a:fld id="{664336B7-4B1B-B043-B8D4-F2A73EBA36CA}" type="slidenum">
              <a:rPr lang="en-US" smtClean="0"/>
              <a:t>53</a:t>
            </a:fld>
            <a:endParaRPr lang="en-US"/>
          </a:p>
        </p:txBody>
      </p:sp>
    </p:spTree>
    <p:extLst>
      <p:ext uri="{BB962C8B-B14F-4D97-AF65-F5344CB8AC3E}">
        <p14:creationId xmlns:p14="http://schemas.microsoft.com/office/powerpoint/2010/main" val="3488153104"/>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3FDF34-AFDB-224A-F5A5-62A26FE0ADC8}"/>
              </a:ext>
            </a:extLst>
          </p:cNvPr>
          <p:cNvSpPr>
            <a:spLocks noGrp="1"/>
          </p:cNvSpPr>
          <p:nvPr>
            <p:ph type="title"/>
          </p:nvPr>
        </p:nvSpPr>
        <p:spPr>
          <a:xfrm>
            <a:off x="591879" y="71737"/>
            <a:ext cx="11230006" cy="1325563"/>
          </a:xfrm>
        </p:spPr>
        <p:txBody>
          <a:bodyPr/>
          <a:lstStyle/>
          <a:p>
            <a:r>
              <a:rPr lang="en-US" b="1" dirty="0"/>
              <a:t>SB 6 Expansion of SB 35</a:t>
            </a:r>
          </a:p>
        </p:txBody>
      </p:sp>
      <p:graphicFrame>
        <p:nvGraphicFramePr>
          <p:cNvPr id="5" name="Table 5">
            <a:extLst>
              <a:ext uri="{FF2B5EF4-FFF2-40B4-BE49-F238E27FC236}">
                <a16:creationId xmlns:a16="http://schemas.microsoft.com/office/drawing/2014/main" id="{0CAFA9DE-6AC8-4154-8F9C-F34BA1E477EE}"/>
              </a:ext>
            </a:extLst>
          </p:cNvPr>
          <p:cNvGraphicFramePr>
            <a:graphicFrameLocks noGrp="1"/>
          </p:cNvGraphicFramePr>
          <p:nvPr>
            <p:ph idx="1"/>
            <p:extLst>
              <p:ext uri="{D42A27DB-BD31-4B8C-83A1-F6EECF244321}">
                <p14:modId xmlns:p14="http://schemas.microsoft.com/office/powerpoint/2010/main" val="1291200480"/>
              </p:ext>
            </p:extLst>
          </p:nvPr>
        </p:nvGraphicFramePr>
        <p:xfrm>
          <a:off x="1012447" y="1060856"/>
          <a:ext cx="10388870" cy="5060220"/>
        </p:xfrm>
        <a:graphic>
          <a:graphicData uri="http://schemas.openxmlformats.org/drawingml/2006/table">
            <a:tbl>
              <a:tblPr firstRow="1" firstCol="1" bandRow="1">
                <a:tableStyleId>{5C22544A-7EE6-4342-B048-85BDC9FD1C3A}</a:tableStyleId>
              </a:tblPr>
              <a:tblGrid>
                <a:gridCol w="2680328">
                  <a:extLst>
                    <a:ext uri="{9D8B030D-6E8A-4147-A177-3AD203B41FA5}">
                      <a16:colId xmlns:a16="http://schemas.microsoft.com/office/drawing/2014/main" val="1079155721"/>
                    </a:ext>
                  </a:extLst>
                </a:gridCol>
                <a:gridCol w="3854271">
                  <a:extLst>
                    <a:ext uri="{9D8B030D-6E8A-4147-A177-3AD203B41FA5}">
                      <a16:colId xmlns:a16="http://schemas.microsoft.com/office/drawing/2014/main" val="3482361666"/>
                    </a:ext>
                  </a:extLst>
                </a:gridCol>
                <a:gridCol w="3854271">
                  <a:extLst>
                    <a:ext uri="{9D8B030D-6E8A-4147-A177-3AD203B41FA5}">
                      <a16:colId xmlns:a16="http://schemas.microsoft.com/office/drawing/2014/main" val="3717194889"/>
                    </a:ext>
                  </a:extLst>
                </a:gridCol>
              </a:tblGrid>
              <a:tr h="325890">
                <a:tc>
                  <a:txBody>
                    <a:bodyPr/>
                    <a:lstStyle/>
                    <a:p>
                      <a:r>
                        <a:rPr lang="en-US" sz="1600" dirty="0">
                          <a:solidFill>
                            <a:schemeClr val="accent1"/>
                          </a:solidFill>
                        </a:rPr>
                        <a:t>-</a:t>
                      </a:r>
                    </a:p>
                  </a:txBody>
                  <a:tcPr marL="79136" marR="79136" marT="39568" marB="39568">
                    <a:solidFill>
                      <a:schemeClr val="accent1"/>
                    </a:solidFill>
                  </a:tcPr>
                </a:tc>
                <a:tc>
                  <a:txBody>
                    <a:bodyPr/>
                    <a:lstStyle/>
                    <a:p>
                      <a:pPr algn="ctr"/>
                      <a:r>
                        <a:rPr lang="en-US" sz="2000" dirty="0"/>
                        <a:t>SB 35</a:t>
                      </a:r>
                    </a:p>
                  </a:txBody>
                  <a:tcPr marL="79136" marR="79136" marT="39568" marB="39568" anchor="ctr"/>
                </a:tc>
                <a:tc>
                  <a:txBody>
                    <a:bodyPr/>
                    <a:lstStyle/>
                    <a:p>
                      <a:pPr algn="ctr"/>
                      <a:r>
                        <a:rPr lang="en-US" sz="2000"/>
                        <a:t>SB 6</a:t>
                      </a:r>
                    </a:p>
                  </a:txBody>
                  <a:tcPr marL="79136" marR="79136" marT="39568" marB="39568" anchor="ctr"/>
                </a:tc>
                <a:extLst>
                  <a:ext uri="{0D108BD9-81ED-4DB2-BD59-A6C34878D82A}">
                    <a16:rowId xmlns:a16="http://schemas.microsoft.com/office/drawing/2014/main" val="2697252366"/>
                  </a:ext>
                </a:extLst>
              </a:tr>
              <a:tr h="1200437">
                <a:tc>
                  <a:txBody>
                    <a:bodyPr/>
                    <a:lstStyle/>
                    <a:p>
                      <a:pPr marL="228600" lvl="1" algn="l"/>
                      <a:r>
                        <a:rPr lang="en-US" sz="1800">
                          <a:solidFill>
                            <a:schemeClr val="bg1"/>
                          </a:solidFill>
                        </a:rPr>
                        <a:t>Location</a:t>
                      </a:r>
                    </a:p>
                  </a:txBody>
                  <a:tcPr marL="79136" marR="79136" marT="39568" marB="39568" anchor="ctr">
                    <a:solidFill>
                      <a:schemeClr val="accent1"/>
                    </a:solidFill>
                  </a:tcPr>
                </a:tc>
                <a:tc>
                  <a:txBody>
                    <a:bodyPr/>
                    <a:lstStyle/>
                    <a:p>
                      <a:pPr marL="285750" indent="-285750">
                        <a:buFont typeface="Arial" panose="020B0604020202020204" pitchFamily="34" charset="0"/>
                        <a:buChar char="•"/>
                      </a:pPr>
                      <a:r>
                        <a:rPr lang="en-US" sz="1600" dirty="0">
                          <a:solidFill>
                            <a:schemeClr val="bg2">
                              <a:lumMod val="10000"/>
                            </a:schemeClr>
                          </a:solidFill>
                        </a:rPr>
                        <a:t>Urbanized infill site</a:t>
                      </a:r>
                    </a:p>
                    <a:p>
                      <a:pPr marL="285750" indent="-285750">
                        <a:buFont typeface="Arial" panose="020B0604020202020204" pitchFamily="34" charset="0"/>
                        <a:buChar char="•"/>
                      </a:pPr>
                      <a:r>
                        <a:rPr lang="en-US" sz="1600" dirty="0">
                          <a:solidFill>
                            <a:schemeClr val="bg2">
                              <a:lumMod val="10000"/>
                            </a:schemeClr>
                          </a:solidFill>
                        </a:rPr>
                        <a:t>Residential or mixed-use zone</a:t>
                      </a:r>
                    </a:p>
                    <a:p>
                      <a:pPr marL="285750" marR="0" lvl="0" indent="-285750" algn="l" defTabSz="914400" rtl="0" eaLnBrk="1" fontAlgn="auto" latinLnBrk="0" hangingPunct="1">
                        <a:lnSpc>
                          <a:spcPct val="100000"/>
                        </a:lnSpc>
                        <a:spcBef>
                          <a:spcPct val="0"/>
                        </a:spcBef>
                        <a:spcAft>
                          <a:spcPct val="0"/>
                        </a:spcAft>
                        <a:buClrTx/>
                        <a:buSzTx/>
                        <a:buFont typeface="Arial" panose="020B0604020202020204" pitchFamily="34" charset="0"/>
                        <a:buChar char="•"/>
                        <a:defRPr/>
                      </a:pPr>
                      <a:r>
                        <a:rPr lang="en-US" sz="1600" dirty="0">
                          <a:solidFill>
                            <a:srgbClr val="000000"/>
                          </a:solidFill>
                        </a:rPr>
                        <a:t>Must comply with Gov. Code Sec. 65914.3(a)(6)(A)-(K)</a:t>
                      </a:r>
                    </a:p>
                  </a:txBody>
                  <a:tcPr marL="79136" marR="79136" marT="39568" marB="39568" anchor="ctr"/>
                </a:tc>
                <a:tc>
                  <a:txBody>
                    <a:bodyPr/>
                    <a:lstStyle/>
                    <a:p>
                      <a:pPr marL="285750" marR="0" lvl="0" indent="-285750" algn="l" defTabSz="914400" rtl="0" eaLnBrk="1" fontAlgn="auto" latinLnBrk="0" hangingPunct="1">
                        <a:lnSpc>
                          <a:spcPct val="100000"/>
                        </a:lnSpc>
                        <a:spcBef>
                          <a:spcPct val="0"/>
                        </a:spcBef>
                        <a:spcAft>
                          <a:spcPct val="0"/>
                        </a:spcAft>
                        <a:buClrTx/>
                        <a:buSzTx/>
                        <a:buFont typeface="Arial" panose="020B0604020202020204" pitchFamily="34" charset="0"/>
                        <a:buChar char="•"/>
                        <a:defRPr/>
                      </a:pPr>
                      <a:r>
                        <a:rPr lang="en-US" sz="1600">
                          <a:solidFill>
                            <a:schemeClr val="bg2">
                              <a:lumMod val="10000"/>
                            </a:schemeClr>
                          </a:solidFill>
                        </a:rPr>
                        <a:t>Site where office, retail or parking are principally permitted use</a:t>
                      </a:r>
                    </a:p>
                  </a:txBody>
                  <a:tcPr marL="79136" marR="79136" marT="39568" marB="39568" anchor="ctr"/>
                </a:tc>
                <a:extLst>
                  <a:ext uri="{0D108BD9-81ED-4DB2-BD59-A6C34878D82A}">
                    <a16:rowId xmlns:a16="http://schemas.microsoft.com/office/drawing/2014/main" val="2904826996"/>
                  </a:ext>
                </a:extLst>
              </a:tr>
              <a:tr h="936171">
                <a:tc>
                  <a:txBody>
                    <a:bodyPr/>
                    <a:lstStyle/>
                    <a:p>
                      <a:pPr marL="228600" lvl="1" algn="l"/>
                      <a:r>
                        <a:rPr lang="en-US" sz="1800" dirty="0">
                          <a:solidFill>
                            <a:schemeClr val="bg1"/>
                          </a:solidFill>
                        </a:rPr>
                        <a:t>Project Type</a:t>
                      </a:r>
                    </a:p>
                  </a:txBody>
                  <a:tcPr marL="79136" marR="79136" marT="39568" marB="39568" anchor="ctr">
                    <a:solidFill>
                      <a:schemeClr val="accent1"/>
                    </a:solidFill>
                  </a:tcPr>
                </a:tc>
                <a:tc>
                  <a:txBody>
                    <a:bodyPr/>
                    <a:lstStyle/>
                    <a:p>
                      <a:pPr marL="285750" indent="-285750">
                        <a:buFont typeface="Arial" panose="020B0604020202020204" pitchFamily="34" charset="0"/>
                        <a:buChar char="•"/>
                      </a:pPr>
                      <a:r>
                        <a:rPr lang="en-US" sz="1600" b="0" dirty="0">
                          <a:solidFill>
                            <a:schemeClr val="bg2">
                              <a:lumMod val="10000"/>
                            </a:schemeClr>
                          </a:solidFill>
                        </a:rPr>
                        <a:t>100% residential; or</a:t>
                      </a:r>
                    </a:p>
                    <a:p>
                      <a:pPr marL="285750" indent="-285750">
                        <a:buFont typeface="Arial" panose="020B0604020202020204" pitchFamily="34" charset="0"/>
                        <a:buChar char="•"/>
                      </a:pPr>
                      <a:r>
                        <a:rPr lang="en-US" sz="1600" dirty="0">
                          <a:solidFill>
                            <a:schemeClr val="bg2">
                              <a:lumMod val="10000"/>
                            </a:schemeClr>
                          </a:solidFill>
                        </a:rPr>
                        <a:t>Mixed-used projects with at least 2/3rd residential</a:t>
                      </a:r>
                    </a:p>
                  </a:txBody>
                  <a:tcPr marL="79136" marR="79136" marT="39568" marB="39568" anchor="ctr"/>
                </a:tc>
                <a:tc>
                  <a:txBody>
                    <a:bodyPr/>
                    <a:lstStyle/>
                    <a:p>
                      <a:pPr marL="285750" indent="-285750">
                        <a:buFont typeface="Arial" panose="020B0604020202020204" pitchFamily="34" charset="0"/>
                        <a:buChar char="•"/>
                      </a:pPr>
                      <a:r>
                        <a:rPr lang="en-US" sz="1600" dirty="0">
                          <a:solidFill>
                            <a:schemeClr val="bg2">
                              <a:lumMod val="10000"/>
                            </a:schemeClr>
                          </a:solidFill>
                        </a:rPr>
                        <a:t>100% residential; or </a:t>
                      </a:r>
                    </a:p>
                    <a:p>
                      <a:pPr marL="285750" indent="-285750">
                        <a:buFont typeface="Arial" panose="020B0604020202020204" pitchFamily="34" charset="0"/>
                        <a:buChar char="•"/>
                      </a:pPr>
                      <a:r>
                        <a:rPr lang="en-US" sz="1600" dirty="0">
                          <a:solidFill>
                            <a:schemeClr val="bg2">
                              <a:lumMod val="10000"/>
                            </a:schemeClr>
                          </a:solidFill>
                        </a:rPr>
                        <a:t>Mixed-use project with at least 50% residential</a:t>
                      </a:r>
                    </a:p>
                  </a:txBody>
                  <a:tcPr marL="79136" marR="79136" marT="39568" marB="39568" anchor="ctr"/>
                </a:tc>
                <a:extLst>
                  <a:ext uri="{0D108BD9-81ED-4DB2-BD59-A6C34878D82A}">
                    <a16:rowId xmlns:a16="http://schemas.microsoft.com/office/drawing/2014/main" val="2485946133"/>
                  </a:ext>
                </a:extLst>
              </a:tr>
              <a:tr h="783771">
                <a:tc>
                  <a:txBody>
                    <a:bodyPr/>
                    <a:lstStyle/>
                    <a:p>
                      <a:pPr marL="228600" lvl="1" algn="l"/>
                      <a:r>
                        <a:rPr lang="en-US" sz="1800">
                          <a:solidFill>
                            <a:schemeClr val="bg1"/>
                          </a:solidFill>
                        </a:rPr>
                        <a:t>Labor Requirements</a:t>
                      </a:r>
                    </a:p>
                  </a:txBody>
                  <a:tcPr marL="79136" marR="79136" marT="39568" marB="39568" anchor="ctr">
                    <a:solidFill>
                      <a:schemeClr val="accent1"/>
                    </a:solidFill>
                  </a:tcPr>
                </a:tc>
                <a:tc>
                  <a:txBody>
                    <a:bodyPr/>
                    <a:lstStyle/>
                    <a:p>
                      <a:pPr marL="285750" indent="-285750">
                        <a:buFont typeface="Arial" panose="020B0604020202020204" pitchFamily="34" charset="0"/>
                        <a:buChar char="•"/>
                      </a:pPr>
                      <a:r>
                        <a:rPr lang="en-US" sz="1600">
                          <a:solidFill>
                            <a:schemeClr val="bg2">
                              <a:lumMod val="10000"/>
                            </a:schemeClr>
                          </a:solidFill>
                        </a:rPr>
                        <a:t>Prevailing wage required</a:t>
                      </a:r>
                    </a:p>
                  </a:txBody>
                  <a:tcPr marL="79136" marR="79136" marT="39568" marB="39568" anchor="ctr"/>
                </a:tc>
                <a:tc>
                  <a:txBody>
                    <a:bodyPr/>
                    <a:lstStyle/>
                    <a:p>
                      <a:pPr marL="285750" indent="-285750">
                        <a:buFont typeface="Arial" panose="020B0604020202020204" pitchFamily="34" charset="0"/>
                        <a:buChar char="•"/>
                      </a:pPr>
                      <a:r>
                        <a:rPr lang="en-US" sz="1600" dirty="0">
                          <a:solidFill>
                            <a:schemeClr val="bg2">
                              <a:lumMod val="10000"/>
                            </a:schemeClr>
                          </a:solidFill>
                        </a:rPr>
                        <a:t>Prevailing wage and “skilled and trained workforce” required</a:t>
                      </a:r>
                    </a:p>
                  </a:txBody>
                  <a:tcPr marL="79136" marR="79136" marT="39568" marB="39568" anchor="ctr"/>
                </a:tc>
                <a:extLst>
                  <a:ext uri="{0D108BD9-81ED-4DB2-BD59-A6C34878D82A}">
                    <a16:rowId xmlns:a16="http://schemas.microsoft.com/office/drawing/2014/main" val="550242321"/>
                  </a:ext>
                </a:extLst>
              </a:tr>
              <a:tr h="823044">
                <a:tc>
                  <a:txBody>
                    <a:bodyPr/>
                    <a:lstStyle/>
                    <a:p>
                      <a:pPr marL="228600" lvl="1" algn="l"/>
                      <a:r>
                        <a:rPr lang="en-US" sz="1800">
                          <a:solidFill>
                            <a:schemeClr val="bg1"/>
                          </a:solidFill>
                        </a:rPr>
                        <a:t>Affordable Housing</a:t>
                      </a:r>
                    </a:p>
                  </a:txBody>
                  <a:tcPr marL="79136" marR="79136" marT="39568" marB="39568" anchor="ctr">
                    <a:solidFill>
                      <a:schemeClr val="accent1"/>
                    </a:solidFill>
                  </a:tcPr>
                </a:tc>
                <a:tc>
                  <a:txBody>
                    <a:bodyPr/>
                    <a:lstStyle/>
                    <a:p>
                      <a:pPr marL="285750" indent="-285750" algn="l">
                        <a:buFont typeface="Arial" panose="020B0604020202020204" pitchFamily="34" charset="0"/>
                        <a:buChar char="•"/>
                      </a:pPr>
                      <a:r>
                        <a:rPr lang="en-US" sz="1600" dirty="0">
                          <a:solidFill>
                            <a:schemeClr val="bg2">
                              <a:lumMod val="10000"/>
                            </a:schemeClr>
                          </a:solidFill>
                        </a:rPr>
                        <a:t>Must provide at least 10, 20 or 50% affordable housing</a:t>
                      </a:r>
                    </a:p>
                  </a:txBody>
                  <a:tcPr marL="79136" marR="79136" marT="39568" marB="39568" anchor="ctr"/>
                </a:tc>
                <a:tc>
                  <a:txBody>
                    <a:bodyPr/>
                    <a:lstStyle/>
                    <a:p>
                      <a:pPr marL="285750" indent="-285750" algn="l">
                        <a:buFont typeface="Arial" panose="020B0604020202020204" pitchFamily="34" charset="0"/>
                        <a:buChar char="•"/>
                      </a:pPr>
                      <a:r>
                        <a:rPr lang="en-US" sz="1600" dirty="0">
                          <a:solidFill>
                            <a:schemeClr val="bg2">
                              <a:lumMod val="10000"/>
                            </a:schemeClr>
                          </a:solidFill>
                        </a:rPr>
                        <a:t>Must provide at least 10, 20 or 50% affordable housing</a:t>
                      </a:r>
                    </a:p>
                  </a:txBody>
                  <a:tcPr marL="79136" marR="79136" marT="39568" marB="39568" anchor="ctr"/>
                </a:tc>
                <a:extLst>
                  <a:ext uri="{0D108BD9-81ED-4DB2-BD59-A6C34878D82A}">
                    <a16:rowId xmlns:a16="http://schemas.microsoft.com/office/drawing/2014/main" val="1879298516"/>
                  </a:ext>
                </a:extLst>
              </a:tr>
              <a:tr h="932861">
                <a:tc>
                  <a:txBody>
                    <a:bodyPr/>
                    <a:lstStyle/>
                    <a:p>
                      <a:pPr marL="228600" lvl="1" algn="l"/>
                      <a:r>
                        <a:rPr lang="en-US" sz="1800">
                          <a:solidFill>
                            <a:schemeClr val="bg1"/>
                          </a:solidFill>
                        </a:rPr>
                        <a:t>Approval Process</a:t>
                      </a:r>
                    </a:p>
                  </a:txBody>
                  <a:tcPr marL="79136" marR="79136" marT="39568" marB="39568" anchor="ctr">
                    <a:solidFill>
                      <a:schemeClr val="accent1"/>
                    </a:solidFill>
                  </a:tcPr>
                </a:tc>
                <a:tc>
                  <a: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600" b="0" dirty="0">
                          <a:solidFill>
                            <a:schemeClr val="bg2">
                              <a:lumMod val="10000"/>
                            </a:schemeClr>
                          </a:solidFill>
                        </a:rPr>
                        <a:t>Same as AB 2011 except tribal consultation required</a:t>
                      </a:r>
                      <a:endParaRPr lang="en-US" sz="1600" b="0" dirty="0">
                        <a:solidFill>
                          <a:srgbClr val="000000"/>
                        </a:solidFill>
                      </a:endParaRPr>
                    </a:p>
                  </a:txBody>
                  <a:tcPr marL="79136" marR="79136" marT="39568" marB="39568" anchor="ctr"/>
                </a:tc>
                <a:tc>
                  <a: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600" b="0" dirty="0">
                          <a:solidFill>
                            <a:schemeClr val="bg2">
                              <a:lumMod val="10000"/>
                            </a:schemeClr>
                          </a:solidFill>
                        </a:rPr>
                        <a:t>Same as AB 2011 except tribal consultation required</a:t>
                      </a:r>
                      <a:endParaRPr lang="en-US" sz="1600" b="0" dirty="0">
                        <a:solidFill>
                          <a:srgbClr val="000000"/>
                        </a:solidFill>
                      </a:endParaRPr>
                    </a:p>
                  </a:txBody>
                  <a:tcPr marL="79136" marR="79136" marT="39568" marB="39568" anchor="ctr"/>
                </a:tc>
                <a:extLst>
                  <a:ext uri="{0D108BD9-81ED-4DB2-BD59-A6C34878D82A}">
                    <a16:rowId xmlns:a16="http://schemas.microsoft.com/office/drawing/2014/main" val="1735985172"/>
                  </a:ext>
                </a:extLst>
              </a:tr>
            </a:tbl>
          </a:graphicData>
        </a:graphic>
      </p:graphicFrame>
      <p:sp>
        <p:nvSpPr>
          <p:cNvPr id="4" name="Slide Number Placeholder 3">
            <a:extLst>
              <a:ext uri="{FF2B5EF4-FFF2-40B4-BE49-F238E27FC236}">
                <a16:creationId xmlns:a16="http://schemas.microsoft.com/office/drawing/2014/main" id="{D2520DA1-5D88-4367-96C9-058CCFFE35B7}"/>
              </a:ext>
            </a:extLst>
          </p:cNvPr>
          <p:cNvSpPr>
            <a:spLocks noGrp="1"/>
          </p:cNvSpPr>
          <p:nvPr>
            <p:ph type="sldNum" sz="quarter" idx="12"/>
          </p:nvPr>
        </p:nvSpPr>
        <p:spPr/>
        <p:txBody>
          <a:bodyPr/>
          <a:lstStyle/>
          <a:p>
            <a:fld id="{664336B7-4B1B-B043-B8D4-F2A73EBA36CA}" type="slidenum">
              <a:rPr lang="en-US" smtClean="0"/>
              <a:t>54</a:t>
            </a:fld>
            <a:endParaRPr lang="en-US"/>
          </a:p>
        </p:txBody>
      </p:sp>
    </p:spTree>
    <p:extLst>
      <p:ext uri="{BB962C8B-B14F-4D97-AF65-F5344CB8AC3E}">
        <p14:creationId xmlns:p14="http://schemas.microsoft.com/office/powerpoint/2010/main" val="4030548106"/>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BDC8C2-86BE-4DC6-FF3E-02E711D8CE07}"/>
              </a:ext>
            </a:extLst>
          </p:cNvPr>
          <p:cNvSpPr>
            <a:spLocks noGrp="1"/>
          </p:cNvSpPr>
          <p:nvPr>
            <p:ph type="title"/>
          </p:nvPr>
        </p:nvSpPr>
        <p:spPr/>
        <p:txBody>
          <a:bodyPr>
            <a:normAutofit/>
          </a:bodyPr>
          <a:lstStyle/>
          <a:p>
            <a:r>
              <a:rPr lang="en-US" sz="3800" b="1" dirty="0"/>
              <a:t>Development Standards: AB 2011 Mixed Income</a:t>
            </a:r>
          </a:p>
        </p:txBody>
      </p:sp>
      <p:sp>
        <p:nvSpPr>
          <p:cNvPr id="3" name="Content Placeholder 2">
            <a:extLst>
              <a:ext uri="{FF2B5EF4-FFF2-40B4-BE49-F238E27FC236}">
                <a16:creationId xmlns:a16="http://schemas.microsoft.com/office/drawing/2014/main" id="{43A9ADF0-108E-8350-D83E-B4BDE1428DAA}"/>
              </a:ext>
            </a:extLst>
          </p:cNvPr>
          <p:cNvSpPr>
            <a:spLocks noGrp="1"/>
          </p:cNvSpPr>
          <p:nvPr>
            <p:ph idx="1"/>
          </p:nvPr>
        </p:nvSpPr>
        <p:spPr>
          <a:xfrm>
            <a:off x="889348" y="1600200"/>
            <a:ext cx="10710772" cy="4448175"/>
          </a:xfrm>
        </p:spPr>
        <p:txBody>
          <a:bodyPr>
            <a:normAutofit/>
          </a:bodyPr>
          <a:lstStyle/>
          <a:p>
            <a:r>
              <a:rPr lang="en-US" dirty="0"/>
              <a:t>Uses height and density standards from the law</a:t>
            </a:r>
          </a:p>
          <a:p>
            <a:r>
              <a:rPr lang="en-US" dirty="0"/>
              <a:t>Incorporates objective zoning, subdivision and design review standards for either:</a:t>
            </a:r>
          </a:p>
          <a:p>
            <a:pPr lvl="1"/>
            <a:r>
              <a:rPr lang="en-US" dirty="0"/>
              <a:t>Closest zone allowing required multi-family residential density </a:t>
            </a:r>
            <a:r>
              <a:rPr lang="en-US" b="1" dirty="0"/>
              <a:t>OR</a:t>
            </a:r>
            <a:endParaRPr lang="en-US" b="1" u="sng" dirty="0"/>
          </a:p>
          <a:p>
            <a:pPr lvl="1"/>
            <a:r>
              <a:rPr lang="en-US" dirty="0"/>
              <a:t>Zone allowing greatest multi-family residential density in the jurisdiction (if required density does not exist)</a:t>
            </a:r>
          </a:p>
          <a:p>
            <a:r>
              <a:rPr lang="en-US" dirty="0"/>
              <a:t>Cannot require parking except bicycle, electric vehicle and disabled spots</a:t>
            </a:r>
          </a:p>
          <a:p>
            <a:endParaRPr lang="en-US" dirty="0"/>
          </a:p>
        </p:txBody>
      </p:sp>
      <p:sp>
        <p:nvSpPr>
          <p:cNvPr id="5" name="TextBox 4">
            <a:extLst>
              <a:ext uri="{FF2B5EF4-FFF2-40B4-BE49-F238E27FC236}">
                <a16:creationId xmlns:a16="http://schemas.microsoft.com/office/drawing/2014/main" id="{CDF76044-3CA5-A649-EE5D-7732C053AF41}"/>
              </a:ext>
            </a:extLst>
          </p:cNvPr>
          <p:cNvSpPr txBox="1"/>
          <p:nvPr/>
        </p:nvSpPr>
        <p:spPr>
          <a:xfrm>
            <a:off x="5736771" y="6055834"/>
            <a:ext cx="5583356" cy="369332"/>
          </a:xfrm>
          <a:prstGeom prst="rect">
            <a:avLst/>
          </a:prstGeom>
          <a:noFill/>
        </p:spPr>
        <p:txBody>
          <a:bodyPr wrap="square" rtlCol="0">
            <a:spAutoFit/>
          </a:bodyPr>
          <a:lstStyle/>
          <a:p>
            <a:r>
              <a:rPr lang="en-US" dirty="0">
                <a:solidFill>
                  <a:srgbClr val="000000"/>
                </a:solidFill>
              </a:rPr>
              <a:t>Check </a:t>
            </a:r>
            <a:r>
              <a:rPr lang="en-US" dirty="0">
                <a:solidFill>
                  <a:schemeClr val="bg2">
                    <a:lumMod val="10000"/>
                  </a:schemeClr>
                </a:solidFill>
                <a:hlinkClick r:id="rId3"/>
              </a:rPr>
              <a:t>Summary of Key Details </a:t>
            </a:r>
            <a:r>
              <a:rPr lang="en-US" dirty="0">
                <a:solidFill>
                  <a:srgbClr val="000000"/>
                </a:solidFill>
              </a:rPr>
              <a:t>for more information </a:t>
            </a:r>
          </a:p>
        </p:txBody>
      </p:sp>
      <p:sp>
        <p:nvSpPr>
          <p:cNvPr id="4" name="Slide Number Placeholder 3">
            <a:extLst>
              <a:ext uri="{FF2B5EF4-FFF2-40B4-BE49-F238E27FC236}">
                <a16:creationId xmlns:a16="http://schemas.microsoft.com/office/drawing/2014/main" id="{0EC1FC5F-29C7-A5B1-1172-5FCD13871CE9}"/>
              </a:ext>
            </a:extLst>
          </p:cNvPr>
          <p:cNvSpPr>
            <a:spLocks noGrp="1"/>
          </p:cNvSpPr>
          <p:nvPr>
            <p:ph type="sldNum" sz="quarter" idx="12"/>
          </p:nvPr>
        </p:nvSpPr>
        <p:spPr/>
        <p:txBody>
          <a:bodyPr/>
          <a:lstStyle/>
          <a:p>
            <a:fld id="{664336B7-4B1B-B043-B8D4-F2A73EBA36CA}" type="slidenum">
              <a:rPr lang="en-US" smtClean="0"/>
              <a:t>55</a:t>
            </a:fld>
            <a:endParaRPr lang="en-US"/>
          </a:p>
        </p:txBody>
      </p:sp>
    </p:spTree>
    <p:extLst>
      <p:ext uri="{BB962C8B-B14F-4D97-AF65-F5344CB8AC3E}">
        <p14:creationId xmlns:p14="http://schemas.microsoft.com/office/powerpoint/2010/main" val="1765225609"/>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BDC8C2-86BE-4DC6-FF3E-02E711D8CE07}"/>
              </a:ext>
            </a:extLst>
          </p:cNvPr>
          <p:cNvSpPr>
            <a:spLocks noGrp="1"/>
          </p:cNvSpPr>
          <p:nvPr>
            <p:ph type="title"/>
          </p:nvPr>
        </p:nvSpPr>
        <p:spPr>
          <a:xfrm>
            <a:off x="370114" y="365125"/>
            <a:ext cx="11375571" cy="1325563"/>
          </a:xfrm>
        </p:spPr>
        <p:txBody>
          <a:bodyPr>
            <a:normAutofit/>
          </a:bodyPr>
          <a:lstStyle/>
          <a:p>
            <a:r>
              <a:rPr lang="en-US" sz="3800" b="1" dirty="0"/>
              <a:t>Development Standards: AB 2011 Mixed Income cont’d</a:t>
            </a:r>
          </a:p>
        </p:txBody>
      </p:sp>
      <p:sp>
        <p:nvSpPr>
          <p:cNvPr id="3" name="Content Placeholder 2">
            <a:extLst>
              <a:ext uri="{FF2B5EF4-FFF2-40B4-BE49-F238E27FC236}">
                <a16:creationId xmlns:a16="http://schemas.microsoft.com/office/drawing/2014/main" id="{43A9ADF0-108E-8350-D83E-B4BDE1428DAA}"/>
              </a:ext>
            </a:extLst>
          </p:cNvPr>
          <p:cNvSpPr>
            <a:spLocks noGrp="1"/>
          </p:cNvSpPr>
          <p:nvPr>
            <p:ph idx="1"/>
          </p:nvPr>
        </p:nvSpPr>
        <p:spPr>
          <a:xfrm>
            <a:off x="889348" y="1600200"/>
            <a:ext cx="10710772" cy="4448175"/>
          </a:xfrm>
        </p:spPr>
        <p:txBody>
          <a:bodyPr>
            <a:normAutofit/>
          </a:bodyPr>
          <a:lstStyle/>
          <a:p>
            <a:r>
              <a:rPr lang="en-US" dirty="0"/>
              <a:t>Defines standards for density, height and setbacks</a:t>
            </a:r>
          </a:p>
          <a:p>
            <a:r>
              <a:rPr lang="en-US" dirty="0"/>
              <a:t>Cannot require parking except bicycle, electric vehicle and disabled spots</a:t>
            </a:r>
          </a:p>
          <a:p>
            <a:r>
              <a:rPr lang="en-US" dirty="0"/>
              <a:t>Incorporates objective zoning, subdivision and design review standards for either:</a:t>
            </a:r>
          </a:p>
          <a:p>
            <a:pPr lvl="1"/>
            <a:r>
              <a:rPr lang="en-US" dirty="0"/>
              <a:t>Closest zone allowing required multi-family residential density </a:t>
            </a:r>
            <a:r>
              <a:rPr lang="en-US" b="1" dirty="0"/>
              <a:t>OR</a:t>
            </a:r>
            <a:endParaRPr lang="en-US" b="1" u="sng" dirty="0"/>
          </a:p>
          <a:p>
            <a:pPr lvl="1"/>
            <a:r>
              <a:rPr lang="en-US" dirty="0"/>
              <a:t>If required density does not exist, zone allowing greatest multi-family residential density in the jurisdiction</a:t>
            </a:r>
          </a:p>
          <a:p>
            <a:endParaRPr lang="en-US" dirty="0"/>
          </a:p>
        </p:txBody>
      </p:sp>
      <p:sp>
        <p:nvSpPr>
          <p:cNvPr id="5" name="TextBox 4">
            <a:extLst>
              <a:ext uri="{FF2B5EF4-FFF2-40B4-BE49-F238E27FC236}">
                <a16:creationId xmlns:a16="http://schemas.microsoft.com/office/drawing/2014/main" id="{CDF76044-3CA5-A649-EE5D-7732C053AF41}"/>
              </a:ext>
            </a:extLst>
          </p:cNvPr>
          <p:cNvSpPr txBox="1"/>
          <p:nvPr/>
        </p:nvSpPr>
        <p:spPr>
          <a:xfrm>
            <a:off x="5736771" y="6055834"/>
            <a:ext cx="5583356" cy="369332"/>
          </a:xfrm>
          <a:prstGeom prst="rect">
            <a:avLst/>
          </a:prstGeom>
          <a:noFill/>
        </p:spPr>
        <p:txBody>
          <a:bodyPr wrap="square" rtlCol="0">
            <a:spAutoFit/>
          </a:bodyPr>
          <a:lstStyle/>
          <a:p>
            <a:r>
              <a:rPr lang="en-US" dirty="0">
                <a:solidFill>
                  <a:srgbClr val="000000"/>
                </a:solidFill>
              </a:rPr>
              <a:t>Check </a:t>
            </a:r>
            <a:r>
              <a:rPr lang="en-US" dirty="0">
                <a:solidFill>
                  <a:schemeClr val="bg2">
                    <a:lumMod val="10000"/>
                  </a:schemeClr>
                </a:solidFill>
                <a:hlinkClick r:id="rId3"/>
              </a:rPr>
              <a:t>Summary of Key Details </a:t>
            </a:r>
            <a:r>
              <a:rPr lang="en-US" dirty="0">
                <a:solidFill>
                  <a:srgbClr val="000000"/>
                </a:solidFill>
              </a:rPr>
              <a:t>for more information </a:t>
            </a:r>
          </a:p>
        </p:txBody>
      </p:sp>
      <p:sp>
        <p:nvSpPr>
          <p:cNvPr id="4" name="Slide Number Placeholder 3">
            <a:extLst>
              <a:ext uri="{FF2B5EF4-FFF2-40B4-BE49-F238E27FC236}">
                <a16:creationId xmlns:a16="http://schemas.microsoft.com/office/drawing/2014/main" id="{0EC1FC5F-29C7-A5B1-1172-5FCD13871CE9}"/>
              </a:ext>
            </a:extLst>
          </p:cNvPr>
          <p:cNvSpPr>
            <a:spLocks noGrp="1"/>
          </p:cNvSpPr>
          <p:nvPr>
            <p:ph type="sldNum" sz="quarter" idx="12"/>
          </p:nvPr>
        </p:nvSpPr>
        <p:spPr/>
        <p:txBody>
          <a:bodyPr/>
          <a:lstStyle/>
          <a:p>
            <a:fld id="{664336B7-4B1B-B043-B8D4-F2A73EBA36CA}" type="slidenum">
              <a:rPr lang="en-US" smtClean="0"/>
              <a:t>56</a:t>
            </a:fld>
            <a:endParaRPr lang="en-US"/>
          </a:p>
        </p:txBody>
      </p:sp>
    </p:spTree>
    <p:extLst>
      <p:ext uri="{BB962C8B-B14F-4D97-AF65-F5344CB8AC3E}">
        <p14:creationId xmlns:p14="http://schemas.microsoft.com/office/powerpoint/2010/main" val="2485797933"/>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9963F3-5E00-457B-8FEE-F3BE465B00F9}"/>
              </a:ext>
            </a:extLst>
          </p:cNvPr>
          <p:cNvSpPr>
            <a:spLocks noGrp="1"/>
          </p:cNvSpPr>
          <p:nvPr>
            <p:ph type="title"/>
          </p:nvPr>
        </p:nvSpPr>
        <p:spPr/>
        <p:txBody>
          <a:bodyPr/>
          <a:lstStyle/>
          <a:p>
            <a:r>
              <a:rPr lang="en-US" b="1" dirty="0"/>
              <a:t>Density: AB 2011 Mixed Income</a:t>
            </a:r>
          </a:p>
        </p:txBody>
      </p:sp>
      <p:pic>
        <p:nvPicPr>
          <p:cNvPr id="7" name="Content Placeholder 6" descr="This is a chart that explains required density for mixed income projects:&#10;In metropolitan jurisdictions , the residential density shall meet or exceed the greater of the following:&#10;The existing residential density permitted;&#10;For sites of less than one acre, 30 units/acre;&#10;For sites of one acre or greater located on commercial corridor of less than 100 ft in width, 40 units/acre;&#10;For sites of one acre or greater located on commercial corridor of 100 ft or greater width, 60 units/acre;&#10;For sites within one-half mile of major transit stop , 80 units/acre.&#10;In non-metropolitan jurisdictions, residential density shall meet or exceed the greater of:&#10;The existing residential density permitted;&#10;For sites of less than one acre, 20 units/acre;&#10;For sites of one acre or greater located on commercial corridor of less than 100 ft in width, 30 units/acre;&#10;For sites of one acre or greater located on commercial corridor of 100 ft or greater width, 50 units/acre;&#10;For sites within one-half mile of major transit stop, 70 units/acre.">
            <a:extLst>
              <a:ext uri="{FF2B5EF4-FFF2-40B4-BE49-F238E27FC236}">
                <a16:creationId xmlns:a16="http://schemas.microsoft.com/office/drawing/2014/main" id="{95A1F9E3-8C19-A121-EE21-5B149BBCC43A}"/>
              </a:ext>
            </a:extLst>
          </p:cNvPr>
          <p:cNvPicPr>
            <a:picLocks noGrp="1" noChangeAspect="1"/>
          </p:cNvPicPr>
          <p:nvPr>
            <p:ph idx="1"/>
          </p:nvPr>
        </p:nvPicPr>
        <p:blipFill>
          <a:blip r:embed="rId3"/>
          <a:stretch>
            <a:fillRect/>
          </a:stretch>
        </p:blipFill>
        <p:spPr>
          <a:xfrm>
            <a:off x="235113" y="1690688"/>
            <a:ext cx="11721774" cy="4267200"/>
          </a:xfrm>
        </p:spPr>
      </p:pic>
      <p:sp>
        <p:nvSpPr>
          <p:cNvPr id="4" name="Slide Number Placeholder 3">
            <a:extLst>
              <a:ext uri="{FF2B5EF4-FFF2-40B4-BE49-F238E27FC236}">
                <a16:creationId xmlns:a16="http://schemas.microsoft.com/office/drawing/2014/main" id="{B3BF7ED2-BC97-402D-9CFF-5E425A5A5415}"/>
              </a:ext>
            </a:extLst>
          </p:cNvPr>
          <p:cNvSpPr>
            <a:spLocks noGrp="1"/>
          </p:cNvSpPr>
          <p:nvPr>
            <p:ph type="sldNum" sz="quarter" idx="12"/>
          </p:nvPr>
        </p:nvSpPr>
        <p:spPr/>
        <p:txBody>
          <a:bodyPr/>
          <a:lstStyle/>
          <a:p>
            <a:fld id="{664336B7-4B1B-B043-B8D4-F2A73EBA36CA}" type="slidenum">
              <a:rPr lang="en-US" smtClean="0"/>
              <a:t>57</a:t>
            </a:fld>
            <a:endParaRPr lang="en-US"/>
          </a:p>
        </p:txBody>
      </p:sp>
    </p:spTree>
    <p:extLst>
      <p:ext uri="{BB962C8B-B14F-4D97-AF65-F5344CB8AC3E}">
        <p14:creationId xmlns:p14="http://schemas.microsoft.com/office/powerpoint/2010/main" val="1713602322"/>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D1D07F-B8FC-44A2-9E5C-C3F828E90C3A}"/>
              </a:ext>
            </a:extLst>
          </p:cNvPr>
          <p:cNvSpPr>
            <a:spLocks noGrp="1"/>
          </p:cNvSpPr>
          <p:nvPr>
            <p:ph type="title"/>
          </p:nvPr>
        </p:nvSpPr>
        <p:spPr/>
        <p:txBody>
          <a:bodyPr/>
          <a:lstStyle/>
          <a:p>
            <a:r>
              <a:rPr lang="en-US" b="1" dirty="0"/>
              <a:t>Height Limit: Mixed Income</a:t>
            </a:r>
          </a:p>
        </p:txBody>
      </p:sp>
      <p:pic>
        <p:nvPicPr>
          <p:cNvPr id="7" name="Content Placeholder 6" descr="This is a chart that explains required density for mixed income projects:&#10;Height limit applicable shall be the greater of the following:&#10;Height currently permitted on the parcel:&#10;For site on commercial corridor of less than 100 feet in width, 35 feet;&#10;For sites on commercial corridor of 100 feet or more, 45 feet;&#10;For sites within one-half mile of a major transit stop in a city with a population of greater than 100,000, 65 feet.">
            <a:extLst>
              <a:ext uri="{FF2B5EF4-FFF2-40B4-BE49-F238E27FC236}">
                <a16:creationId xmlns:a16="http://schemas.microsoft.com/office/drawing/2014/main" id="{4B3A8409-A5B5-C077-7486-8F09D5E38031}"/>
              </a:ext>
            </a:extLst>
          </p:cNvPr>
          <p:cNvPicPr>
            <a:picLocks noGrp="1" noChangeAspect="1"/>
          </p:cNvPicPr>
          <p:nvPr>
            <p:ph idx="1"/>
          </p:nvPr>
        </p:nvPicPr>
        <p:blipFill>
          <a:blip r:embed="rId3"/>
          <a:stretch>
            <a:fillRect/>
          </a:stretch>
        </p:blipFill>
        <p:spPr>
          <a:xfrm>
            <a:off x="480997" y="1760658"/>
            <a:ext cx="11230005" cy="3336683"/>
          </a:xfrm>
        </p:spPr>
      </p:pic>
      <p:sp>
        <p:nvSpPr>
          <p:cNvPr id="4" name="Slide Number Placeholder 3">
            <a:extLst>
              <a:ext uri="{FF2B5EF4-FFF2-40B4-BE49-F238E27FC236}">
                <a16:creationId xmlns:a16="http://schemas.microsoft.com/office/drawing/2014/main" id="{191471AB-996C-43A4-A125-8B29240660F9}"/>
              </a:ext>
            </a:extLst>
          </p:cNvPr>
          <p:cNvSpPr>
            <a:spLocks noGrp="1"/>
          </p:cNvSpPr>
          <p:nvPr>
            <p:ph type="sldNum" sz="quarter" idx="12"/>
          </p:nvPr>
        </p:nvSpPr>
        <p:spPr/>
        <p:txBody>
          <a:bodyPr/>
          <a:lstStyle/>
          <a:p>
            <a:fld id="{664336B7-4B1B-B043-B8D4-F2A73EBA36CA}" type="slidenum">
              <a:rPr lang="en-US" smtClean="0"/>
              <a:t>58</a:t>
            </a:fld>
            <a:endParaRPr lang="en-US"/>
          </a:p>
        </p:txBody>
      </p:sp>
    </p:spTree>
    <p:extLst>
      <p:ext uri="{BB962C8B-B14F-4D97-AF65-F5344CB8AC3E}">
        <p14:creationId xmlns:p14="http://schemas.microsoft.com/office/powerpoint/2010/main" val="17503643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A7C9AE-108F-483D-A8D6-4590FF79CFDC}"/>
              </a:ext>
            </a:extLst>
          </p:cNvPr>
          <p:cNvSpPr>
            <a:spLocks noGrp="1"/>
          </p:cNvSpPr>
          <p:nvPr>
            <p:ph type="title"/>
          </p:nvPr>
        </p:nvSpPr>
        <p:spPr>
          <a:xfrm>
            <a:off x="902525" y="365124"/>
            <a:ext cx="10417602" cy="5491389"/>
          </a:xfrm>
        </p:spPr>
        <p:txBody>
          <a:bodyPr/>
          <a:lstStyle/>
          <a:p>
            <a:pPr algn="l"/>
            <a:r>
              <a:rPr lang="en-US" b="1" dirty="0"/>
              <a:t>Where do the laws apply?</a:t>
            </a:r>
          </a:p>
        </p:txBody>
      </p:sp>
      <p:sp>
        <p:nvSpPr>
          <p:cNvPr id="4" name="Slide Number Placeholder 3">
            <a:extLst>
              <a:ext uri="{FF2B5EF4-FFF2-40B4-BE49-F238E27FC236}">
                <a16:creationId xmlns:a16="http://schemas.microsoft.com/office/drawing/2014/main" id="{ADDD02C6-88D9-42A2-AAB2-9F5466BF30E1}"/>
              </a:ext>
            </a:extLst>
          </p:cNvPr>
          <p:cNvSpPr>
            <a:spLocks noGrp="1"/>
          </p:cNvSpPr>
          <p:nvPr>
            <p:ph type="sldNum" sz="quarter" idx="12"/>
          </p:nvPr>
        </p:nvSpPr>
        <p:spPr/>
        <p:txBody>
          <a:bodyPr/>
          <a:lstStyle/>
          <a:p>
            <a:fld id="{664336B7-4B1B-B043-B8D4-F2A73EBA36CA}" type="slidenum">
              <a:rPr lang="en-US" smtClean="0"/>
              <a:t>6</a:t>
            </a:fld>
            <a:endParaRPr lang="en-US"/>
          </a:p>
        </p:txBody>
      </p:sp>
    </p:spTree>
    <p:extLst>
      <p:ext uri="{BB962C8B-B14F-4D97-AF65-F5344CB8AC3E}">
        <p14:creationId xmlns:p14="http://schemas.microsoft.com/office/powerpoint/2010/main" val="38863822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916DC3-6360-9402-A0D7-036D47ADB040}"/>
              </a:ext>
            </a:extLst>
          </p:cNvPr>
          <p:cNvSpPr>
            <a:spLocks noGrp="1"/>
          </p:cNvSpPr>
          <p:nvPr>
            <p:ph type="title"/>
          </p:nvPr>
        </p:nvSpPr>
        <p:spPr/>
        <p:txBody>
          <a:bodyPr/>
          <a:lstStyle/>
          <a:p>
            <a:r>
              <a:rPr lang="en-US" b="1" dirty="0"/>
              <a:t>Where do the laws apply?</a:t>
            </a:r>
          </a:p>
        </p:txBody>
      </p:sp>
      <p:sp>
        <p:nvSpPr>
          <p:cNvPr id="3" name="Content Placeholder 2">
            <a:extLst>
              <a:ext uri="{FF2B5EF4-FFF2-40B4-BE49-F238E27FC236}">
                <a16:creationId xmlns:a16="http://schemas.microsoft.com/office/drawing/2014/main" id="{5A6EB160-4194-44CB-B50E-C93C4D073BF8}"/>
              </a:ext>
            </a:extLst>
          </p:cNvPr>
          <p:cNvSpPr>
            <a:spLocks noGrp="1"/>
          </p:cNvSpPr>
          <p:nvPr>
            <p:ph idx="1"/>
          </p:nvPr>
        </p:nvSpPr>
        <p:spPr/>
        <p:txBody>
          <a:bodyPr>
            <a:normAutofit/>
          </a:bodyPr>
          <a:lstStyle/>
          <a:p>
            <a:r>
              <a:rPr lang="en-US" dirty="0"/>
              <a:t>Generally, in zones where office, retail or parking are principally permitted uses*</a:t>
            </a:r>
          </a:p>
          <a:p>
            <a:pPr marL="0" indent="0">
              <a:buNone/>
            </a:pPr>
            <a:endParaRPr lang="en-US" dirty="0"/>
          </a:p>
          <a:p>
            <a:pPr marL="0" indent="0">
              <a:buNone/>
            </a:pPr>
            <a:r>
              <a:rPr lang="en-US" sz="2000" b="1" dirty="0">
                <a:solidFill>
                  <a:srgbClr val="000000"/>
                </a:solidFill>
                <a:effectLst/>
              </a:rPr>
              <a:t>*</a:t>
            </a:r>
            <a:r>
              <a:rPr lang="en-US" sz="2000" dirty="0">
                <a:solidFill>
                  <a:srgbClr val="000000"/>
                </a:solidFill>
                <a:effectLst/>
              </a:rPr>
              <a:t>AB 2011 “principally permitted use” means a use that may occupy more than one-third of the square footage of the site without conditional use permit (CUP)</a:t>
            </a:r>
            <a:endParaRPr lang="en-US" sz="2000" dirty="0">
              <a:solidFill>
                <a:srgbClr val="000000"/>
              </a:solidFill>
            </a:endParaRPr>
          </a:p>
          <a:p>
            <a:pPr marL="0" indent="0">
              <a:buNone/>
            </a:pPr>
            <a:r>
              <a:rPr lang="en-US" sz="2000" dirty="0">
                <a:solidFill>
                  <a:srgbClr val="000000"/>
                </a:solidFill>
              </a:rPr>
              <a:t>SB 6 does not define “principally permitted use”</a:t>
            </a:r>
          </a:p>
          <a:p>
            <a:pPr marL="0" indent="0">
              <a:buNone/>
            </a:pPr>
            <a:endParaRPr lang="en-US" dirty="0"/>
          </a:p>
          <a:p>
            <a:endParaRPr lang="en-US" dirty="0"/>
          </a:p>
        </p:txBody>
      </p:sp>
      <p:sp>
        <p:nvSpPr>
          <p:cNvPr id="4" name="Slide Number Placeholder 3">
            <a:extLst>
              <a:ext uri="{FF2B5EF4-FFF2-40B4-BE49-F238E27FC236}">
                <a16:creationId xmlns:a16="http://schemas.microsoft.com/office/drawing/2014/main" id="{20C00D24-DC77-084F-F56A-EC536CE8E93D}"/>
              </a:ext>
            </a:extLst>
          </p:cNvPr>
          <p:cNvSpPr>
            <a:spLocks noGrp="1"/>
          </p:cNvSpPr>
          <p:nvPr>
            <p:ph type="sldNum" sz="quarter" idx="12"/>
          </p:nvPr>
        </p:nvSpPr>
        <p:spPr/>
        <p:txBody>
          <a:bodyPr/>
          <a:lstStyle/>
          <a:p>
            <a:fld id="{664336B7-4B1B-B043-B8D4-F2A73EBA36CA}" type="slidenum">
              <a:rPr lang="en-US" smtClean="0"/>
              <a:t>7</a:t>
            </a:fld>
            <a:endParaRPr lang="en-US"/>
          </a:p>
        </p:txBody>
      </p:sp>
    </p:spTree>
    <p:extLst>
      <p:ext uri="{BB962C8B-B14F-4D97-AF65-F5344CB8AC3E}">
        <p14:creationId xmlns:p14="http://schemas.microsoft.com/office/powerpoint/2010/main" val="3934260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A7C9AE-108F-483D-A8D6-4590FF79CFDC}"/>
              </a:ext>
            </a:extLst>
          </p:cNvPr>
          <p:cNvSpPr>
            <a:spLocks noGrp="1"/>
          </p:cNvSpPr>
          <p:nvPr>
            <p:ph type="title"/>
          </p:nvPr>
        </p:nvSpPr>
        <p:spPr/>
        <p:txBody>
          <a:bodyPr/>
          <a:lstStyle/>
          <a:p>
            <a:r>
              <a:rPr lang="en-US" b="1" dirty="0"/>
              <a:t>Map of Applicable Zones</a:t>
            </a:r>
          </a:p>
        </p:txBody>
      </p:sp>
      <p:sp>
        <p:nvSpPr>
          <p:cNvPr id="5" name="TextBox 4">
            <a:extLst>
              <a:ext uri="{FF2B5EF4-FFF2-40B4-BE49-F238E27FC236}">
                <a16:creationId xmlns:a16="http://schemas.microsoft.com/office/drawing/2014/main" id="{C37AC8F5-A5C2-A299-41DF-425F91A3F315}"/>
              </a:ext>
            </a:extLst>
          </p:cNvPr>
          <p:cNvSpPr txBox="1"/>
          <p:nvPr/>
        </p:nvSpPr>
        <p:spPr>
          <a:xfrm>
            <a:off x="1436204" y="2025595"/>
            <a:ext cx="1808922" cy="1200329"/>
          </a:xfrm>
          <a:prstGeom prst="rect">
            <a:avLst/>
          </a:prstGeom>
          <a:solidFill>
            <a:srgbClr val="FFFF00"/>
          </a:solidFill>
          <a:ln>
            <a:solidFill>
              <a:srgbClr val="FFFF00"/>
            </a:solidFill>
          </a:ln>
        </p:spPr>
        <p:txBody>
          <a:bodyPr wrap="square" rtlCol="0">
            <a:spAutoFit/>
          </a:bodyPr>
          <a:lstStyle/>
          <a:p>
            <a:r>
              <a:rPr lang="en-US" dirty="0"/>
              <a:t>Insert a map if you have it. Be sure to add alternative text.</a:t>
            </a:r>
          </a:p>
        </p:txBody>
      </p:sp>
      <p:sp>
        <p:nvSpPr>
          <p:cNvPr id="4" name="Slide Number Placeholder 3">
            <a:extLst>
              <a:ext uri="{FF2B5EF4-FFF2-40B4-BE49-F238E27FC236}">
                <a16:creationId xmlns:a16="http://schemas.microsoft.com/office/drawing/2014/main" id="{ADDD02C6-88D9-42A2-AAB2-9F5466BF30E1}"/>
              </a:ext>
              <a:ext uri="{C183D7F6-B498-43B3-948B-1728B52AA6E4}">
                <adec:decorative xmlns:adec="http://schemas.microsoft.com/office/drawing/2017/decorative" val="0"/>
              </a:ext>
            </a:extLst>
          </p:cNvPr>
          <p:cNvSpPr>
            <a:spLocks noGrp="1"/>
          </p:cNvSpPr>
          <p:nvPr>
            <p:ph type="sldNum" sz="quarter" idx="12"/>
          </p:nvPr>
        </p:nvSpPr>
        <p:spPr/>
        <p:txBody>
          <a:bodyPr/>
          <a:lstStyle/>
          <a:p>
            <a:fld id="{664336B7-4B1B-B043-B8D4-F2A73EBA36CA}" type="slidenum">
              <a:rPr lang="en-US" smtClean="0"/>
              <a:t>8</a:t>
            </a:fld>
            <a:endParaRPr lang="en-US"/>
          </a:p>
        </p:txBody>
      </p:sp>
    </p:spTree>
    <p:extLst>
      <p:ext uri="{BB962C8B-B14F-4D97-AF65-F5344CB8AC3E}">
        <p14:creationId xmlns:p14="http://schemas.microsoft.com/office/powerpoint/2010/main" val="34083255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F86270-DE4F-45D2-9559-AC95919EC8BB}"/>
              </a:ext>
            </a:extLst>
          </p:cNvPr>
          <p:cNvSpPr>
            <a:spLocks noGrp="1"/>
          </p:cNvSpPr>
          <p:nvPr>
            <p:ph type="title"/>
          </p:nvPr>
        </p:nvSpPr>
        <p:spPr/>
        <p:txBody>
          <a:bodyPr/>
          <a:lstStyle/>
          <a:p>
            <a:r>
              <a:rPr lang="en-US" b="1" dirty="0"/>
              <a:t>What sites are eligible?</a:t>
            </a:r>
          </a:p>
        </p:txBody>
      </p:sp>
      <p:sp>
        <p:nvSpPr>
          <p:cNvPr id="3" name="Content Placeholder 2">
            <a:extLst>
              <a:ext uri="{FF2B5EF4-FFF2-40B4-BE49-F238E27FC236}">
                <a16:creationId xmlns:a16="http://schemas.microsoft.com/office/drawing/2014/main" id="{B3AC5146-63CA-4559-8226-4F53CE873A07}"/>
              </a:ext>
            </a:extLst>
          </p:cNvPr>
          <p:cNvSpPr>
            <a:spLocks noGrp="1"/>
          </p:cNvSpPr>
          <p:nvPr>
            <p:ph sz="half" idx="1"/>
          </p:nvPr>
        </p:nvSpPr>
        <p:spPr>
          <a:xfrm>
            <a:off x="486170" y="1664591"/>
            <a:ext cx="3987501" cy="4007284"/>
          </a:xfrm>
        </p:spPr>
        <p:txBody>
          <a:bodyPr>
            <a:noAutofit/>
          </a:bodyPr>
          <a:lstStyle/>
          <a:p>
            <a:pPr marL="0" indent="0">
              <a:buNone/>
            </a:pPr>
            <a:r>
              <a:rPr lang="en-US" b="1" dirty="0"/>
              <a:t>AB 2011 Mixed Income</a:t>
            </a:r>
          </a:p>
          <a:p>
            <a:r>
              <a:rPr lang="en-US" dirty="0"/>
              <a:t>Zoned commercial</a:t>
            </a:r>
          </a:p>
          <a:p>
            <a:r>
              <a:rPr lang="en-US" dirty="0"/>
              <a:t>On a wide street</a:t>
            </a:r>
          </a:p>
          <a:p>
            <a:r>
              <a:rPr lang="en-US" dirty="0"/>
              <a:t>Smaller than 20 acres </a:t>
            </a:r>
          </a:p>
          <a:p>
            <a:r>
              <a:rPr lang="en-US" dirty="0"/>
              <a:t>Additional rules (see appendix)</a:t>
            </a:r>
          </a:p>
        </p:txBody>
      </p:sp>
      <p:sp>
        <p:nvSpPr>
          <p:cNvPr id="5" name="Content Placeholder 4">
            <a:extLst>
              <a:ext uri="{FF2B5EF4-FFF2-40B4-BE49-F238E27FC236}">
                <a16:creationId xmlns:a16="http://schemas.microsoft.com/office/drawing/2014/main" id="{92E0A9AD-DE49-8FB9-FE30-201C90DDFFE0}"/>
              </a:ext>
            </a:extLst>
          </p:cNvPr>
          <p:cNvSpPr>
            <a:spLocks noGrp="1"/>
          </p:cNvSpPr>
          <p:nvPr>
            <p:ph sz="half" idx="2"/>
          </p:nvPr>
        </p:nvSpPr>
        <p:spPr>
          <a:xfrm>
            <a:off x="4703016" y="1664591"/>
            <a:ext cx="3556067" cy="4007284"/>
          </a:xfrm>
        </p:spPr>
        <p:txBody>
          <a:bodyPr/>
          <a:lstStyle/>
          <a:p>
            <a:pPr marL="0" indent="0">
              <a:buNone/>
            </a:pPr>
            <a:r>
              <a:rPr lang="en-US" b="1" dirty="0"/>
              <a:t>AB 2011 Affordable</a:t>
            </a:r>
          </a:p>
          <a:p>
            <a:r>
              <a:rPr lang="en-US" dirty="0"/>
              <a:t>Zoned commercial</a:t>
            </a:r>
          </a:p>
          <a:p>
            <a:r>
              <a:rPr lang="en-US" dirty="0"/>
              <a:t>Additional rules (see appendix)</a:t>
            </a:r>
          </a:p>
        </p:txBody>
      </p:sp>
      <p:sp>
        <p:nvSpPr>
          <p:cNvPr id="4" name="Content Placeholder 4">
            <a:extLst>
              <a:ext uri="{FF2B5EF4-FFF2-40B4-BE49-F238E27FC236}">
                <a16:creationId xmlns:a16="http://schemas.microsoft.com/office/drawing/2014/main" id="{B0A4842E-09BC-279E-66AE-F4D32975A7B4}"/>
              </a:ext>
            </a:extLst>
          </p:cNvPr>
          <p:cNvSpPr txBox="1">
            <a:spLocks/>
          </p:cNvSpPr>
          <p:nvPr/>
        </p:nvSpPr>
        <p:spPr>
          <a:xfrm>
            <a:off x="8488429" y="1664591"/>
            <a:ext cx="3462565" cy="4007284"/>
          </a:xfrm>
          <a:prstGeom prst="rect">
            <a:avLst/>
          </a:prstGeom>
        </p:spPr>
        <p:txBody>
          <a:bodyPr vert="horz" lIns="91440" tIns="45720" rIns="91440" bIns="45720" rtlCol="0">
            <a:normAutofit/>
          </a:bodyPr>
          <a:lstStyle>
            <a:lvl1pPr marL="228600" indent="-228600" algn="l" defTabSz="914400" rtl="0" eaLnBrk="1" latinLnBrk="0" hangingPunct="1">
              <a:lnSpc>
                <a:spcPct val="100000"/>
              </a:lnSpc>
              <a:spcBef>
                <a:spcPts val="1200"/>
              </a:spcBef>
              <a:buClr>
                <a:schemeClr val="accent6"/>
              </a:buClr>
              <a:buFont typeface="Arial" panose="020B0604020202020204" pitchFamily="34" charset="0"/>
              <a:buChar char="•"/>
              <a:defRPr sz="2800" kern="1200">
                <a:solidFill>
                  <a:schemeClr val="bg2">
                    <a:lumMod val="25000"/>
                  </a:schemeClr>
                </a:solidFill>
                <a:latin typeface="+mn-lt"/>
                <a:ea typeface="+mn-ea"/>
                <a:cs typeface="+mn-cs"/>
              </a:defRPr>
            </a:lvl1pPr>
            <a:lvl2pPr marL="571500" indent="-228600" algn="l" defTabSz="914400" rtl="0" eaLnBrk="1" latinLnBrk="0" hangingPunct="1">
              <a:lnSpc>
                <a:spcPct val="100000"/>
              </a:lnSpc>
              <a:spcBef>
                <a:spcPts val="500"/>
              </a:spcBef>
              <a:buClrTx/>
              <a:buFont typeface="Arial" panose="020B0604020202020204" pitchFamily="34" charset="0"/>
              <a:buChar char="•"/>
              <a:defRPr sz="2400" kern="1200">
                <a:solidFill>
                  <a:schemeClr val="bg2">
                    <a:lumMod val="25000"/>
                  </a:schemeClr>
                </a:solidFill>
                <a:latin typeface="+mn-lt"/>
                <a:ea typeface="+mn-ea"/>
                <a:cs typeface="+mn-cs"/>
              </a:defRPr>
            </a:lvl2pPr>
            <a:lvl3pPr marL="915988" indent="-228600" algn="l" defTabSz="914400" rtl="0" eaLnBrk="1" latinLnBrk="0" hangingPunct="1">
              <a:lnSpc>
                <a:spcPct val="100000"/>
              </a:lnSpc>
              <a:spcBef>
                <a:spcPts val="500"/>
              </a:spcBef>
              <a:buClrTx/>
              <a:buFont typeface="Arial" panose="020B0604020202020204" pitchFamily="34" charset="0"/>
              <a:buChar char="•"/>
              <a:defRPr sz="1800" kern="1200">
                <a:solidFill>
                  <a:schemeClr val="bg2">
                    <a:lumMod val="25000"/>
                  </a:schemeClr>
                </a:solidFill>
                <a:latin typeface="+mn-lt"/>
                <a:ea typeface="+mn-ea"/>
                <a:cs typeface="+mn-cs"/>
              </a:defRPr>
            </a:lvl3pPr>
            <a:lvl4pPr marL="1317625" indent="-230188" algn="l" defTabSz="914400" rtl="0" eaLnBrk="1" latinLnBrk="0" hangingPunct="1">
              <a:lnSpc>
                <a:spcPct val="100000"/>
              </a:lnSpc>
              <a:spcBef>
                <a:spcPts val="500"/>
              </a:spcBef>
              <a:buClrTx/>
              <a:buFont typeface="Arial" panose="020B0604020202020204" pitchFamily="34" charset="0"/>
              <a:buChar char="•"/>
              <a:defRPr sz="1600" kern="1200">
                <a:solidFill>
                  <a:schemeClr val="bg2">
                    <a:lumMod val="25000"/>
                  </a:schemeClr>
                </a:solidFill>
                <a:latin typeface="+mn-lt"/>
                <a:ea typeface="+mn-ea"/>
                <a:cs typeface="+mn-cs"/>
              </a:defRPr>
            </a:lvl4pPr>
            <a:lvl5pPr marL="1660525" indent="-228600" algn="l" defTabSz="914400" rtl="0" eaLnBrk="1" latinLnBrk="0" hangingPunct="1">
              <a:lnSpc>
                <a:spcPct val="100000"/>
              </a:lnSpc>
              <a:spcBef>
                <a:spcPts val="500"/>
              </a:spcBef>
              <a:buClrTx/>
              <a:buFont typeface="Arial" panose="020B0604020202020204" pitchFamily="34" charset="0"/>
              <a:buChar char="•"/>
              <a:defRPr sz="1600" kern="1200">
                <a:solidFill>
                  <a:schemeClr val="bg2">
                    <a:lumMod val="2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Bef>
                <a:spcPts val="600"/>
              </a:spcBef>
              <a:buFont typeface="Arial" panose="020B0604020202020204" pitchFamily="34" charset="0"/>
              <a:buNone/>
            </a:pPr>
            <a:r>
              <a:rPr lang="en-US" b="1" dirty="0">
                <a:solidFill>
                  <a:schemeClr val="tx1"/>
                </a:solidFill>
              </a:rPr>
              <a:t>SB 6</a:t>
            </a:r>
          </a:p>
          <a:p>
            <a:pPr>
              <a:spcBef>
                <a:spcPts val="600"/>
              </a:spcBef>
              <a:buClrTx/>
            </a:pPr>
            <a:r>
              <a:rPr lang="en-US" dirty="0">
                <a:solidFill>
                  <a:schemeClr val="tx1"/>
                </a:solidFill>
              </a:rPr>
              <a:t>Zoned commercial</a:t>
            </a:r>
          </a:p>
          <a:p>
            <a:pPr>
              <a:spcBef>
                <a:spcPts val="600"/>
              </a:spcBef>
              <a:buClr>
                <a:schemeClr val="tx1"/>
              </a:buClr>
            </a:pPr>
            <a:r>
              <a:rPr lang="en-US" dirty="0">
                <a:solidFill>
                  <a:schemeClr val="tx1"/>
                </a:solidFill>
              </a:rPr>
              <a:t>Additional rules (see appendix)</a:t>
            </a:r>
          </a:p>
        </p:txBody>
      </p:sp>
      <p:sp>
        <p:nvSpPr>
          <p:cNvPr id="8" name="Slide Number Placeholder 7">
            <a:extLst>
              <a:ext uri="{FF2B5EF4-FFF2-40B4-BE49-F238E27FC236}">
                <a16:creationId xmlns:a16="http://schemas.microsoft.com/office/drawing/2014/main" id="{17FB9372-6815-2B95-D1D0-09D10B3B1A58}"/>
              </a:ext>
            </a:extLst>
          </p:cNvPr>
          <p:cNvSpPr>
            <a:spLocks noGrp="1"/>
          </p:cNvSpPr>
          <p:nvPr>
            <p:ph type="sldNum" sz="quarter" idx="10"/>
          </p:nvPr>
        </p:nvSpPr>
        <p:spPr/>
        <p:txBody>
          <a:bodyPr/>
          <a:lstStyle/>
          <a:p>
            <a:fld id="{664336B7-4B1B-B043-B8D4-F2A73EBA36CA}" type="slidenum">
              <a:rPr lang="en-US" smtClean="0"/>
              <a:t>9</a:t>
            </a:fld>
            <a:endParaRPr lang="en-US"/>
          </a:p>
        </p:txBody>
      </p:sp>
    </p:spTree>
    <p:extLst>
      <p:ext uri="{BB962C8B-B14F-4D97-AF65-F5344CB8AC3E}">
        <p14:creationId xmlns:p14="http://schemas.microsoft.com/office/powerpoint/2010/main" val="152815188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50</TotalTime>
  <Words>2963</Words>
  <Application>Microsoft Macintosh PowerPoint</Application>
  <PresentationFormat>Widescreen</PresentationFormat>
  <Paragraphs>463</Paragraphs>
  <Slides>58</Slides>
  <Notes>52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58</vt:i4>
      </vt:variant>
    </vt:vector>
  </HeadingPairs>
  <TitlesOfParts>
    <vt:vector size="62" baseType="lpstr">
      <vt:lpstr>Arial</vt:lpstr>
      <vt:lpstr>Calibri</vt:lpstr>
      <vt:lpstr>Calibri Light</vt:lpstr>
      <vt:lpstr>Office Theme</vt:lpstr>
      <vt:lpstr>Understanding New Laws About Residential Development in Commercial Zones AB 2011 (2022) and SB 6 (2022)</vt:lpstr>
      <vt:lpstr>Using the Template PPT</vt:lpstr>
      <vt:lpstr>AB 2011 and SB 6</vt:lpstr>
      <vt:lpstr>What do the laws say?</vt:lpstr>
      <vt:lpstr>What do the laws say?</vt:lpstr>
      <vt:lpstr>Where do the laws apply?</vt:lpstr>
      <vt:lpstr>Where do the laws apply?</vt:lpstr>
      <vt:lpstr>Map of Applicable Zones</vt:lpstr>
      <vt:lpstr>What sites are eligible?</vt:lpstr>
      <vt:lpstr>What are the site criteria?</vt:lpstr>
      <vt:lpstr>What can be built?</vt:lpstr>
      <vt:lpstr>What can be built?</vt:lpstr>
      <vt:lpstr>What can be built? (comparison)</vt:lpstr>
      <vt:lpstr>Other Project Considerations</vt:lpstr>
      <vt:lpstr>What can cities regulate?</vt:lpstr>
      <vt:lpstr>What can cities regulate?</vt:lpstr>
      <vt:lpstr>Affordability</vt:lpstr>
      <vt:lpstr>What can you do to prepare?</vt:lpstr>
      <vt:lpstr>Implementing Ordinance(s)</vt:lpstr>
      <vt:lpstr>Exempting Parcels</vt:lpstr>
      <vt:lpstr>Relocation Requirements</vt:lpstr>
      <vt:lpstr>Labor Requirements</vt:lpstr>
      <vt:lpstr>APPENDIX</vt:lpstr>
      <vt:lpstr>ABAG AB 2011 &amp; SB 6 Resources</vt:lpstr>
      <vt:lpstr>What do the laws say? (additional details)</vt:lpstr>
      <vt:lpstr>What else do the laws say?</vt:lpstr>
      <vt:lpstr>What are the differences between the laws?</vt:lpstr>
      <vt:lpstr>What can be built? (additional details)</vt:lpstr>
      <vt:lpstr>SB 6 Projects</vt:lpstr>
      <vt:lpstr>Applying Standards: SB 6 Project </vt:lpstr>
      <vt:lpstr>AB 2011 100% Affordable Projects</vt:lpstr>
      <vt:lpstr>Applying Standards: 100% Affordable Project </vt:lpstr>
      <vt:lpstr>AB 2011 Mixed Income Projects</vt:lpstr>
      <vt:lpstr>Applying Standards: AB 2011 Mixed Income Project </vt:lpstr>
      <vt:lpstr>What are the rules that apply for developers?</vt:lpstr>
      <vt:lpstr>What are the rules that apply for developers?</vt:lpstr>
      <vt:lpstr>What can you do to prepare? (additional details)</vt:lpstr>
      <vt:lpstr>What can you do to prepare?</vt:lpstr>
      <vt:lpstr>AB 2011 Recommended Actions</vt:lpstr>
      <vt:lpstr>SB 6 Recommended Actions</vt:lpstr>
      <vt:lpstr>What do you do when you get an application? (additional details)</vt:lpstr>
      <vt:lpstr>What do you do when you get an application?</vt:lpstr>
      <vt:lpstr>Application Process</vt:lpstr>
      <vt:lpstr>AB 2011 Ministerial Review Process</vt:lpstr>
      <vt:lpstr>Site Criteria: AB 2011 Affordable Projects</vt:lpstr>
      <vt:lpstr>Site Criteria: AB 2011 Mixed Income Projects</vt:lpstr>
      <vt:lpstr>Affordability: AB 2011 Mixed Income Projects</vt:lpstr>
      <vt:lpstr>Site Criteria: SB 6 Projects</vt:lpstr>
      <vt:lpstr>Requirements: SB 6 Projects</vt:lpstr>
      <vt:lpstr>Exempting Parcels from AB 2011</vt:lpstr>
      <vt:lpstr>Exempting Parcels from SB 6</vt:lpstr>
      <vt:lpstr>AB 2011 vs. SB 6</vt:lpstr>
      <vt:lpstr>AB 2011 vs. SB 35</vt:lpstr>
      <vt:lpstr>SB 6 Expansion of SB 35</vt:lpstr>
      <vt:lpstr>Development Standards: AB 2011 Mixed Income</vt:lpstr>
      <vt:lpstr>Development Standards: AB 2011 Mixed Income cont’d</vt:lpstr>
      <vt:lpstr>Density: AB 2011 Mixed Income</vt:lpstr>
      <vt:lpstr>Height Limit: Mixed Income</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Understanding New Laws About Residential Development in Commercial Zones AB 2011 (2022) and SB 6 (2022)</dc:title>
  <dc:subject/>
  <dc:creator>MTC/ABAG</dc:creator>
  <cp:keywords/>
  <dc:description/>
  <cp:lastModifiedBy>Kate Didech</cp:lastModifiedBy>
  <cp:revision>14</cp:revision>
  <dcterms:created xsi:type="dcterms:W3CDTF">2023-06-15T16:30:19Z</dcterms:created>
  <dcterms:modified xsi:type="dcterms:W3CDTF">2025-03-11T21:23:00Z</dcterms:modified>
  <cp:category/>
</cp:coreProperties>
</file>