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910" r:id="rId3"/>
    <p:sldId id="926" r:id="rId4"/>
    <p:sldId id="927" r:id="rId5"/>
    <p:sldId id="943" r:id="rId6"/>
    <p:sldId id="946" r:id="rId7"/>
    <p:sldId id="939" r:id="rId8"/>
    <p:sldId id="947" r:id="rId9"/>
    <p:sldId id="945" r:id="rId10"/>
    <p:sldId id="921" r:id="rId11"/>
    <p:sldId id="931" r:id="rId12"/>
    <p:sldId id="933" r:id="rId13"/>
    <p:sldId id="934" r:id="rId14"/>
    <p:sldId id="920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6247" autoAdjust="0"/>
  </p:normalViewPr>
  <p:slideViewPr>
    <p:cSldViewPr snapToGrid="0" snapToObjects="1" showGuides="1">
      <p:cViewPr varScale="1">
        <p:scale>
          <a:sx n="95" d="100"/>
          <a:sy n="95" d="100"/>
        </p:scale>
        <p:origin x="76" y="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16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D26C30-8093-7FB8-FD4D-40449BB56D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141AB-AABA-BB6C-0EC1-B1F71EA71B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45D22-7A87-452B-B3F2-2DC26ADB1390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E87B8-3142-7C71-829A-C2E898C12B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55802-E4AF-CFFD-A6AF-6BA520B24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0CE9C-6CC7-4EF0-A78C-7A452A2FF4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9E851-F6C6-8D41-8E3F-70CF209C680F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2F750-EC4D-814A-A258-035A734947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0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71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97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80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84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9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78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51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3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6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33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18C73-FCDB-8F6B-CF86-303314FDA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C6ADEB-4BF4-6BBB-D1EC-BFECA39F0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5EA297-257B-67AF-7CDF-75476CF0A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459C9-30EE-1362-B5B8-56A1C79AE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38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01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0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FFE6-28A6-324E-9941-53CE691FB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238" y="1122363"/>
            <a:ext cx="9590762" cy="2387600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204F0-4A2B-1F4B-93FA-BF20E9E84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2026" y="3682314"/>
            <a:ext cx="5825974" cy="19400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B447ED-8421-6B48-BD2E-BB04B90F94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7438" y="3694113"/>
            <a:ext cx="3621087" cy="19161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E56DB-CB3F-8446-B702-82082D86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2B295-61FD-4349-B47F-59858F6D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B9664-DF16-3444-A551-23878299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366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418223-49ED-5644-B91A-1F29FEF32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9705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BDDCF-F1F5-EE41-9D2D-FD5D3696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449262"/>
            <a:ext cx="4062951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DB02B-F810-094A-80BA-C02E09233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346" y="2162432"/>
            <a:ext cx="4062951" cy="369861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18229-6195-AB43-B02D-E25A598A0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357" y="449262"/>
            <a:ext cx="6927416" cy="563026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795FE-FA39-7548-8505-23E6A034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70791" y="6310312"/>
            <a:ext cx="1614712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92C647-2CC3-1E43-9F5A-5CB13B78CC42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84A06-D364-F44B-8F44-396D9834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8B531-3883-6A41-9B33-A05965E2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46E85-A377-B940-9330-FB8523569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9" y="5963397"/>
            <a:ext cx="2074984" cy="8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782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D642-B237-B147-9113-5F2B54B2B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4" y="457200"/>
            <a:ext cx="41789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4B32F-D4F3-7E4F-AE58-FA06738E5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8412" y="2162432"/>
            <a:ext cx="4203614" cy="378116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8940EB-C385-5F4F-B057-6AFD72AB57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38725" y="457200"/>
            <a:ext cx="6774334" cy="5592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6C1D0-0D4C-0E4F-916A-C1147BC6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70792" y="6310312"/>
            <a:ext cx="1614712" cy="365125"/>
          </a:xfrm>
        </p:spPr>
        <p:txBody>
          <a:bodyPr/>
          <a:lstStyle/>
          <a:p>
            <a:fld id="{4192C647-2CC3-1E43-9F5A-5CB13B78CC42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E3D35-FF9C-094C-B970-3B1EB170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55AA0-46F6-6846-BB27-5E2DE76F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263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6B94-2AF4-E045-BBDE-A9D3F5C7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C820-0769-0E4C-B905-2613251A3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9296-CA0C-BD46-A5B3-7D5B6F95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B519-F80C-AC4C-B953-6F4E260F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B24AC-DB2B-364D-92A3-A78394AF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255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6B94-2AF4-E045-BBDE-A9D3F5C7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25" y="365125"/>
            <a:ext cx="4726379" cy="5811838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C820-0769-0E4C-B905-2613251A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504120" cy="5811838"/>
          </a:xfrm>
        </p:spPr>
        <p:txBody>
          <a:bodyPr anchor="ctr" anchorCtr="0">
            <a:normAutofit/>
          </a:bodyPr>
          <a:lstStyle>
            <a:lvl1pPr>
              <a:buClrTx/>
              <a:defRPr sz="2800">
                <a:solidFill>
                  <a:schemeClr val="bg1"/>
                </a:solidFill>
              </a:defRPr>
            </a:lvl1pPr>
            <a:lvl2pPr>
              <a:buClrTx/>
              <a:defRPr sz="2400">
                <a:solidFill>
                  <a:schemeClr val="bg1"/>
                </a:solidFill>
              </a:defRPr>
            </a:lvl2pPr>
            <a:lvl3pPr>
              <a:buClrTx/>
              <a:defRPr sz="20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9296-CA0C-BD46-A5B3-7D5B6F95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92C647-2CC3-1E43-9F5A-5CB13B78CC42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B519-F80C-AC4C-B953-6F4E260F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B24AC-DB2B-364D-92A3-A78394AF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13C82-3CA0-D249-B817-7201F4208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9" y="5963397"/>
            <a:ext cx="2074984" cy="8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256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6B94-2AF4-E045-BBDE-A9D3F5C7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25" y="365125"/>
            <a:ext cx="4726379" cy="5811838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C820-0769-0E4C-B905-2613251A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504120" cy="5811838"/>
          </a:xfrm>
        </p:spPr>
        <p:txBody>
          <a:bodyPr anchor="ctr" anchorCtr="0">
            <a:normAutofit/>
          </a:bodyPr>
          <a:lstStyle>
            <a:lvl1pPr>
              <a:buClrTx/>
              <a:defRPr sz="2800">
                <a:solidFill>
                  <a:schemeClr val="bg1"/>
                </a:solidFill>
              </a:defRPr>
            </a:lvl1pPr>
            <a:lvl2pPr>
              <a:buClrTx/>
              <a:defRPr sz="2400">
                <a:solidFill>
                  <a:schemeClr val="bg1"/>
                </a:solidFill>
              </a:defRPr>
            </a:lvl2pPr>
            <a:lvl3pPr>
              <a:buClrTx/>
              <a:defRPr sz="20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9296-CA0C-BD46-A5B3-7D5B6F95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192C647-2CC3-1E43-9F5A-5CB13B78CC42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B519-F80C-AC4C-B953-6F4E260F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B24AC-DB2B-364D-92A3-A78394AF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13C82-3CA0-D249-B817-7201F4208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9" y="5963397"/>
            <a:ext cx="2074984" cy="8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651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148C5F-362C-3F4F-A17C-838280E3DC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 and Alt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06B4-CA18-C244-81E1-C0F0B59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9617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8AB7A-7CA9-B84C-B1CB-9D49DDBC2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1480" y="4075896"/>
            <a:ext cx="84559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09538-475D-AE44-99C4-DFD6144D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98308-303C-8444-A821-8D586B23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CCE36-BD03-A44B-B9B8-D69B5FEA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739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7766-ABBC-AA49-8374-1D18E39E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81267-6708-064F-9DDC-D29B45BC2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77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F576C-88E0-1247-8EC4-86D2D842E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8520" y="183497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52B7A-6E50-2A4D-8BAF-FB3429E2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C2DC5-D180-1640-87B6-E1B6DE82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0D7E3-C01B-264D-A33D-2130B14F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55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B588-A477-1245-990B-BDA5526F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365125"/>
            <a:ext cx="1125344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EDAF2-3F02-5E49-97CC-EB261EC76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28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7DD0B-D9B0-A14B-9CE3-1B66BD563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128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C442C-F4A4-D94B-AE96-9D1BF3B8F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09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583A7-9548-4F4B-8D08-7B976B2E2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0964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E109D0-C070-0A4C-9CA8-5B7EBBE3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39405A-4B7F-3949-B237-7416E0E9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8453C-1A0D-0847-A63F-AA1008DF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349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4F5A-341E-EC4A-85CA-F728AA92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06A4B-F12B-8741-ADEE-F5A54C03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F9BC7-347D-224C-9B14-013EC2A0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60AC4-CDCF-A341-BADB-10BFF7E0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399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97FA6-B29B-4446-8E56-3D6B65DE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C647-2CC3-1E43-9F5A-5CB13B78CC42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9177F-5DCD-C845-82D7-C00DC550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A6914-4CAF-0B4D-8378-E46A9118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996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BCC8C-744E-8542-8C32-1AEB8B08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5" y="365125"/>
            <a:ext cx="11230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9B15E-CD33-5747-AF61-FBC02949A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348" y="1825625"/>
            <a:ext cx="107107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BD88-AC86-064C-B776-F1AD429E8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70791" y="6310312"/>
            <a:ext cx="2167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2C647-2CC3-1E43-9F5A-5CB13B78CC42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3CA6B-10C4-D144-9DCE-BD922901F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8059" y="6310312"/>
            <a:ext cx="6282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FC620-87C0-F84A-B66D-AC27BCAC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0127" y="6310312"/>
            <a:ext cx="630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336B7-4B1B-B043-B8D4-F2A73EBA3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8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E4277-FFD2-5C40-9571-25EA61A8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9552" y="0"/>
            <a:ext cx="5672447" cy="68580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BFDDB5-730D-C34C-9AB5-881594C58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5803" y="546265"/>
            <a:ext cx="5223431" cy="2963698"/>
          </a:xfrm>
        </p:spPr>
        <p:txBody>
          <a:bodyPr anchor="ctr" anchorCtr="0">
            <a:normAutofit/>
          </a:bodyPr>
          <a:lstStyle/>
          <a:p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AB 1332 Pre-Approved ADU Plans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D95EF-042D-3945-BFAC-28A2BA5DF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803" y="3509963"/>
            <a:ext cx="5330351" cy="2501899"/>
          </a:xfrm>
        </p:spPr>
        <p:txBody>
          <a:bodyPr anchor="ctr" anchorCtr="0">
            <a:normAutofit/>
          </a:bodyPr>
          <a:lstStyle/>
          <a:p>
            <a:pPr algn="l">
              <a:spcBef>
                <a:spcPts val="1800"/>
              </a:spcBef>
            </a:pPr>
            <a:r>
              <a:rPr lang="en-US" i="1" dirty="0">
                <a:solidFill>
                  <a:schemeClr val="bg1"/>
                </a:solidFill>
              </a:rPr>
              <a:t>Informational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AF9926-917F-206C-BDFE-B879EF3A1105}"/>
              </a:ext>
            </a:extLst>
          </p:cNvPr>
          <p:cNvSpPr txBox="1"/>
          <p:nvPr/>
        </p:nvSpPr>
        <p:spPr>
          <a:xfrm>
            <a:off x="724395" y="665018"/>
            <a:ext cx="3443844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PowerPoint, produced by ABAG’s Regional Housing Technical Assistance Program, is a template that staff can use when updating City Council/Planning Commission about AB 1332. Delete this box and tailor the information before using. </a:t>
            </a:r>
          </a:p>
        </p:txBody>
      </p:sp>
    </p:spTree>
    <p:extLst>
      <p:ext uri="{BB962C8B-B14F-4D97-AF65-F5344CB8AC3E}">
        <p14:creationId xmlns:p14="http://schemas.microsoft.com/office/powerpoint/2010/main" val="38852221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F15D3C-A2AD-B49F-5CF3-CFC5BD63B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54" r="7654" b="2854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69FB11-5B7D-5FFF-85CF-CE204B19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6858000"/>
          </a:xfrm>
          <a:solidFill>
            <a:schemeClr val="bg1">
              <a:alpha val="8139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accent6">
                    <a:lumMod val="50000"/>
                  </a:schemeClr>
                </a:solidFill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9597399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5126-6B0A-A18D-2B48-1B14B6A8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Part 1 - Pre-approval (site-agnostic) phase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A0C38-982D-BD93-7811-928880866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44" y="1947933"/>
            <a:ext cx="2508040" cy="36106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400" dirty="0"/>
              <a:t>  </a:t>
            </a:r>
            <a:r>
              <a:rPr lang="en-US" sz="5500" b="1" dirty="0">
                <a:solidFill>
                  <a:schemeClr val="accent6">
                    <a:lumMod val="50000"/>
                  </a:schemeClr>
                </a:solidFill>
              </a:rPr>
              <a:t>Cost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31775" rtl="0" fontAlgn="base">
              <a:lnSpc>
                <a:spcPct val="108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accent6">
                    <a:lumMod val="50000"/>
                  </a:schemeClr>
                </a:solidFill>
              </a:rPr>
              <a:t>Charge same permitting fees as for other ADUs</a:t>
            </a:r>
          </a:p>
          <a:p>
            <a:pPr marL="231775" rtl="0" fontAlgn="base">
              <a:lnSpc>
                <a:spcPct val="108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accent6">
                    <a:lumMod val="50000"/>
                  </a:schemeClr>
                </a:solidFill>
              </a:rPr>
              <a:t>May include processing fee to administer the pre-approved plans program if typical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DBCE18-716A-F9AF-B500-9B7799CA7C17}"/>
              </a:ext>
            </a:extLst>
          </p:cNvPr>
          <p:cNvSpPr txBox="1"/>
          <p:nvPr/>
        </p:nvSpPr>
        <p:spPr>
          <a:xfrm>
            <a:off x="3426214" y="1928054"/>
            <a:ext cx="2413288" cy="2962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</a:rPr>
              <a:t>Time </a:t>
            </a:r>
          </a:p>
          <a:p>
            <a:pPr marL="0" indent="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</a:rPr>
              <a:t>Frame</a:t>
            </a:r>
          </a:p>
          <a:p>
            <a:pPr marL="231775" fontAlgn="base">
              <a:lnSpc>
                <a:spcPct val="88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Approve or deny plan within 60 days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128DD6-6ECF-A1CA-DFD6-1B9926A95D21}"/>
              </a:ext>
            </a:extLst>
          </p:cNvPr>
          <p:cNvSpPr txBox="1"/>
          <p:nvPr/>
        </p:nvSpPr>
        <p:spPr>
          <a:xfrm>
            <a:off x="6340631" y="1947933"/>
            <a:ext cx="2717120" cy="4544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500" b="1" dirty="0">
                <a:solidFill>
                  <a:schemeClr val="accent6">
                    <a:lumMod val="50000"/>
                  </a:schemeClr>
                </a:solidFill>
              </a:rPr>
              <a:t>Standards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31775" fontAlgn="base">
              <a:lnSpc>
                <a:spcPct val="108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3300" dirty="0">
                <a:solidFill>
                  <a:schemeClr val="accent6">
                    <a:lumMod val="50000"/>
                  </a:schemeClr>
                </a:solidFill>
              </a:rPr>
              <a:t>Complete building code and objective standards review. Must meet state ADU law </a:t>
            </a:r>
          </a:p>
          <a:p>
            <a:pPr marL="231775" fontAlgn="base">
              <a:lnSpc>
                <a:spcPct val="108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3300" dirty="0">
                <a:solidFill>
                  <a:schemeClr val="accent6">
                    <a:lumMod val="50000"/>
                  </a:schemeClr>
                </a:solidFill>
              </a:rPr>
              <a:t>No site-specific review (T24, zoning, historic resources, coastal zone, utilities, etc.)</a:t>
            </a:r>
          </a:p>
          <a:p>
            <a:pPr marL="231775" fontAlgn="base">
              <a:lnSpc>
                <a:spcPct val="108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3300" dirty="0">
                <a:solidFill>
                  <a:schemeClr val="accent6">
                    <a:lumMod val="50000"/>
                  </a:schemeClr>
                </a:solidFill>
              </a:rPr>
              <a:t>Pre-approval expires at the end of the building code cycle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5C1CB0-E393-3465-3B8C-50E140ACA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16" y="1655818"/>
            <a:ext cx="1038546" cy="10385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19F075-585D-21BF-256F-E2B24C1F4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8940" y="1930400"/>
            <a:ext cx="75041" cy="4003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2AB51B-3B6A-43E9-304B-20BC95CB9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74677" y="1930400"/>
            <a:ext cx="75041" cy="4003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88DBA4-2722-0054-AE6F-A389D95AE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75527" y="1947933"/>
            <a:ext cx="75041" cy="4003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863828-6510-730F-C28E-FE46C591478F}"/>
              </a:ext>
            </a:extLst>
          </p:cNvPr>
          <p:cNvSpPr txBox="1"/>
          <p:nvPr/>
        </p:nvSpPr>
        <p:spPr>
          <a:xfrm>
            <a:off x="9368344" y="1797370"/>
            <a:ext cx="2588273" cy="469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</a:rPr>
              <a:t>Website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31775" fontAlgn="base">
              <a:lnSpc>
                <a:spcPct val="88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Post plan information/ designer contact details online  </a:t>
            </a:r>
          </a:p>
          <a:p>
            <a:pPr marL="231775" fontAlgn="base">
              <a:lnSpc>
                <a:spcPct val="88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Postings are not endorsements</a:t>
            </a:r>
          </a:p>
          <a:p>
            <a:pPr marL="231775" fontAlgn="base">
              <a:lnSpc>
                <a:spcPct val="88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Remove plans within 30 days if requested by designer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C60564-A9AA-C3A5-A626-9A86E1C85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768" y="1797370"/>
            <a:ext cx="788878" cy="7888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8E0444-3B3A-C987-63D1-AF8885C65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532" y="1721054"/>
            <a:ext cx="917288" cy="9172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4583D8-08E4-BDAE-13CE-B4D20AB9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3721" y="1699099"/>
            <a:ext cx="985420" cy="9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112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5126-6B0A-A18D-2B48-1B14B6A8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Part 2 – Reusing plans (site-specific) phase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A0C38-982D-BD93-7811-928880866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06" y="2066126"/>
            <a:ext cx="2802420" cy="2962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</a:rPr>
              <a:t>Cost</a:t>
            </a:r>
          </a:p>
          <a:p>
            <a:pPr marL="0" indent="0">
              <a:buNone/>
            </a:pPr>
            <a:endParaRPr lang="en-US" dirty="0"/>
          </a:p>
          <a:p>
            <a:pPr fontAlgn="base">
              <a:spcAft>
                <a:spcPts val="1200"/>
              </a:spcAft>
              <a:buClr>
                <a:srgbClr val="002060"/>
              </a:buClr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Can charge fees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DBCE18-716A-F9AF-B500-9B7799CA7C17}"/>
              </a:ext>
            </a:extLst>
          </p:cNvPr>
          <p:cNvSpPr txBox="1"/>
          <p:nvPr/>
        </p:nvSpPr>
        <p:spPr>
          <a:xfrm>
            <a:off x="3964030" y="2066126"/>
            <a:ext cx="3216791" cy="359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</a:rPr>
              <a:t>Time Frame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>
              <a:buClr>
                <a:srgbClr val="002060"/>
              </a:buClr>
            </a:pPr>
            <a:r>
              <a:rPr lang="en-US" dirty="0">
                <a:solidFill>
                  <a:srgbClr val="FF0000"/>
                </a:solidFill>
              </a:rPr>
              <a:t>If the plans are for a detached ADU,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approve or deny within 30 days. Otherwise approve or deny within 60 days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128DD6-6ECF-A1CA-DFD6-1B9926A95D21}"/>
              </a:ext>
            </a:extLst>
          </p:cNvPr>
          <p:cNvSpPr txBox="1"/>
          <p:nvPr/>
        </p:nvSpPr>
        <p:spPr>
          <a:xfrm>
            <a:off x="8163599" y="2066126"/>
            <a:ext cx="3807684" cy="4556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</a:rPr>
              <a:t>Standards</a:t>
            </a:r>
          </a:p>
          <a:p>
            <a:pPr lvl="1" indent="0" fontAlgn="base">
              <a:lnSpc>
                <a:spcPct val="108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228600" lvl="1" fontAlgn="base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Ensure plan is identical to original plan</a:t>
            </a:r>
          </a:p>
          <a:p>
            <a:pPr marL="228600" lvl="1" fontAlgn="base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Apply site specific rules (e.g. Title 24, site map, historic review, utilities hook ups, FEMA zone)</a:t>
            </a:r>
          </a:p>
          <a:p>
            <a:pPr marL="228600" lvl="1" fontAlgn="base">
              <a:spcBef>
                <a:spcPts val="100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Outside agency review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5C1CB0-E393-3465-3B8C-50E140ACA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807" y="1922246"/>
            <a:ext cx="884629" cy="8846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19F075-585D-21BF-256F-E2B24C1F4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29558" y="1965698"/>
            <a:ext cx="75041" cy="4003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2AB51B-3B6A-43E9-304B-20BC95CB9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2211" y="1964526"/>
            <a:ext cx="75041" cy="4003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B48E6-CD88-94F5-1A5A-2DB1BEB9F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244" y="1819098"/>
            <a:ext cx="788878" cy="788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3916AA-50AE-BC76-F8D0-E072C9DCE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3467" y="1819098"/>
            <a:ext cx="917288" cy="9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093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36A14-F135-1AB0-CD17-26C859FA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Regional Housing Technical Assistance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AB 1332 Info Sessions &amp;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B8292-1D82-5CC1-50B5-F66166DD2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11" y="1860370"/>
            <a:ext cx="10831825" cy="4184040"/>
          </a:xfrm>
        </p:spPr>
        <p:txBody>
          <a:bodyPr>
            <a:normAutofit/>
          </a:bodyPr>
          <a:lstStyle/>
          <a:p>
            <a:pPr indent="0" rtl="0" fontAlgn="base">
              <a:lnSpc>
                <a:spcPct val="108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dirty="0"/>
              <a:t>Watch the recorded information sessions to learn more about compliance and implementation and use the guidance and resources provided at the link below. </a:t>
            </a:r>
          </a:p>
          <a:p>
            <a:pPr indent="0" rtl="0" fontAlgn="base">
              <a:lnSpc>
                <a:spcPct val="108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accent5"/>
                </a:solidFill>
              </a:rPr>
              <a:t>https://abag.ca.gov/technical-assistance/ab-1332-pre-approved-adu-plans-information-sessions </a:t>
            </a:r>
          </a:p>
        </p:txBody>
      </p:sp>
    </p:spTree>
    <p:extLst>
      <p:ext uri="{BB962C8B-B14F-4D97-AF65-F5344CB8AC3E}">
        <p14:creationId xmlns:p14="http://schemas.microsoft.com/office/powerpoint/2010/main" val="9002216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A41F00-9522-F3C2-5B67-A28D1E910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8532" y="3640615"/>
            <a:ext cx="2456338" cy="2456338"/>
          </a:xfr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E63419DC-CE9E-043F-B4F6-8B934D48C419}"/>
              </a:ext>
            </a:extLst>
          </p:cNvPr>
          <p:cNvSpPr/>
          <p:nvPr/>
        </p:nvSpPr>
        <p:spPr>
          <a:xfrm>
            <a:off x="4616769" y="1897903"/>
            <a:ext cx="6395144" cy="3062192"/>
          </a:xfrm>
          <a:prstGeom prst="wedgeEllipseCallout">
            <a:avLst>
              <a:gd name="adj1" fmla="val -46391"/>
              <a:gd name="adj2" fmla="val 40478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Jurisdiction: “Let’s hire an architect to make some plans that we can give out for free.”</a:t>
            </a:r>
          </a:p>
        </p:txBody>
      </p: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610D4CF7-F52A-5A63-C25D-497B806B0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6769" y="1897904"/>
            <a:ext cx="6395144" cy="3062192"/>
          </a:xfrm>
          <a:prstGeom prst="noSmoking">
            <a:avLst>
              <a:gd name="adj" fmla="val 5157"/>
            </a:avLst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E9F9E7-1FD6-5335-6BE4-47EFA3C5D8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7322" y="543057"/>
            <a:ext cx="9156145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 1332: Not city-owned plans </a:t>
            </a:r>
          </a:p>
        </p:txBody>
      </p:sp>
    </p:spTree>
    <p:extLst>
      <p:ext uri="{BB962C8B-B14F-4D97-AF65-F5344CB8AC3E}">
        <p14:creationId xmlns:p14="http://schemas.microsoft.com/office/powerpoint/2010/main" val="271723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363EE-1AE2-08A4-20C4-73D6788F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910" y="4118502"/>
            <a:ext cx="2417367" cy="2417367"/>
          </a:xfr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048C4C1A-97E8-436E-B4FF-4EE79B282416}"/>
              </a:ext>
            </a:extLst>
          </p:cNvPr>
          <p:cNvSpPr/>
          <p:nvPr/>
        </p:nvSpPr>
        <p:spPr>
          <a:xfrm>
            <a:off x="2547257" y="1664782"/>
            <a:ext cx="9221833" cy="4176181"/>
          </a:xfrm>
          <a:prstGeom prst="wedgeEllipseCallout">
            <a:avLst>
              <a:gd name="adj1" fmla="val -46814"/>
              <a:gd name="adj2" fmla="val 3180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Plan owner*: “I’ve got some really cool plans that I want you to take a look at now, so I can reuse them with other clients. 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/>
              <a:t>I get that you will have to look at things like site specific objective standards when I reuse them.”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1A036FF-4ED8-8275-19C0-18BB35CE44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1592" y="571743"/>
            <a:ext cx="10772697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 1332: Allows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anyone to submit plans for preapproval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93DA9E-7059-667F-EAA0-637314BC6E9C}"/>
              </a:ext>
            </a:extLst>
          </p:cNvPr>
          <p:cNvSpPr txBox="1"/>
          <p:nvPr/>
        </p:nvSpPr>
        <p:spPr>
          <a:xfrm>
            <a:off x="5589038" y="6037943"/>
            <a:ext cx="690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*Plan owner may be an architect, designer, contractor, etc. Jurisdictions cannot limit who submits plans for pre-approval</a:t>
            </a:r>
          </a:p>
        </p:txBody>
      </p:sp>
    </p:spTree>
    <p:extLst>
      <p:ext uri="{BB962C8B-B14F-4D97-AF65-F5344CB8AC3E}">
        <p14:creationId xmlns:p14="http://schemas.microsoft.com/office/powerpoint/2010/main" val="1661018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DFA29-D447-7443-66BF-D447FBEA9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A929F-D084-1C63-09FD-093FCED3D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523" r="40325" b="36551"/>
          <a:stretch>
            <a:fillRect/>
          </a:stretch>
        </p:blipFill>
        <p:spPr>
          <a:xfrm>
            <a:off x="0" y="0"/>
            <a:ext cx="650969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CABC5B-071B-D7B3-06DA-E5547F442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509695" cy="6858000"/>
          </a:xfrm>
          <a:solidFill>
            <a:schemeClr val="bg1">
              <a:alpha val="85000"/>
            </a:schemeClr>
          </a:solidFill>
        </p:spPr>
        <p:txBody>
          <a:bodyPr>
            <a:noAutofit/>
          </a:bodyPr>
          <a:lstStyle/>
          <a:p>
            <a:pPr marL="115888" algn="ctr"/>
            <a:r>
              <a:rPr lang="en-US" sz="7200" dirty="0">
                <a:solidFill>
                  <a:schemeClr val="accent6">
                    <a:lumMod val="50000"/>
                  </a:schemeClr>
                </a:solidFill>
              </a:rPr>
              <a:t>Pre-approved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66DFF-34CE-29F1-C5D9-DBA0E8F98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4" y="1066799"/>
            <a:ext cx="5335675" cy="500062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Aft>
                <a:spcPts val="1800"/>
              </a:spcAft>
              <a:buClr>
                <a:srgbClr val="002060"/>
              </a:buClr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Applicant owns the plans (plan owner)</a:t>
            </a: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rgbClr val="002060"/>
              </a:buClr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[City/County]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posts general plan information online</a:t>
            </a: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rgbClr val="002060"/>
              </a:buClr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[City/County]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can charge a processing fee on top of review/permit fees</a:t>
            </a: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rgbClr val="002060"/>
              </a:buClr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Property owner contacts the plan owner to purchase or use the plans</a:t>
            </a:r>
          </a:p>
        </p:txBody>
      </p:sp>
    </p:spTree>
    <p:extLst>
      <p:ext uri="{BB962C8B-B14F-4D97-AF65-F5344CB8AC3E}">
        <p14:creationId xmlns:p14="http://schemas.microsoft.com/office/powerpoint/2010/main" val="16799251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F8C11-4501-22FE-B304-009D5299E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55609C-C634-806C-053A-8DCE6FD8F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523" r="40325" b="36551"/>
          <a:stretch>
            <a:fillRect/>
          </a:stretch>
        </p:blipFill>
        <p:spPr>
          <a:xfrm>
            <a:off x="0" y="0"/>
            <a:ext cx="650969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AB712-27EA-66B5-8930-81268874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509695" cy="6858000"/>
          </a:xfrm>
          <a:solidFill>
            <a:schemeClr val="bg1">
              <a:alpha val="85000"/>
            </a:schemeClr>
          </a:solidFill>
        </p:spPr>
        <p:txBody>
          <a:bodyPr>
            <a:noAutofit/>
          </a:bodyPr>
          <a:lstStyle/>
          <a:p>
            <a:pPr marL="115888" algn="ctr"/>
            <a:r>
              <a:rPr lang="en-US" sz="7200" dirty="0">
                <a:solidFill>
                  <a:schemeClr val="accent6">
                    <a:lumMod val="50000"/>
                  </a:schemeClr>
                </a:solidFill>
              </a:rPr>
              <a:t>Prep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4FC5A-9E9A-A55A-C925-3A9FD65F0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4" y="717048"/>
            <a:ext cx="5317013" cy="54239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rgbClr val="002060"/>
              </a:buClr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Develop internal review processes and create applications/instructions for applicants: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Clr>
                <a:srgbClr val="002060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Pre-approved plan applications/instructions for plan owners (designers, etc.)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buClr>
                <a:srgbClr val="002060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Site-specific applications for homeowners/property owners</a:t>
            </a:r>
          </a:p>
          <a:p>
            <a:pPr>
              <a:lnSpc>
                <a:spcPct val="120000"/>
              </a:lnSpc>
              <a:spcAft>
                <a:spcPts val="1800"/>
              </a:spcAft>
              <a:buClr>
                <a:srgbClr val="002060"/>
              </a:buClr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Develop process for internal review of site-specific applications using pre-approved plans</a:t>
            </a:r>
          </a:p>
          <a:p>
            <a:pPr>
              <a:lnSpc>
                <a:spcPct val="120000"/>
              </a:lnSpc>
              <a:spcAft>
                <a:spcPts val="1800"/>
              </a:spcAft>
              <a:buClr>
                <a:srgbClr val="002060"/>
              </a:buClr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Identify fees for pre-approval and site-specific applications</a:t>
            </a:r>
          </a:p>
        </p:txBody>
      </p:sp>
    </p:spTree>
    <p:extLst>
      <p:ext uri="{BB962C8B-B14F-4D97-AF65-F5344CB8AC3E}">
        <p14:creationId xmlns:p14="http://schemas.microsoft.com/office/powerpoint/2010/main" val="13159188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4B910A-D1F8-6801-1E9D-C34C348C2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523" r="40325" b="36551"/>
          <a:stretch>
            <a:fillRect/>
          </a:stretch>
        </p:blipFill>
        <p:spPr>
          <a:xfrm>
            <a:off x="0" y="0"/>
            <a:ext cx="650969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7BF504-3516-E02E-DC82-30215257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509695" cy="6858000"/>
          </a:xfrm>
          <a:solidFill>
            <a:schemeClr val="bg1">
              <a:alpha val="85000"/>
            </a:schemeClr>
          </a:solidFill>
        </p:spPr>
        <p:txBody>
          <a:bodyPr>
            <a:noAutofit/>
          </a:bodyPr>
          <a:lstStyle/>
          <a:p>
            <a:pPr marL="115888" algn="ctr"/>
            <a:r>
              <a:rPr lang="en-US" sz="8000" dirty="0">
                <a:solidFill>
                  <a:schemeClr val="accent6">
                    <a:lumMod val="50000"/>
                  </a:schemeClr>
                </a:solidFill>
              </a:rPr>
              <a:t>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14205-0507-B0EB-A215-30E8DEB37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4" y="404261"/>
            <a:ext cx="5064369" cy="618904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buClr>
                <a:srgbClr val="002060"/>
              </a:buClr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Part 1: Pre-Approval </a:t>
            </a:r>
            <a:br>
              <a:rPr lang="en-US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(site-agnostic)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1" indent="-344488">
              <a:lnSpc>
                <a:spcPct val="100000"/>
              </a:lnSpc>
              <a:buClr>
                <a:srgbClr val="002060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Review within 60 days</a:t>
            </a:r>
          </a:p>
          <a:p>
            <a:pPr marL="914400" lvl="1" indent="-344488">
              <a:lnSpc>
                <a:spcPct val="100000"/>
              </a:lnSpc>
              <a:buClr>
                <a:srgbClr val="002060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Include any standards not related to the site (most building code)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Clr>
                <a:srgbClr val="002060"/>
              </a:buClr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Part 2 – Using the Plans (site-specific)</a:t>
            </a:r>
          </a:p>
          <a:p>
            <a:pPr marL="914400" lvl="1" indent="-344488">
              <a:lnSpc>
                <a:spcPct val="100000"/>
              </a:lnSpc>
              <a:buClr>
                <a:srgbClr val="002060"/>
              </a:buClr>
            </a:pPr>
            <a:r>
              <a:rPr lang="en-US" sz="2800" dirty="0">
                <a:solidFill>
                  <a:srgbClr val="FF0000"/>
                </a:solidFill>
              </a:rPr>
              <a:t>For detached ADUs, review within 30 days;  otherwise, review within 60 days</a:t>
            </a:r>
          </a:p>
          <a:p>
            <a:pPr marL="914400" lvl="1" indent="-344488">
              <a:lnSpc>
                <a:spcPct val="100000"/>
              </a:lnSpc>
              <a:buClr>
                <a:srgbClr val="002060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Include any standards that depend on the site (e.g. Title 24, site map, historic review, utilities hook ups, FEMA zone)</a:t>
            </a:r>
          </a:p>
        </p:txBody>
      </p:sp>
    </p:spTree>
    <p:extLst>
      <p:ext uri="{BB962C8B-B14F-4D97-AF65-F5344CB8AC3E}">
        <p14:creationId xmlns:p14="http://schemas.microsoft.com/office/powerpoint/2010/main" val="2710894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6191F-B1A8-761B-39D5-A764218F0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D8E2-D59D-258E-3FBC-2712312B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20792"/>
          </a:xfrm>
          <a:solidFill>
            <a:schemeClr val="bg1">
              <a:alpha val="85000"/>
            </a:schemeClr>
          </a:solidFill>
        </p:spPr>
        <p:txBody>
          <a:bodyPr>
            <a:noAutofit/>
          </a:bodyPr>
          <a:lstStyle/>
          <a:p>
            <a:pPr marL="115888" algn="ctr"/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Review Timelines</a:t>
            </a:r>
          </a:p>
        </p:txBody>
      </p:sp>
      <p:pic>
        <p:nvPicPr>
          <p:cNvPr id="9" name="Picture 8" descr="Jurisdictions have 60 days from the submission of a complete application to review applications for pre-approval. If the plan meets all the standards established in Government Code Sections 66314-66332 and applicable local development and design standards, then it must be pre-approved. When jurisdictions receive applications to use a pre-approved plan for a detached ADU or plans previously approved for a detached ADU application (but not submitted as part of the pre-approval program), staff have 30 days to approve or deny the building permit, as long as the site-agnostic details are identical to the original plan.  Otherwise, staff have 60 days to approve or deny the building permit. ">
            <a:extLst>
              <a:ext uri="{FF2B5EF4-FFF2-40B4-BE49-F238E27FC236}">
                <a16:creationId xmlns:a16="http://schemas.microsoft.com/office/drawing/2014/main" id="{8CAB77CB-C74A-48D5-52F5-423CC85235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420" r="22789" b="5263"/>
          <a:stretch/>
        </p:blipFill>
        <p:spPr>
          <a:xfrm>
            <a:off x="1880135" y="1311443"/>
            <a:ext cx="8669154" cy="5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329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0974A-5349-D0E2-45F7-ABC5FBD90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0E7C3E-C29C-F75E-FAF1-D6CFBF957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523" r="40325" b="36551"/>
          <a:stretch>
            <a:fillRect/>
          </a:stretch>
        </p:blipFill>
        <p:spPr>
          <a:xfrm>
            <a:off x="0" y="0"/>
            <a:ext cx="650969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E13510-C449-AC50-5D76-7809E5BD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509695" cy="6858000"/>
          </a:xfrm>
          <a:solidFill>
            <a:schemeClr val="bg1">
              <a:alpha val="85000"/>
            </a:schemeClr>
          </a:solidFill>
        </p:spPr>
        <p:txBody>
          <a:bodyPr>
            <a:noAutofit/>
          </a:bodyPr>
          <a:lstStyle/>
          <a:p>
            <a:pPr marL="115888" algn="ctr"/>
            <a:r>
              <a:rPr lang="en-US" sz="8000" dirty="0">
                <a:solidFill>
                  <a:schemeClr val="accent6">
                    <a:lumMod val="50000"/>
                  </a:schemeClr>
                </a:solidFill>
              </a:rPr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4FAD-6E30-38A7-6D14-6F9C2FEE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4" y="1614610"/>
            <a:ext cx="5064369" cy="35193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Aft>
                <a:spcPts val="1800"/>
              </a:spcAft>
              <a:buClr>
                <a:srgbClr val="002060"/>
              </a:buClr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Aims to make it faster and easier to get ADU permits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002060"/>
              </a:buClr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Using off-the-shelf designs can be less expensive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002060"/>
              </a:buClr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Can make it easier for people to build ADUs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16515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36A14-F135-1AB0-CD17-26C859FA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32" y="444371"/>
            <a:ext cx="9907263" cy="96022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Going above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B8292-1D82-5CC1-50B5-F66166DD2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2" y="1550241"/>
            <a:ext cx="5658007" cy="5074494"/>
          </a:xfrm>
        </p:spPr>
        <p:txBody>
          <a:bodyPr>
            <a:normAutofit fontScale="92500" lnSpcReduction="10000"/>
          </a:bodyPr>
          <a:lstStyle/>
          <a:p>
            <a:pPr marL="233363" lvl="1" indent="-233363" fontAlgn="base">
              <a:lnSpc>
                <a:spcPct val="108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sz="2400" b="1" dirty="0"/>
              <a:t>Offer plans from other cities</a:t>
            </a:r>
            <a:br>
              <a:rPr lang="en-US" sz="2400" b="1" dirty="0"/>
            </a:br>
            <a:r>
              <a:rPr lang="en-US" sz="2200" dirty="0"/>
              <a:t>Select and pre-approve plans that have been approved in other places or are in the public domain </a:t>
            </a:r>
            <a:r>
              <a:rPr lang="en-US" sz="2200" dirty="0">
                <a:solidFill>
                  <a:srgbClr val="FF0000"/>
                </a:solidFill>
              </a:rPr>
              <a:t>(must ask plan owners if they want to be part of the program)</a:t>
            </a:r>
          </a:p>
          <a:p>
            <a:pPr marL="233363" lvl="1" indent="-233363" fontAlgn="base">
              <a:lnSpc>
                <a:spcPct val="108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sz="2400" b="1" dirty="0"/>
              <a:t>Offer plans that went through conventional review</a:t>
            </a:r>
            <a:br>
              <a:rPr lang="en-US" sz="2400" b="1" dirty="0"/>
            </a:br>
            <a:r>
              <a:rPr lang="en-US" sz="2200" dirty="0"/>
              <a:t>Select and pre-approve plans the city has already approved for a site-specific ADU (must ask new applicants if they want to be part of the program)</a:t>
            </a:r>
          </a:p>
          <a:p>
            <a:pPr marL="233363" lvl="1" indent="-233363" fontAlgn="base">
              <a:lnSpc>
                <a:spcPct val="108000"/>
              </a:lnSpc>
              <a:spcBef>
                <a:spcPct val="0"/>
              </a:spcBef>
              <a:spcAft>
                <a:spcPts val="2000"/>
              </a:spcAft>
            </a:pPr>
            <a:r>
              <a:rPr lang="en-US" sz="2400" b="1" dirty="0"/>
              <a:t>Develop a more user-friendly website</a:t>
            </a:r>
            <a:br>
              <a:rPr lang="en-US" sz="2400" b="1" dirty="0"/>
            </a:br>
            <a:r>
              <a:rPr lang="en-US" sz="2200" dirty="0"/>
              <a:t>If possible, develop a high-quality website where homeowners can view or filter plans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1BD63-FE73-6AF8-4243-D36C119CE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298" b="-122"/>
          <a:stretch>
            <a:fillRect/>
          </a:stretch>
        </p:blipFill>
        <p:spPr>
          <a:xfrm>
            <a:off x="6391374" y="1404594"/>
            <a:ext cx="5362634" cy="4876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02253B-F5D9-A438-536C-4BF43C1B7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27125" y="207155"/>
            <a:ext cx="764875" cy="1781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41D1B-DF3B-480F-43BF-69C5F9792393}"/>
              </a:ext>
            </a:extLst>
          </p:cNvPr>
          <p:cNvSpPr txBox="1"/>
          <p:nvPr/>
        </p:nvSpPr>
        <p:spPr>
          <a:xfrm>
            <a:off x="6461835" y="6281531"/>
            <a:ext cx="496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Photo: ADU Plans Gallery</a:t>
            </a:r>
          </a:p>
        </p:txBody>
      </p:sp>
    </p:spTree>
    <p:extLst>
      <p:ext uri="{BB962C8B-B14F-4D97-AF65-F5344CB8AC3E}">
        <p14:creationId xmlns:p14="http://schemas.microsoft.com/office/powerpoint/2010/main" val="233208763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20348.0"/>
  <p:tag name="AS_RELEASE_DATE" val="2024.03.14"/>
  <p:tag name="AS_TITLE" val="Aspose.Slides for .NET 4.0 Client Profile"/>
  <p:tag name="AS_VERSION" val="24.3"/>
</p:tagLst>
</file>

<file path=ppt/theme/theme1.xml><?xml version="1.0" encoding="utf-8"?>
<a:theme xmlns:a="http://schemas.openxmlformats.org/drawingml/2006/main" name="Office Theme">
  <a:themeElements>
    <a:clrScheme name="TALP">
      <a:dk1>
        <a:srgbClr val="633511"/>
      </a:dk1>
      <a:lt1>
        <a:srgbClr val="FFFFFF"/>
      </a:lt1>
      <a:dk2>
        <a:srgbClr val="00773F"/>
      </a:dk2>
      <a:lt2>
        <a:srgbClr val="E7E6E6"/>
      </a:lt2>
      <a:accent1>
        <a:srgbClr val="009192"/>
      </a:accent1>
      <a:accent2>
        <a:srgbClr val="CD7820"/>
      </a:accent2>
      <a:accent3>
        <a:srgbClr val="71A84F"/>
      </a:accent3>
      <a:accent4>
        <a:srgbClr val="FEB446"/>
      </a:accent4>
      <a:accent5>
        <a:srgbClr val="1174A9"/>
      </a:accent5>
      <a:accent6>
        <a:srgbClr val="062F87"/>
      </a:accent6>
      <a:hlink>
        <a:srgbClr val="521B92"/>
      </a:hlink>
      <a:folHlink>
        <a:srgbClr val="942092"/>
      </a:folHlink>
    </a:clrScheme>
    <a:fontScheme name="Trebuchet MS">
      <a:majorFont>
        <a:latin typeface="Trebuchet MS" panose="020B0603020202020204"/>
        <a:ea typeface="Trebuchet MS" panose="020B0603020202020204"/>
        <a:cs typeface="Arial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Trebuchet MS" panose="020B0603020202020204"/>
        <a:cs typeface="Arial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HTA-housing_Accessible_2-22.potx" id="{5365B01F-AFA2-BF47-8CAB-1B54640339FC}" vid="{6C1C7DAA-0D47-8646-B2F7-DC9F8707F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roperties xmlns="http://www.imanage.com/work/xmlschema">
  <documentid>IMANDB!3919289.1</documentid>
  <senderid>ELAPEYROLERIE</senderid>
  <senderemail>ELAPEYROLERIE@GOLDFARBLIPMAN.COM</senderemail>
  <lastmodified>2025-02-11T17:02:45.0000000-08:00</lastmodified>
  <database>IMANDB</database>
</properties>
</file>

<file path=customXml/itemProps1.xml><?xml version="1.0" encoding="utf-8"?>
<ds:datastoreItem xmlns:ds="http://schemas.openxmlformats.org/officeDocument/2006/customXml" ds:itemID="{44308244-9491-441F-B981-A2520D332123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RHTA-housing_Accessible_2-22</Template>
  <TotalTime>0</TotalTime>
  <Words>707</Words>
  <Application>Microsoft Office PowerPoint</Application>
  <PresentationFormat>Widescreen</PresentationFormat>
  <Paragraphs>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Trebuchet MS</vt:lpstr>
      <vt:lpstr>Office Theme</vt:lpstr>
      <vt:lpstr> AB 1332 Pre-Approved ADU Plans</vt:lpstr>
      <vt:lpstr>AB 1332: Not city-owned plans </vt:lpstr>
      <vt:lpstr>AB 1332: Allows anyone to submit plans for preapproval</vt:lpstr>
      <vt:lpstr>Pre-approved Plans</vt:lpstr>
      <vt:lpstr>Prep Work</vt:lpstr>
      <vt:lpstr>Review Process</vt:lpstr>
      <vt:lpstr>Review Timelines</vt:lpstr>
      <vt:lpstr>Benefits</vt:lpstr>
      <vt:lpstr>Going above and beyond</vt:lpstr>
      <vt:lpstr>Extra Slides</vt:lpstr>
      <vt:lpstr>Part 1 - Pre-approval (site-agnostic) phase </vt:lpstr>
      <vt:lpstr>Part 2 – Reusing plans (site-specific) phase </vt:lpstr>
      <vt:lpstr>Regional Housing Technical Assistance AB 1332 Info Sessions &amp;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1601-01-01T00:00:00Z</dcterms:created>
  <dcterms:modified xsi:type="dcterms:W3CDTF">2025-04-14T18:09:17Z</dcterms:modified>
</cp:coreProperties>
</file>