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3" r:id="rId2"/>
    <p:sldId id="284" r:id="rId3"/>
    <p:sldId id="286" r:id="rId4"/>
    <p:sldId id="287" r:id="rId5"/>
    <p:sldId id="289" r:id="rId6"/>
    <p:sldId id="290" r:id="rId7"/>
    <p:sldId id="291" r:id="rId8"/>
    <p:sldId id="293" r:id="rId9"/>
    <p:sldId id="295" r:id="rId10"/>
    <p:sldId id="296" r:id="rId11"/>
    <p:sldId id="297" r:id="rId12"/>
    <p:sldId id="298" r:id="rId13"/>
    <p:sldId id="309" r:id="rId14"/>
    <p:sldId id="299" r:id="rId15"/>
    <p:sldId id="307" r:id="rId16"/>
    <p:sldId id="300" r:id="rId17"/>
    <p:sldId id="308" r:id="rId18"/>
    <p:sldId id="305"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2501B4-F5F3-8DE0-90BC-C1DB037CB0C2}" name="Gillian Adams" initials="GA" userId="S::gadams@bayareametro.gov::d6a2aaee-dd48-40fd-8b62-914f55341d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arstin dischinger" initials="kd" lastIdx="7" clrIdx="0">
    <p:extLst>
      <p:ext uri="{19B8F6BF-5375-455C-9EA6-DF929625EA0E}">
        <p15:presenceInfo xmlns:p15="http://schemas.microsoft.com/office/powerpoint/2012/main" userId="781ab718d5d5d306" providerId="Windows Live"/>
      </p:ext>
    </p:extLst>
  </p:cmAuthor>
  <p:cmAuthor id="2" name="William Stone" initials="WS" lastIdx="1" clrIdx="1">
    <p:extLst>
      <p:ext uri="{19B8F6BF-5375-455C-9EA6-DF929625EA0E}">
        <p15:presenceInfo xmlns:p15="http://schemas.microsoft.com/office/powerpoint/2012/main" userId="0ecb4377aeba0e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E9"/>
    <a:srgbClr val="548235"/>
    <a:srgbClr val="2F559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2CCE8-FD77-49C6-9BDA-1C4AA4E4617B}" v="64" dt="2025-02-21T17:56:04.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50" autoAdjust="0"/>
    <p:restoredTop sz="95801" autoAdjust="0"/>
  </p:normalViewPr>
  <p:slideViewPr>
    <p:cSldViewPr snapToGrid="0">
      <p:cViewPr varScale="1">
        <p:scale>
          <a:sx n="101" d="100"/>
          <a:sy n="101" d="100"/>
        </p:scale>
        <p:origin x="216" y="304"/>
      </p:cViewPr>
      <p:guideLst>
        <p:guide orient="horz" pos="144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Kaplan" userId="10371948159_tp_box_2" providerId="OAuth2" clId="{187FF30D-40AF-49A1-91E0-85C9CA72378B}"/>
    <pc:docChg chg="delSld modSld">
      <pc:chgData name="Eli Kaplan" userId="10371948159_tp_box_2" providerId="OAuth2" clId="{187FF30D-40AF-49A1-91E0-85C9CA72378B}" dt="2025-02-01T07:11:41.016" v="13" actId="47"/>
      <pc:docMkLst>
        <pc:docMk/>
      </pc:docMkLst>
      <pc:sldChg chg="del">
        <pc:chgData name="Eli Kaplan" userId="10371948159_tp_box_2" providerId="OAuth2" clId="{187FF30D-40AF-49A1-91E0-85C9CA72378B}" dt="2025-02-01T07:11:41.016" v="13" actId="47"/>
        <pc:sldMkLst>
          <pc:docMk/>
          <pc:sldMk cId="3082943536" sldId="301"/>
        </pc:sldMkLst>
      </pc:sldChg>
      <pc:sldChg chg="modSp mod">
        <pc:chgData name="Eli Kaplan" userId="10371948159_tp_box_2" providerId="OAuth2" clId="{187FF30D-40AF-49A1-91E0-85C9CA72378B}" dt="2025-02-01T07:11:30.384" v="12" actId="20577"/>
        <pc:sldMkLst>
          <pc:docMk/>
          <pc:sldMk cId="1784720278" sldId="307"/>
        </pc:sldMkLst>
        <pc:graphicFrameChg chg="modGraphic">
          <ac:chgData name="Eli Kaplan" userId="10371948159_tp_box_2" providerId="OAuth2" clId="{187FF30D-40AF-49A1-91E0-85C9CA72378B}" dt="2025-02-01T07:11:30.384" v="12" actId="20577"/>
          <ac:graphicFrameMkLst>
            <pc:docMk/>
            <pc:sldMk cId="1784720278" sldId="307"/>
            <ac:graphicFrameMk id="4" creationId="{DF401009-55FC-091A-AEBB-FED1099A83FD}"/>
          </ac:graphicFrameMkLst>
        </pc:graphicFrameChg>
      </pc:sldChg>
    </pc:docChg>
  </pc:docChgLst>
  <pc:docChgLst>
    <pc:chgData name="Eli Kaplan" userId="10371948159_tp_box_2" providerId="OAuth2" clId="{74AAA717-62F3-4166-96EC-D21DD4196FC6}"/>
    <pc:docChg chg="custSel delSld modSld">
      <pc:chgData name="Eli Kaplan" userId="10371948159_tp_box_2" providerId="OAuth2" clId="{74AAA717-62F3-4166-96EC-D21DD4196FC6}" dt="2025-02-01T07:18:40.488" v="312" actId="20577"/>
      <pc:docMkLst>
        <pc:docMk/>
      </pc:docMkLst>
      <pc:sldChg chg="modSp mod">
        <pc:chgData name="Eli Kaplan" userId="10371948159_tp_box_2" providerId="OAuth2" clId="{74AAA717-62F3-4166-96EC-D21DD4196FC6}" dt="2025-02-01T07:18:40.488" v="312" actId="20577"/>
        <pc:sldMkLst>
          <pc:docMk/>
          <pc:sldMk cId="722377903" sldId="305"/>
        </pc:sldMkLst>
        <pc:spChg chg="mod">
          <ac:chgData name="Eli Kaplan" userId="10371948159_tp_box_2" providerId="OAuth2" clId="{74AAA717-62F3-4166-96EC-D21DD4196FC6}" dt="2025-02-01T07:18:40.488" v="312" actId="20577"/>
          <ac:spMkLst>
            <pc:docMk/>
            <pc:sldMk cId="722377903" sldId="305"/>
            <ac:spMk id="3" creationId="{DBD2D5B1-EEF1-B385-44D8-597CC54CFDD8}"/>
          </ac:spMkLst>
        </pc:spChg>
      </pc:sldChg>
      <pc:sldChg chg="del">
        <pc:chgData name="Eli Kaplan" userId="10371948159_tp_box_2" providerId="OAuth2" clId="{74AAA717-62F3-4166-96EC-D21DD4196FC6}" dt="2025-02-01T07:16:25.633" v="111" actId="47"/>
        <pc:sldMkLst>
          <pc:docMk/>
          <pc:sldMk cId="2433925417" sldId="306"/>
        </pc:sldMkLst>
      </pc:sldChg>
      <pc:sldChg chg="addSp delSp modSp mod">
        <pc:chgData name="Eli Kaplan" userId="10371948159_tp_box_2" providerId="OAuth2" clId="{74AAA717-62F3-4166-96EC-D21DD4196FC6}" dt="2025-02-01T07:16:01.073" v="110" actId="20577"/>
        <pc:sldMkLst>
          <pc:docMk/>
          <pc:sldMk cId="3515111160" sldId="308"/>
        </pc:sldMkLst>
        <pc:spChg chg="del">
          <ac:chgData name="Eli Kaplan" userId="10371948159_tp_box_2" providerId="OAuth2" clId="{74AAA717-62F3-4166-96EC-D21DD4196FC6}" dt="2025-02-01T07:14:23.801" v="6" actId="478"/>
          <ac:spMkLst>
            <pc:docMk/>
            <pc:sldMk cId="3515111160" sldId="308"/>
            <ac:spMk id="4" creationId="{9DFB8BF9-8FE1-06B4-43C3-3A4FE75D4A77}"/>
          </ac:spMkLst>
        </pc:spChg>
        <pc:spChg chg="add del mod">
          <ac:chgData name="Eli Kaplan" userId="10371948159_tp_box_2" providerId="OAuth2" clId="{74AAA717-62F3-4166-96EC-D21DD4196FC6}" dt="2025-02-01T07:14:22.953" v="5" actId="478"/>
          <ac:spMkLst>
            <pc:docMk/>
            <pc:sldMk cId="3515111160" sldId="308"/>
            <ac:spMk id="7" creationId="{DB3A03CC-A212-9C91-EF09-825A19ADA3DA}"/>
          </ac:spMkLst>
        </pc:spChg>
        <pc:spChg chg="del">
          <ac:chgData name="Eli Kaplan" userId="10371948159_tp_box_2" providerId="OAuth2" clId="{74AAA717-62F3-4166-96EC-D21DD4196FC6}" dt="2025-02-01T07:14:13.913" v="1" actId="478"/>
          <ac:spMkLst>
            <pc:docMk/>
            <pc:sldMk cId="3515111160" sldId="308"/>
            <ac:spMk id="13" creationId="{7B5F92B8-A3F5-8214-02A3-42ECD3EB6ED5}"/>
          </ac:spMkLst>
        </pc:spChg>
        <pc:spChg chg="del">
          <ac:chgData name="Eli Kaplan" userId="10371948159_tp_box_2" providerId="OAuth2" clId="{74AAA717-62F3-4166-96EC-D21DD4196FC6}" dt="2025-02-01T07:14:13.913" v="1" actId="478"/>
          <ac:spMkLst>
            <pc:docMk/>
            <pc:sldMk cId="3515111160" sldId="308"/>
            <ac:spMk id="14" creationId="{4DD45633-64AD-5F2F-E955-C32DA1D9F271}"/>
          </ac:spMkLst>
        </pc:spChg>
        <pc:spChg chg="del">
          <ac:chgData name="Eli Kaplan" userId="10371948159_tp_box_2" providerId="OAuth2" clId="{74AAA717-62F3-4166-96EC-D21DD4196FC6}" dt="2025-02-01T07:14:13.913" v="1" actId="478"/>
          <ac:spMkLst>
            <pc:docMk/>
            <pc:sldMk cId="3515111160" sldId="308"/>
            <ac:spMk id="15" creationId="{DBBED9AA-77EC-38B7-0FC9-7431D2E1824E}"/>
          </ac:spMkLst>
        </pc:spChg>
        <pc:spChg chg="del">
          <ac:chgData name="Eli Kaplan" userId="10371948159_tp_box_2" providerId="OAuth2" clId="{74AAA717-62F3-4166-96EC-D21DD4196FC6}" dt="2025-02-01T07:14:13.913" v="1" actId="478"/>
          <ac:spMkLst>
            <pc:docMk/>
            <pc:sldMk cId="3515111160" sldId="308"/>
            <ac:spMk id="16" creationId="{0FDA1E33-EC92-F610-BCFD-3DF000D34F95}"/>
          </ac:spMkLst>
        </pc:spChg>
        <pc:spChg chg="del">
          <ac:chgData name="Eli Kaplan" userId="10371948159_tp_box_2" providerId="OAuth2" clId="{74AAA717-62F3-4166-96EC-D21DD4196FC6}" dt="2025-02-01T07:14:13.913" v="1" actId="478"/>
          <ac:spMkLst>
            <pc:docMk/>
            <pc:sldMk cId="3515111160" sldId="308"/>
            <ac:spMk id="17" creationId="{D14AF6EB-A2AF-0E7A-77F5-C09DF5EC871C}"/>
          </ac:spMkLst>
        </pc:spChg>
        <pc:spChg chg="del">
          <ac:chgData name="Eli Kaplan" userId="10371948159_tp_box_2" providerId="OAuth2" clId="{74AAA717-62F3-4166-96EC-D21DD4196FC6}" dt="2025-02-01T07:14:13.913" v="1" actId="478"/>
          <ac:spMkLst>
            <pc:docMk/>
            <pc:sldMk cId="3515111160" sldId="308"/>
            <ac:spMk id="18" creationId="{93D7BCD1-EFAB-7A1C-40C7-3E6061BC5C17}"/>
          </ac:spMkLst>
        </pc:spChg>
        <pc:spChg chg="del">
          <ac:chgData name="Eli Kaplan" userId="10371948159_tp_box_2" providerId="OAuth2" clId="{74AAA717-62F3-4166-96EC-D21DD4196FC6}" dt="2025-02-01T07:14:13.913" v="1" actId="478"/>
          <ac:spMkLst>
            <pc:docMk/>
            <pc:sldMk cId="3515111160" sldId="308"/>
            <ac:spMk id="19" creationId="{61B93AC5-92FA-8D0D-0D0F-9BBE4179E574}"/>
          </ac:spMkLst>
        </pc:spChg>
        <pc:spChg chg="del">
          <ac:chgData name="Eli Kaplan" userId="10371948159_tp_box_2" providerId="OAuth2" clId="{74AAA717-62F3-4166-96EC-D21DD4196FC6}" dt="2025-02-01T07:14:13.913" v="1" actId="478"/>
          <ac:spMkLst>
            <pc:docMk/>
            <pc:sldMk cId="3515111160" sldId="308"/>
            <ac:spMk id="20" creationId="{A9825AB4-0585-F36B-62AD-C6C41EDD1D5C}"/>
          </ac:spMkLst>
        </pc:spChg>
        <pc:spChg chg="del">
          <ac:chgData name="Eli Kaplan" userId="10371948159_tp_box_2" providerId="OAuth2" clId="{74AAA717-62F3-4166-96EC-D21DD4196FC6}" dt="2025-02-01T07:14:13.913" v="1" actId="478"/>
          <ac:spMkLst>
            <pc:docMk/>
            <pc:sldMk cId="3515111160" sldId="308"/>
            <ac:spMk id="21" creationId="{97096EB5-6763-8E91-7ADD-C9A2AE2230D5}"/>
          </ac:spMkLst>
        </pc:spChg>
        <pc:spChg chg="del">
          <ac:chgData name="Eli Kaplan" userId="10371948159_tp_box_2" providerId="OAuth2" clId="{74AAA717-62F3-4166-96EC-D21DD4196FC6}" dt="2025-02-01T07:14:19.380" v="3" actId="478"/>
          <ac:spMkLst>
            <pc:docMk/>
            <pc:sldMk cId="3515111160" sldId="308"/>
            <ac:spMk id="32" creationId="{61278F4D-EEF0-9335-E7A9-DCA296514CC8}"/>
          </ac:spMkLst>
        </pc:spChg>
        <pc:graphicFrameChg chg="add mod modGraphic">
          <ac:chgData name="Eli Kaplan" userId="10371948159_tp_box_2" providerId="OAuth2" clId="{74AAA717-62F3-4166-96EC-D21DD4196FC6}" dt="2025-02-01T07:16:01.073" v="110" actId="20577"/>
          <ac:graphicFrameMkLst>
            <pc:docMk/>
            <pc:sldMk cId="3515111160" sldId="308"/>
            <ac:graphicFrameMk id="8" creationId="{F19665FE-686F-E724-A3AC-FA637F3CC760}"/>
          </ac:graphicFrameMkLst>
        </pc:graphicFrameChg>
        <pc:graphicFrameChg chg="del">
          <ac:chgData name="Eli Kaplan" userId="10371948159_tp_box_2" providerId="OAuth2" clId="{74AAA717-62F3-4166-96EC-D21DD4196FC6}" dt="2025-02-01T07:14:21.166" v="4" actId="478"/>
          <ac:graphicFrameMkLst>
            <pc:docMk/>
            <pc:sldMk cId="3515111160" sldId="308"/>
            <ac:graphicFrameMk id="11" creationId="{81569021-4EBD-7070-FB5E-2DC01FEFEF6C}"/>
          </ac:graphicFrameMkLst>
        </pc:graphicFrameChg>
        <pc:graphicFrameChg chg="del">
          <ac:chgData name="Eli Kaplan" userId="10371948159_tp_box_2" providerId="OAuth2" clId="{74AAA717-62F3-4166-96EC-D21DD4196FC6}" dt="2025-02-01T07:14:18.251" v="2" actId="478"/>
          <ac:graphicFrameMkLst>
            <pc:docMk/>
            <pc:sldMk cId="3515111160" sldId="308"/>
            <ac:graphicFrameMk id="31" creationId="{65C2CF42-E77F-5D57-94F7-97DF3D257F85}"/>
          </ac:graphicFrameMkLst>
        </pc:graphicFrameChg>
        <pc:picChg chg="del">
          <ac:chgData name="Eli Kaplan" userId="10371948159_tp_box_2" providerId="OAuth2" clId="{74AAA717-62F3-4166-96EC-D21DD4196FC6}" dt="2025-02-01T07:14:10.814" v="0" actId="478"/>
          <ac:picMkLst>
            <pc:docMk/>
            <pc:sldMk cId="3515111160" sldId="308"/>
            <ac:picMk id="5" creationId="{402EFAA5-236D-D2AB-7D4D-3D591FB3008C}"/>
          </ac:picMkLst>
        </pc:picChg>
        <pc:cxnChg chg="del">
          <ac:chgData name="Eli Kaplan" userId="10371948159_tp_box_2" providerId="OAuth2" clId="{74AAA717-62F3-4166-96EC-D21DD4196FC6}" dt="2025-02-01T07:14:13.913" v="1" actId="478"/>
          <ac:cxnSpMkLst>
            <pc:docMk/>
            <pc:sldMk cId="3515111160" sldId="308"/>
            <ac:cxnSpMk id="6" creationId="{0B217942-07E3-5A3E-C382-BE44541D6DB9}"/>
          </ac:cxnSpMkLst>
        </pc:cxnChg>
      </pc:sldChg>
    </pc:docChg>
  </pc:docChgLst>
  <pc:docChgLst>
    <pc:chgData name="Sophie Gabel-Scheinbaum" userId="kLQbsrJ08u2+qqChsRZDfPHj4p0dBBSFgwdclBueRUI=" providerId="None" clId="Web-{B522CCE8-FD77-49C6-9BDA-1C4AA4E4617B}"/>
    <pc:docChg chg="modSld">
      <pc:chgData name="Sophie Gabel-Scheinbaum" userId="kLQbsrJ08u2+qqChsRZDfPHj4p0dBBSFgwdclBueRUI=" providerId="None" clId="Web-{B522CCE8-FD77-49C6-9BDA-1C4AA4E4617B}" dt="2025-02-21T17:56:04.198" v="39" actId="20577"/>
      <pc:docMkLst>
        <pc:docMk/>
      </pc:docMkLst>
      <pc:sldChg chg="modSp">
        <pc:chgData name="Sophie Gabel-Scheinbaum" userId="kLQbsrJ08u2+qqChsRZDfPHj4p0dBBSFgwdclBueRUI=" providerId="None" clId="Web-{B522CCE8-FD77-49C6-9BDA-1C4AA4E4617B}" dt="2025-02-21T17:53:07.050" v="6" actId="20577"/>
        <pc:sldMkLst>
          <pc:docMk/>
          <pc:sldMk cId="1618479793" sldId="286"/>
        </pc:sldMkLst>
        <pc:spChg chg="mod">
          <ac:chgData name="Sophie Gabel-Scheinbaum" userId="kLQbsrJ08u2+qqChsRZDfPHj4p0dBBSFgwdclBueRUI=" providerId="None" clId="Web-{B522CCE8-FD77-49C6-9BDA-1C4AA4E4617B}" dt="2025-02-21T17:53:07.050" v="6" actId="20577"/>
          <ac:spMkLst>
            <pc:docMk/>
            <pc:sldMk cId="1618479793" sldId="286"/>
            <ac:spMk id="3" creationId="{5A8E478C-2B72-7678-2DF2-80E7775B0925}"/>
          </ac:spMkLst>
        </pc:spChg>
      </pc:sldChg>
      <pc:sldChg chg="modSp">
        <pc:chgData name="Sophie Gabel-Scheinbaum" userId="kLQbsrJ08u2+qqChsRZDfPHj4p0dBBSFgwdclBueRUI=" providerId="None" clId="Web-{B522CCE8-FD77-49C6-9BDA-1C4AA4E4617B}" dt="2025-02-21T17:53:38.832" v="10" actId="20577"/>
        <pc:sldMkLst>
          <pc:docMk/>
          <pc:sldMk cId="3338494650" sldId="287"/>
        </pc:sldMkLst>
        <pc:spChg chg="mod">
          <ac:chgData name="Sophie Gabel-Scheinbaum" userId="kLQbsrJ08u2+qqChsRZDfPHj4p0dBBSFgwdclBueRUI=" providerId="None" clId="Web-{B522CCE8-FD77-49C6-9BDA-1C4AA4E4617B}" dt="2025-02-21T17:53:38.832" v="10" actId="20577"/>
          <ac:spMkLst>
            <pc:docMk/>
            <pc:sldMk cId="3338494650" sldId="287"/>
            <ac:spMk id="3" creationId="{5FD437C1-DE1D-505E-8767-89B11FF8B860}"/>
          </ac:spMkLst>
        </pc:spChg>
      </pc:sldChg>
      <pc:sldChg chg="modSp">
        <pc:chgData name="Sophie Gabel-Scheinbaum" userId="kLQbsrJ08u2+qqChsRZDfPHj4p0dBBSFgwdclBueRUI=" providerId="None" clId="Web-{B522CCE8-FD77-49C6-9BDA-1C4AA4E4617B}" dt="2025-02-21T17:54:12.896" v="17" actId="14100"/>
        <pc:sldMkLst>
          <pc:docMk/>
          <pc:sldMk cId="2053427539" sldId="290"/>
        </pc:sldMkLst>
        <pc:spChg chg="mod">
          <ac:chgData name="Sophie Gabel-Scheinbaum" userId="kLQbsrJ08u2+qqChsRZDfPHj4p0dBBSFgwdclBueRUI=" providerId="None" clId="Web-{B522CCE8-FD77-49C6-9BDA-1C4AA4E4617B}" dt="2025-02-21T17:54:12.896" v="17" actId="14100"/>
          <ac:spMkLst>
            <pc:docMk/>
            <pc:sldMk cId="2053427539" sldId="290"/>
            <ac:spMk id="4" creationId="{39440129-C61E-2DFC-9AEC-8F7411B2DC05}"/>
          </ac:spMkLst>
        </pc:spChg>
      </pc:sldChg>
      <pc:sldChg chg="modSp">
        <pc:chgData name="Sophie Gabel-Scheinbaum" userId="kLQbsrJ08u2+qqChsRZDfPHj4p0dBBSFgwdclBueRUI=" providerId="None" clId="Web-{B522CCE8-FD77-49C6-9BDA-1C4AA4E4617B}" dt="2025-02-21T17:54:26.741" v="19" actId="20577"/>
        <pc:sldMkLst>
          <pc:docMk/>
          <pc:sldMk cId="1619391274" sldId="291"/>
        </pc:sldMkLst>
        <pc:spChg chg="mod">
          <ac:chgData name="Sophie Gabel-Scheinbaum" userId="kLQbsrJ08u2+qqChsRZDfPHj4p0dBBSFgwdclBueRUI=" providerId="None" clId="Web-{B522CCE8-FD77-49C6-9BDA-1C4AA4E4617B}" dt="2025-02-21T17:54:26.741" v="19" actId="20577"/>
          <ac:spMkLst>
            <pc:docMk/>
            <pc:sldMk cId="1619391274" sldId="291"/>
            <ac:spMk id="5" creationId="{D319F47A-5937-8158-97BF-D075F11156AD}"/>
          </ac:spMkLst>
        </pc:spChg>
      </pc:sldChg>
      <pc:sldChg chg="modSp">
        <pc:chgData name="Sophie Gabel-Scheinbaum" userId="kLQbsrJ08u2+qqChsRZDfPHj4p0dBBSFgwdclBueRUI=" providerId="None" clId="Web-{B522CCE8-FD77-49C6-9BDA-1C4AA4E4617B}" dt="2025-02-21T17:54:44.226" v="21"/>
        <pc:sldMkLst>
          <pc:docMk/>
          <pc:sldMk cId="3420370590" sldId="295"/>
        </pc:sldMkLst>
        <pc:graphicFrameChg chg="modGraphic">
          <ac:chgData name="Sophie Gabel-Scheinbaum" userId="kLQbsrJ08u2+qqChsRZDfPHj4p0dBBSFgwdclBueRUI=" providerId="None" clId="Web-{B522CCE8-FD77-49C6-9BDA-1C4AA4E4617B}" dt="2025-02-21T17:54:44.226" v="21"/>
          <ac:graphicFrameMkLst>
            <pc:docMk/>
            <pc:sldMk cId="3420370590" sldId="295"/>
            <ac:graphicFrameMk id="4" creationId="{DB9FB296-88A0-5D22-E05E-6B59E5DC302C}"/>
          </ac:graphicFrameMkLst>
        </pc:graphicFrameChg>
      </pc:sldChg>
      <pc:sldChg chg="modSp">
        <pc:chgData name="Sophie Gabel-Scheinbaum" userId="kLQbsrJ08u2+qqChsRZDfPHj4p0dBBSFgwdclBueRUI=" providerId="None" clId="Web-{B522CCE8-FD77-49C6-9BDA-1C4AA4E4617B}" dt="2025-02-21T17:54:57.523" v="23" actId="20577"/>
        <pc:sldMkLst>
          <pc:docMk/>
          <pc:sldMk cId="1092072389" sldId="296"/>
        </pc:sldMkLst>
        <pc:spChg chg="mod">
          <ac:chgData name="Sophie Gabel-Scheinbaum" userId="kLQbsrJ08u2+qqChsRZDfPHj4p0dBBSFgwdclBueRUI=" providerId="None" clId="Web-{B522CCE8-FD77-49C6-9BDA-1C4AA4E4617B}" dt="2025-02-21T17:54:57.523" v="23" actId="20577"/>
          <ac:spMkLst>
            <pc:docMk/>
            <pc:sldMk cId="1092072389" sldId="296"/>
            <ac:spMk id="7" creationId="{849D303E-582B-DB00-098E-9BB38657913C}"/>
          </ac:spMkLst>
        </pc:spChg>
      </pc:sldChg>
      <pc:sldChg chg="modSp">
        <pc:chgData name="Sophie Gabel-Scheinbaum" userId="kLQbsrJ08u2+qqChsRZDfPHj4p0dBBSFgwdclBueRUI=" providerId="None" clId="Web-{B522CCE8-FD77-49C6-9BDA-1C4AA4E4617B}" dt="2025-02-21T17:55:24.102" v="28" actId="20577"/>
        <pc:sldMkLst>
          <pc:docMk/>
          <pc:sldMk cId="934861695" sldId="297"/>
        </pc:sldMkLst>
        <pc:spChg chg="mod">
          <ac:chgData name="Sophie Gabel-Scheinbaum" userId="kLQbsrJ08u2+qqChsRZDfPHj4p0dBBSFgwdclBueRUI=" providerId="None" clId="Web-{B522CCE8-FD77-49C6-9BDA-1C4AA4E4617B}" dt="2025-02-21T17:55:24.102" v="28" actId="20577"/>
          <ac:spMkLst>
            <pc:docMk/>
            <pc:sldMk cId="934861695" sldId="297"/>
            <ac:spMk id="7" creationId="{E273EF33-BE68-7BAE-2735-C27A174B7EC9}"/>
          </ac:spMkLst>
        </pc:spChg>
        <pc:graphicFrameChg chg="mod modGraphic">
          <ac:chgData name="Sophie Gabel-Scheinbaum" userId="kLQbsrJ08u2+qqChsRZDfPHj4p0dBBSFgwdclBueRUI=" providerId="None" clId="Web-{B522CCE8-FD77-49C6-9BDA-1C4AA4E4617B}" dt="2025-02-21T17:55:18.430" v="26"/>
          <ac:graphicFrameMkLst>
            <pc:docMk/>
            <pc:sldMk cId="934861695" sldId="297"/>
            <ac:graphicFrameMk id="4" creationId="{2E06FBCE-D3A1-CD1F-00BC-039FED53DC73}"/>
          </ac:graphicFrameMkLst>
        </pc:graphicFrameChg>
      </pc:sldChg>
      <pc:sldChg chg="modSp">
        <pc:chgData name="Sophie Gabel-Scheinbaum" userId="kLQbsrJ08u2+qqChsRZDfPHj4p0dBBSFgwdclBueRUI=" providerId="None" clId="Web-{B522CCE8-FD77-49C6-9BDA-1C4AA4E4617B}" dt="2025-02-21T17:55:32.352" v="31" actId="20577"/>
        <pc:sldMkLst>
          <pc:docMk/>
          <pc:sldMk cId="4039591145" sldId="298"/>
        </pc:sldMkLst>
        <pc:spChg chg="mod">
          <ac:chgData name="Sophie Gabel-Scheinbaum" userId="kLQbsrJ08u2+qqChsRZDfPHj4p0dBBSFgwdclBueRUI=" providerId="None" clId="Web-{B522CCE8-FD77-49C6-9BDA-1C4AA4E4617B}" dt="2025-02-21T17:55:32.352" v="31" actId="20577"/>
          <ac:spMkLst>
            <pc:docMk/>
            <pc:sldMk cId="4039591145" sldId="298"/>
            <ac:spMk id="7" creationId="{E8DD26E6-DE9D-D928-56BC-D5199AE296E2}"/>
          </ac:spMkLst>
        </pc:spChg>
        <pc:graphicFrameChg chg="mod">
          <ac:chgData name="Sophie Gabel-Scheinbaum" userId="kLQbsrJ08u2+qqChsRZDfPHj4p0dBBSFgwdclBueRUI=" providerId="None" clId="Web-{B522CCE8-FD77-49C6-9BDA-1C4AA4E4617B}" dt="2025-02-21T17:55:28.774" v="29" actId="1076"/>
          <ac:graphicFrameMkLst>
            <pc:docMk/>
            <pc:sldMk cId="4039591145" sldId="298"/>
            <ac:graphicFrameMk id="4" creationId="{F0C83F3F-746B-8DFB-CCA4-AF05B6F80A36}"/>
          </ac:graphicFrameMkLst>
        </pc:graphicFrameChg>
      </pc:sldChg>
      <pc:sldChg chg="modSp">
        <pc:chgData name="Sophie Gabel-Scheinbaum" userId="kLQbsrJ08u2+qqChsRZDfPHj4p0dBBSFgwdclBueRUI=" providerId="None" clId="Web-{B522CCE8-FD77-49C6-9BDA-1C4AA4E4617B}" dt="2025-02-21T17:55:54.056" v="35" actId="20577"/>
        <pc:sldMkLst>
          <pc:docMk/>
          <pc:sldMk cId="3959424820" sldId="299"/>
        </pc:sldMkLst>
        <pc:spChg chg="mod">
          <ac:chgData name="Sophie Gabel-Scheinbaum" userId="kLQbsrJ08u2+qqChsRZDfPHj4p0dBBSFgwdclBueRUI=" providerId="None" clId="Web-{B522CCE8-FD77-49C6-9BDA-1C4AA4E4617B}" dt="2025-02-21T17:55:54.056" v="35" actId="20577"/>
          <ac:spMkLst>
            <pc:docMk/>
            <pc:sldMk cId="3959424820" sldId="299"/>
            <ac:spMk id="7" creationId="{59DE365B-1D4F-4736-75D2-283F7ABDEA24}"/>
          </ac:spMkLst>
        </pc:spChg>
      </pc:sldChg>
      <pc:sldChg chg="modSp">
        <pc:chgData name="Sophie Gabel-Scheinbaum" userId="kLQbsrJ08u2+qqChsRZDfPHj4p0dBBSFgwdclBueRUI=" providerId="None" clId="Web-{B522CCE8-FD77-49C6-9BDA-1C4AA4E4617B}" dt="2025-02-21T17:56:04.198" v="39" actId="20577"/>
        <pc:sldMkLst>
          <pc:docMk/>
          <pc:sldMk cId="2506912861" sldId="300"/>
        </pc:sldMkLst>
        <pc:spChg chg="mod">
          <ac:chgData name="Sophie Gabel-Scheinbaum" userId="kLQbsrJ08u2+qqChsRZDfPHj4p0dBBSFgwdclBueRUI=" providerId="None" clId="Web-{B522CCE8-FD77-49C6-9BDA-1C4AA4E4617B}" dt="2025-02-21T17:56:04.198" v="39" actId="20577"/>
          <ac:spMkLst>
            <pc:docMk/>
            <pc:sldMk cId="2506912861" sldId="300"/>
            <ac:spMk id="8" creationId="{DBC2359C-0F32-8F7B-9AEA-24672D1B53B3}"/>
          </ac:spMkLst>
        </pc:spChg>
      </pc:sldChg>
      <pc:sldChg chg="modSp">
        <pc:chgData name="Sophie Gabel-Scheinbaum" userId="kLQbsrJ08u2+qqChsRZDfPHj4p0dBBSFgwdclBueRUI=" providerId="None" clId="Web-{B522CCE8-FD77-49C6-9BDA-1C4AA4E4617B}" dt="2025-02-21T17:55:57.807" v="37" actId="20577"/>
        <pc:sldMkLst>
          <pc:docMk/>
          <pc:sldMk cId="1784720278" sldId="307"/>
        </pc:sldMkLst>
        <pc:spChg chg="mod">
          <ac:chgData name="Sophie Gabel-Scheinbaum" userId="kLQbsrJ08u2+qqChsRZDfPHj4p0dBBSFgwdclBueRUI=" providerId="None" clId="Web-{B522CCE8-FD77-49C6-9BDA-1C4AA4E4617B}" dt="2025-02-21T17:55:57.807" v="37" actId="20577"/>
          <ac:spMkLst>
            <pc:docMk/>
            <pc:sldMk cId="1784720278" sldId="307"/>
            <ac:spMk id="7" creationId="{713EA664-8C77-FB13-5899-58ECFA22D466}"/>
          </ac:spMkLst>
        </pc:spChg>
      </pc:sldChg>
      <pc:sldChg chg="modSp">
        <pc:chgData name="Sophie Gabel-Scheinbaum" userId="kLQbsrJ08u2+qqChsRZDfPHj4p0dBBSFgwdclBueRUI=" providerId="None" clId="Web-{B522CCE8-FD77-49C6-9BDA-1C4AA4E4617B}" dt="2025-02-21T17:55:44.587" v="33" actId="20577"/>
        <pc:sldMkLst>
          <pc:docMk/>
          <pc:sldMk cId="3800056182" sldId="309"/>
        </pc:sldMkLst>
        <pc:spChg chg="mod">
          <ac:chgData name="Sophie Gabel-Scheinbaum" userId="kLQbsrJ08u2+qqChsRZDfPHj4p0dBBSFgwdclBueRUI=" providerId="None" clId="Web-{B522CCE8-FD77-49C6-9BDA-1C4AA4E4617B}" dt="2025-02-21T17:55:44.587" v="33" actId="20577"/>
          <ac:spMkLst>
            <pc:docMk/>
            <pc:sldMk cId="3800056182" sldId="309"/>
            <ac:spMk id="8" creationId="{5C802F07-628F-996D-A87B-E36C23BA80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7ADD8-E976-4BD9-BE9B-148BFE64EF33}"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F932F-66B7-40CD-8840-900BA9C00218}" type="slidenum">
              <a:rPr lang="en-US" smtClean="0"/>
              <a:t>‹#›</a:t>
            </a:fld>
            <a:endParaRPr lang="en-US"/>
          </a:p>
        </p:txBody>
      </p:sp>
    </p:spTree>
    <p:extLst>
      <p:ext uri="{BB962C8B-B14F-4D97-AF65-F5344CB8AC3E}">
        <p14:creationId xmlns:p14="http://schemas.microsoft.com/office/powerpoint/2010/main" val="200552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a:t>
            </a:fld>
            <a:endParaRPr lang="en-US"/>
          </a:p>
        </p:txBody>
      </p:sp>
    </p:spTree>
    <p:extLst>
      <p:ext uri="{BB962C8B-B14F-4D97-AF65-F5344CB8AC3E}">
        <p14:creationId xmlns:p14="http://schemas.microsoft.com/office/powerpoint/2010/main" val="75515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Jurisdictions should select at least two policies from each of the three Ps: Production, Preservation and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The table identifies the policies staff found to be already consistent, followed by policies recommend for amendment or adoption.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The other policies listed are options in the TOC policy, however staff are not recommending adoption of these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pPr>
              <a:defRPr/>
            </a:pPr>
            <a:r>
              <a:rPr lang="en-US" sz="1800" dirty="0">
                <a:effectLst/>
                <a:latin typeface="Arial"/>
                <a:ea typeface="Arial" panose="020B0604020202020204" pitchFamily="34" charset="0"/>
                <a:cs typeface="Arial"/>
              </a:rPr>
              <a:t>XXX policy is already consistent with the TOC</a:t>
            </a:r>
            <a:r>
              <a:rPr lang="en-US" sz="1800" dirty="0">
                <a:latin typeface="Arial"/>
                <a:ea typeface="Arial" panose="020B0604020202020204" pitchFamily="34" charset="0"/>
                <a:cs typeface="Arial"/>
              </a:rPr>
              <a:t> Policy</a:t>
            </a:r>
            <a:endParaRPr lang="en-US" sz="1800" dirty="0">
              <a:effectLst/>
              <a:latin typeface="Arial" panose="020B0604020202020204" pitchFamily="34" charset="0"/>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XXX policy will require some amendments to be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XXX policy could be developed, with support from the MTC grant, to be consistent with the TOC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10</a:t>
            </a:fld>
            <a:endParaRPr lang="en-US"/>
          </a:p>
        </p:txBody>
      </p:sp>
    </p:spTree>
    <p:extLst>
      <p:ext uri="{BB962C8B-B14F-4D97-AF65-F5344CB8AC3E}">
        <p14:creationId xmlns:p14="http://schemas.microsoft.com/office/powerpoint/2010/main" val="9514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Jurisdictions should select at least two policies from each of the three Ps: Production, Preservation and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The table identifies the policies staff found to be already consistent, followed by policies recommend for amendment or adoption.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The other policies listed are options in the TOC policy, however staff are not recommending adoption of these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a:defRPr/>
            </a:pPr>
            <a:r>
              <a:rPr lang="en-US" sz="1200" dirty="0">
                <a:effectLst/>
                <a:latin typeface="Arial"/>
                <a:ea typeface="Arial" panose="020B0604020202020204" pitchFamily="34" charset="0"/>
                <a:cs typeface="Arial"/>
              </a:rPr>
              <a:t>XXX policy is already consistent with the TOC</a:t>
            </a:r>
            <a:r>
              <a:rPr lang="en-US" dirty="0">
                <a:latin typeface="Arial"/>
                <a:ea typeface="Arial" panose="020B0604020202020204" pitchFamily="34" charset="0"/>
                <a:cs typeface="Arial"/>
              </a:rPr>
              <a:t> Policy</a:t>
            </a:r>
            <a:endParaRPr lang="en-US" sz="1200" dirty="0">
              <a:effectLst/>
              <a:latin typeface="Arial" panose="020B0604020202020204" pitchFamily="34" charset="0"/>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policy will require some amendments to be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policy could be developed, with support from the MTC grant, to be consistent with the TOC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11</a:t>
            </a:fld>
            <a:endParaRPr lang="en-US"/>
          </a:p>
        </p:txBody>
      </p:sp>
    </p:spTree>
    <p:extLst>
      <p:ext uri="{BB962C8B-B14F-4D97-AF65-F5344CB8AC3E}">
        <p14:creationId xmlns:p14="http://schemas.microsoft.com/office/powerpoint/2010/main" val="4210737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Jurisdictions should select at least two policies from each of the three Ps: Production, Preservation and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The table identifies the policies staff found to be already consistent, followed by policies recommend for amendment or adoption.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The other policies listed are options in the TOC policy, however staff are not recommending adoption of these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a:defRPr/>
            </a:pPr>
            <a:r>
              <a:rPr lang="en-US" sz="1200" dirty="0">
                <a:effectLst/>
                <a:latin typeface="Arial"/>
                <a:ea typeface="Arial" panose="020B0604020202020204" pitchFamily="34" charset="0"/>
                <a:cs typeface="Arial"/>
              </a:rPr>
              <a:t>XXX policy is already consistent with the TOC</a:t>
            </a:r>
            <a:r>
              <a:rPr lang="en-US" dirty="0">
                <a:latin typeface="Arial"/>
                <a:ea typeface="Arial" panose="020B0604020202020204" pitchFamily="34" charset="0"/>
                <a:cs typeface="Arial"/>
              </a:rPr>
              <a:t> Policy</a:t>
            </a:r>
            <a:endParaRPr lang="en-US" sz="1200" dirty="0">
              <a:effectLst/>
              <a:latin typeface="Arial" panose="020B0604020202020204" pitchFamily="34" charset="0"/>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policy will require some amendments to be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policy could be developed, with support from the MTC grant, to be consistent with the TOC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12</a:t>
            </a:fld>
            <a:endParaRPr lang="en-US"/>
          </a:p>
        </p:txBody>
      </p:sp>
    </p:spTree>
    <p:extLst>
      <p:ext uri="{BB962C8B-B14F-4D97-AF65-F5344CB8AC3E}">
        <p14:creationId xmlns:p14="http://schemas.microsoft.com/office/powerpoint/2010/main" val="416978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Jurisdictions should select at least one commercial stabilization policy. </a:t>
            </a:r>
          </a:p>
          <a:p>
            <a:endParaRPr lang="en-US" u="sng" dirty="0"/>
          </a:p>
          <a:p>
            <a:r>
              <a:rPr lang="en-US" u="sng" dirty="0"/>
              <a:t>Jurisdiction Name</a:t>
            </a:r>
            <a:r>
              <a:rPr lang="en-US" u="none" dirty="0"/>
              <a:t> (has a XXX in place or proposes to pursue XXX)</a:t>
            </a:r>
            <a:endParaRPr lang="en-US" u="sng" dirty="0"/>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13</a:t>
            </a:fld>
            <a:endParaRPr lang="en-US"/>
          </a:p>
        </p:txBody>
      </p:sp>
    </p:spTree>
    <p:extLst>
      <p:ext uri="{BB962C8B-B14F-4D97-AF65-F5344CB8AC3E}">
        <p14:creationId xmlns:p14="http://schemas.microsoft.com/office/powerpoint/2010/main" val="267450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a:p>
            <a:r>
              <a:rPr lang="en-US" dirty="0"/>
              <a:t>The TOC policy asks for consistency with all eight of these parking management strategies.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&amp; XXX policy is already consistent with the TOC policy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&amp; XXX policy will require some amendments to be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&amp; XXX policy could be developed, with support from the MTC grant, to be consistent with the TOC policy.</a:t>
            </a:r>
          </a:p>
          <a:p>
            <a:endParaRPr lang="en-US" dirty="0"/>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14</a:t>
            </a:fld>
            <a:endParaRPr lang="en-US"/>
          </a:p>
        </p:txBody>
      </p:sp>
    </p:spTree>
    <p:extLst>
      <p:ext uri="{BB962C8B-B14F-4D97-AF65-F5344CB8AC3E}">
        <p14:creationId xmlns:p14="http://schemas.microsoft.com/office/powerpoint/2010/main" val="291420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a:p>
            <a:r>
              <a:rPr lang="en-US" dirty="0"/>
              <a:t>Also, jurisdictions must demonstrate consistency with one of these requirements.  </a:t>
            </a:r>
          </a:p>
          <a:p>
            <a:endParaRPr lang="en-US" u="sng" dirty="0"/>
          </a:p>
          <a:p>
            <a:r>
              <a:rPr lang="en-US" u="sng" dirty="0"/>
              <a:t>Jurisdiction Name </a:t>
            </a:r>
            <a:r>
              <a:rPr lang="en-US" u="none" dirty="0"/>
              <a:t> (has a XXX in place, proposes to pursue XXX with the support of a grant from MTC, or ???)</a:t>
            </a:r>
            <a:endParaRPr lang="en-US" u="sng" dirty="0"/>
          </a:p>
        </p:txBody>
      </p:sp>
      <p:sp>
        <p:nvSpPr>
          <p:cNvPr id="4" name="Slide Number Placeholder 3"/>
          <p:cNvSpPr>
            <a:spLocks noGrp="1"/>
          </p:cNvSpPr>
          <p:nvPr>
            <p:ph type="sldNum" sz="quarter" idx="5"/>
          </p:nvPr>
        </p:nvSpPr>
        <p:spPr/>
        <p:txBody>
          <a:bodyPr/>
          <a:lstStyle/>
          <a:p>
            <a:fld id="{E98F932F-66B7-40CD-8840-900BA9C00218}" type="slidenum">
              <a:rPr lang="en-US" smtClean="0"/>
              <a:t>15</a:t>
            </a:fld>
            <a:endParaRPr lang="en-US"/>
          </a:p>
        </p:txBody>
      </p:sp>
    </p:spTree>
    <p:extLst>
      <p:ext uri="{BB962C8B-B14F-4D97-AF65-F5344CB8AC3E}">
        <p14:creationId xmlns:p14="http://schemas.microsoft.com/office/powerpoint/2010/main" val="2955283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a:p>
            <a:r>
              <a:rPr lang="en-US" dirty="0"/>
              <a:t>The TOC policy asks for consistency with all four of these station access and circulation requirements.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&amp; XXX policy is already consistent with the TOC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XXX &amp; XXX policy will require some amendments to be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Arial" panose="020B0604020202020204" pitchFamily="34" charset="0"/>
                <a:ea typeface="Arial" panose="020B0604020202020204" pitchFamily="34" charset="0"/>
              </a:rPr>
              <a:t>Xxx</a:t>
            </a:r>
            <a:r>
              <a:rPr lang="en-US" sz="1200" dirty="0">
                <a:effectLst/>
                <a:latin typeface="Arial" panose="020B0604020202020204" pitchFamily="34" charset="0"/>
                <a:ea typeface="Arial" panose="020B0604020202020204" pitchFamily="34" charset="0"/>
              </a:rPr>
              <a:t> &amp; XXX policy could be developed, with support from the MTC grant, to be consistent with the TOC policy.</a:t>
            </a: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16</a:t>
            </a:fld>
            <a:endParaRPr lang="en-US"/>
          </a:p>
        </p:txBody>
      </p:sp>
    </p:spTree>
    <p:extLst>
      <p:ext uri="{BB962C8B-B14F-4D97-AF65-F5344CB8AC3E}">
        <p14:creationId xmlns:p14="http://schemas.microsoft.com/office/powerpoint/2010/main" val="367020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17</a:t>
            </a:fld>
            <a:endParaRPr lang="en-US"/>
          </a:p>
        </p:txBody>
      </p:sp>
    </p:spTree>
    <p:extLst>
      <p:ext uri="{BB962C8B-B14F-4D97-AF65-F5344CB8AC3E}">
        <p14:creationId xmlns:p14="http://schemas.microsoft.com/office/powerpoint/2010/main" val="98350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18</a:t>
            </a:fld>
            <a:endParaRPr lang="en-US"/>
          </a:p>
        </p:txBody>
      </p:sp>
    </p:spTree>
    <p:extLst>
      <p:ext uri="{BB962C8B-B14F-4D97-AF65-F5344CB8AC3E}">
        <p14:creationId xmlns:p14="http://schemas.microsoft.com/office/powerpoint/2010/main" val="120339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19</a:t>
            </a:fld>
            <a:endParaRPr lang="en-US"/>
          </a:p>
        </p:txBody>
      </p:sp>
    </p:spTree>
    <p:extLst>
      <p:ext uri="{BB962C8B-B14F-4D97-AF65-F5344CB8AC3E}">
        <p14:creationId xmlns:p14="http://schemas.microsoft.com/office/powerpoint/2010/main" val="392327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SPEAKER NOTES</a:t>
            </a:r>
          </a:p>
          <a:p>
            <a:endParaRPr lang="en-US" dirty="0"/>
          </a:p>
          <a:p>
            <a:r>
              <a:rPr lang="en-US" sz="1800" dirty="0">
                <a:effectLst/>
                <a:latin typeface="Arial" panose="020B0604020202020204" pitchFamily="34" charset="0"/>
                <a:ea typeface="Arial" panose="020B0604020202020204" pitchFamily="34" charset="0"/>
              </a:rPr>
              <a:t>In 2022, MTC adopted the TOC policy to implement Plan Bay Area. The TOC policy establishes minimum requirements for jurisdictions related to density in station areas, affordable housing policies, parking management, and station access planning. </a:t>
            </a:r>
          </a:p>
          <a:p>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Today we will provide an overview of the TOC Policy, OBAG funds, and potential impact of TOC Policy compliance on future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We seek direction on how to advance city’s compliance with the TOC Policy.</a:t>
            </a:r>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2</a:t>
            </a:fld>
            <a:endParaRPr lang="en-US"/>
          </a:p>
        </p:txBody>
      </p:sp>
    </p:spTree>
    <p:extLst>
      <p:ext uri="{BB962C8B-B14F-4D97-AF65-F5344CB8AC3E}">
        <p14:creationId xmlns:p14="http://schemas.microsoft.com/office/powerpoint/2010/main" val="315711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3150"/>
              </a:lnSpc>
              <a:buFont typeface="Arial" panose="020B0604020202020204" pitchFamily="34" charset="0"/>
              <a:buNone/>
            </a:pPr>
            <a:r>
              <a:rPr lang="en-US" sz="1200" b="0" i="0" u="none" strike="noStrike" dirty="0">
                <a:solidFill>
                  <a:srgbClr val="000000"/>
                </a:solidFill>
                <a:effectLst/>
                <a:latin typeface="Avenir Next"/>
              </a:rPr>
              <a:t>SPEAKER NOTES</a:t>
            </a:r>
          </a:p>
          <a:p>
            <a:pPr algn="l" rtl="0" fontAlgn="base">
              <a:lnSpc>
                <a:spcPts val="3150"/>
              </a:lnSpc>
              <a:buFont typeface="Arial" panose="020B0604020202020204" pitchFamily="34" charset="0"/>
              <a:buNone/>
            </a:pPr>
            <a:endParaRPr lang="en-US" sz="1200" b="0" i="0" u="none" strike="noStrike" dirty="0">
              <a:solidFill>
                <a:srgbClr val="000000"/>
              </a:solidFill>
              <a:effectLst/>
              <a:latin typeface="Avenir Next"/>
            </a:endParaRPr>
          </a:p>
          <a:p>
            <a:pPr marL="0" marR="0" lvl="0" indent="0" algn="l" defTabSz="914400" rtl="0" eaLnBrk="1" fontAlgn="base" latinLnBrk="0" hangingPunct="1">
              <a:lnSpc>
                <a:spcPts val="3150"/>
              </a:lnSpc>
              <a:spcBef>
                <a:spcPts val="0"/>
              </a:spcBef>
              <a:spcAft>
                <a:spcPts val="0"/>
              </a:spcAft>
              <a:buClrTx/>
              <a:buSzTx/>
              <a:buFont typeface="Arial" panose="020B0604020202020204" pitchFamily="34" charset="0"/>
              <a:buNone/>
              <a:tabLst/>
              <a:defRPr/>
            </a:pPr>
            <a:r>
              <a:rPr lang="en-US" sz="1800" kern="100" dirty="0">
                <a:effectLst/>
                <a:latin typeface="Aptos" panose="020B0004020202020204" pitchFamily="34" charset="0"/>
                <a:ea typeface="Aptos" panose="020B0004020202020204" pitchFamily="34" charset="0"/>
                <a:cs typeface="Calibri" panose="020F0502020204030204" pitchFamily="34" charset="0"/>
              </a:rPr>
              <a:t>MTC’s TOC Policy requires that jurisdictions with ferry, rail, and bus rapid transit stops take certain steps towards promoting inclusive, accessible, mixed-use neighborhoods around these transit hubs</a:t>
            </a:r>
            <a:endParaRPr lang="en-US" sz="1200" b="0" i="0" u="none" strike="noStrike" dirty="0">
              <a:solidFill>
                <a:srgbClr val="000000"/>
              </a:solidFill>
              <a:effectLst/>
              <a:latin typeface="Avenir Next"/>
            </a:endParaRPr>
          </a:p>
          <a:p>
            <a:pPr algn="l" rtl="0" fontAlgn="base">
              <a:lnSpc>
                <a:spcPts val="3150"/>
              </a:lnSpc>
              <a:buFont typeface="Arial" panose="020B0604020202020204" pitchFamily="34" charset="0"/>
              <a:buNone/>
            </a:pPr>
            <a:endParaRPr lang="en-US" sz="1200" b="0" i="0" u="none" strike="noStrike" dirty="0">
              <a:solidFill>
                <a:srgbClr val="000000"/>
              </a:solidFill>
              <a:effectLst/>
              <a:latin typeface="Avenir Next"/>
            </a:endParaRPr>
          </a:p>
          <a:p>
            <a:pPr algn="l" rtl="0" fontAlgn="base">
              <a:lnSpc>
                <a:spcPts val="3150"/>
              </a:lnSpc>
              <a:buFont typeface="Arial" panose="020B0604020202020204" pitchFamily="34" charset="0"/>
              <a:buNone/>
            </a:pPr>
            <a:r>
              <a:rPr lang="en-US" sz="1200" b="0" i="0" u="none" strike="noStrike" dirty="0">
                <a:solidFill>
                  <a:srgbClr val="000000"/>
                </a:solidFill>
                <a:effectLst/>
                <a:latin typeface="Avenir Next"/>
              </a:rPr>
              <a:t>MTC is the Metropolitan Planning Organization and the transportation planning, financing and coordinating agency for the 9-county Bay Area.</a:t>
            </a:r>
            <a:r>
              <a:rPr lang="en-US" sz="1200" b="0" i="0" dirty="0">
                <a:solidFill>
                  <a:srgbClr val="000000"/>
                </a:solidFill>
                <a:effectLst/>
                <a:latin typeface="Avenir Next"/>
              </a:rPr>
              <a:t>​</a:t>
            </a:r>
          </a:p>
          <a:p>
            <a:pPr algn="l" rtl="0" fontAlgn="base">
              <a:lnSpc>
                <a:spcPts val="3150"/>
              </a:lnSpc>
              <a:buFont typeface="Arial" panose="020B0604020202020204" pitchFamily="34" charset="0"/>
              <a:buNone/>
            </a:pPr>
            <a:endParaRPr lang="en-US" sz="1200" b="0" i="0" dirty="0">
              <a:solidFill>
                <a:srgbClr val="000000"/>
              </a:solidFill>
              <a:effectLst/>
              <a:latin typeface="Avenir Next"/>
            </a:endParaRPr>
          </a:p>
          <a:p>
            <a:pPr algn="l" rtl="0" fontAlgn="base">
              <a:lnSpc>
                <a:spcPts val="3150"/>
              </a:lnSpc>
              <a:buFont typeface="Arial" panose="020B0604020202020204" pitchFamily="34" charset="0"/>
              <a:buNone/>
            </a:pPr>
            <a:r>
              <a:rPr lang="en-US" sz="1200" b="0" i="0" dirty="0">
                <a:solidFill>
                  <a:srgbClr val="000000"/>
                </a:solidFill>
                <a:effectLst/>
                <a:latin typeface="Avenir Next"/>
              </a:rPr>
              <a:t>As the 4</a:t>
            </a:r>
            <a:r>
              <a:rPr lang="en-US" sz="1200" b="0" i="0" baseline="30000" dirty="0">
                <a:solidFill>
                  <a:srgbClr val="000000"/>
                </a:solidFill>
                <a:effectLst/>
                <a:latin typeface="Avenir Next"/>
              </a:rPr>
              <a:t>th</a:t>
            </a:r>
            <a:r>
              <a:rPr lang="en-US" sz="1200" b="0" i="0" dirty="0">
                <a:solidFill>
                  <a:srgbClr val="000000"/>
                </a:solidFill>
                <a:effectLst/>
                <a:latin typeface="Avenir Next"/>
              </a:rPr>
              <a:t> cycle of the One Bay Area Grant (OBAG) program is developed in 2025, MTC will develop criteria for how TOC Policy compliance will impact competitiveness for OBAG 4 funding.</a:t>
            </a:r>
          </a:p>
          <a:p>
            <a:pPr algn="l" rtl="0" fontAlgn="base">
              <a:lnSpc>
                <a:spcPts val="3150"/>
              </a:lnSpc>
              <a:buFont typeface="Arial" panose="020B0604020202020204" pitchFamily="34" charset="0"/>
              <a:buNone/>
            </a:pPr>
            <a:endParaRPr lang="en-US" sz="1200" b="0" i="0" dirty="0">
              <a:solidFill>
                <a:srgbClr val="000000"/>
              </a:solidFill>
              <a:effectLst/>
              <a:latin typeface="Avenir Next"/>
            </a:endParaRPr>
          </a:p>
          <a:p>
            <a:pPr algn="l" rtl="0" fontAlgn="base">
              <a:lnSpc>
                <a:spcPts val="3150"/>
              </a:lnSpc>
              <a:buFont typeface="Arial" panose="020B0604020202020204" pitchFamily="34" charset="0"/>
              <a:buNone/>
            </a:pPr>
            <a:r>
              <a:rPr lang="en-US" b="0" i="0" dirty="0">
                <a:solidFill>
                  <a:srgbClr val="000000"/>
                </a:solidFill>
                <a:effectLst/>
                <a:latin typeface="Arial" panose="020B0604020202020204" pitchFamily="34" charset="0"/>
              </a:rPr>
              <a:t>The OBAG program is MTC’s framework for programming federal highway formula funds.</a:t>
            </a:r>
          </a:p>
          <a:p>
            <a:pPr algn="l" rtl="0" fontAlgn="base">
              <a:lnSpc>
                <a:spcPts val="3150"/>
              </a:lnSpc>
              <a:buFont typeface="Arial" panose="020B0604020202020204" pitchFamily="34" charset="0"/>
              <a:buNone/>
            </a:pPr>
            <a:endParaRPr lang="en-US" sz="1200" b="0" i="0" u="none" strike="noStrike" dirty="0">
              <a:solidFill>
                <a:srgbClr val="000000"/>
              </a:solidFill>
              <a:effectLst/>
              <a:latin typeface="Avenir Next"/>
            </a:endParaRPr>
          </a:p>
          <a:p>
            <a:pPr algn="l" rtl="0" fontAlgn="base">
              <a:lnSpc>
                <a:spcPts val="3150"/>
              </a:lnSpc>
              <a:buFont typeface="Arial" panose="020B0604020202020204" pitchFamily="34" charset="0"/>
              <a:buNone/>
            </a:pPr>
            <a:r>
              <a:rPr lang="en-US" sz="1200" b="0" i="0" u="none" strike="noStrike" dirty="0">
                <a:solidFill>
                  <a:srgbClr val="000000"/>
                </a:solidFill>
                <a:effectLst/>
                <a:latin typeface="Avenir Next"/>
              </a:rPr>
              <a:t>TOC Policy compliance also helps further the </a:t>
            </a:r>
            <a:r>
              <a:rPr lang="en-US" sz="1200" b="0" i="0" u="none" strike="noStrike" dirty="0">
                <a:solidFill>
                  <a:srgbClr val="000000"/>
                </a:solidFill>
                <a:effectLst/>
                <a:latin typeface="Arial" panose="020B0604020202020204" pitchFamily="34" charset="0"/>
              </a:rPr>
              <a:t>region’s </a:t>
            </a:r>
            <a:r>
              <a:rPr lang="en-US" sz="1200" b="0" i="0" u="none" strike="noStrike" dirty="0">
                <a:solidFill>
                  <a:srgbClr val="000000"/>
                </a:solidFill>
                <a:effectLst/>
                <a:latin typeface="Avenir Next"/>
              </a:rPr>
              <a:t>long-range plan for creating a Bay Area that’s more affordable, connected, diverse, healthy and vibrant.</a:t>
            </a: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98F932F-66B7-40CD-8840-900BA9C00218}" type="slidenum">
              <a:rPr lang="en-US" smtClean="0"/>
              <a:t>3</a:t>
            </a:fld>
            <a:endParaRPr lang="en-US"/>
          </a:p>
        </p:txBody>
      </p:sp>
    </p:spTree>
    <p:extLst>
      <p:ext uri="{BB962C8B-B14F-4D97-AF65-F5344CB8AC3E}">
        <p14:creationId xmlns:p14="http://schemas.microsoft.com/office/powerpoint/2010/main" val="43732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venir Nex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rPr>
              <a:t>One Bay Area Grants, or OBAG funds, are an important source of regional dollars to implement transportation improvements and planning. In the past three rounds, OBAG funded $941 million across the region. The next round of OBAG funds, OBAG 4, is planned for 2026. Consistency with the TOC policy will be a scoring consideration for OBAG 4. </a:t>
            </a:r>
          </a:p>
          <a:p>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4</a:t>
            </a:fld>
            <a:endParaRPr lang="en-US"/>
          </a:p>
        </p:txBody>
      </p:sp>
    </p:spTree>
    <p:extLst>
      <p:ext uri="{BB962C8B-B14F-4D97-AF65-F5344CB8AC3E}">
        <p14:creationId xmlns:p14="http://schemas.microsoft.com/office/powerpoint/2010/main" val="339434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venir Nex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venir N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dirty="0">
                <a:solidFill>
                  <a:srgbClr val="000000"/>
                </a:solidFill>
                <a:effectLst/>
                <a:latin typeface="Avenir Next"/>
              </a:rPr>
              <a:t>Jurisdiction Name</a:t>
            </a:r>
            <a:r>
              <a:rPr lang="en-US" sz="1200" b="0" i="0" u="none" strike="noStrike" dirty="0">
                <a:solidFill>
                  <a:srgbClr val="000000"/>
                </a:solidFill>
                <a:effectLst/>
                <a:latin typeface="Avenir Next"/>
              </a:rPr>
              <a:t> has been successful in securing </a:t>
            </a:r>
            <a:r>
              <a:rPr lang="en-US" sz="1200" b="0" i="0" u="sng" strike="noStrike" dirty="0">
                <a:solidFill>
                  <a:srgbClr val="000000"/>
                </a:solidFill>
                <a:effectLst/>
                <a:latin typeface="Avenir Next"/>
              </a:rPr>
              <a:t>total dollar amount</a:t>
            </a:r>
            <a:r>
              <a:rPr lang="en-US" sz="1200" b="0" i="0" u="none" strike="noStrike" dirty="0">
                <a:solidFill>
                  <a:srgbClr val="000000"/>
                </a:solidFill>
                <a:effectLst/>
                <a:latin typeface="Avenir Next"/>
              </a:rPr>
              <a:t> of OBAG funds for important transportation improvements and planning grants. These regional dollars have enabled </a:t>
            </a:r>
            <a:r>
              <a:rPr lang="en-US" sz="1200" b="0" i="0" u="sng" strike="noStrike" dirty="0">
                <a:solidFill>
                  <a:srgbClr val="000000"/>
                </a:solidFill>
                <a:effectLst/>
                <a:latin typeface="Avenir Next"/>
              </a:rPr>
              <a:t>Jurisdiction Name</a:t>
            </a:r>
            <a:r>
              <a:rPr lang="en-US" sz="1200" b="0" i="0" u="none" strike="noStrike" dirty="0">
                <a:solidFill>
                  <a:srgbClr val="000000"/>
                </a:solidFill>
                <a:effectLst/>
                <a:latin typeface="Avenir Next"/>
              </a:rPr>
              <a:t> to build  </a:t>
            </a:r>
            <a:r>
              <a:rPr lang="en-US" sz="1200" b="0" i="0" u="sng" strike="noStrike" dirty="0">
                <a:solidFill>
                  <a:srgbClr val="000000"/>
                </a:solidFill>
                <a:effectLst/>
                <a:latin typeface="Avenir Next"/>
              </a:rPr>
              <a:t>describe projects</a:t>
            </a:r>
          </a:p>
        </p:txBody>
      </p:sp>
      <p:sp>
        <p:nvSpPr>
          <p:cNvPr id="4" name="Slide Number Placeholder 3"/>
          <p:cNvSpPr>
            <a:spLocks noGrp="1"/>
          </p:cNvSpPr>
          <p:nvPr>
            <p:ph type="sldNum" sz="quarter" idx="5"/>
          </p:nvPr>
        </p:nvSpPr>
        <p:spPr/>
        <p:txBody>
          <a:bodyPr/>
          <a:lstStyle/>
          <a:p>
            <a:fld id="{E98F932F-66B7-40CD-8840-900BA9C00218}" type="slidenum">
              <a:rPr lang="en-US" smtClean="0"/>
              <a:t>5</a:t>
            </a:fld>
            <a:endParaRPr lang="en-US"/>
          </a:p>
        </p:txBody>
      </p:sp>
    </p:spTree>
    <p:extLst>
      <p:ext uri="{BB962C8B-B14F-4D97-AF65-F5344CB8AC3E}">
        <p14:creationId xmlns:p14="http://schemas.microsoft.com/office/powerpoint/2010/main" val="724427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SPEAKER NOTES:</a:t>
            </a:r>
          </a:p>
          <a:p>
            <a:endParaRPr lang="en-US" sz="1200" b="0" i="0" u="none" strike="noStrike" baseline="0" dirty="0">
              <a:latin typeface="Arial" panose="020B0604020202020204" pitchFamily="34" charset="0"/>
            </a:endParaRPr>
          </a:p>
          <a:p>
            <a:r>
              <a:rPr lang="en-US" sz="1200" b="0" i="0" u="none" strike="noStrike" baseline="0" dirty="0">
                <a:latin typeface="Arial" panose="020B0604020202020204" pitchFamily="34" charset="0"/>
              </a:rPr>
              <a:t>Staff have identified several projects that would be good candidates for OBAG funding in the next round, anticipated in 2026.   </a:t>
            </a:r>
          </a:p>
          <a:p>
            <a:endParaRPr lang="en-US" sz="1200" b="0" i="0" u="none" strike="noStrike" baseline="0" dirty="0">
              <a:latin typeface="Arial" panose="020B0604020202020204" pitchFamily="34" charset="0"/>
            </a:endParaRPr>
          </a:p>
          <a:p>
            <a:r>
              <a:rPr lang="en-US" sz="1200" b="0" i="0" u="sng" strike="noStrike" baseline="0" dirty="0">
                <a:latin typeface="Arial" panose="020B0604020202020204" pitchFamily="34" charset="0"/>
              </a:rPr>
              <a:t>Describe potential projects</a:t>
            </a:r>
          </a:p>
          <a:p>
            <a:endParaRPr lang="en-US" sz="1200" b="0" i="0" u="none" strike="noStrike" baseline="0" dirty="0">
              <a:latin typeface="Arial" panose="020B0604020202020204" pitchFamily="34" charset="0"/>
            </a:endParaRPr>
          </a:p>
          <a:p>
            <a:endParaRPr lang="en-US" sz="1200" b="0" i="0" u="none" strike="noStrike" baseline="0" dirty="0">
              <a:latin typeface="Arial" panose="020B0604020202020204" pitchFamily="34" charset="0"/>
            </a:endParaRPr>
          </a:p>
          <a:p>
            <a:r>
              <a:rPr lang="en-US" sz="1200" b="0" i="0" u="sng" strike="noStrike" baseline="0" dirty="0">
                <a:latin typeface="Arial" panose="020B0604020202020204" pitchFamily="34" charset="0"/>
              </a:rPr>
              <a:t>Jurisdiction Name</a:t>
            </a:r>
            <a:r>
              <a:rPr lang="en-US" sz="1200" b="0" i="0" u="none" strike="noStrike" baseline="0" dirty="0">
                <a:latin typeface="Arial" panose="020B0604020202020204" pitchFamily="34" charset="0"/>
              </a:rPr>
              <a:t> would be more competitive for OBAG funds if we were consistent with the TOC policy.  MTC has made it clear that consistency with the TOC policy will be a factor for prioritization of OBAG funds</a:t>
            </a:r>
          </a:p>
        </p:txBody>
      </p:sp>
      <p:sp>
        <p:nvSpPr>
          <p:cNvPr id="4" name="Slide Number Placeholder 3"/>
          <p:cNvSpPr>
            <a:spLocks noGrp="1"/>
          </p:cNvSpPr>
          <p:nvPr>
            <p:ph type="sldNum" sz="quarter" idx="5"/>
          </p:nvPr>
        </p:nvSpPr>
        <p:spPr/>
        <p:txBody>
          <a:bodyPr/>
          <a:lstStyle/>
          <a:p>
            <a:fld id="{E98F932F-66B7-40CD-8840-900BA9C00218}" type="slidenum">
              <a:rPr lang="en-US" smtClean="0"/>
              <a:t>6</a:t>
            </a:fld>
            <a:endParaRPr lang="en-US"/>
          </a:p>
        </p:txBody>
      </p:sp>
    </p:spTree>
    <p:extLst>
      <p:ext uri="{BB962C8B-B14F-4D97-AF65-F5344CB8AC3E}">
        <p14:creationId xmlns:p14="http://schemas.microsoft.com/office/powerpoint/2010/main" val="307007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SPEAKER NOTES</a:t>
            </a:r>
          </a:p>
          <a:p>
            <a:r>
              <a:rPr lang="en-US" dirty="0"/>
              <a:t>There are</a:t>
            </a:r>
            <a:r>
              <a:rPr lang="en-US" u="none" dirty="0"/>
              <a:t> </a:t>
            </a:r>
            <a:r>
              <a:rPr lang="en-US" u="sng" dirty="0"/>
              <a:t>(ENTER NUMBER)</a:t>
            </a:r>
            <a:r>
              <a:rPr lang="en-US" u="none" dirty="0"/>
              <a:t> </a:t>
            </a:r>
            <a:r>
              <a:rPr lang="en-US" dirty="0"/>
              <a:t>TOC areas in the </a:t>
            </a:r>
            <a:r>
              <a:rPr lang="en-US" u="sng" dirty="0"/>
              <a:t>JURISDICTION NAME.</a:t>
            </a:r>
            <a:r>
              <a:rPr lang="en-US" dirty="0"/>
              <a:t> Over 60 jurisdictions in the Bay Area have at least one TOC area. Each TOC is assigned a tier based on the station’s level of transit service. A Tier 1 station has higher levels of transit service, while a Tier 4 station has less robust service. Some of the TOC Policy’s requirements -- including those for residential and commercial office density and maximum parking -- vary based on the TOC area’s transit tier. Higher levels of transit service are correlated with higher expected densities. The TOC Policy also identifies parking controls for station areas, where jurisdictions limit parking allowed in new residential and commercial developments to a ratio correlated with the TOC’s transit tier.  </a:t>
            </a:r>
          </a:p>
          <a:p>
            <a:endParaRPr lang="en-US" dirty="0"/>
          </a:p>
          <a:p>
            <a:r>
              <a:rPr lang="en-US" u="sng" dirty="0"/>
              <a:t>NAME OF JURISDICTION </a:t>
            </a:r>
            <a:r>
              <a:rPr lang="en-US" u="none" dirty="0"/>
              <a:t>has </a:t>
            </a:r>
            <a:r>
              <a:rPr lang="en-US" u="sng" dirty="0"/>
              <a:t>xx</a:t>
            </a:r>
            <a:r>
              <a:rPr lang="en-US" u="none" dirty="0"/>
              <a:t> station areas – </a:t>
            </a:r>
          </a:p>
          <a:p>
            <a:endParaRPr lang="en-US" u="none" dirty="0"/>
          </a:p>
          <a:p>
            <a:r>
              <a:rPr lang="en-US" u="sng" dirty="0"/>
              <a:t>Station Name and Tier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Station Name and Tier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Station Name and Tier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Station Name and Tier level</a:t>
            </a:r>
          </a:p>
          <a:p>
            <a:endParaRPr lang="en-US" u="sng" dirty="0"/>
          </a:p>
          <a:p>
            <a:endParaRPr lang="en-US" u="sng" dirty="0"/>
          </a:p>
          <a:p>
            <a:r>
              <a:rPr lang="en-US" u="none" dirty="0"/>
              <a:t>Most of MTC’s TOC policy requirements are limited to the TOC area – especially zoning and parking.  Most of the policies and planning we will discuss today will be specific to the TOC. However we currently apply some affordable housing policies citywide. </a:t>
            </a:r>
          </a:p>
        </p:txBody>
      </p:sp>
      <p:sp>
        <p:nvSpPr>
          <p:cNvPr id="4" name="Slide Number Placeholder 3"/>
          <p:cNvSpPr>
            <a:spLocks noGrp="1"/>
          </p:cNvSpPr>
          <p:nvPr>
            <p:ph type="sldNum" sz="quarter" idx="5"/>
          </p:nvPr>
        </p:nvSpPr>
        <p:spPr/>
        <p:txBody>
          <a:bodyPr/>
          <a:lstStyle/>
          <a:p>
            <a:fld id="{E98F932F-66B7-40CD-8840-900BA9C00218}" type="slidenum">
              <a:rPr lang="en-US" smtClean="0"/>
              <a:t>7</a:t>
            </a:fld>
            <a:endParaRPr lang="en-US"/>
          </a:p>
        </p:txBody>
      </p:sp>
    </p:spTree>
    <p:extLst>
      <p:ext uri="{BB962C8B-B14F-4D97-AF65-F5344CB8AC3E}">
        <p14:creationId xmlns:p14="http://schemas.microsoft.com/office/powerpoint/2010/main" val="150364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The TOC policy has four key areas – Density, Affordable Housing, Parking Management, and Transit Station Access and Circulation. </a:t>
            </a:r>
          </a:p>
          <a:p>
            <a:endParaRPr lang="en-US" dirty="0"/>
          </a:p>
          <a:p>
            <a:r>
              <a:rPr lang="en-US" dirty="0"/>
              <a:t>For each of these areas the policy sets minimum requirements</a:t>
            </a:r>
          </a:p>
        </p:txBody>
      </p:sp>
      <p:sp>
        <p:nvSpPr>
          <p:cNvPr id="4" name="Slide Number Placeholder 3"/>
          <p:cNvSpPr>
            <a:spLocks noGrp="1"/>
          </p:cNvSpPr>
          <p:nvPr>
            <p:ph type="sldNum" sz="quarter" idx="5"/>
          </p:nvPr>
        </p:nvSpPr>
        <p:spPr/>
        <p:txBody>
          <a:bodyPr/>
          <a:lstStyle/>
          <a:p>
            <a:fld id="{E98F932F-66B7-40CD-8840-900BA9C00218}" type="slidenum">
              <a:rPr lang="en-US" smtClean="0"/>
              <a:t>8</a:t>
            </a:fld>
            <a:endParaRPr lang="en-US"/>
          </a:p>
        </p:txBody>
      </p:sp>
    </p:spTree>
    <p:extLst>
      <p:ext uri="{BB962C8B-B14F-4D97-AF65-F5344CB8AC3E}">
        <p14:creationId xmlns:p14="http://schemas.microsoft.com/office/powerpoint/2010/main" val="351286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sz="1800" dirty="0">
                <a:effectLst/>
                <a:latin typeface="Arial" panose="020B0604020202020204" pitchFamily="34" charset="0"/>
                <a:ea typeface="Arial" panose="020B0604020202020204" pitchFamily="34" charset="0"/>
              </a:rPr>
              <a:t>The TOC establishes specific targets for average density minimums and maximums across the TOC area. The density requirements apply </a:t>
            </a:r>
            <a:r>
              <a:rPr lang="en-US" sz="1800" i="1" dirty="0">
                <a:effectLst/>
                <a:latin typeface="Arial" panose="020B0604020202020204" pitchFamily="34" charset="0"/>
                <a:ea typeface="Arial" panose="020B0604020202020204" pitchFamily="34" charset="0"/>
              </a:rPr>
              <a:t>only </a:t>
            </a:r>
            <a:r>
              <a:rPr lang="en-US" sz="1800" dirty="0">
                <a:effectLst/>
                <a:latin typeface="Arial" panose="020B0604020202020204" pitchFamily="34" charset="0"/>
                <a:ea typeface="Arial" panose="020B0604020202020204" pitchFamily="34" charset="0"/>
              </a:rPr>
              <a:t>to the ½ mile radius around the station. </a:t>
            </a:r>
            <a:endParaRPr lang="en-US" sz="1800" u="sng" dirty="0">
              <a:effectLst/>
              <a:latin typeface="Arial" panose="020B0604020202020204" pitchFamily="34" charset="0"/>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a:p>
            <a:r>
              <a:rPr lang="en-US" sz="1800" dirty="0">
                <a:effectLst/>
                <a:latin typeface="Arial" panose="020B0604020202020204" pitchFamily="34" charset="0"/>
                <a:ea typeface="Arial" panose="020B0604020202020204" pitchFamily="34" charset="0"/>
              </a:rPr>
              <a:t>Generally, </a:t>
            </a:r>
            <a:r>
              <a:rPr lang="en-US" sz="1800" i="0" u="sng" dirty="0">
                <a:effectLst/>
                <a:highlight>
                  <a:srgbClr val="FFFF00"/>
                </a:highlight>
                <a:latin typeface="Arial" panose="020B0604020202020204" pitchFamily="34" charset="0"/>
                <a:ea typeface="Arial" panose="020B0604020202020204" pitchFamily="34" charset="0"/>
              </a:rPr>
              <a:t>Jurisdiction name</a:t>
            </a:r>
            <a:r>
              <a:rPr lang="en-US" sz="1800" dirty="0">
                <a:effectLst/>
                <a:latin typeface="Arial" panose="020B0604020202020204" pitchFamily="34" charset="0"/>
                <a:ea typeface="Arial" panose="020B0604020202020204" pitchFamily="34" charset="0"/>
              </a:rPr>
              <a:t>’s zoning controls </a:t>
            </a:r>
            <a:r>
              <a:rPr lang="en-US" sz="1800" u="sng" dirty="0">
                <a:effectLst/>
                <a:latin typeface="Arial" panose="020B0604020202020204" pitchFamily="34" charset="0"/>
                <a:ea typeface="Arial" panose="020B0604020202020204" pitchFamily="34" charset="0"/>
              </a:rPr>
              <a:t>[are/are not</a:t>
            </a:r>
            <a:r>
              <a:rPr lang="en-US" sz="1800" dirty="0">
                <a:effectLst/>
                <a:latin typeface="Arial" panose="020B0604020202020204" pitchFamily="34" charset="0"/>
                <a:ea typeface="Arial" panose="020B0604020202020204" pitchFamily="34" charset="0"/>
              </a:rPr>
              <a:t>] consistent with the TOC policy. </a:t>
            </a:r>
          </a:p>
          <a:p>
            <a:endParaRPr lang="en-US" sz="1800" dirty="0">
              <a:effectLst/>
              <a:latin typeface="Arial" panose="020B0604020202020204" pitchFamily="34" charset="0"/>
              <a:ea typeface="Arial" panose="020B0604020202020204" pitchFamily="34" charset="0"/>
            </a:endParaRPr>
          </a:p>
          <a:p>
            <a:r>
              <a:rPr lang="en-US" sz="1800" i="0" u="sng" dirty="0">
                <a:effectLst/>
                <a:highlight>
                  <a:srgbClr val="FFFF00"/>
                </a:highlight>
                <a:latin typeface="Arial" panose="020B0604020202020204" pitchFamily="34" charset="0"/>
                <a:ea typeface="Arial" panose="020B0604020202020204" pitchFamily="34" charset="0"/>
              </a:rPr>
              <a:t>Jurisdiction name</a:t>
            </a:r>
            <a:r>
              <a:rPr lang="en-US" sz="1800" dirty="0">
                <a:effectLst/>
                <a:latin typeface="Arial" panose="020B0604020202020204" pitchFamily="34" charset="0"/>
                <a:ea typeface="Arial" panose="020B0604020202020204" pitchFamily="34" charset="0"/>
              </a:rPr>
              <a:t> [</a:t>
            </a:r>
            <a:r>
              <a:rPr lang="en-US" sz="1800" u="sng" dirty="0">
                <a:effectLst/>
                <a:latin typeface="Arial" panose="020B0604020202020204" pitchFamily="34" charset="0"/>
                <a:ea typeface="Arial" panose="020B0604020202020204" pitchFamily="34" charset="0"/>
              </a:rPr>
              <a:t>does/does not]</a:t>
            </a:r>
            <a:r>
              <a:rPr lang="en-US" sz="1800" u="none"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have minimum residential densities. To be consistent with the TOC policy, staff recommend adopting residential density minimums. </a:t>
            </a:r>
            <a:endParaRPr lang="en-US" dirty="0"/>
          </a:p>
        </p:txBody>
      </p:sp>
      <p:sp>
        <p:nvSpPr>
          <p:cNvPr id="4" name="Slide Number Placeholder 3"/>
          <p:cNvSpPr>
            <a:spLocks noGrp="1"/>
          </p:cNvSpPr>
          <p:nvPr>
            <p:ph type="sldNum" sz="quarter" idx="5"/>
          </p:nvPr>
        </p:nvSpPr>
        <p:spPr/>
        <p:txBody>
          <a:bodyPr/>
          <a:lstStyle/>
          <a:p>
            <a:fld id="{E98F932F-66B7-40CD-8840-900BA9C00218}" type="slidenum">
              <a:rPr lang="en-US" smtClean="0"/>
              <a:t>9</a:t>
            </a:fld>
            <a:endParaRPr lang="en-US"/>
          </a:p>
        </p:txBody>
      </p:sp>
    </p:spTree>
    <p:extLst>
      <p:ext uri="{BB962C8B-B14F-4D97-AF65-F5344CB8AC3E}">
        <p14:creationId xmlns:p14="http://schemas.microsoft.com/office/powerpoint/2010/main" val="296927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C4E490-2B55-FD9D-C484-A24F3791450F}"/>
              </a:ext>
            </a:extLst>
          </p:cNvPr>
          <p:cNvSpPr/>
          <p:nvPr userDrawn="1"/>
        </p:nvSpPr>
        <p:spPr>
          <a:xfrm>
            <a:off x="4714240" y="0"/>
            <a:ext cx="747776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770B7F-0950-0AE7-A2FB-21674E07CFC5}"/>
              </a:ext>
            </a:extLst>
          </p:cNvPr>
          <p:cNvSpPr>
            <a:spLocks noGrp="1"/>
          </p:cNvSpPr>
          <p:nvPr>
            <p:ph type="ctrTitle"/>
          </p:nvPr>
        </p:nvSpPr>
        <p:spPr>
          <a:xfrm>
            <a:off x="5090160" y="1345883"/>
            <a:ext cx="6847840" cy="2387600"/>
          </a:xfrm>
          <a:noFill/>
        </p:spPr>
        <p:txBody>
          <a:bodyPr anchor="b"/>
          <a:lstStyle>
            <a:lvl1pPr marL="9525" indent="0" algn="ctr">
              <a:tabLst/>
              <a:defRPr sz="6000"/>
            </a:lvl1pPr>
          </a:lstStyle>
          <a:p>
            <a:r>
              <a:rPr lang="en-US" dirty="0"/>
              <a:t>Click to edit Master title style</a:t>
            </a:r>
          </a:p>
        </p:txBody>
      </p:sp>
      <p:sp>
        <p:nvSpPr>
          <p:cNvPr id="3" name="Subtitle 2">
            <a:extLst>
              <a:ext uri="{FF2B5EF4-FFF2-40B4-BE49-F238E27FC236}">
                <a16:creationId xmlns:a16="http://schemas.microsoft.com/office/drawing/2014/main" id="{7E931019-3657-4436-4116-38034DBCAEC0}"/>
              </a:ext>
            </a:extLst>
          </p:cNvPr>
          <p:cNvSpPr>
            <a:spLocks noGrp="1"/>
          </p:cNvSpPr>
          <p:nvPr>
            <p:ph type="subTitle" idx="1"/>
          </p:nvPr>
        </p:nvSpPr>
        <p:spPr>
          <a:xfrm>
            <a:off x="5090160" y="3825558"/>
            <a:ext cx="6847840" cy="1655762"/>
          </a:xfrm>
        </p:spPr>
        <p:txBody>
          <a:bodyPr>
            <a:normAutofit/>
          </a:bodyPr>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3695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7576-4BCA-F7BF-57A9-63AA88981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FBC6D2-9A14-8B98-AB61-BB930A3518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9F6B7-3191-9A05-1188-340816D3BDB1}"/>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5" name="Footer Placeholder 4">
            <a:extLst>
              <a:ext uri="{FF2B5EF4-FFF2-40B4-BE49-F238E27FC236}">
                <a16:creationId xmlns:a16="http://schemas.microsoft.com/office/drawing/2014/main" id="{64E891C2-A3B0-8FD8-749F-A1BF736719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C9310D-77FC-4AF3-C074-DE6B5A2BE39B}"/>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255649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78510-BC30-4040-3B82-3C6D6F8EC2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8F707-F999-7E2B-1F9B-133269C279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2A444-04F1-03E3-1E19-71A323EB2CFB}"/>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5" name="Footer Placeholder 4">
            <a:extLst>
              <a:ext uri="{FF2B5EF4-FFF2-40B4-BE49-F238E27FC236}">
                <a16:creationId xmlns:a16="http://schemas.microsoft.com/office/drawing/2014/main" id="{7EA0BF8E-C73B-BCB4-FD54-4B7C3A59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C40019-7395-C33D-555E-E298FD2B772C}"/>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161916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E29E-585C-4F6A-7057-A082216A8B87}"/>
              </a:ext>
            </a:extLst>
          </p:cNvPr>
          <p:cNvSpPr>
            <a:spLocks noGrp="1"/>
          </p:cNvSpPr>
          <p:nvPr>
            <p:ph type="title"/>
          </p:nvPr>
        </p:nvSpPr>
        <p:spPr/>
        <p:txBody>
          <a:bodyPr/>
          <a:lstStyle/>
          <a:p>
            <a:r>
              <a:rPr lang="en-US" dirty="0"/>
              <a:t>Click to edit Master title style</a:t>
            </a:r>
          </a:p>
        </p:txBody>
      </p:sp>
      <p:sp>
        <p:nvSpPr>
          <p:cNvPr id="11" name="Content Placeholder 10">
            <a:extLst>
              <a:ext uri="{FF2B5EF4-FFF2-40B4-BE49-F238E27FC236}">
                <a16:creationId xmlns:a16="http://schemas.microsoft.com/office/drawing/2014/main" id="{059D4C98-40B5-783C-5FB4-2BF9CBA2E4A7}"/>
              </a:ext>
            </a:extLst>
          </p:cNvPr>
          <p:cNvSpPr>
            <a:spLocks noGrp="1"/>
          </p:cNvSpPr>
          <p:nvPr>
            <p:ph sz="quarter" idx="13"/>
          </p:nvPr>
        </p:nvSpPr>
        <p:spPr>
          <a:xfrm>
            <a:off x="838200" y="1772444"/>
            <a:ext cx="10515600" cy="4720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02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0437-EBFF-4D70-470E-5C2A261F3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50248-6092-0F04-BC20-68255E6576E0}"/>
              </a:ext>
            </a:extLst>
          </p:cNvPr>
          <p:cNvSpPr>
            <a:spLocks noGrp="1"/>
          </p:cNvSpPr>
          <p:nvPr>
            <p:ph sz="half" idx="1"/>
          </p:nvPr>
        </p:nvSpPr>
        <p:spPr>
          <a:xfrm>
            <a:off x="838200" y="1825625"/>
            <a:ext cx="3733800" cy="21075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15A3B7-46ED-E45E-B955-E65CAEEBCF9A}"/>
              </a:ext>
            </a:extLst>
          </p:cNvPr>
          <p:cNvSpPr>
            <a:spLocks noGrp="1"/>
          </p:cNvSpPr>
          <p:nvPr>
            <p:ph sz="half" idx="2"/>
          </p:nvPr>
        </p:nvSpPr>
        <p:spPr>
          <a:xfrm>
            <a:off x="4997885" y="1825624"/>
            <a:ext cx="6355915" cy="4482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6BC695E-C098-69BB-FDD4-FE6A1C41D05B}"/>
              </a:ext>
            </a:extLst>
          </p:cNvPr>
          <p:cNvSpPr>
            <a:spLocks noGrp="1"/>
          </p:cNvSpPr>
          <p:nvPr>
            <p:ph sz="half" idx="13"/>
          </p:nvPr>
        </p:nvSpPr>
        <p:spPr>
          <a:xfrm>
            <a:off x="838200" y="4200242"/>
            <a:ext cx="3733800" cy="21075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66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0437-EBFF-4D70-470E-5C2A261F3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50248-6092-0F04-BC20-68255E6576E0}"/>
              </a:ext>
            </a:extLst>
          </p:cNvPr>
          <p:cNvSpPr>
            <a:spLocks noGrp="1"/>
          </p:cNvSpPr>
          <p:nvPr>
            <p:ph sz="half" idx="1"/>
          </p:nvPr>
        </p:nvSpPr>
        <p:spPr>
          <a:xfrm>
            <a:off x="838199" y="1825625"/>
            <a:ext cx="4159685" cy="44821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15A3B7-46ED-E45E-B955-E65CAEEBCF9A}"/>
              </a:ext>
            </a:extLst>
          </p:cNvPr>
          <p:cNvSpPr>
            <a:spLocks noGrp="1"/>
          </p:cNvSpPr>
          <p:nvPr>
            <p:ph sz="half" idx="2"/>
          </p:nvPr>
        </p:nvSpPr>
        <p:spPr>
          <a:xfrm>
            <a:off x="5523978" y="1825624"/>
            <a:ext cx="5829822" cy="4482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874B-3B62-B18E-6A13-8ADA79CEB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21E1C-80B5-AA1E-B5CE-66B4302CDC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AD0A03-186D-7094-3679-BD53D9D0E5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9AA3-42FF-E14F-0A4E-2AC8B3307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ED03D-F364-18CD-885E-4E93F655C2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93E76F-9C9F-7092-6751-A7BB79E5F80B}"/>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8" name="Footer Placeholder 7">
            <a:extLst>
              <a:ext uri="{FF2B5EF4-FFF2-40B4-BE49-F238E27FC236}">
                <a16:creationId xmlns:a16="http://schemas.microsoft.com/office/drawing/2014/main" id="{59B1278F-283A-CA3C-8C3F-8F65236A4D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E0CAC2-CC3F-92B4-6202-0765C9981D21}"/>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294616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6861-72D7-733D-8CF7-03CE79D8F5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09A67-C4E7-32B6-A06A-E0C49B5D9AB2}"/>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4" name="Footer Placeholder 3">
            <a:extLst>
              <a:ext uri="{FF2B5EF4-FFF2-40B4-BE49-F238E27FC236}">
                <a16:creationId xmlns:a16="http://schemas.microsoft.com/office/drawing/2014/main" id="{7F115B6A-5A4E-5045-8913-C7E135773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C205C3-5FC3-9744-3629-701F4B81A613}"/>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192581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F1B3CE-27C7-13E5-5715-6D89EFA12C0D}"/>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3" name="Footer Placeholder 2">
            <a:extLst>
              <a:ext uri="{FF2B5EF4-FFF2-40B4-BE49-F238E27FC236}">
                <a16:creationId xmlns:a16="http://schemas.microsoft.com/office/drawing/2014/main" id="{63EC9A53-C2A8-371B-194C-413AEB5A05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DE6205-B299-85B6-2713-E04A0BF2495A}"/>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187548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6446-4553-CCE1-AB45-CFBEF9091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1B3E7B-C662-225D-0828-59EC9CCB2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1F672-5662-8FC8-074B-2B52D738F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9F9D1-DB35-4AF9-7E8A-57A28CA5F65A}"/>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6" name="Footer Placeholder 5">
            <a:extLst>
              <a:ext uri="{FF2B5EF4-FFF2-40B4-BE49-F238E27FC236}">
                <a16:creationId xmlns:a16="http://schemas.microsoft.com/office/drawing/2014/main" id="{FB1AC1EA-1C9F-EE2C-EFE1-82A2BD431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A2F8F-1779-A6C8-DA1E-E0DA67B091CA}"/>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160243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6EF9-E8EE-A849-7F37-B9E163F78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D2204A-482D-AAED-EAE9-72026FEC47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735AFB-B87F-B4A3-AA99-9E3CDF100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4C9E6-FD39-C62D-33C8-4BCD355BF7E0}"/>
              </a:ext>
            </a:extLst>
          </p:cNvPr>
          <p:cNvSpPr>
            <a:spLocks noGrp="1"/>
          </p:cNvSpPr>
          <p:nvPr>
            <p:ph type="dt" sz="half" idx="10"/>
          </p:nvPr>
        </p:nvSpPr>
        <p:spPr>
          <a:xfrm>
            <a:off x="838200" y="6356350"/>
            <a:ext cx="2743200" cy="365125"/>
          </a:xfrm>
          <a:prstGeom prst="rect">
            <a:avLst/>
          </a:prstGeom>
        </p:spPr>
        <p:txBody>
          <a:bodyPr/>
          <a:lstStyle/>
          <a:p>
            <a:fld id="{6A68B436-819D-415F-AA04-F3B755DE24D8}" type="datetimeFigureOut">
              <a:rPr lang="en-US" smtClean="0"/>
              <a:t>2/27/25</a:t>
            </a:fld>
            <a:endParaRPr lang="en-US"/>
          </a:p>
        </p:txBody>
      </p:sp>
      <p:sp>
        <p:nvSpPr>
          <p:cNvPr id="6" name="Footer Placeholder 5">
            <a:extLst>
              <a:ext uri="{FF2B5EF4-FFF2-40B4-BE49-F238E27FC236}">
                <a16:creationId xmlns:a16="http://schemas.microsoft.com/office/drawing/2014/main" id="{CC58E360-93E6-009C-8C80-B75BFD7C5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5AC155-702D-4A83-7E5A-A940BC51C9D8}"/>
              </a:ext>
            </a:extLst>
          </p:cNvPr>
          <p:cNvSpPr>
            <a:spLocks noGrp="1"/>
          </p:cNvSpPr>
          <p:nvPr>
            <p:ph type="sldNum" sz="quarter" idx="12"/>
          </p:nvPr>
        </p:nvSpPr>
        <p:spPr>
          <a:xfrm>
            <a:off x="8610600" y="6356350"/>
            <a:ext cx="2743200" cy="365125"/>
          </a:xfrm>
          <a:prstGeom prst="rect">
            <a:avLst/>
          </a:prstGeom>
        </p:spPr>
        <p:txBody>
          <a:bodyPr/>
          <a:lstStyle/>
          <a:p>
            <a:fld id="{074E3040-E0BB-45EC-AF03-6E84A0725AF3}" type="slidenum">
              <a:rPr lang="en-US" smtClean="0"/>
              <a:t>‹#›</a:t>
            </a:fld>
            <a:endParaRPr lang="en-US"/>
          </a:p>
        </p:txBody>
      </p:sp>
    </p:spTree>
    <p:extLst>
      <p:ext uri="{BB962C8B-B14F-4D97-AF65-F5344CB8AC3E}">
        <p14:creationId xmlns:p14="http://schemas.microsoft.com/office/powerpoint/2010/main" val="87610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C508F-9F3D-4433-4E22-C2F7C361DC10}"/>
              </a:ext>
            </a:extLst>
          </p:cNvPr>
          <p:cNvSpPr>
            <a:spLocks noGrp="1"/>
          </p:cNvSpPr>
          <p:nvPr>
            <p:ph type="title"/>
          </p:nvPr>
        </p:nvSpPr>
        <p:spPr>
          <a:xfrm>
            <a:off x="0" y="365126"/>
            <a:ext cx="12192000" cy="1084852"/>
          </a:xfrm>
          <a:prstGeom prst="rect">
            <a:avLst/>
          </a:prstGeom>
          <a:solidFill>
            <a:schemeClr val="accent6">
              <a:lumMod val="20000"/>
              <a:lumOff val="80000"/>
            </a:schemeClr>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03C4DD9-7A97-4031-45E6-32FB992981E1}"/>
              </a:ext>
            </a:extLst>
          </p:cNvPr>
          <p:cNvSpPr>
            <a:spLocks noGrp="1"/>
          </p:cNvSpPr>
          <p:nvPr>
            <p:ph type="body" idx="1"/>
          </p:nvPr>
        </p:nvSpPr>
        <p:spPr>
          <a:xfrm>
            <a:off x="838200" y="1825624"/>
            <a:ext cx="10515600" cy="466724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2367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750888" indent="0" algn="l" defTabSz="914400" rtl="0" eaLnBrk="1" latinLnBrk="0" hangingPunct="1">
        <a:lnSpc>
          <a:spcPct val="90000"/>
        </a:lnSpc>
        <a:spcBef>
          <a:spcPct val="0"/>
        </a:spcBef>
        <a:buNone/>
        <a:tabLst/>
        <a:defRPr sz="4400" b="1" i="0" kern="1200">
          <a:solidFill>
            <a:schemeClr val="tx1"/>
          </a:solidFill>
          <a:latin typeface="Trebuchet MS" panose="020B070302020209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b="1" kern="1200">
          <a:solidFill>
            <a:schemeClr val="accent6">
              <a:lumMod val="75000"/>
            </a:schemeClr>
          </a:solidFill>
          <a:latin typeface="Trebuchet MS" panose="020B0703020202090204" pitchFamily="34" charset="0"/>
          <a:ea typeface="+mn-ea"/>
          <a:cs typeface="+mn-cs"/>
        </a:defRPr>
      </a:lvl1pPr>
      <a:lvl2pPr marL="465138" indent="-284163" algn="l" defTabSz="914400" rtl="0" eaLnBrk="1" latinLnBrk="0" hangingPunct="1">
        <a:lnSpc>
          <a:spcPct val="114000"/>
        </a:lnSpc>
        <a:spcBef>
          <a:spcPts val="500"/>
        </a:spcBef>
        <a:buFont typeface="Arial" panose="020B0604020202020204" pitchFamily="34" charset="0"/>
        <a:buChar char="•"/>
        <a:tabLst/>
        <a:defRPr sz="2400" kern="1200">
          <a:solidFill>
            <a:schemeClr val="tx1"/>
          </a:solidFill>
          <a:latin typeface="Trebuchet MS" panose="020B0703020202090204" pitchFamily="34" charset="0"/>
          <a:ea typeface="+mn-ea"/>
          <a:cs typeface="+mn-cs"/>
        </a:defRPr>
      </a:lvl2pPr>
      <a:lvl3pPr marL="919163" indent="-233363" algn="l" defTabSz="914400" rtl="0" eaLnBrk="1" latinLnBrk="0" hangingPunct="1">
        <a:lnSpc>
          <a:spcPct val="114000"/>
        </a:lnSpc>
        <a:spcBef>
          <a:spcPts val="500"/>
        </a:spcBef>
        <a:buFont typeface="Arial" panose="020B0604020202020204" pitchFamily="34" charset="0"/>
        <a:buChar char="•"/>
        <a:tabLst/>
        <a:defRPr sz="2000" kern="1200">
          <a:solidFill>
            <a:schemeClr val="tx1"/>
          </a:solidFill>
          <a:latin typeface="Trebuchet MS" panose="020B0703020202090204" pitchFamily="34" charset="0"/>
          <a:ea typeface="+mn-ea"/>
          <a:cs typeface="+mn-cs"/>
        </a:defRPr>
      </a:lvl3pPr>
      <a:lvl4pPr marL="1373188" indent="-285750" algn="l" defTabSz="914400" rtl="0" eaLnBrk="1" latinLnBrk="0" hangingPunct="1">
        <a:lnSpc>
          <a:spcPct val="114000"/>
        </a:lnSpc>
        <a:spcBef>
          <a:spcPts val="500"/>
        </a:spcBef>
        <a:buFont typeface="Arial" panose="020B0604020202020204" pitchFamily="34" charset="0"/>
        <a:buChar char="•"/>
        <a:tabLst/>
        <a:defRPr sz="1800" kern="1200">
          <a:solidFill>
            <a:schemeClr val="tx1"/>
          </a:solidFill>
          <a:latin typeface="Trebuchet MS" panose="020B0703020202090204" pitchFamily="34" charset="0"/>
          <a:ea typeface="+mn-ea"/>
          <a:cs typeface="+mn-cs"/>
        </a:defRPr>
      </a:lvl4pPr>
      <a:lvl5pPr marL="1839913" indent="-220663" algn="l" defTabSz="914400" rtl="0" eaLnBrk="1" latinLnBrk="0" hangingPunct="1">
        <a:lnSpc>
          <a:spcPct val="114000"/>
        </a:lnSpc>
        <a:spcBef>
          <a:spcPts val="500"/>
        </a:spcBef>
        <a:buFont typeface="Arial" panose="020B0604020202020204" pitchFamily="34" charset="0"/>
        <a:buChar char="•"/>
        <a:tabLst/>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s://experience.arcgis.com/experience/01311260043f4bd689907c9df577bff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ceholder image about transit oriented development, picturing a bus parked on a residential street with a low-rise multi-family housing building in the background and a person walking on the sidewalk. ">
            <a:extLst>
              <a:ext uri="{FF2B5EF4-FFF2-40B4-BE49-F238E27FC236}">
                <a16:creationId xmlns:a16="http://schemas.microsoft.com/office/drawing/2014/main" id="{D8EAC7DD-DFE5-E724-F975-AF6690C3F33F}"/>
              </a:ext>
            </a:extLst>
          </p:cNvPr>
          <p:cNvPicPr>
            <a:picLocks noChangeAspect="1"/>
          </p:cNvPicPr>
          <p:nvPr/>
        </p:nvPicPr>
        <p:blipFill>
          <a:blip r:embed="rId3">
            <a:extLst>
              <a:ext uri="{28A0092B-C50C-407E-A947-70E740481C1C}">
                <a14:useLocalDpi xmlns:a14="http://schemas.microsoft.com/office/drawing/2010/main" val="0"/>
              </a:ext>
            </a:extLst>
          </a:blip>
          <a:srcRect l="42067" r="11776"/>
          <a:stretch/>
        </p:blipFill>
        <p:spPr>
          <a:xfrm>
            <a:off x="0" y="0"/>
            <a:ext cx="4751684" cy="6858000"/>
          </a:xfrm>
          <a:prstGeom prst="rect">
            <a:avLst/>
          </a:prstGeom>
        </p:spPr>
      </p:pic>
      <p:sp>
        <p:nvSpPr>
          <p:cNvPr id="2" name="Title 1">
            <a:extLst>
              <a:ext uri="{FF2B5EF4-FFF2-40B4-BE49-F238E27FC236}">
                <a16:creationId xmlns:a16="http://schemas.microsoft.com/office/drawing/2014/main" id="{FEC7E098-B09E-DE48-A141-46CA9177FDDF}"/>
              </a:ext>
            </a:extLst>
          </p:cNvPr>
          <p:cNvSpPr>
            <a:spLocks noGrp="1"/>
          </p:cNvSpPr>
          <p:nvPr>
            <p:ph type="ctrTitle"/>
          </p:nvPr>
        </p:nvSpPr>
        <p:spPr/>
        <p:txBody>
          <a:bodyPr>
            <a:normAutofit/>
          </a:bodyPr>
          <a:lstStyle/>
          <a:p>
            <a:r>
              <a:rPr lang="en-US" sz="4800" dirty="0"/>
              <a:t>MTC’s Transit Oriented Communities Policy</a:t>
            </a:r>
          </a:p>
        </p:txBody>
      </p:sp>
      <p:sp>
        <p:nvSpPr>
          <p:cNvPr id="3" name="Subtitle 2">
            <a:extLst>
              <a:ext uri="{FF2B5EF4-FFF2-40B4-BE49-F238E27FC236}">
                <a16:creationId xmlns:a16="http://schemas.microsoft.com/office/drawing/2014/main" id="{8EA2B6B0-8959-B733-0A0D-90A83358E4A7}"/>
              </a:ext>
            </a:extLst>
          </p:cNvPr>
          <p:cNvSpPr>
            <a:spLocks noGrp="1"/>
          </p:cNvSpPr>
          <p:nvPr>
            <p:ph type="subTitle" idx="1"/>
          </p:nvPr>
        </p:nvSpPr>
        <p:spPr/>
        <p:txBody>
          <a:bodyPr/>
          <a:lstStyle/>
          <a:p>
            <a:r>
              <a:rPr lang="en-US" dirty="0"/>
              <a:t>Overview of Requirements and Pathway to Compliance</a:t>
            </a:r>
          </a:p>
        </p:txBody>
      </p:sp>
      <p:sp>
        <p:nvSpPr>
          <p:cNvPr id="4" name="Subtitle 2">
            <a:extLst>
              <a:ext uri="{FF2B5EF4-FFF2-40B4-BE49-F238E27FC236}">
                <a16:creationId xmlns:a16="http://schemas.microsoft.com/office/drawing/2014/main" id="{E1CD2BBA-D7DF-9FE7-B4F0-82E0905AB049}"/>
              </a:ext>
            </a:extLst>
          </p:cNvPr>
          <p:cNvSpPr txBox="1">
            <a:spLocks/>
          </p:cNvSpPr>
          <p:nvPr/>
        </p:nvSpPr>
        <p:spPr>
          <a:xfrm>
            <a:off x="5508889" y="5240020"/>
            <a:ext cx="6010382" cy="6667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000" b="1" kern="1200">
                <a:solidFill>
                  <a:schemeClr val="accent6">
                    <a:lumMod val="75000"/>
                  </a:schemeClr>
                </a:solidFill>
                <a:latin typeface="Trebuchet MS" panose="020B070302020209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rebuchet MS" panose="020B070302020209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rebuchet MS" panose="020B070302020209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70302020209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70302020209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highlight>
                  <a:srgbClr val="FFFF00"/>
                </a:highlight>
              </a:rPr>
              <a:t>[Meeting Date]</a:t>
            </a:r>
          </a:p>
        </p:txBody>
      </p:sp>
      <p:sp>
        <p:nvSpPr>
          <p:cNvPr id="5" name="TextBox 4">
            <a:extLst>
              <a:ext uri="{FF2B5EF4-FFF2-40B4-BE49-F238E27FC236}">
                <a16:creationId xmlns:a16="http://schemas.microsoft.com/office/drawing/2014/main" id="{15D48FA7-4A1D-F721-F635-2E72D13869CC}"/>
              </a:ext>
            </a:extLst>
          </p:cNvPr>
          <p:cNvSpPr txBox="1"/>
          <p:nvPr/>
        </p:nvSpPr>
        <p:spPr>
          <a:xfrm>
            <a:off x="6717057" y="364185"/>
            <a:ext cx="4769310" cy="1200329"/>
          </a:xfrm>
          <a:prstGeom prst="rect">
            <a:avLst/>
          </a:prstGeom>
          <a:solidFill>
            <a:schemeClr val="accent2"/>
          </a:solidFill>
          <a:ln>
            <a:noFill/>
          </a:ln>
        </p:spPr>
        <p:txBody>
          <a:bodyPr wrap="square" lIns="731520" tIns="182880" rIns="731520" bIns="182880" rtlCol="0">
            <a:spAutoFit/>
          </a:bodyPr>
          <a:lstStyle/>
          <a:p>
            <a:pPr algn="ctr"/>
            <a:r>
              <a:rPr lang="en-US" b="1" dirty="0">
                <a:highlight>
                  <a:srgbClr val="FFFF00"/>
                </a:highlight>
              </a:rPr>
              <a:t>[NOTE TO JURISDICTIONS: </a:t>
            </a:r>
            <a:r>
              <a:rPr lang="en-US" dirty="0">
                <a:highlight>
                  <a:srgbClr val="FFFF00"/>
                </a:highlight>
              </a:rPr>
              <a:t>Update bracketed highlighted content throughout presentation]</a:t>
            </a:r>
          </a:p>
        </p:txBody>
      </p:sp>
      <p:pic>
        <p:nvPicPr>
          <p:cNvPr id="8" name="Picture 2">
            <a:extLst>
              <a:ext uri="{FF2B5EF4-FFF2-40B4-BE49-F238E27FC236}">
                <a16:creationId xmlns:a16="http://schemas.microsoft.com/office/drawing/2014/main" id="{F0DF3CCC-C30E-B302-1CCA-34DE5319010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372" y="165685"/>
            <a:ext cx="1933575" cy="1981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54D1BC-B7A7-7CCE-F590-BD68A74E443F}"/>
              </a:ext>
            </a:extLst>
          </p:cNvPr>
          <p:cNvSpPr txBox="1"/>
          <p:nvPr/>
        </p:nvSpPr>
        <p:spPr>
          <a:xfrm>
            <a:off x="1311347" y="2937475"/>
            <a:ext cx="1801742" cy="646331"/>
          </a:xfrm>
          <a:prstGeom prst="rect">
            <a:avLst/>
          </a:prstGeom>
          <a:solidFill>
            <a:schemeClr val="accent2"/>
          </a:solidFill>
          <a:ln>
            <a:noFill/>
          </a:ln>
        </p:spPr>
        <p:txBody>
          <a:bodyPr wrap="square" rtlCol="0">
            <a:spAutoFit/>
          </a:bodyPr>
          <a:lstStyle/>
          <a:p>
            <a:r>
              <a:rPr lang="en-US" dirty="0">
                <a:highlight>
                  <a:srgbClr val="FFFF00"/>
                </a:highlight>
              </a:rPr>
              <a:t>[Change image as desired]</a:t>
            </a:r>
          </a:p>
        </p:txBody>
      </p:sp>
    </p:spTree>
    <p:extLst>
      <p:ext uri="{BB962C8B-B14F-4D97-AF65-F5344CB8AC3E}">
        <p14:creationId xmlns:p14="http://schemas.microsoft.com/office/powerpoint/2010/main" val="256847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58FE-9970-7A44-7B2C-2CCF78A8A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1545A-44E5-6B42-7CB8-9F449760914C}"/>
              </a:ext>
            </a:extLst>
          </p:cNvPr>
          <p:cNvSpPr>
            <a:spLocks noGrp="1"/>
          </p:cNvSpPr>
          <p:nvPr>
            <p:ph type="title"/>
          </p:nvPr>
        </p:nvSpPr>
        <p:spPr/>
        <p:txBody>
          <a:bodyPr/>
          <a:lstStyle/>
          <a:p>
            <a:r>
              <a:rPr lang="en-US" dirty="0"/>
              <a:t>2. Production Housing Policies</a:t>
            </a:r>
          </a:p>
        </p:txBody>
      </p:sp>
      <p:sp>
        <p:nvSpPr>
          <p:cNvPr id="7" name="TextBox 6">
            <a:extLst>
              <a:ext uri="{FF2B5EF4-FFF2-40B4-BE49-F238E27FC236}">
                <a16:creationId xmlns:a16="http://schemas.microsoft.com/office/drawing/2014/main" id="{849D303E-582B-DB00-098E-9BB38657913C}"/>
              </a:ext>
            </a:extLst>
          </p:cNvPr>
          <p:cNvSpPr txBox="1"/>
          <p:nvPr/>
        </p:nvSpPr>
        <p:spPr>
          <a:xfrm>
            <a:off x="838200" y="1588008"/>
            <a:ext cx="10515600" cy="369332"/>
          </a:xfrm>
          <a:prstGeom prst="rect">
            <a:avLst/>
          </a:prstGeom>
          <a:noFill/>
        </p:spPr>
        <p:txBody>
          <a:bodyPr wrap="square" lIns="91440" tIns="45720" rIns="91440" bIns="45720" rtlCol="0" anchor="t">
            <a:spAutoFit/>
          </a:bodyPr>
          <a:lstStyle/>
          <a:p>
            <a:r>
              <a:rPr lang="en-US" dirty="0">
                <a:latin typeface="Trebuchet MS"/>
              </a:rPr>
              <a:t>A jurisdiction must adopt </a:t>
            </a:r>
            <a:r>
              <a:rPr lang="en-US" b="1" i="1" dirty="0">
                <a:latin typeface="Trebuchet MS"/>
              </a:rPr>
              <a:t>at least two</a:t>
            </a:r>
            <a:r>
              <a:rPr lang="en-US" dirty="0">
                <a:latin typeface="Trebuchet MS"/>
              </a:rPr>
              <a:t> of the following policies:</a:t>
            </a:r>
          </a:p>
        </p:txBody>
      </p:sp>
      <p:graphicFrame>
        <p:nvGraphicFramePr>
          <p:cNvPr id="4" name="Content Placeholder 3">
            <a:extLst>
              <a:ext uri="{FF2B5EF4-FFF2-40B4-BE49-F238E27FC236}">
                <a16:creationId xmlns:a16="http://schemas.microsoft.com/office/drawing/2014/main" id="{C73AF54F-5074-4632-FCF9-B1BB2D78A440}"/>
              </a:ext>
            </a:extLst>
          </p:cNvPr>
          <p:cNvGraphicFramePr>
            <a:graphicFrameLocks noGrp="1"/>
          </p:cNvGraphicFramePr>
          <p:nvPr>
            <p:ph sz="quarter" idx="13"/>
            <p:extLst>
              <p:ext uri="{D42A27DB-BD31-4B8C-83A1-F6EECF244321}">
                <p14:modId xmlns:p14="http://schemas.microsoft.com/office/powerpoint/2010/main" val="3338982717"/>
              </p:ext>
            </p:extLst>
          </p:nvPr>
        </p:nvGraphicFramePr>
        <p:xfrm>
          <a:off x="838200" y="2286000"/>
          <a:ext cx="10515600" cy="4053840"/>
        </p:xfrm>
        <a:graphic>
          <a:graphicData uri="http://schemas.openxmlformats.org/drawingml/2006/table">
            <a:tbl>
              <a:tblPr firstRow="1" bandRow="1">
                <a:tableStyleId>{10A1B5D5-9B99-4C35-A422-299274C87663}</a:tableStyleId>
              </a:tblPr>
              <a:tblGrid>
                <a:gridCol w="6051115">
                  <a:extLst>
                    <a:ext uri="{9D8B030D-6E8A-4147-A177-3AD203B41FA5}">
                      <a16:colId xmlns:a16="http://schemas.microsoft.com/office/drawing/2014/main" val="1021794308"/>
                    </a:ext>
                  </a:extLst>
                </a:gridCol>
                <a:gridCol w="2567836">
                  <a:extLst>
                    <a:ext uri="{9D8B030D-6E8A-4147-A177-3AD203B41FA5}">
                      <a16:colId xmlns:a16="http://schemas.microsoft.com/office/drawing/2014/main" val="4180148946"/>
                    </a:ext>
                  </a:extLst>
                </a:gridCol>
                <a:gridCol w="1896649">
                  <a:extLst>
                    <a:ext uri="{9D8B030D-6E8A-4147-A177-3AD203B41FA5}">
                      <a16:colId xmlns:a16="http://schemas.microsoft.com/office/drawing/2014/main" val="582931549"/>
                    </a:ext>
                  </a:extLst>
                </a:gridCol>
              </a:tblGrid>
              <a:tr h="370840">
                <a:tc>
                  <a:txBody>
                    <a:bodyPr/>
                    <a:lstStyle/>
                    <a:p>
                      <a:r>
                        <a:rPr lang="en-US"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370840">
                <a:tc>
                  <a:txBody>
                    <a:bodyPr/>
                    <a:lstStyle/>
                    <a:p>
                      <a:r>
                        <a:rPr lang="en-US" b="1" dirty="0">
                          <a:latin typeface="Trebuchet MS" panose="020B0703020202090204" pitchFamily="34" charset="0"/>
                        </a:rPr>
                        <a:t>Inclusionary Zoning</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5">
                              <a:lumMod val="75000"/>
                            </a:schemeClr>
                          </a:solidFill>
                          <a:latin typeface="Trebuchet MS" panose="020B0703020202090204" pitchFamily="34" charset="0"/>
                        </a:rPr>
                        <a:t>* Needs amendment</a:t>
                      </a:r>
                    </a:p>
                    <a:p>
                      <a:r>
                        <a:rPr lang="en-US" b="1" dirty="0">
                          <a:solidFill>
                            <a:schemeClr val="accent2">
                              <a:lumMod val="75000"/>
                            </a:schemeClr>
                          </a:solidFill>
                          <a:latin typeface="Trebuchet MS" panose="020B0703020202090204" pitchFamily="34" charset="0"/>
                        </a:rPr>
                        <a:t>! Needs new policy</a:t>
                      </a:r>
                    </a:p>
                    <a:p>
                      <a:r>
                        <a:rPr lang="en-US"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370840">
                <a:tc>
                  <a:txBody>
                    <a:bodyPr/>
                    <a:lstStyle/>
                    <a:p>
                      <a:r>
                        <a:rPr lang="en-US" b="1" dirty="0">
                          <a:latin typeface="Trebuchet MS" panose="020B0703020202090204" pitchFamily="34" charset="0"/>
                        </a:rPr>
                        <a:t>Affordable Housing Funding</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370840">
                <a:tc>
                  <a:txBody>
                    <a:bodyPr/>
                    <a:lstStyle/>
                    <a:p>
                      <a:r>
                        <a:rPr lang="en-US" b="1" dirty="0">
                          <a:latin typeface="Trebuchet MS" panose="020B0703020202090204" pitchFamily="34" charset="0"/>
                        </a:rPr>
                        <a:t>Affordable Housing Overlay Zones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90806121"/>
                  </a:ext>
                </a:extLst>
              </a:tr>
              <a:tr h="370840">
                <a:tc>
                  <a:txBody>
                    <a:bodyPr/>
                    <a:lstStyle/>
                    <a:p>
                      <a:r>
                        <a:rPr lang="en-US" b="1" dirty="0">
                          <a:latin typeface="Trebuchet MS" panose="020B0703020202090204" pitchFamily="34" charset="0"/>
                        </a:rPr>
                        <a:t>Public Land for Affordable Housing</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72592280"/>
                  </a:ext>
                </a:extLst>
              </a:tr>
              <a:tr h="370840">
                <a:tc>
                  <a:txBody>
                    <a:bodyPr/>
                    <a:lstStyle/>
                    <a:p>
                      <a:r>
                        <a:rPr lang="en-US" b="1" dirty="0">
                          <a:latin typeface="Trebuchet MS" panose="020B0703020202090204" pitchFamily="34" charset="0"/>
                        </a:rPr>
                        <a:t>Ministerial Approval</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2765509"/>
                  </a:ext>
                </a:extLst>
              </a:tr>
              <a:tr h="370840">
                <a:tc>
                  <a:txBody>
                    <a:bodyPr/>
                    <a:lstStyle/>
                    <a:p>
                      <a:r>
                        <a:rPr lang="en-US" b="1" dirty="0">
                          <a:latin typeface="Trebuchet MS" panose="020B0703020202090204" pitchFamily="34" charset="0"/>
                        </a:rPr>
                        <a:t>Public/Community Land Trusts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192909369"/>
                  </a:ext>
                </a:extLst>
              </a:tr>
              <a:tr h="370840">
                <a:tc>
                  <a:txBody>
                    <a:bodyPr/>
                    <a:lstStyle/>
                    <a:p>
                      <a:r>
                        <a:rPr lang="en-US" b="1" dirty="0">
                          <a:latin typeface="Trebuchet MS" panose="020B0703020202090204" pitchFamily="34" charset="0"/>
                        </a:rPr>
                        <a:t>Development Certainty and Streamlined Entitlement Process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53200577"/>
                  </a:ext>
                </a:extLst>
              </a:tr>
            </a:tbl>
          </a:graphicData>
        </a:graphic>
      </p:graphicFrame>
      <p:sp>
        <p:nvSpPr>
          <p:cNvPr id="10" name="TextBox 9">
            <a:extLst>
              <a:ext uri="{FF2B5EF4-FFF2-40B4-BE49-F238E27FC236}">
                <a16:creationId xmlns:a16="http://schemas.microsoft.com/office/drawing/2014/main" id="{FC66BB48-0A2D-D006-331C-4F7181DB1BD0}"/>
              </a:ext>
            </a:extLst>
          </p:cNvPr>
          <p:cNvSpPr txBox="1"/>
          <p:nvPr/>
        </p:nvSpPr>
        <p:spPr>
          <a:xfrm>
            <a:off x="6096000" y="168888"/>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109207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B60C-B980-DD84-66EA-B2E6E12C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760B79-4706-1FDF-EB09-875003E97BB0}"/>
              </a:ext>
            </a:extLst>
          </p:cNvPr>
          <p:cNvSpPr>
            <a:spLocks noGrp="1"/>
          </p:cNvSpPr>
          <p:nvPr>
            <p:ph type="title"/>
          </p:nvPr>
        </p:nvSpPr>
        <p:spPr/>
        <p:txBody>
          <a:bodyPr/>
          <a:lstStyle/>
          <a:p>
            <a:r>
              <a:rPr lang="en-US" dirty="0"/>
              <a:t>2. Preservation Housing Policies</a:t>
            </a:r>
          </a:p>
        </p:txBody>
      </p:sp>
      <p:sp>
        <p:nvSpPr>
          <p:cNvPr id="7" name="TextBox 6">
            <a:extLst>
              <a:ext uri="{FF2B5EF4-FFF2-40B4-BE49-F238E27FC236}">
                <a16:creationId xmlns:a16="http://schemas.microsoft.com/office/drawing/2014/main" id="{E273EF33-BE68-7BAE-2735-C27A174B7EC9}"/>
              </a:ext>
            </a:extLst>
          </p:cNvPr>
          <p:cNvSpPr txBox="1"/>
          <p:nvPr/>
        </p:nvSpPr>
        <p:spPr>
          <a:xfrm>
            <a:off x="838200" y="1586288"/>
            <a:ext cx="10515600" cy="369332"/>
          </a:xfrm>
          <a:prstGeom prst="rect">
            <a:avLst/>
          </a:prstGeom>
          <a:noFill/>
        </p:spPr>
        <p:txBody>
          <a:bodyPr wrap="square" lIns="91440" tIns="45720" rIns="91440" bIns="45720" rtlCol="0" anchor="t">
            <a:spAutoFit/>
          </a:bodyPr>
          <a:lstStyle/>
          <a:p>
            <a:r>
              <a:rPr lang="en-US" dirty="0">
                <a:latin typeface="Trebuchet MS"/>
              </a:rPr>
              <a:t>A jurisdiction must adopt </a:t>
            </a:r>
            <a:r>
              <a:rPr lang="en-US" b="1" i="1" dirty="0">
                <a:latin typeface="Trebuchet MS"/>
              </a:rPr>
              <a:t>at least two</a:t>
            </a:r>
            <a:r>
              <a:rPr lang="en-US" dirty="0">
                <a:latin typeface="Trebuchet MS"/>
              </a:rPr>
              <a:t> of the following policies:</a:t>
            </a:r>
          </a:p>
        </p:txBody>
      </p:sp>
      <p:sp>
        <p:nvSpPr>
          <p:cNvPr id="10" name="TextBox 9">
            <a:extLst>
              <a:ext uri="{FF2B5EF4-FFF2-40B4-BE49-F238E27FC236}">
                <a16:creationId xmlns:a16="http://schemas.microsoft.com/office/drawing/2014/main" id="{6EB77C76-F64D-FD59-791A-4C6A9AC83F9A}"/>
              </a:ext>
            </a:extLst>
          </p:cNvPr>
          <p:cNvSpPr txBox="1"/>
          <p:nvPr/>
        </p:nvSpPr>
        <p:spPr>
          <a:xfrm>
            <a:off x="6096000" y="204415"/>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graphicFrame>
        <p:nvGraphicFramePr>
          <p:cNvPr id="4" name="Content Placeholder 3">
            <a:extLst>
              <a:ext uri="{FF2B5EF4-FFF2-40B4-BE49-F238E27FC236}">
                <a16:creationId xmlns:a16="http://schemas.microsoft.com/office/drawing/2014/main" id="{2E06FBCE-D3A1-CD1F-00BC-039FED53DC73}"/>
              </a:ext>
            </a:extLst>
          </p:cNvPr>
          <p:cNvGraphicFramePr>
            <a:graphicFrameLocks noGrp="1"/>
          </p:cNvGraphicFramePr>
          <p:nvPr>
            <p:ph sz="quarter" idx="13"/>
            <p:extLst>
              <p:ext uri="{D42A27DB-BD31-4B8C-83A1-F6EECF244321}">
                <p14:modId xmlns:p14="http://schemas.microsoft.com/office/powerpoint/2010/main" val="3630611055"/>
              </p:ext>
            </p:extLst>
          </p:nvPr>
        </p:nvGraphicFramePr>
        <p:xfrm>
          <a:off x="835068" y="1983287"/>
          <a:ext cx="10515598" cy="4522314"/>
        </p:xfrm>
        <a:graphic>
          <a:graphicData uri="http://schemas.openxmlformats.org/drawingml/2006/table">
            <a:tbl>
              <a:tblPr firstRow="1" bandRow="1">
                <a:tableStyleId>{10A1B5D5-9B99-4C35-A422-299274C87663}</a:tableStyleId>
              </a:tblPr>
              <a:tblGrid>
                <a:gridCol w="6106438">
                  <a:extLst>
                    <a:ext uri="{9D8B030D-6E8A-4147-A177-3AD203B41FA5}">
                      <a16:colId xmlns:a16="http://schemas.microsoft.com/office/drawing/2014/main" val="1021794308"/>
                    </a:ext>
                  </a:extLst>
                </a:gridCol>
                <a:gridCol w="2204580">
                  <a:extLst>
                    <a:ext uri="{9D8B030D-6E8A-4147-A177-3AD203B41FA5}">
                      <a16:colId xmlns:a16="http://schemas.microsoft.com/office/drawing/2014/main" val="4180148946"/>
                    </a:ext>
                  </a:extLst>
                </a:gridCol>
                <a:gridCol w="2204580">
                  <a:extLst>
                    <a:ext uri="{9D8B030D-6E8A-4147-A177-3AD203B41FA5}">
                      <a16:colId xmlns:a16="http://schemas.microsoft.com/office/drawing/2014/main" val="582931549"/>
                    </a:ext>
                  </a:extLst>
                </a:gridCol>
              </a:tblGrid>
              <a:tr h="399028">
                <a:tc>
                  <a:txBody>
                    <a:bodyPr/>
                    <a:lstStyle/>
                    <a:p>
                      <a:r>
                        <a:rPr lang="en-US" sz="1600"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1119492">
                <a:tc>
                  <a:txBody>
                    <a:bodyPr/>
                    <a:lstStyle/>
                    <a:p>
                      <a:r>
                        <a:rPr lang="en-US" sz="1600" b="1" dirty="0">
                          <a:latin typeface="Trebuchet MS" panose="020B0703020202090204" pitchFamily="34" charset="0"/>
                        </a:rPr>
                        <a:t>Funding to Preserve Unsubsidized Affordable Housing</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5">
                              <a:lumMod val="75000"/>
                            </a:schemeClr>
                          </a:solidFill>
                          <a:latin typeface="Trebuchet MS" panose="020B0703020202090204" pitchFamily="34" charset="0"/>
                        </a:rPr>
                        <a:t>* Needs amendment</a:t>
                      </a:r>
                    </a:p>
                    <a:p>
                      <a:r>
                        <a:rPr lang="en-US" sz="1600" b="1" dirty="0">
                          <a:solidFill>
                            <a:schemeClr val="accent2">
                              <a:lumMod val="75000"/>
                            </a:schemeClr>
                          </a:solidFill>
                          <a:latin typeface="Trebuchet MS" panose="020B0703020202090204" pitchFamily="34" charset="0"/>
                        </a:rPr>
                        <a:t>! Needs new policy</a:t>
                      </a:r>
                    </a:p>
                    <a:p>
                      <a:r>
                        <a:rPr lang="en-US" sz="1600"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399028">
                <a:tc>
                  <a:txBody>
                    <a:bodyPr/>
                    <a:lstStyle/>
                    <a:p>
                      <a:r>
                        <a:rPr lang="en-US" sz="1600" b="1" dirty="0">
                          <a:latin typeface="Trebuchet MS" panose="020B0703020202090204" pitchFamily="34" charset="0"/>
                        </a:rPr>
                        <a:t>Tenant/Community Opportunity to Purchase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399028">
                <a:tc>
                  <a:txBody>
                    <a:bodyPr/>
                    <a:lstStyle/>
                    <a:p>
                      <a:r>
                        <a:rPr lang="en-US" sz="1600" b="1" dirty="0">
                          <a:latin typeface="Trebuchet MS" panose="020B0703020202090204" pitchFamily="34" charset="0"/>
                        </a:rPr>
                        <a:t>Single-Room Occupancy (SRO) Preservation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90806121"/>
                  </a:ext>
                </a:extLst>
              </a:tr>
              <a:tr h="399028">
                <a:tc>
                  <a:txBody>
                    <a:bodyPr/>
                    <a:lstStyle/>
                    <a:p>
                      <a:r>
                        <a:rPr lang="en-US" sz="1600" b="1" dirty="0">
                          <a:latin typeface="Trebuchet MS" panose="020B0703020202090204" pitchFamily="34" charset="0"/>
                        </a:rPr>
                        <a:t>Condominium Conversion Restrictions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72592280"/>
                  </a:ext>
                </a:extLst>
              </a:tr>
              <a:tr h="399028">
                <a:tc>
                  <a:txBody>
                    <a:bodyPr/>
                    <a:lstStyle/>
                    <a:p>
                      <a:r>
                        <a:rPr lang="en-US" sz="1600" b="1" dirty="0">
                          <a:latin typeface="Trebuchet MS" panose="020B0703020202090204" pitchFamily="34" charset="0"/>
                        </a:rPr>
                        <a:t>Public/Community Land Trusts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2765509"/>
                  </a:ext>
                </a:extLst>
              </a:tr>
              <a:tr h="399028">
                <a:tc>
                  <a:txBody>
                    <a:bodyPr/>
                    <a:lstStyle/>
                    <a:p>
                      <a:r>
                        <a:rPr lang="en-US" sz="1600" b="1" dirty="0">
                          <a:latin typeface="Trebuchet MS" panose="020B0703020202090204" pitchFamily="34" charset="0"/>
                        </a:rPr>
                        <a:t>Funding to Support Preservation Capacity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192909369"/>
                  </a:ext>
                </a:extLst>
              </a:tr>
              <a:tr h="399028">
                <a:tc>
                  <a:txBody>
                    <a:bodyPr/>
                    <a:lstStyle/>
                    <a:p>
                      <a:r>
                        <a:rPr lang="en-US" sz="1600" b="1" dirty="0">
                          <a:latin typeface="Trebuchet MS" panose="020B0703020202090204" pitchFamily="34" charset="0"/>
                        </a:rPr>
                        <a:t>Mobile Home Preservation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53200577"/>
                  </a:ext>
                </a:extLst>
              </a:tr>
              <a:tr h="609626">
                <a:tc>
                  <a:txBody>
                    <a:bodyPr/>
                    <a:lstStyle/>
                    <a:p>
                      <a:r>
                        <a:rPr lang="en-US" sz="1600" b="1" dirty="0">
                          <a:latin typeface="Trebuchet MS" panose="020B0703020202090204" pitchFamily="34" charset="0"/>
                        </a:rPr>
                        <a:t>Preventing Displacement from Substandard Conditions and Associated Code Enforcement Activities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5706621"/>
                  </a:ext>
                </a:extLst>
              </a:tr>
            </a:tbl>
          </a:graphicData>
        </a:graphic>
      </p:graphicFrame>
    </p:spTree>
    <p:extLst>
      <p:ext uri="{BB962C8B-B14F-4D97-AF65-F5344CB8AC3E}">
        <p14:creationId xmlns:p14="http://schemas.microsoft.com/office/powerpoint/2010/main" val="93486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300D-3680-13CF-87A6-AE78D51C5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DEC27-620E-5EF4-C552-5F4E2A770597}"/>
              </a:ext>
            </a:extLst>
          </p:cNvPr>
          <p:cNvSpPr>
            <a:spLocks noGrp="1"/>
          </p:cNvSpPr>
          <p:nvPr>
            <p:ph type="title"/>
          </p:nvPr>
        </p:nvSpPr>
        <p:spPr/>
        <p:txBody>
          <a:bodyPr/>
          <a:lstStyle/>
          <a:p>
            <a:r>
              <a:rPr lang="en-US" dirty="0"/>
              <a:t>2. Protection Housing Policies</a:t>
            </a:r>
          </a:p>
        </p:txBody>
      </p:sp>
      <p:sp>
        <p:nvSpPr>
          <p:cNvPr id="7" name="TextBox 6">
            <a:extLst>
              <a:ext uri="{FF2B5EF4-FFF2-40B4-BE49-F238E27FC236}">
                <a16:creationId xmlns:a16="http://schemas.microsoft.com/office/drawing/2014/main" id="{E8DD26E6-DE9D-D928-56BC-D5199AE296E2}"/>
              </a:ext>
            </a:extLst>
          </p:cNvPr>
          <p:cNvSpPr txBox="1"/>
          <p:nvPr/>
        </p:nvSpPr>
        <p:spPr>
          <a:xfrm>
            <a:off x="838200" y="1588008"/>
            <a:ext cx="10515600" cy="369332"/>
          </a:xfrm>
          <a:prstGeom prst="rect">
            <a:avLst/>
          </a:prstGeom>
          <a:noFill/>
        </p:spPr>
        <p:txBody>
          <a:bodyPr wrap="square" lIns="91440" tIns="45720" rIns="91440" bIns="45720" rtlCol="0" anchor="t">
            <a:spAutoFit/>
          </a:bodyPr>
          <a:lstStyle/>
          <a:p>
            <a:r>
              <a:rPr lang="en-US" dirty="0">
                <a:latin typeface="Trebuchet MS"/>
              </a:rPr>
              <a:t>A jurisdiction must adopt </a:t>
            </a:r>
            <a:r>
              <a:rPr lang="en-US" b="1" i="1" dirty="0">
                <a:latin typeface="Trebuchet MS"/>
              </a:rPr>
              <a:t>at least two</a:t>
            </a:r>
            <a:r>
              <a:rPr lang="en-US" dirty="0">
                <a:latin typeface="Trebuchet MS"/>
              </a:rPr>
              <a:t> of the following policies:</a:t>
            </a:r>
          </a:p>
        </p:txBody>
      </p:sp>
      <p:graphicFrame>
        <p:nvGraphicFramePr>
          <p:cNvPr id="4" name="Content Placeholder 3">
            <a:extLst>
              <a:ext uri="{FF2B5EF4-FFF2-40B4-BE49-F238E27FC236}">
                <a16:creationId xmlns:a16="http://schemas.microsoft.com/office/drawing/2014/main" id="{F0C83F3F-746B-8DFB-CCA4-AF05B6F80A36}"/>
              </a:ext>
            </a:extLst>
          </p:cNvPr>
          <p:cNvGraphicFramePr>
            <a:graphicFrameLocks noGrp="1"/>
          </p:cNvGraphicFramePr>
          <p:nvPr>
            <p:ph sz="quarter" idx="13"/>
            <p:extLst>
              <p:ext uri="{D42A27DB-BD31-4B8C-83A1-F6EECF244321}">
                <p14:modId xmlns:p14="http://schemas.microsoft.com/office/powerpoint/2010/main" val="520347562"/>
              </p:ext>
            </p:extLst>
          </p:nvPr>
        </p:nvGraphicFramePr>
        <p:xfrm>
          <a:off x="838200" y="2181616"/>
          <a:ext cx="10515600" cy="4511040"/>
        </p:xfrm>
        <a:graphic>
          <a:graphicData uri="http://schemas.openxmlformats.org/drawingml/2006/table">
            <a:tbl>
              <a:tblPr firstRow="1" bandRow="1">
                <a:tableStyleId>{10A1B5D5-9B99-4C35-A422-299274C87663}</a:tableStyleId>
              </a:tblPr>
              <a:tblGrid>
                <a:gridCol w="6477001">
                  <a:extLst>
                    <a:ext uri="{9D8B030D-6E8A-4147-A177-3AD203B41FA5}">
                      <a16:colId xmlns:a16="http://schemas.microsoft.com/office/drawing/2014/main" val="1021794308"/>
                    </a:ext>
                  </a:extLst>
                </a:gridCol>
                <a:gridCol w="2204580">
                  <a:extLst>
                    <a:ext uri="{9D8B030D-6E8A-4147-A177-3AD203B41FA5}">
                      <a16:colId xmlns:a16="http://schemas.microsoft.com/office/drawing/2014/main" val="4180148946"/>
                    </a:ext>
                  </a:extLst>
                </a:gridCol>
                <a:gridCol w="1834019">
                  <a:extLst>
                    <a:ext uri="{9D8B030D-6E8A-4147-A177-3AD203B41FA5}">
                      <a16:colId xmlns:a16="http://schemas.microsoft.com/office/drawing/2014/main" val="582931549"/>
                    </a:ext>
                  </a:extLst>
                </a:gridCol>
              </a:tblGrid>
              <a:tr h="301752">
                <a:tc>
                  <a:txBody>
                    <a:bodyPr/>
                    <a:lstStyle/>
                    <a:p>
                      <a:r>
                        <a:rPr lang="en-US" sz="1400"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rgbClr val="548235"/>
                    </a:solidFill>
                  </a:tcPr>
                </a:tc>
                <a:tc>
                  <a:txBody>
                    <a:bodyPr/>
                    <a:lstStyle/>
                    <a:p>
                      <a:r>
                        <a:rPr lang="en-US" sz="1400"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rgbClr val="548235"/>
                    </a:solidFill>
                  </a:tcPr>
                </a:tc>
                <a:tc>
                  <a:txBody>
                    <a:bodyPr/>
                    <a:lstStyle/>
                    <a:p>
                      <a:r>
                        <a:rPr lang="en-US" sz="1400"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274320">
                <a:tc>
                  <a:txBody>
                    <a:bodyPr/>
                    <a:lstStyle/>
                    <a:p>
                      <a:r>
                        <a:rPr lang="en-US" sz="1400" b="1" dirty="0">
                          <a:latin typeface="Trebuchet MS" panose="020B0703020202090204" pitchFamily="34" charset="0"/>
                        </a:rPr>
                        <a:t>“Just Cause” Eviction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EBF1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5">
                              <a:lumMod val="75000"/>
                            </a:schemeClr>
                          </a:solidFill>
                          <a:latin typeface="Trebuchet MS" panose="020B0703020202090204" pitchFamily="34" charset="0"/>
                        </a:rPr>
                        <a:t>* Needs amendment</a:t>
                      </a:r>
                    </a:p>
                    <a:p>
                      <a:r>
                        <a:rPr lang="en-US" sz="1400" b="1" dirty="0">
                          <a:solidFill>
                            <a:schemeClr val="accent2">
                              <a:lumMod val="75000"/>
                            </a:schemeClr>
                          </a:solidFill>
                          <a:latin typeface="Trebuchet MS" panose="020B0703020202090204" pitchFamily="34" charset="0"/>
                        </a:rPr>
                        <a:t>! Needs new policy</a:t>
                      </a:r>
                    </a:p>
                    <a:p>
                      <a:r>
                        <a:rPr lang="en-US" sz="1400"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EBF1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274320">
                <a:tc>
                  <a:txBody>
                    <a:bodyPr/>
                    <a:lstStyle/>
                    <a:p>
                      <a:r>
                        <a:rPr lang="en-US" sz="1400" b="1" dirty="0">
                          <a:latin typeface="Trebuchet MS" panose="020B0703020202090204" pitchFamily="34" charset="0"/>
                        </a:rPr>
                        <a:t>No Net Loss and Right to Return to Demolished Homes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274320">
                <a:tc>
                  <a:txBody>
                    <a:bodyPr/>
                    <a:lstStyle/>
                    <a:p>
                      <a:r>
                        <a:rPr lang="en-US" sz="1400" b="1" dirty="0">
                          <a:latin typeface="Trebuchet MS" panose="020B0703020202090204" pitchFamily="34" charset="0"/>
                        </a:rPr>
                        <a:t>Legal Assistance for Tenants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90806121"/>
                  </a:ext>
                </a:extLst>
              </a:tr>
              <a:tr h="274320">
                <a:tc>
                  <a:txBody>
                    <a:bodyPr/>
                    <a:lstStyle/>
                    <a:p>
                      <a:r>
                        <a:rPr lang="en-US" sz="1400" b="1" dirty="0">
                          <a:latin typeface="Trebuchet MS" panose="020B0703020202090204" pitchFamily="34" charset="0"/>
                        </a:rPr>
                        <a:t>Foreclosure Assistance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72592280"/>
                  </a:ext>
                </a:extLst>
              </a:tr>
              <a:tr h="274320">
                <a:tc>
                  <a:txBody>
                    <a:bodyPr/>
                    <a:lstStyle/>
                    <a:p>
                      <a:r>
                        <a:rPr lang="en-US" sz="1400" b="1" dirty="0">
                          <a:latin typeface="Trebuchet MS" panose="020B0703020202090204" pitchFamily="34" charset="0"/>
                        </a:rPr>
                        <a:t>Rental Assistance Program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2765509"/>
                  </a:ext>
                </a:extLst>
              </a:tr>
              <a:tr h="274320">
                <a:tc>
                  <a:txBody>
                    <a:bodyPr/>
                    <a:lstStyle/>
                    <a:p>
                      <a:r>
                        <a:rPr lang="en-US" sz="1400" b="1" dirty="0">
                          <a:latin typeface="Trebuchet MS" panose="020B0703020202090204" pitchFamily="34" charset="0"/>
                        </a:rPr>
                        <a:t>Rent Stabilization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192909369"/>
                  </a:ext>
                </a:extLst>
              </a:tr>
              <a:tr h="274320">
                <a:tc>
                  <a:txBody>
                    <a:bodyPr/>
                    <a:lstStyle/>
                    <a:p>
                      <a:r>
                        <a:rPr lang="en-US" sz="1400" b="1" dirty="0">
                          <a:latin typeface="Trebuchet MS" panose="020B0703020202090204" pitchFamily="34" charset="0"/>
                        </a:rPr>
                        <a:t>Preventing Displacement from Substandard Conditions and Associated Code Enforcement Activities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53200577"/>
                  </a:ext>
                </a:extLst>
              </a:tr>
              <a:tr h="274320">
                <a:tc>
                  <a:txBody>
                    <a:bodyPr/>
                    <a:lstStyle/>
                    <a:p>
                      <a:r>
                        <a:rPr lang="en-US" sz="1400" b="1" dirty="0">
                          <a:latin typeface="Trebuchet MS" panose="020B0703020202090204" pitchFamily="34" charset="0"/>
                        </a:rPr>
                        <a:t>Tenant Relocation Assistance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5706621"/>
                  </a:ext>
                </a:extLst>
              </a:tr>
              <a:tr h="274320">
                <a:tc>
                  <a:txBody>
                    <a:bodyPr/>
                    <a:lstStyle/>
                    <a:p>
                      <a:r>
                        <a:rPr lang="en-US" sz="1400" b="1" dirty="0">
                          <a:latin typeface="Trebuchet MS" panose="020B0703020202090204" pitchFamily="34" charset="0"/>
                        </a:rPr>
                        <a:t>Mobile Home Rent Stabilization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001472078"/>
                  </a:ext>
                </a:extLst>
              </a:tr>
              <a:tr h="274320">
                <a:tc>
                  <a:txBody>
                    <a:bodyPr/>
                    <a:lstStyle/>
                    <a:p>
                      <a:r>
                        <a:rPr lang="en-US" sz="1400" b="1" dirty="0">
                          <a:latin typeface="Trebuchet MS" panose="020B0703020202090204" pitchFamily="34" charset="0"/>
                        </a:rPr>
                        <a:t>Fair Housing Enforcement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00211547"/>
                  </a:ext>
                </a:extLst>
              </a:tr>
              <a:tr h="274320">
                <a:tc>
                  <a:txBody>
                    <a:bodyPr/>
                    <a:lstStyle/>
                    <a:p>
                      <a:r>
                        <a:rPr lang="en-US" sz="1400" b="1" dirty="0">
                          <a:latin typeface="Trebuchet MS" panose="020B0703020202090204" pitchFamily="34" charset="0"/>
                        </a:rPr>
                        <a:t>Tenant Anti-Harassment Protections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608229200"/>
                  </a:ext>
                </a:extLst>
              </a:tr>
            </a:tbl>
          </a:graphicData>
        </a:graphic>
      </p:graphicFrame>
      <p:sp>
        <p:nvSpPr>
          <p:cNvPr id="10" name="TextBox 9">
            <a:extLst>
              <a:ext uri="{FF2B5EF4-FFF2-40B4-BE49-F238E27FC236}">
                <a16:creationId xmlns:a16="http://schemas.microsoft.com/office/drawing/2014/main" id="{BCA857B8-161E-DA24-8121-D3992026B6CB}"/>
              </a:ext>
            </a:extLst>
          </p:cNvPr>
          <p:cNvSpPr txBox="1"/>
          <p:nvPr/>
        </p:nvSpPr>
        <p:spPr>
          <a:xfrm>
            <a:off x="6096000" y="204415"/>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403959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F2C4-53DB-349F-0A5B-DA53A9DECF9E}"/>
              </a:ext>
            </a:extLst>
          </p:cNvPr>
          <p:cNvSpPr>
            <a:spLocks noGrp="1"/>
          </p:cNvSpPr>
          <p:nvPr>
            <p:ph type="title"/>
          </p:nvPr>
        </p:nvSpPr>
        <p:spPr/>
        <p:txBody>
          <a:bodyPr/>
          <a:lstStyle/>
          <a:p>
            <a:r>
              <a:rPr lang="en-US" dirty="0"/>
              <a:t>2. Commercial Stabilization Policies</a:t>
            </a:r>
          </a:p>
        </p:txBody>
      </p:sp>
      <p:sp>
        <p:nvSpPr>
          <p:cNvPr id="8" name="TextBox 7">
            <a:extLst>
              <a:ext uri="{FF2B5EF4-FFF2-40B4-BE49-F238E27FC236}">
                <a16:creationId xmlns:a16="http://schemas.microsoft.com/office/drawing/2014/main" id="{5C802F07-628F-996D-A87B-E36C23BA8004}"/>
              </a:ext>
            </a:extLst>
          </p:cNvPr>
          <p:cNvSpPr txBox="1"/>
          <p:nvPr/>
        </p:nvSpPr>
        <p:spPr>
          <a:xfrm>
            <a:off x="838200" y="1588008"/>
            <a:ext cx="10515600" cy="369332"/>
          </a:xfrm>
          <a:prstGeom prst="rect">
            <a:avLst/>
          </a:prstGeom>
          <a:noFill/>
        </p:spPr>
        <p:txBody>
          <a:bodyPr wrap="square" lIns="91440" tIns="45720" rIns="91440" bIns="45720" rtlCol="0" anchor="t">
            <a:spAutoFit/>
          </a:bodyPr>
          <a:lstStyle/>
          <a:p>
            <a:r>
              <a:rPr lang="en-US" dirty="0">
                <a:latin typeface="Trebuchet MS"/>
              </a:rPr>
              <a:t>A jurisdiction must adopt </a:t>
            </a:r>
            <a:r>
              <a:rPr lang="en-US" b="1" i="1" dirty="0">
                <a:latin typeface="Trebuchet MS"/>
              </a:rPr>
              <a:t>at least one</a:t>
            </a:r>
            <a:r>
              <a:rPr lang="en-US" dirty="0">
                <a:latin typeface="Trebuchet MS"/>
              </a:rPr>
              <a:t> of the following policies:</a:t>
            </a:r>
          </a:p>
        </p:txBody>
      </p:sp>
      <p:graphicFrame>
        <p:nvGraphicFramePr>
          <p:cNvPr id="7" name="Content Placeholder 3">
            <a:extLst>
              <a:ext uri="{FF2B5EF4-FFF2-40B4-BE49-F238E27FC236}">
                <a16:creationId xmlns:a16="http://schemas.microsoft.com/office/drawing/2014/main" id="{DD8458AA-7DD5-E5B1-A2C1-28593767891F}"/>
              </a:ext>
            </a:extLst>
          </p:cNvPr>
          <p:cNvGraphicFramePr>
            <a:graphicFrameLocks/>
          </p:cNvGraphicFramePr>
          <p:nvPr>
            <p:extLst>
              <p:ext uri="{D42A27DB-BD31-4B8C-83A1-F6EECF244321}">
                <p14:modId xmlns:p14="http://schemas.microsoft.com/office/powerpoint/2010/main" val="547352675"/>
              </p:ext>
            </p:extLst>
          </p:nvPr>
        </p:nvGraphicFramePr>
        <p:xfrm>
          <a:off x="838190" y="2286000"/>
          <a:ext cx="10515600" cy="2672080"/>
        </p:xfrm>
        <a:graphic>
          <a:graphicData uri="http://schemas.openxmlformats.org/drawingml/2006/table">
            <a:tbl>
              <a:tblPr firstRow="1" bandRow="1">
                <a:tableStyleId>{10A1B5D5-9B99-4C35-A422-299274C87663}</a:tableStyleId>
              </a:tblPr>
              <a:tblGrid>
                <a:gridCol w="7382697">
                  <a:extLst>
                    <a:ext uri="{9D8B030D-6E8A-4147-A177-3AD203B41FA5}">
                      <a16:colId xmlns:a16="http://schemas.microsoft.com/office/drawing/2014/main" val="1021794308"/>
                    </a:ext>
                  </a:extLst>
                </a:gridCol>
                <a:gridCol w="3132903">
                  <a:extLst>
                    <a:ext uri="{9D8B030D-6E8A-4147-A177-3AD203B41FA5}">
                      <a16:colId xmlns:a16="http://schemas.microsoft.com/office/drawing/2014/main" val="4180148946"/>
                    </a:ext>
                  </a:extLst>
                </a:gridCol>
              </a:tblGrid>
              <a:tr h="370840">
                <a:tc>
                  <a:txBody>
                    <a:bodyPr/>
                    <a:lstStyle/>
                    <a:p>
                      <a:r>
                        <a:rPr lang="en-US"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370840">
                <a:tc>
                  <a:txBody>
                    <a:bodyPr/>
                    <a:lstStyle/>
                    <a:p>
                      <a:r>
                        <a:rPr lang="en-US" b="1" dirty="0">
                          <a:latin typeface="Trebuchet MS" panose="020B0703020202090204" pitchFamily="34" charset="0"/>
                        </a:rPr>
                        <a:t>Small Business and Non-Profit Overlay Zone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5">
                              <a:lumMod val="75000"/>
                            </a:schemeClr>
                          </a:solidFill>
                          <a:latin typeface="Trebuchet MS" panose="020B0703020202090204" pitchFamily="34" charset="0"/>
                        </a:rPr>
                        <a:t>* Needs amendment</a:t>
                      </a:r>
                    </a:p>
                    <a:p>
                      <a:r>
                        <a:rPr lang="en-US" b="1" dirty="0">
                          <a:solidFill>
                            <a:schemeClr val="accent2">
                              <a:lumMod val="75000"/>
                            </a:schemeClr>
                          </a:solidFill>
                          <a:latin typeface="Trebuchet MS" panose="020B0703020202090204" pitchFamily="34" charset="0"/>
                        </a:rPr>
                        <a:t>! Needs new policy</a:t>
                      </a:r>
                    </a:p>
                    <a:p>
                      <a:r>
                        <a:rPr lang="en-US"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370840">
                <a:tc>
                  <a:txBody>
                    <a:bodyPr/>
                    <a:lstStyle/>
                    <a:p>
                      <a:r>
                        <a:rPr lang="en-US" b="1" dirty="0">
                          <a:latin typeface="Trebuchet MS" panose="020B0703020202090204" pitchFamily="34" charset="0"/>
                        </a:rPr>
                        <a:t>Small Business and Non-Profit Preference 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370840">
                <a:tc>
                  <a:txBody>
                    <a:bodyPr/>
                    <a:lstStyle/>
                    <a:p>
                      <a:r>
                        <a:rPr lang="en-US" b="1" dirty="0">
                          <a:latin typeface="Trebuchet MS" panose="020B0703020202090204" pitchFamily="34" charset="0"/>
                        </a:rPr>
                        <a:t>Small Business and Non-Profit Financial Assistance Program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90806121"/>
                  </a:ext>
                </a:extLst>
              </a:tr>
              <a:tr h="370840">
                <a:tc>
                  <a:txBody>
                    <a:bodyPr/>
                    <a:lstStyle/>
                    <a:p>
                      <a:r>
                        <a:rPr lang="en-US" b="1" dirty="0">
                          <a:latin typeface="Trebuchet MS" panose="020B0703020202090204" pitchFamily="34" charset="0"/>
                        </a:rPr>
                        <a:t>Small Business Advocate Office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72592280"/>
                  </a:ext>
                </a:extLst>
              </a:tr>
            </a:tbl>
          </a:graphicData>
        </a:graphic>
      </p:graphicFrame>
      <p:sp>
        <p:nvSpPr>
          <p:cNvPr id="6" name="TextBox 5">
            <a:extLst>
              <a:ext uri="{FF2B5EF4-FFF2-40B4-BE49-F238E27FC236}">
                <a16:creationId xmlns:a16="http://schemas.microsoft.com/office/drawing/2014/main" id="{FF9E3D64-048C-F22C-30FE-468913B4B513}"/>
              </a:ext>
            </a:extLst>
          </p:cNvPr>
          <p:cNvSpPr txBox="1"/>
          <p:nvPr/>
        </p:nvSpPr>
        <p:spPr>
          <a:xfrm>
            <a:off x="6096000" y="204415"/>
            <a:ext cx="5874706" cy="3139321"/>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a:t>
            </a:r>
            <a:r>
              <a:rPr lang="en-US" sz="1800" dirty="0">
                <a:effectLst/>
                <a:highlight>
                  <a:srgbClr val="FFFF00"/>
                </a:highlight>
                <a:ea typeface="Arial" panose="020B0604020202020204" pitchFamily="34" charset="0"/>
              </a:rPr>
              <a:t>the commercial stabilization policies are not eligible for funding from the TOC Planning and Implementation Grant program. Information about these policies is included here in case you want to update your Council/Board about the jurisdiction’s status on all TOC requirements.</a:t>
            </a:r>
            <a:endParaRPr lang="en-US" dirty="0">
              <a:highlight>
                <a:srgbClr val="FFFF00"/>
              </a:highlight>
            </a:endParaRPr>
          </a:p>
          <a:p>
            <a:endParaRPr lang="en-US" dirty="0">
              <a:highlight>
                <a:srgbClr val="FFFF00"/>
              </a:highlight>
            </a:endParaRPr>
          </a:p>
          <a:p>
            <a:r>
              <a:rPr lang="en-US" dirty="0">
                <a:highlight>
                  <a:srgbClr val="FFFF00"/>
                </a:highlight>
              </a:rPr>
              <a:t>Update the status for each policy to rate your jurisdiction’s current level of compliance with the TOC requirements for each category. ]</a:t>
            </a:r>
          </a:p>
        </p:txBody>
      </p:sp>
    </p:spTree>
    <p:extLst>
      <p:ext uri="{BB962C8B-B14F-4D97-AF65-F5344CB8AC3E}">
        <p14:creationId xmlns:p14="http://schemas.microsoft.com/office/powerpoint/2010/main" val="3800056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789AA-0429-9D7B-92AC-67EDE6A2F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4A743-EE21-7377-FBFC-C9C46B36929F}"/>
              </a:ext>
            </a:extLst>
          </p:cNvPr>
          <p:cNvSpPr>
            <a:spLocks noGrp="1"/>
          </p:cNvSpPr>
          <p:nvPr>
            <p:ph type="title"/>
          </p:nvPr>
        </p:nvSpPr>
        <p:spPr/>
        <p:txBody>
          <a:bodyPr/>
          <a:lstStyle/>
          <a:p>
            <a:r>
              <a:rPr lang="en-US" dirty="0"/>
              <a:t>3. Parking</a:t>
            </a:r>
          </a:p>
        </p:txBody>
      </p:sp>
      <p:sp>
        <p:nvSpPr>
          <p:cNvPr id="7" name="TextBox 6">
            <a:extLst>
              <a:ext uri="{FF2B5EF4-FFF2-40B4-BE49-F238E27FC236}">
                <a16:creationId xmlns:a16="http://schemas.microsoft.com/office/drawing/2014/main" id="{59DE365B-1D4F-4736-75D2-283F7ABDEA24}"/>
              </a:ext>
            </a:extLst>
          </p:cNvPr>
          <p:cNvSpPr txBox="1"/>
          <p:nvPr/>
        </p:nvSpPr>
        <p:spPr>
          <a:xfrm>
            <a:off x="838200" y="1591056"/>
            <a:ext cx="10515600" cy="369332"/>
          </a:xfrm>
          <a:prstGeom prst="rect">
            <a:avLst/>
          </a:prstGeom>
          <a:noFill/>
        </p:spPr>
        <p:txBody>
          <a:bodyPr wrap="square" lIns="91440" tIns="45720" rIns="91440" bIns="45720" rtlCol="0" anchor="t">
            <a:spAutoFit/>
          </a:bodyPr>
          <a:lstStyle/>
          <a:p>
            <a:r>
              <a:rPr lang="en-US" dirty="0">
                <a:latin typeface="Trebuchet MS"/>
              </a:rPr>
              <a:t>A jurisdiction must comply </a:t>
            </a:r>
            <a:r>
              <a:rPr lang="en-US" b="1" i="1" dirty="0">
                <a:latin typeface="Trebuchet MS"/>
              </a:rPr>
              <a:t>with all</a:t>
            </a:r>
            <a:r>
              <a:rPr lang="en-US" dirty="0">
                <a:latin typeface="Trebuchet MS"/>
              </a:rPr>
              <a:t> of the following policies:</a:t>
            </a:r>
          </a:p>
        </p:txBody>
      </p:sp>
      <p:graphicFrame>
        <p:nvGraphicFramePr>
          <p:cNvPr id="4" name="Content Placeholder 3">
            <a:extLst>
              <a:ext uri="{FF2B5EF4-FFF2-40B4-BE49-F238E27FC236}">
                <a16:creationId xmlns:a16="http://schemas.microsoft.com/office/drawing/2014/main" id="{889D3374-F770-7F08-33A5-539D54FB816C}"/>
              </a:ext>
            </a:extLst>
          </p:cNvPr>
          <p:cNvGraphicFramePr>
            <a:graphicFrameLocks noGrp="1"/>
          </p:cNvGraphicFramePr>
          <p:nvPr>
            <p:ph sz="quarter" idx="13"/>
            <p:extLst>
              <p:ext uri="{D42A27DB-BD31-4B8C-83A1-F6EECF244321}">
                <p14:modId xmlns:p14="http://schemas.microsoft.com/office/powerpoint/2010/main" val="2473268338"/>
              </p:ext>
            </p:extLst>
          </p:nvPr>
        </p:nvGraphicFramePr>
        <p:xfrm>
          <a:off x="838200" y="2286000"/>
          <a:ext cx="10515600" cy="3992880"/>
        </p:xfrm>
        <a:graphic>
          <a:graphicData uri="http://schemas.openxmlformats.org/drawingml/2006/table">
            <a:tbl>
              <a:tblPr firstRow="1" bandRow="1">
                <a:tableStyleId>{10A1B5D5-9B99-4C35-A422-299274C87663}</a:tableStyleId>
              </a:tblPr>
              <a:tblGrid>
                <a:gridCol w="6477001">
                  <a:extLst>
                    <a:ext uri="{9D8B030D-6E8A-4147-A177-3AD203B41FA5}">
                      <a16:colId xmlns:a16="http://schemas.microsoft.com/office/drawing/2014/main" val="1021794308"/>
                    </a:ext>
                  </a:extLst>
                </a:gridCol>
                <a:gridCol w="2417523">
                  <a:extLst>
                    <a:ext uri="{9D8B030D-6E8A-4147-A177-3AD203B41FA5}">
                      <a16:colId xmlns:a16="http://schemas.microsoft.com/office/drawing/2014/main" val="4180148946"/>
                    </a:ext>
                  </a:extLst>
                </a:gridCol>
                <a:gridCol w="1621076">
                  <a:extLst>
                    <a:ext uri="{9D8B030D-6E8A-4147-A177-3AD203B41FA5}">
                      <a16:colId xmlns:a16="http://schemas.microsoft.com/office/drawing/2014/main" val="582931549"/>
                    </a:ext>
                  </a:extLst>
                </a:gridCol>
              </a:tblGrid>
              <a:tr h="274320">
                <a:tc>
                  <a:txBody>
                    <a:bodyPr/>
                    <a:lstStyle/>
                    <a:p>
                      <a:r>
                        <a:rPr lang="en-US" sz="1600"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274320">
                <a:tc>
                  <a:txBody>
                    <a:bodyPr/>
                    <a:lstStyle/>
                    <a:p>
                      <a:r>
                        <a:rPr lang="en-US" sz="1600" b="1" dirty="0">
                          <a:latin typeface="Trebuchet MS" panose="020B0703020202090204" pitchFamily="34" charset="0"/>
                        </a:rPr>
                        <a:t>Residential Parking Minimums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5">
                              <a:lumMod val="75000"/>
                            </a:schemeClr>
                          </a:solidFill>
                          <a:latin typeface="Trebuchet MS" panose="020B0703020202090204" pitchFamily="34" charset="0"/>
                        </a:rPr>
                        <a:t>* Needs amendment</a:t>
                      </a:r>
                    </a:p>
                    <a:p>
                      <a:r>
                        <a:rPr lang="en-US" sz="1600" b="1" dirty="0">
                          <a:solidFill>
                            <a:schemeClr val="accent2">
                              <a:lumMod val="75000"/>
                            </a:schemeClr>
                          </a:solidFill>
                          <a:latin typeface="Trebuchet MS" panose="020B0703020202090204" pitchFamily="34" charset="0"/>
                        </a:rPr>
                        <a:t>! Needs new policy</a:t>
                      </a:r>
                    </a:p>
                    <a:p>
                      <a:r>
                        <a:rPr lang="en-US" sz="1600"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274320">
                <a:tc>
                  <a:txBody>
                    <a:bodyPr/>
                    <a:lstStyle/>
                    <a:p>
                      <a:r>
                        <a:rPr lang="en-US" sz="1600" b="1" dirty="0">
                          <a:latin typeface="Trebuchet MS" panose="020B0703020202090204" pitchFamily="34" charset="0"/>
                        </a:rPr>
                        <a:t>Residential Parking Maximums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274320">
                <a:tc>
                  <a:txBody>
                    <a:bodyPr/>
                    <a:lstStyle/>
                    <a:p>
                      <a:r>
                        <a:rPr lang="en-US" sz="1600" b="1" dirty="0">
                          <a:latin typeface="Trebuchet MS" panose="020B0703020202090204" pitchFamily="34" charset="0"/>
                        </a:rPr>
                        <a:t>Commercial Parking Minimums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90806121"/>
                  </a:ext>
                </a:extLst>
              </a:tr>
              <a:tr h="274320">
                <a:tc>
                  <a:txBody>
                    <a:bodyPr/>
                    <a:lstStyle/>
                    <a:p>
                      <a:r>
                        <a:rPr lang="en-US" sz="1600" b="1" dirty="0">
                          <a:latin typeface="Trebuchet MS" panose="020B0703020202090204" pitchFamily="34" charset="0"/>
                        </a:rPr>
                        <a:t>Commercial Parking Maximums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72592280"/>
                  </a:ext>
                </a:extLst>
              </a:tr>
              <a:tr h="274320">
                <a:tc>
                  <a:txBody>
                    <a:bodyPr/>
                    <a:lstStyle/>
                    <a:p>
                      <a:r>
                        <a:rPr lang="en-US" sz="1600" b="1" dirty="0">
                          <a:latin typeface="Trebuchet MS" panose="020B0703020202090204" pitchFamily="34" charset="0"/>
                        </a:rPr>
                        <a:t>Allow Unbundled Parking (Separate the Cost of a Parking Space from Rent/Sales Price)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2765509"/>
                  </a:ext>
                </a:extLst>
              </a:tr>
              <a:tr h="274320">
                <a:tc>
                  <a:txBody>
                    <a:bodyPr/>
                    <a:lstStyle/>
                    <a:p>
                      <a:r>
                        <a:rPr lang="en-US" sz="1600" b="1" dirty="0">
                          <a:latin typeface="Trebuchet MS" panose="020B0703020202090204" pitchFamily="34" charset="0"/>
                        </a:rPr>
                        <a:t>Allow Shared Parking Between Different Land Uses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3338038"/>
                  </a:ext>
                </a:extLst>
              </a:tr>
              <a:tr h="274320">
                <a:tc>
                  <a:txBody>
                    <a:bodyPr/>
                    <a:lstStyle/>
                    <a:p>
                      <a:r>
                        <a:rPr lang="en-US" sz="1600" b="1" dirty="0">
                          <a:latin typeface="Trebuchet MS" panose="020B0703020202090204" pitchFamily="34" charset="0"/>
                        </a:rPr>
                        <a:t>Residential Bicycle Parking: 1 Secure Space per Unit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192909369"/>
                  </a:ext>
                </a:extLst>
              </a:tr>
              <a:tr h="274320">
                <a:tc>
                  <a:txBody>
                    <a:bodyPr/>
                    <a:lstStyle/>
                    <a:p>
                      <a:r>
                        <a:rPr lang="en-US" sz="1600" b="1" dirty="0">
                          <a:latin typeface="Trebuchet MS" panose="020B0703020202090204" pitchFamily="34" charset="0"/>
                        </a:rPr>
                        <a:t>Office Bicycle Parking: 1 Secure Space per 5,000 Occupied sq. ft.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53200577"/>
                  </a:ext>
                </a:extLst>
              </a:tr>
            </a:tbl>
          </a:graphicData>
        </a:graphic>
      </p:graphicFrame>
      <p:sp>
        <p:nvSpPr>
          <p:cNvPr id="10" name="TextBox 9">
            <a:extLst>
              <a:ext uri="{FF2B5EF4-FFF2-40B4-BE49-F238E27FC236}">
                <a16:creationId xmlns:a16="http://schemas.microsoft.com/office/drawing/2014/main" id="{DD820A66-D920-C06B-8DEF-4759D6033894}"/>
              </a:ext>
            </a:extLst>
          </p:cNvPr>
          <p:cNvSpPr txBox="1"/>
          <p:nvPr/>
        </p:nvSpPr>
        <p:spPr>
          <a:xfrm>
            <a:off x="6096000" y="204415"/>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395942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3F6EE-06FC-7981-8688-69AF97D70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C13BD-E0E7-52C2-F9B3-F79A1930F3C4}"/>
              </a:ext>
            </a:extLst>
          </p:cNvPr>
          <p:cNvSpPr>
            <a:spLocks noGrp="1"/>
          </p:cNvSpPr>
          <p:nvPr>
            <p:ph type="title"/>
          </p:nvPr>
        </p:nvSpPr>
        <p:spPr/>
        <p:txBody>
          <a:bodyPr/>
          <a:lstStyle/>
          <a:p>
            <a:r>
              <a:rPr lang="en-US" dirty="0"/>
              <a:t>3. Parking </a:t>
            </a:r>
            <a:r>
              <a:rPr lang="en-US" i="1" dirty="0"/>
              <a:t>(Continued)</a:t>
            </a:r>
          </a:p>
        </p:txBody>
      </p:sp>
      <p:sp>
        <p:nvSpPr>
          <p:cNvPr id="7" name="TextBox 6">
            <a:extLst>
              <a:ext uri="{FF2B5EF4-FFF2-40B4-BE49-F238E27FC236}">
                <a16:creationId xmlns:a16="http://schemas.microsoft.com/office/drawing/2014/main" id="{713EA664-8C77-FB13-5899-58ECFA22D466}"/>
              </a:ext>
            </a:extLst>
          </p:cNvPr>
          <p:cNvSpPr txBox="1"/>
          <p:nvPr/>
        </p:nvSpPr>
        <p:spPr>
          <a:xfrm>
            <a:off x="838200" y="1591056"/>
            <a:ext cx="10515600" cy="369332"/>
          </a:xfrm>
          <a:prstGeom prst="rect">
            <a:avLst/>
          </a:prstGeom>
          <a:noFill/>
        </p:spPr>
        <p:txBody>
          <a:bodyPr wrap="square" lIns="91440" tIns="45720" rIns="91440" bIns="45720" rtlCol="0" anchor="t">
            <a:spAutoFit/>
          </a:bodyPr>
          <a:lstStyle/>
          <a:p>
            <a:r>
              <a:rPr lang="en-US" dirty="0">
                <a:latin typeface="Trebuchet MS"/>
              </a:rPr>
              <a:t>A jurisdiction must </a:t>
            </a:r>
            <a:r>
              <a:rPr lang="en-US" b="1" i="1" dirty="0">
                <a:latin typeface="Trebuchet MS"/>
              </a:rPr>
              <a:t>pick one</a:t>
            </a:r>
            <a:r>
              <a:rPr lang="en-US" dirty="0">
                <a:latin typeface="Trebuchet MS"/>
              </a:rPr>
              <a:t> of the following policies:</a:t>
            </a:r>
          </a:p>
        </p:txBody>
      </p:sp>
      <p:graphicFrame>
        <p:nvGraphicFramePr>
          <p:cNvPr id="4" name="Content Placeholder 3">
            <a:extLst>
              <a:ext uri="{FF2B5EF4-FFF2-40B4-BE49-F238E27FC236}">
                <a16:creationId xmlns:a16="http://schemas.microsoft.com/office/drawing/2014/main" id="{DF401009-55FC-091A-AEBB-FED1099A83FD}"/>
              </a:ext>
            </a:extLst>
          </p:cNvPr>
          <p:cNvGraphicFramePr>
            <a:graphicFrameLocks noGrp="1"/>
          </p:cNvGraphicFramePr>
          <p:nvPr>
            <p:ph sz="quarter" idx="13"/>
            <p:extLst>
              <p:ext uri="{D42A27DB-BD31-4B8C-83A1-F6EECF244321}">
                <p14:modId xmlns:p14="http://schemas.microsoft.com/office/powerpoint/2010/main" val="892610570"/>
              </p:ext>
            </p:extLst>
          </p:nvPr>
        </p:nvGraphicFramePr>
        <p:xfrm>
          <a:off x="838200" y="2286000"/>
          <a:ext cx="10515600" cy="2407920"/>
        </p:xfrm>
        <a:graphic>
          <a:graphicData uri="http://schemas.openxmlformats.org/drawingml/2006/table">
            <a:tbl>
              <a:tblPr firstRow="1" bandRow="1">
                <a:tableStyleId>{10A1B5D5-9B99-4C35-A422-299274C87663}</a:tableStyleId>
              </a:tblPr>
              <a:tblGrid>
                <a:gridCol w="6477001">
                  <a:extLst>
                    <a:ext uri="{9D8B030D-6E8A-4147-A177-3AD203B41FA5}">
                      <a16:colId xmlns:a16="http://schemas.microsoft.com/office/drawing/2014/main" val="1021794308"/>
                    </a:ext>
                  </a:extLst>
                </a:gridCol>
                <a:gridCol w="2417523">
                  <a:extLst>
                    <a:ext uri="{9D8B030D-6E8A-4147-A177-3AD203B41FA5}">
                      <a16:colId xmlns:a16="http://schemas.microsoft.com/office/drawing/2014/main" val="4180148946"/>
                    </a:ext>
                  </a:extLst>
                </a:gridCol>
                <a:gridCol w="1621076">
                  <a:extLst>
                    <a:ext uri="{9D8B030D-6E8A-4147-A177-3AD203B41FA5}">
                      <a16:colId xmlns:a16="http://schemas.microsoft.com/office/drawing/2014/main" val="582931549"/>
                    </a:ext>
                  </a:extLst>
                </a:gridCol>
              </a:tblGrid>
              <a:tr h="274320">
                <a:tc>
                  <a:txBody>
                    <a:bodyPr/>
                    <a:lstStyle/>
                    <a:p>
                      <a:r>
                        <a:rPr lang="en-US" sz="1600"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sz="1600"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274320">
                <a:tc>
                  <a:txBody>
                    <a:bodyPr/>
                    <a:lstStyle/>
                    <a:p>
                      <a:r>
                        <a:rPr lang="en-US" sz="1600" b="1" dirty="0">
                          <a:latin typeface="Trebuchet MS" panose="020B0703020202090204" pitchFamily="34" charset="0"/>
                        </a:rPr>
                        <a:t>TDM Policy for New Development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5">
                              <a:lumMod val="75000"/>
                            </a:schemeClr>
                          </a:solidFill>
                          <a:latin typeface="Trebuchet MS" panose="020B0703020202090204" pitchFamily="34" charset="0"/>
                        </a:rPr>
                        <a:t>* Needs amendment</a:t>
                      </a:r>
                    </a:p>
                    <a:p>
                      <a:r>
                        <a:rPr lang="en-US" sz="1600" b="1" dirty="0">
                          <a:solidFill>
                            <a:schemeClr val="accent2">
                              <a:lumMod val="75000"/>
                            </a:schemeClr>
                          </a:solidFill>
                          <a:latin typeface="Trebuchet MS" panose="020B0703020202090204" pitchFamily="34" charset="0"/>
                        </a:rPr>
                        <a:t>! Needs new policy</a:t>
                      </a:r>
                    </a:p>
                    <a:p>
                      <a:r>
                        <a:rPr lang="en-US" sz="1600"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5706621"/>
                  </a:ext>
                </a:extLst>
              </a:tr>
              <a:tr h="274320">
                <a:tc>
                  <a:txBody>
                    <a:bodyPr/>
                    <a:lstStyle/>
                    <a:p>
                      <a:r>
                        <a:rPr lang="en-US" sz="1600" b="1" dirty="0">
                          <a:latin typeface="Trebuchet MS" panose="020B0703020202090204" pitchFamily="34" charset="0"/>
                        </a:rPr>
                        <a:t>Curb Strategy/Management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001472078"/>
                  </a:ext>
                </a:extLst>
              </a:tr>
              <a:tr h="274320">
                <a:tc>
                  <a:txBody>
                    <a:bodyPr/>
                    <a:lstStyle/>
                    <a:p>
                      <a:r>
                        <a:rPr lang="en-US" sz="1600" b="1" dirty="0">
                          <a:latin typeface="Trebuchet MS" panose="020B0703020202090204" pitchFamily="34" charset="0"/>
                        </a:rPr>
                        <a:t>Parking Benefit District (PBD)</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300211547"/>
                  </a:ext>
                </a:extLst>
              </a:tr>
              <a:tr h="274320">
                <a:tc>
                  <a:txBody>
                    <a:bodyPr/>
                    <a:lstStyle/>
                    <a:p>
                      <a:r>
                        <a:rPr lang="en-US" sz="1600" b="1" dirty="0">
                          <a:latin typeface="Trebuchet MS" panose="020B0703020202090204" pitchFamily="34" charset="0"/>
                        </a:rPr>
                        <a:t>Demand-Responsive Pricing or Priced Parking</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608229200"/>
                  </a:ext>
                </a:extLst>
              </a:tr>
            </a:tbl>
          </a:graphicData>
        </a:graphic>
      </p:graphicFrame>
      <p:sp>
        <p:nvSpPr>
          <p:cNvPr id="10" name="TextBox 9">
            <a:extLst>
              <a:ext uri="{FF2B5EF4-FFF2-40B4-BE49-F238E27FC236}">
                <a16:creationId xmlns:a16="http://schemas.microsoft.com/office/drawing/2014/main" id="{5F8F2DA7-6274-0089-650B-0B9C0960FE31}"/>
              </a:ext>
            </a:extLst>
          </p:cNvPr>
          <p:cNvSpPr txBox="1"/>
          <p:nvPr/>
        </p:nvSpPr>
        <p:spPr>
          <a:xfrm>
            <a:off x="6553200" y="365126"/>
            <a:ext cx="5410200" cy="1754326"/>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178472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F28A6-D033-D4E5-FFDA-35BBB2724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73A47-A203-007F-50EF-65D8CC885EF1}"/>
              </a:ext>
            </a:extLst>
          </p:cNvPr>
          <p:cNvSpPr>
            <a:spLocks noGrp="1"/>
          </p:cNvSpPr>
          <p:nvPr>
            <p:ph type="title"/>
          </p:nvPr>
        </p:nvSpPr>
        <p:spPr/>
        <p:txBody>
          <a:bodyPr/>
          <a:lstStyle/>
          <a:p>
            <a:r>
              <a:rPr lang="en-US" dirty="0"/>
              <a:t>4. Transit Access and Circulation</a:t>
            </a:r>
          </a:p>
        </p:txBody>
      </p:sp>
      <p:sp>
        <p:nvSpPr>
          <p:cNvPr id="8" name="TextBox 7">
            <a:extLst>
              <a:ext uri="{FF2B5EF4-FFF2-40B4-BE49-F238E27FC236}">
                <a16:creationId xmlns:a16="http://schemas.microsoft.com/office/drawing/2014/main" id="{DBC2359C-0F32-8F7B-9AEA-24672D1B53B3}"/>
              </a:ext>
            </a:extLst>
          </p:cNvPr>
          <p:cNvSpPr txBox="1"/>
          <p:nvPr/>
        </p:nvSpPr>
        <p:spPr>
          <a:xfrm>
            <a:off x="838200" y="1591056"/>
            <a:ext cx="7869702" cy="369332"/>
          </a:xfrm>
          <a:prstGeom prst="rect">
            <a:avLst/>
          </a:prstGeom>
          <a:noFill/>
        </p:spPr>
        <p:txBody>
          <a:bodyPr wrap="square" lIns="91440" tIns="45720" rIns="91440" bIns="45720" anchor="t">
            <a:spAutoFit/>
          </a:bodyPr>
          <a:lstStyle/>
          <a:p>
            <a:r>
              <a:rPr lang="en-US" dirty="0">
                <a:latin typeface="Trebuchet MS"/>
              </a:rPr>
              <a:t>A jurisdiction must comply </a:t>
            </a:r>
            <a:r>
              <a:rPr lang="en-US" b="1" i="1" dirty="0">
                <a:latin typeface="Trebuchet MS"/>
              </a:rPr>
              <a:t>with all</a:t>
            </a:r>
            <a:r>
              <a:rPr lang="en-US" dirty="0">
                <a:latin typeface="Trebuchet MS"/>
              </a:rPr>
              <a:t> of the following policies:</a:t>
            </a:r>
          </a:p>
        </p:txBody>
      </p:sp>
      <p:graphicFrame>
        <p:nvGraphicFramePr>
          <p:cNvPr id="4" name="Content Placeholder 3">
            <a:extLst>
              <a:ext uri="{FF2B5EF4-FFF2-40B4-BE49-F238E27FC236}">
                <a16:creationId xmlns:a16="http://schemas.microsoft.com/office/drawing/2014/main" id="{3A5B4837-E6D5-B77D-50CC-A54939ABDF2E}"/>
              </a:ext>
            </a:extLst>
          </p:cNvPr>
          <p:cNvGraphicFramePr>
            <a:graphicFrameLocks noGrp="1"/>
          </p:cNvGraphicFramePr>
          <p:nvPr>
            <p:ph sz="quarter" idx="13"/>
            <p:extLst>
              <p:ext uri="{D42A27DB-BD31-4B8C-83A1-F6EECF244321}">
                <p14:modId xmlns:p14="http://schemas.microsoft.com/office/powerpoint/2010/main" val="1278463586"/>
              </p:ext>
            </p:extLst>
          </p:nvPr>
        </p:nvGraphicFramePr>
        <p:xfrm>
          <a:off x="838200" y="2286000"/>
          <a:ext cx="10515600" cy="3479800"/>
        </p:xfrm>
        <a:graphic>
          <a:graphicData uri="http://schemas.openxmlformats.org/drawingml/2006/table">
            <a:tbl>
              <a:tblPr firstRow="1" bandRow="1">
                <a:tableStyleId>{10A1B5D5-9B99-4C35-A422-299274C87663}</a:tableStyleId>
              </a:tblPr>
              <a:tblGrid>
                <a:gridCol w="6289111">
                  <a:extLst>
                    <a:ext uri="{9D8B030D-6E8A-4147-A177-3AD203B41FA5}">
                      <a16:colId xmlns:a16="http://schemas.microsoft.com/office/drawing/2014/main" val="1021794308"/>
                    </a:ext>
                  </a:extLst>
                </a:gridCol>
                <a:gridCol w="2430049">
                  <a:extLst>
                    <a:ext uri="{9D8B030D-6E8A-4147-A177-3AD203B41FA5}">
                      <a16:colId xmlns:a16="http://schemas.microsoft.com/office/drawing/2014/main" val="4180148946"/>
                    </a:ext>
                  </a:extLst>
                </a:gridCol>
                <a:gridCol w="1796440">
                  <a:extLst>
                    <a:ext uri="{9D8B030D-6E8A-4147-A177-3AD203B41FA5}">
                      <a16:colId xmlns:a16="http://schemas.microsoft.com/office/drawing/2014/main" val="582931549"/>
                    </a:ext>
                  </a:extLst>
                </a:gridCol>
              </a:tblGrid>
              <a:tr h="370840">
                <a:tc>
                  <a:txBody>
                    <a:bodyPr/>
                    <a:lstStyle/>
                    <a:p>
                      <a:r>
                        <a:rPr lang="en-US"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370840">
                <a:tc>
                  <a:txBody>
                    <a:bodyPr/>
                    <a:lstStyle/>
                    <a:p>
                      <a:r>
                        <a:rPr lang="en-US" b="1" dirty="0">
                          <a:latin typeface="Trebuchet MS" panose="020B0703020202090204" pitchFamily="34" charset="0"/>
                        </a:rPr>
                        <a:t>Adopt a jurisdiction-wide Complete Streets 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5">
                              <a:lumMod val="75000"/>
                            </a:schemeClr>
                          </a:solidFill>
                          <a:latin typeface="Trebuchet MS" panose="020B0703020202090204" pitchFamily="34" charset="0"/>
                        </a:rPr>
                        <a:t>* Needs amendment</a:t>
                      </a:r>
                    </a:p>
                    <a:p>
                      <a:r>
                        <a:rPr lang="en-US" b="1" dirty="0">
                          <a:solidFill>
                            <a:schemeClr val="accent2">
                              <a:lumMod val="75000"/>
                            </a:schemeClr>
                          </a:solidFill>
                          <a:latin typeface="Trebuchet MS" panose="020B0703020202090204" pitchFamily="34" charset="0"/>
                        </a:rPr>
                        <a:t>! Needs new policy</a:t>
                      </a:r>
                    </a:p>
                    <a:p>
                      <a:r>
                        <a:rPr lang="en-US"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370840">
                <a:tc>
                  <a:txBody>
                    <a:bodyPr/>
                    <a:lstStyle/>
                    <a:p>
                      <a:r>
                        <a:rPr lang="en-US" b="1" dirty="0">
                          <a:latin typeface="Trebuchet MS" panose="020B0703020202090204" pitchFamily="34" charset="0"/>
                        </a:rPr>
                        <a:t>Prioritize implementation of active transportation projects in TOC area(s)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370840">
                <a:tc>
                  <a:txBody>
                    <a:bodyPr/>
                    <a:lstStyle/>
                    <a:p>
                      <a:r>
                        <a:rPr lang="en-US" b="1" dirty="0">
                          <a:latin typeface="Trebuchet MS" panose="020B0703020202090204" pitchFamily="34" charset="0"/>
                        </a:rPr>
                        <a:t>Complete an access gap analysis and capital improvement program for station access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69668606"/>
                  </a:ext>
                </a:extLst>
              </a:tr>
              <a:tr h="370840">
                <a:tc>
                  <a:txBody>
                    <a:bodyPr/>
                    <a:lstStyle/>
                    <a:p>
                      <a:r>
                        <a:rPr lang="en-US" b="1" dirty="0">
                          <a:latin typeface="Trebuchet MS" panose="020B0703020202090204" pitchFamily="34" charset="0"/>
                        </a:rPr>
                        <a:t>Identify Mobility Hub planning and implementation opportunities in TOC area(s)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tcPr>
                </a:tc>
                <a:extLst>
                  <a:ext uri="{0D108BD9-81ED-4DB2-BD59-A6C34878D82A}">
                    <a16:rowId xmlns:a16="http://schemas.microsoft.com/office/drawing/2014/main" val="316014718"/>
                  </a:ext>
                </a:extLst>
              </a:tr>
            </a:tbl>
          </a:graphicData>
        </a:graphic>
      </p:graphicFrame>
      <p:sp>
        <p:nvSpPr>
          <p:cNvPr id="10" name="TextBox 9">
            <a:extLst>
              <a:ext uri="{FF2B5EF4-FFF2-40B4-BE49-F238E27FC236}">
                <a16:creationId xmlns:a16="http://schemas.microsoft.com/office/drawing/2014/main" id="{12EAE602-DD6F-141B-DADF-053EBCD9C6ED}"/>
              </a:ext>
            </a:extLst>
          </p:cNvPr>
          <p:cNvSpPr txBox="1"/>
          <p:nvPr/>
        </p:nvSpPr>
        <p:spPr>
          <a:xfrm>
            <a:off x="6096000" y="204415"/>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250691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5A4B7-525A-EF62-FC04-B21B583C6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40776-FBAE-7B70-F7C3-BFF98B3995E4}"/>
              </a:ext>
            </a:extLst>
          </p:cNvPr>
          <p:cNvSpPr>
            <a:spLocks noGrp="1"/>
          </p:cNvSpPr>
          <p:nvPr>
            <p:ph type="title"/>
          </p:nvPr>
        </p:nvSpPr>
        <p:spPr/>
        <p:txBody>
          <a:bodyPr/>
          <a:lstStyle/>
          <a:p>
            <a:r>
              <a:rPr lang="en-US" dirty="0"/>
              <a:t>Timeline</a:t>
            </a:r>
          </a:p>
        </p:txBody>
      </p:sp>
      <p:graphicFrame>
        <p:nvGraphicFramePr>
          <p:cNvPr id="8" name="Table 7">
            <a:extLst>
              <a:ext uri="{FF2B5EF4-FFF2-40B4-BE49-F238E27FC236}">
                <a16:creationId xmlns:a16="http://schemas.microsoft.com/office/drawing/2014/main" id="{F19665FE-686F-E724-A3AC-FA637F3CC760}"/>
              </a:ext>
            </a:extLst>
          </p:cNvPr>
          <p:cNvGraphicFramePr>
            <a:graphicFrameLocks noGrp="1"/>
          </p:cNvGraphicFramePr>
          <p:nvPr>
            <p:extLst>
              <p:ext uri="{D42A27DB-BD31-4B8C-83A1-F6EECF244321}">
                <p14:modId xmlns:p14="http://schemas.microsoft.com/office/powerpoint/2010/main" val="2886316486"/>
              </p:ext>
            </p:extLst>
          </p:nvPr>
        </p:nvGraphicFramePr>
        <p:xfrm>
          <a:off x="3006340" y="1794743"/>
          <a:ext cx="6179319" cy="4491757"/>
        </p:xfrm>
        <a:graphic>
          <a:graphicData uri="http://schemas.openxmlformats.org/drawingml/2006/table">
            <a:tbl>
              <a:tblPr firstCol="1" bandRow="1"/>
              <a:tblGrid>
                <a:gridCol w="960836">
                  <a:extLst>
                    <a:ext uri="{9D8B030D-6E8A-4147-A177-3AD203B41FA5}">
                      <a16:colId xmlns:a16="http://schemas.microsoft.com/office/drawing/2014/main" val="267582511"/>
                    </a:ext>
                  </a:extLst>
                </a:gridCol>
                <a:gridCol w="5218483">
                  <a:extLst>
                    <a:ext uri="{9D8B030D-6E8A-4147-A177-3AD203B41FA5}">
                      <a16:colId xmlns:a16="http://schemas.microsoft.com/office/drawing/2014/main" val="2706641757"/>
                    </a:ext>
                  </a:extLst>
                </a:gridCol>
              </a:tblGrid>
              <a:tr h="1483536">
                <a:tc>
                  <a:txBody>
                    <a:bodyPr/>
                    <a:lstStyle/>
                    <a:p>
                      <a:pPr algn="ctr"/>
                      <a:r>
                        <a:rPr lang="en-US" sz="2400" b="1" dirty="0"/>
                        <a:t>2025</a:t>
                      </a:r>
                    </a:p>
                  </a:txBody>
                  <a:tcPr anchor="ctr">
                    <a:solidFill>
                      <a:srgbClr val="BAD5FC"/>
                    </a:solidFill>
                  </a:tcPr>
                </a:tc>
                <a:tc>
                  <a:txBody>
                    <a:bodyPr/>
                    <a:lstStyle/>
                    <a:p>
                      <a:pPr marL="227013" indent="-227013">
                        <a:buClr>
                          <a:schemeClr val="accent1">
                            <a:lumMod val="75000"/>
                          </a:schemeClr>
                        </a:buClr>
                        <a:buFont typeface="Arial" panose="020B0604020202020204" pitchFamily="34" charset="0"/>
                        <a:buChar char="•"/>
                      </a:pPr>
                      <a:r>
                        <a:rPr lang="en-US" sz="2400" dirty="0"/>
                        <a:t>Partner coordination and engagement</a:t>
                      </a:r>
                    </a:p>
                    <a:p>
                      <a:pPr marL="227013" indent="-227013">
                        <a:buClr>
                          <a:schemeClr val="accent1">
                            <a:lumMod val="75000"/>
                          </a:schemeClr>
                        </a:buClr>
                        <a:buFont typeface="Arial" panose="020B0604020202020204" pitchFamily="34" charset="0"/>
                        <a:buChar char="•"/>
                      </a:pPr>
                      <a:r>
                        <a:rPr lang="en-US" sz="2400" dirty="0"/>
                        <a:t>Draft OBAG 4 policy development</a:t>
                      </a:r>
                    </a:p>
                  </a:txBody>
                  <a:tcPr anchor="ctr">
                    <a:solidFill>
                      <a:schemeClr val="bg1"/>
                    </a:solidFill>
                  </a:tcPr>
                </a:tc>
                <a:extLst>
                  <a:ext uri="{0D108BD9-81ED-4DB2-BD59-A6C34878D82A}">
                    <a16:rowId xmlns:a16="http://schemas.microsoft.com/office/drawing/2014/main" val="654687947"/>
                  </a:ext>
                </a:extLst>
              </a:tr>
              <a:tr h="2006237">
                <a:tc>
                  <a:txBody>
                    <a:bodyPr/>
                    <a:lstStyle/>
                    <a:p>
                      <a:pPr algn="ctr"/>
                      <a:r>
                        <a:rPr lang="en-US" sz="2400" b="1" dirty="0"/>
                        <a:t>2026</a:t>
                      </a:r>
                    </a:p>
                  </a:txBody>
                  <a:tcPr anchor="ctr">
                    <a:solidFill>
                      <a:srgbClr val="BAD5FC"/>
                    </a:solidFill>
                  </a:tcPr>
                </a:tc>
                <a:tc>
                  <a:txBody>
                    <a:bodyPr/>
                    <a:lstStyle/>
                    <a:p>
                      <a:pPr marL="227013" indent="-227013">
                        <a:buClr>
                          <a:schemeClr val="accent1">
                            <a:lumMod val="75000"/>
                          </a:schemeClr>
                        </a:buClr>
                        <a:buFont typeface="Arial" panose="020B0604020202020204" pitchFamily="34" charset="0"/>
                        <a:buChar char="•"/>
                      </a:pPr>
                      <a:r>
                        <a:rPr lang="en-US" sz="2400" dirty="0"/>
                        <a:t>Final OBAG 4 policy adoption</a:t>
                      </a:r>
                    </a:p>
                    <a:p>
                      <a:pPr marL="227013" indent="-227013">
                        <a:buClr>
                          <a:schemeClr val="accent1">
                            <a:lumMod val="75000"/>
                          </a:schemeClr>
                        </a:buClr>
                        <a:buFont typeface="Arial" panose="020B0604020202020204" pitchFamily="34" charset="0"/>
                        <a:buChar char="•"/>
                      </a:pPr>
                      <a:r>
                        <a:rPr lang="en-US" sz="2400" dirty="0"/>
                        <a:t>OBAG call for projects (County Program)</a:t>
                      </a:r>
                    </a:p>
                    <a:p>
                      <a:pPr marL="227013" indent="-227013">
                        <a:buClr>
                          <a:schemeClr val="accent1">
                            <a:lumMod val="75000"/>
                          </a:schemeClr>
                        </a:buClr>
                        <a:buFont typeface="Arial" panose="020B0604020202020204" pitchFamily="34" charset="0"/>
                        <a:buChar char="•"/>
                      </a:pPr>
                      <a:r>
                        <a:rPr lang="en-US" sz="2400" dirty="0"/>
                        <a:t>TOC Policy compliance documentation deadline</a:t>
                      </a:r>
                    </a:p>
                  </a:txBody>
                  <a:tcPr anchor="ctr">
                    <a:solidFill>
                      <a:schemeClr val="bg1"/>
                    </a:solidFill>
                  </a:tcPr>
                </a:tc>
                <a:extLst>
                  <a:ext uri="{0D108BD9-81ED-4DB2-BD59-A6C34878D82A}">
                    <a16:rowId xmlns:a16="http://schemas.microsoft.com/office/drawing/2014/main" val="388955299"/>
                  </a:ext>
                </a:extLst>
              </a:tr>
              <a:tr h="1001984">
                <a:tc>
                  <a:txBody>
                    <a:bodyPr/>
                    <a:lstStyle/>
                    <a:p>
                      <a:pPr algn="ctr"/>
                      <a:r>
                        <a:rPr lang="en-US" sz="2400" b="1" dirty="0"/>
                        <a:t>2027</a:t>
                      </a:r>
                    </a:p>
                  </a:txBody>
                  <a:tcPr anchor="ctr">
                    <a:solidFill>
                      <a:srgbClr val="BAD5FC"/>
                    </a:solidFill>
                  </a:tcPr>
                </a:tc>
                <a:tc>
                  <a:txBody>
                    <a:bodyPr/>
                    <a:lstStyle/>
                    <a:p>
                      <a:pPr marL="227013" indent="-227013">
                        <a:buClr>
                          <a:schemeClr val="accent1">
                            <a:lumMod val="75000"/>
                          </a:schemeClr>
                        </a:buClr>
                        <a:buFont typeface="Arial" panose="020B0604020202020204" pitchFamily="34" charset="0"/>
                        <a:buChar char="•"/>
                      </a:pPr>
                      <a:r>
                        <a:rPr lang="en-US" sz="2400" dirty="0"/>
                        <a:t>OBAG 4 project selection (county program)</a:t>
                      </a:r>
                    </a:p>
                  </a:txBody>
                  <a:tcPr anchor="ctr">
                    <a:solidFill>
                      <a:schemeClr val="bg1"/>
                    </a:solidFill>
                  </a:tcPr>
                </a:tc>
                <a:extLst>
                  <a:ext uri="{0D108BD9-81ED-4DB2-BD59-A6C34878D82A}">
                    <a16:rowId xmlns:a16="http://schemas.microsoft.com/office/drawing/2014/main" val="647026636"/>
                  </a:ext>
                </a:extLst>
              </a:tr>
            </a:tbl>
          </a:graphicData>
        </a:graphic>
      </p:graphicFrame>
    </p:spTree>
    <p:extLst>
      <p:ext uri="{BB962C8B-B14F-4D97-AF65-F5344CB8AC3E}">
        <p14:creationId xmlns:p14="http://schemas.microsoft.com/office/powerpoint/2010/main" val="3515111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F6B9F-0B2D-E61B-A4CA-13B7395B2940}"/>
              </a:ext>
            </a:extLst>
          </p:cNvPr>
          <p:cNvSpPr>
            <a:spLocks noGrp="1"/>
          </p:cNvSpPr>
          <p:nvPr>
            <p:ph type="title"/>
          </p:nvPr>
        </p:nvSpPr>
        <p:spPr/>
        <p:txBody>
          <a:bodyPr/>
          <a:lstStyle/>
          <a:p>
            <a:r>
              <a:rPr lang="en-US" dirty="0"/>
              <a:t>Discussion and Recommended Action</a:t>
            </a:r>
          </a:p>
        </p:txBody>
      </p:sp>
      <p:sp>
        <p:nvSpPr>
          <p:cNvPr id="3" name="Content Placeholder 2">
            <a:extLst>
              <a:ext uri="{FF2B5EF4-FFF2-40B4-BE49-F238E27FC236}">
                <a16:creationId xmlns:a16="http://schemas.microsoft.com/office/drawing/2014/main" id="{DBD2D5B1-EEF1-B385-44D8-597CC54CFDD8}"/>
              </a:ext>
            </a:extLst>
          </p:cNvPr>
          <p:cNvSpPr>
            <a:spLocks noGrp="1"/>
          </p:cNvSpPr>
          <p:nvPr>
            <p:ph sz="quarter" idx="13"/>
          </p:nvPr>
        </p:nvSpPr>
        <p:spPr/>
        <p:txBody>
          <a:bodyPr/>
          <a:lstStyle/>
          <a:p>
            <a:pPr marL="0" indent="0">
              <a:buNone/>
            </a:pPr>
            <a:r>
              <a:rPr lang="en-US" dirty="0"/>
              <a:t>Discussion:</a:t>
            </a:r>
          </a:p>
          <a:p>
            <a:pPr lvl="1"/>
            <a:r>
              <a:rPr lang="en-US" dirty="0"/>
              <a:t>TOC Policy compliance enables us to remain competitive for OBAG funds and other regional resources</a:t>
            </a:r>
          </a:p>
          <a:p>
            <a:pPr lvl="1"/>
            <a:r>
              <a:rPr lang="en-US" dirty="0"/>
              <a:t>Policy updates are needed to achieve compliance prior to 2026 deadline</a:t>
            </a:r>
          </a:p>
          <a:p>
            <a:r>
              <a:rPr lang="en-US" dirty="0"/>
              <a:t>Recommended Action Today:</a:t>
            </a:r>
          </a:p>
          <a:p>
            <a:pPr lvl="1"/>
            <a:r>
              <a:rPr lang="en-US" dirty="0"/>
              <a:t>Direct staff to advance work needed for TOC Policy compliance</a:t>
            </a:r>
          </a:p>
        </p:txBody>
      </p:sp>
      <p:pic>
        <p:nvPicPr>
          <p:cNvPr id="4" name="Picture 2">
            <a:extLst>
              <a:ext uri="{FF2B5EF4-FFF2-40B4-BE49-F238E27FC236}">
                <a16:creationId xmlns:a16="http://schemas.microsoft.com/office/drawing/2014/main" id="{F9ADC83B-1B62-75BE-6363-D1085B0B5D2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212" y="115582"/>
            <a:ext cx="1895168" cy="194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7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8AC0-057C-DDCD-219B-114A12C19CA4}"/>
              </a:ext>
            </a:extLst>
          </p:cNvPr>
          <p:cNvSpPr>
            <a:spLocks noGrp="1"/>
          </p:cNvSpPr>
          <p:nvPr>
            <p:ph type="title"/>
          </p:nvPr>
        </p:nvSpPr>
        <p:spPr/>
        <p:txBody>
          <a:bodyPr/>
          <a:lstStyle/>
          <a:p>
            <a:r>
              <a:rPr lang="en-US" dirty="0"/>
              <a:t>Optional Slides</a:t>
            </a:r>
          </a:p>
        </p:txBody>
      </p:sp>
      <p:sp>
        <p:nvSpPr>
          <p:cNvPr id="3" name="Content Placeholder 2">
            <a:extLst>
              <a:ext uri="{FF2B5EF4-FFF2-40B4-BE49-F238E27FC236}">
                <a16:creationId xmlns:a16="http://schemas.microsoft.com/office/drawing/2014/main" id="{8269E482-2D5C-FAEA-8DA0-B7196005FD93}"/>
              </a:ext>
            </a:extLst>
          </p:cNvPr>
          <p:cNvSpPr>
            <a:spLocks noGrp="1"/>
          </p:cNvSpPr>
          <p:nvPr>
            <p:ph idx="4294967295"/>
          </p:nvPr>
        </p:nvSpPr>
        <p:spPr>
          <a:xfrm>
            <a:off x="838200" y="1825625"/>
            <a:ext cx="10515600" cy="4351338"/>
          </a:xfrm>
        </p:spPr>
        <p:txBody>
          <a:bodyPr/>
          <a:lstStyle/>
          <a:p>
            <a:endParaRPr lang="en-US"/>
          </a:p>
        </p:txBody>
      </p:sp>
    </p:spTree>
    <p:extLst>
      <p:ext uri="{BB962C8B-B14F-4D97-AF65-F5344CB8AC3E}">
        <p14:creationId xmlns:p14="http://schemas.microsoft.com/office/powerpoint/2010/main" val="327184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A004-F548-2B43-C501-72B2796C3629}"/>
              </a:ext>
            </a:extLst>
          </p:cNvPr>
          <p:cNvSpPr>
            <a:spLocks noGrp="1"/>
          </p:cNvSpPr>
          <p:nvPr>
            <p:ph type="title"/>
          </p:nvPr>
        </p:nvSpPr>
        <p:spPr/>
        <p:txBody>
          <a:bodyPr/>
          <a:lstStyle/>
          <a:p>
            <a:r>
              <a:rPr lang="en-US" dirty="0"/>
              <a:t>Agenda/Goal Today</a:t>
            </a:r>
          </a:p>
        </p:txBody>
      </p:sp>
      <p:sp>
        <p:nvSpPr>
          <p:cNvPr id="3" name="Content Placeholder 2">
            <a:extLst>
              <a:ext uri="{FF2B5EF4-FFF2-40B4-BE49-F238E27FC236}">
                <a16:creationId xmlns:a16="http://schemas.microsoft.com/office/drawing/2014/main" id="{C4CC0D37-20D5-E4C6-72F8-A99AE46EB31D}"/>
              </a:ext>
            </a:extLst>
          </p:cNvPr>
          <p:cNvSpPr>
            <a:spLocks noGrp="1"/>
          </p:cNvSpPr>
          <p:nvPr>
            <p:ph idx="4294967295"/>
          </p:nvPr>
        </p:nvSpPr>
        <p:spPr>
          <a:xfrm>
            <a:off x="838200" y="1825625"/>
            <a:ext cx="10515600" cy="4351338"/>
          </a:xfrm>
        </p:spPr>
        <p:txBody>
          <a:bodyPr>
            <a:noAutofit/>
          </a:bodyPr>
          <a:lstStyle/>
          <a:p>
            <a:pPr marL="0" indent="0">
              <a:buNone/>
            </a:pPr>
            <a:r>
              <a:rPr lang="en-US" dirty="0"/>
              <a:t>Agenda</a:t>
            </a:r>
          </a:p>
          <a:p>
            <a:pPr lvl="1"/>
            <a:r>
              <a:rPr lang="en-US" dirty="0"/>
              <a:t>Overview of the MTC TOC Policy</a:t>
            </a:r>
          </a:p>
          <a:p>
            <a:pPr lvl="1"/>
            <a:r>
              <a:rPr lang="en-US" dirty="0">
                <a:highlight>
                  <a:srgbClr val="FFFF00"/>
                </a:highlight>
              </a:rPr>
              <a:t>[Jurisdiction name]</a:t>
            </a:r>
            <a:r>
              <a:rPr lang="en-US" dirty="0"/>
              <a:t> and TOC Policy consistency</a:t>
            </a:r>
          </a:p>
          <a:p>
            <a:pPr marL="0" indent="0">
              <a:buNone/>
            </a:pPr>
            <a:r>
              <a:rPr lang="en-US" dirty="0"/>
              <a:t>Actions</a:t>
            </a:r>
          </a:p>
          <a:p>
            <a:pPr lvl="1"/>
            <a:r>
              <a:rPr lang="en-US" dirty="0"/>
              <a:t>Receive direction on how to advance compliance with MTC’s TOC Policy </a:t>
            </a:r>
          </a:p>
          <a:p>
            <a:pPr lvl="1"/>
            <a:r>
              <a:rPr lang="en-US" dirty="0"/>
              <a:t>Receive direction on recommended policy updates</a:t>
            </a:r>
          </a:p>
          <a:p>
            <a:pPr lvl="1"/>
            <a:endParaRPr lang="en-US" dirty="0"/>
          </a:p>
        </p:txBody>
      </p:sp>
      <p:pic>
        <p:nvPicPr>
          <p:cNvPr id="5" name="Picture 2">
            <a:extLst>
              <a:ext uri="{FF2B5EF4-FFF2-40B4-BE49-F238E27FC236}">
                <a16:creationId xmlns:a16="http://schemas.microsoft.com/office/drawing/2014/main" id="{72F1371D-E80E-7B77-56C5-F9953051125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212" y="115582"/>
            <a:ext cx="1895168" cy="194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5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1943-9F29-ED62-6A01-CAD0FD987430}"/>
              </a:ext>
            </a:extLst>
          </p:cNvPr>
          <p:cNvSpPr>
            <a:spLocks noGrp="1"/>
          </p:cNvSpPr>
          <p:nvPr>
            <p:ph type="title"/>
          </p:nvPr>
        </p:nvSpPr>
        <p:spPr/>
        <p:txBody>
          <a:bodyPr/>
          <a:lstStyle/>
          <a:p>
            <a:r>
              <a:rPr lang="en-US" dirty="0"/>
              <a:t>TOC Overview</a:t>
            </a:r>
          </a:p>
        </p:txBody>
      </p:sp>
      <p:sp>
        <p:nvSpPr>
          <p:cNvPr id="3" name="Content Placeholder 2">
            <a:extLst>
              <a:ext uri="{FF2B5EF4-FFF2-40B4-BE49-F238E27FC236}">
                <a16:creationId xmlns:a16="http://schemas.microsoft.com/office/drawing/2014/main" id="{5A8E478C-2B72-7678-2DF2-80E7775B0925}"/>
              </a:ext>
            </a:extLst>
          </p:cNvPr>
          <p:cNvSpPr>
            <a:spLocks noGrp="1"/>
          </p:cNvSpPr>
          <p:nvPr>
            <p:ph idx="4294967295"/>
          </p:nvPr>
        </p:nvSpPr>
        <p:spPr>
          <a:xfrm>
            <a:off x="838199" y="1825625"/>
            <a:ext cx="8420465" cy="4667250"/>
          </a:xfrm>
        </p:spPr>
        <p:txBody>
          <a:bodyPr vert="horz" lIns="91440" tIns="45720" rIns="91440" bIns="45720" rtlCol="0" anchor="t">
            <a:normAutofit fontScale="85000" lnSpcReduction="20000"/>
          </a:bodyPr>
          <a:lstStyle/>
          <a:p>
            <a:pPr marL="0" indent="0">
              <a:lnSpc>
                <a:spcPct val="120000"/>
              </a:lnSpc>
              <a:buNone/>
            </a:pPr>
            <a:r>
              <a:rPr lang="en-US" dirty="0"/>
              <a:t>Transit Oriented Communities (TOC) Policy</a:t>
            </a:r>
          </a:p>
          <a:p>
            <a:pPr marL="464820" lvl="1" indent="-283845">
              <a:lnSpc>
                <a:spcPct val="120000"/>
              </a:lnSpc>
            </a:pPr>
            <a:r>
              <a:rPr lang="en-US" dirty="0">
                <a:latin typeface="Trebuchet MS"/>
              </a:rPr>
              <a:t>Adopted in 2022, TOC is a program that advances implementation of Plan Bay Area and identifies criteria in various categories (e.g., parking standards or minimum zoning)</a:t>
            </a:r>
          </a:p>
          <a:p>
            <a:pPr lvl="1">
              <a:lnSpc>
                <a:spcPct val="120000"/>
              </a:lnSpc>
            </a:pPr>
            <a:r>
              <a:rPr lang="en-US" dirty="0"/>
              <a:t>Goal: protect regional transportation investments by encouraging appropriate densities, parking controls, affordable housing and station access </a:t>
            </a:r>
          </a:p>
          <a:p>
            <a:pPr lvl="1">
              <a:lnSpc>
                <a:spcPct val="120000"/>
              </a:lnSpc>
            </a:pPr>
            <a:r>
              <a:rPr lang="en-US" dirty="0"/>
              <a:t>Compliance is voluntary</a:t>
            </a:r>
          </a:p>
          <a:p>
            <a:pPr marL="0" indent="0">
              <a:lnSpc>
                <a:spcPct val="120000"/>
              </a:lnSpc>
              <a:buNone/>
            </a:pPr>
            <a:r>
              <a:rPr lang="en-US" dirty="0"/>
              <a:t>Why be Consistent with TOC?</a:t>
            </a:r>
          </a:p>
          <a:p>
            <a:pPr lvl="1">
              <a:lnSpc>
                <a:spcPct val="120000"/>
              </a:lnSpc>
            </a:pPr>
            <a:r>
              <a:rPr lang="en-US" dirty="0"/>
              <a:t>Prioritization for One Bay Area Grant (OBAG) funds, beginning with OBAG 4 in 2026</a:t>
            </a:r>
          </a:p>
          <a:p>
            <a:pPr lvl="1">
              <a:lnSpc>
                <a:spcPct val="120000"/>
              </a:lnSpc>
            </a:pPr>
            <a:r>
              <a:rPr lang="en-US" dirty="0"/>
              <a:t>Support sustainable planning goals identified in Plan Bay Area 2050</a:t>
            </a:r>
          </a:p>
        </p:txBody>
      </p:sp>
      <p:pic>
        <p:nvPicPr>
          <p:cNvPr id="4" name="Picture 2" descr="Cover of the document Plan Bay Area 2050: A Vision for the Future. Colorful illustration of green rolling hills and water plus trees, people, streets, buildings, and bridges.">
            <a:extLst>
              <a:ext uri="{FF2B5EF4-FFF2-40B4-BE49-F238E27FC236}">
                <a16:creationId xmlns:a16="http://schemas.microsoft.com/office/drawing/2014/main" id="{99DCFF0F-8AC4-1C7E-C767-B24D0A829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419" y="1231265"/>
            <a:ext cx="2569322" cy="335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47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2F54-3B2E-C38B-FA0D-252207628D42}"/>
              </a:ext>
            </a:extLst>
          </p:cNvPr>
          <p:cNvSpPr>
            <a:spLocks noGrp="1"/>
          </p:cNvSpPr>
          <p:nvPr>
            <p:ph type="title"/>
          </p:nvPr>
        </p:nvSpPr>
        <p:spPr/>
        <p:txBody>
          <a:bodyPr/>
          <a:lstStyle/>
          <a:p>
            <a:r>
              <a:rPr lang="en-US" dirty="0"/>
              <a:t>One Bay Area Grant (OBAG)</a:t>
            </a:r>
          </a:p>
        </p:txBody>
      </p:sp>
      <p:sp>
        <p:nvSpPr>
          <p:cNvPr id="3" name="Content Placeholder 2">
            <a:extLst>
              <a:ext uri="{FF2B5EF4-FFF2-40B4-BE49-F238E27FC236}">
                <a16:creationId xmlns:a16="http://schemas.microsoft.com/office/drawing/2014/main" id="{5FD437C1-DE1D-505E-8767-89B11FF8B860}"/>
              </a:ext>
            </a:extLst>
          </p:cNvPr>
          <p:cNvSpPr>
            <a:spLocks noGrp="1"/>
          </p:cNvSpPr>
          <p:nvPr>
            <p:ph sz="quarter" idx="13"/>
          </p:nvPr>
        </p:nvSpPr>
        <p:spPr>
          <a:xfrm>
            <a:off x="838200" y="1772444"/>
            <a:ext cx="7247709" cy="4351338"/>
          </a:xfrm>
        </p:spPr>
        <p:txBody>
          <a:bodyPr vert="horz" lIns="91440" tIns="45720" rIns="91440" bIns="45720" rtlCol="0" anchor="t">
            <a:noAutofit/>
          </a:bodyPr>
          <a:lstStyle/>
          <a:p>
            <a:pPr marL="0" indent="0">
              <a:buNone/>
            </a:pPr>
            <a:r>
              <a:rPr lang="en-US" dirty="0"/>
              <a:t>MTC program to distribute region’s share of federal transportation funding </a:t>
            </a:r>
          </a:p>
          <a:p>
            <a:pPr marL="0" indent="0">
              <a:buNone/>
            </a:pPr>
            <a:r>
              <a:rPr lang="en-US" sz="2400" dirty="0">
                <a:latin typeface="Trebuchet MS"/>
              </a:rPr>
              <a:t>Past three funding cycles</a:t>
            </a:r>
          </a:p>
          <a:p>
            <a:pPr marL="464820" lvl="1" indent="-283845"/>
            <a:r>
              <a:rPr lang="en-US" sz="2200" dirty="0">
                <a:latin typeface="Trebuchet MS"/>
              </a:rPr>
              <a:t>MTC has distributed over $941 million </a:t>
            </a:r>
          </a:p>
          <a:p>
            <a:pPr marL="464820" lvl="1" indent="-283845"/>
            <a:r>
              <a:rPr lang="en-US" sz="2200" dirty="0">
                <a:highlight>
                  <a:srgbClr val="FFFF00"/>
                </a:highlight>
                <a:latin typeface="Trebuchet MS"/>
              </a:rPr>
              <a:t>[City]</a:t>
            </a:r>
            <a:r>
              <a:rPr lang="en-US" sz="2200" dirty="0">
                <a:latin typeface="Trebuchet MS"/>
              </a:rPr>
              <a:t> has received just under </a:t>
            </a:r>
            <a:r>
              <a:rPr lang="en-US" sz="2200" dirty="0">
                <a:highlight>
                  <a:srgbClr val="FFFF00"/>
                </a:highlight>
                <a:latin typeface="Trebuchet MS"/>
              </a:rPr>
              <a:t>[$XXXX]</a:t>
            </a:r>
            <a:r>
              <a:rPr lang="en-US" sz="2200" dirty="0">
                <a:latin typeface="Trebuchet MS"/>
              </a:rPr>
              <a:t> million</a:t>
            </a:r>
            <a:r>
              <a:rPr lang="en-US" dirty="0">
                <a:latin typeface="Trebuchet MS"/>
              </a:rPr>
              <a:t> </a:t>
            </a:r>
          </a:p>
          <a:p>
            <a:r>
              <a:rPr lang="en-US" sz="2400" dirty="0">
                <a:latin typeface="Trebuchet MS"/>
              </a:rPr>
              <a:t>Next funding cycle</a:t>
            </a:r>
          </a:p>
          <a:p>
            <a:pPr marL="464820" lvl="1" indent="-283845"/>
            <a:r>
              <a:rPr lang="en-US" sz="2200" dirty="0">
                <a:latin typeface="Trebuchet MS"/>
              </a:rPr>
              <a:t>Scheduled for 2026</a:t>
            </a:r>
          </a:p>
          <a:p>
            <a:pPr marL="464820" lvl="1" indent="-283845"/>
            <a:r>
              <a:rPr lang="en-US" sz="2200" dirty="0">
                <a:latin typeface="Trebuchet MS"/>
              </a:rPr>
              <a:t>TOC Policy compliance will be a meaningful factor </a:t>
            </a:r>
          </a:p>
        </p:txBody>
      </p:sp>
      <p:sp>
        <p:nvSpPr>
          <p:cNvPr id="6" name="Rectangle 5">
            <a:extLst>
              <a:ext uri="{FF2B5EF4-FFF2-40B4-BE49-F238E27FC236}">
                <a16:creationId xmlns:a16="http://schemas.microsoft.com/office/drawing/2014/main" id="{EBDDE478-09AC-D94E-3F86-AC9F0EFF6A7A}"/>
              </a:ext>
              <a:ext uri="{C183D7F6-B498-43B3-948B-1728B52AA6E4}">
                <adec:decorative xmlns:adec="http://schemas.microsoft.com/office/drawing/2017/decorative" val="1"/>
              </a:ext>
            </a:extLst>
          </p:cNvPr>
          <p:cNvSpPr>
            <a:spLocks/>
          </p:cNvSpPr>
          <p:nvPr/>
        </p:nvSpPr>
        <p:spPr>
          <a:xfrm>
            <a:off x="8334103" y="1772444"/>
            <a:ext cx="3857897" cy="447375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68255B-8741-A524-41D0-177F577014F0}"/>
              </a:ext>
            </a:extLst>
          </p:cNvPr>
          <p:cNvSpPr txBox="1"/>
          <p:nvPr/>
        </p:nvSpPr>
        <p:spPr>
          <a:xfrm>
            <a:off x="8556171" y="2045510"/>
            <a:ext cx="3405052" cy="3970318"/>
          </a:xfrm>
          <a:prstGeom prst="rect">
            <a:avLst/>
          </a:prstGeom>
          <a:noFill/>
        </p:spPr>
        <p:txBody>
          <a:bodyPr wrap="square" rtlCol="0">
            <a:spAutoFit/>
          </a:bodyPr>
          <a:lstStyle/>
          <a:p>
            <a:r>
              <a:rPr lang="en-US" sz="2800" i="1" dirty="0">
                <a:solidFill>
                  <a:schemeClr val="bg1"/>
                </a:solidFill>
              </a:rPr>
              <a:t>“Future One Bay Area Grant (OBAG) funding cycles will consider funding revisions that prioritize investments in transit stations areas that are subject to and compliant with the TOC Policy.” </a:t>
            </a:r>
          </a:p>
        </p:txBody>
      </p:sp>
    </p:spTree>
    <p:extLst>
      <p:ext uri="{BB962C8B-B14F-4D97-AF65-F5344CB8AC3E}">
        <p14:creationId xmlns:p14="http://schemas.microsoft.com/office/powerpoint/2010/main" val="333849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0914-91DF-B96C-A62B-34E3B9805B55}"/>
              </a:ext>
            </a:extLst>
          </p:cNvPr>
          <p:cNvSpPr>
            <a:spLocks noGrp="1"/>
          </p:cNvSpPr>
          <p:nvPr>
            <p:ph type="title"/>
          </p:nvPr>
        </p:nvSpPr>
        <p:spPr/>
        <p:txBody>
          <a:bodyPr/>
          <a:lstStyle/>
          <a:p>
            <a:r>
              <a:rPr lang="en-US" dirty="0"/>
              <a:t>Past OBAG Projects</a:t>
            </a:r>
          </a:p>
        </p:txBody>
      </p:sp>
      <p:sp>
        <p:nvSpPr>
          <p:cNvPr id="6" name="TextBox 5">
            <a:extLst>
              <a:ext uri="{FF2B5EF4-FFF2-40B4-BE49-F238E27FC236}">
                <a16:creationId xmlns:a16="http://schemas.microsoft.com/office/drawing/2014/main" id="{47AFB798-3797-D28F-FA1C-1530F612DC10}"/>
              </a:ext>
            </a:extLst>
          </p:cNvPr>
          <p:cNvSpPr txBox="1"/>
          <p:nvPr/>
        </p:nvSpPr>
        <p:spPr>
          <a:xfrm>
            <a:off x="6212910" y="5576996"/>
            <a:ext cx="5874706" cy="1200329"/>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bracketed highlighted content. Add list of prior OBAG funded projects and total amount of awards. Add photos of projects.]</a:t>
            </a:r>
          </a:p>
        </p:txBody>
      </p:sp>
      <p:sp>
        <p:nvSpPr>
          <p:cNvPr id="4" name="Content Placeholder 3">
            <a:extLst>
              <a:ext uri="{FF2B5EF4-FFF2-40B4-BE49-F238E27FC236}">
                <a16:creationId xmlns:a16="http://schemas.microsoft.com/office/drawing/2014/main" id="{4B70A3EA-AB7B-B086-3E10-30569EC50760}"/>
              </a:ext>
            </a:extLst>
          </p:cNvPr>
          <p:cNvSpPr>
            <a:spLocks noGrp="1"/>
          </p:cNvSpPr>
          <p:nvPr>
            <p:ph sz="half" idx="2"/>
          </p:nvPr>
        </p:nvSpPr>
        <p:spPr/>
        <p:txBody>
          <a:bodyPr/>
          <a:lstStyle/>
          <a:p>
            <a:pPr marL="0" indent="0">
              <a:buNone/>
            </a:pPr>
            <a:r>
              <a:rPr lang="en-US" dirty="0"/>
              <a:t>Projects Awarded OBAG Funds</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marL="0" indent="0">
              <a:buNone/>
            </a:pPr>
            <a:r>
              <a:rPr lang="en-US" dirty="0"/>
              <a:t>Total </a:t>
            </a:r>
            <a:r>
              <a:rPr lang="en-US" dirty="0">
                <a:highlight>
                  <a:srgbClr val="FFFF00"/>
                </a:highlight>
              </a:rPr>
              <a:t>[$X,X00,000]</a:t>
            </a:r>
          </a:p>
          <a:p>
            <a:endParaRPr lang="en-US" dirty="0"/>
          </a:p>
        </p:txBody>
      </p:sp>
      <p:pic>
        <p:nvPicPr>
          <p:cNvPr id="8" name="Content Placeholder 7">
            <a:extLst>
              <a:ext uri="{FF2B5EF4-FFF2-40B4-BE49-F238E27FC236}">
                <a16:creationId xmlns:a16="http://schemas.microsoft.com/office/drawing/2014/main" id="{BDD09C77-B994-E537-A661-981D6F8C25DC}"/>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38" t="11557" r="964" b="7367"/>
          <a:stretch/>
        </p:blipFill>
        <p:spPr>
          <a:xfrm>
            <a:off x="838200" y="1825625"/>
            <a:ext cx="3746326" cy="2108200"/>
          </a:xfrm>
        </p:spPr>
      </p:pic>
      <p:sp>
        <p:nvSpPr>
          <p:cNvPr id="16" name="TextBox 15">
            <a:extLst>
              <a:ext uri="{FF2B5EF4-FFF2-40B4-BE49-F238E27FC236}">
                <a16:creationId xmlns:a16="http://schemas.microsoft.com/office/drawing/2014/main" id="{691CEE18-A96E-F0ED-6D59-DC43C898DD18}"/>
              </a:ext>
            </a:extLst>
          </p:cNvPr>
          <p:cNvSpPr txBox="1"/>
          <p:nvPr/>
        </p:nvSpPr>
        <p:spPr>
          <a:xfrm>
            <a:off x="1664164" y="2556559"/>
            <a:ext cx="1801742" cy="646331"/>
          </a:xfrm>
          <a:prstGeom prst="rect">
            <a:avLst/>
          </a:prstGeom>
          <a:solidFill>
            <a:schemeClr val="accent2"/>
          </a:solidFill>
          <a:ln>
            <a:noFill/>
          </a:ln>
        </p:spPr>
        <p:txBody>
          <a:bodyPr wrap="square" rtlCol="0">
            <a:spAutoFit/>
          </a:bodyPr>
          <a:lstStyle/>
          <a:p>
            <a:r>
              <a:rPr lang="en-US" dirty="0">
                <a:highlight>
                  <a:srgbClr val="FFFF00"/>
                </a:highlight>
              </a:rPr>
              <a:t>[Change image as desired]</a:t>
            </a:r>
          </a:p>
        </p:txBody>
      </p:sp>
      <p:pic>
        <p:nvPicPr>
          <p:cNvPr id="10" name="Content Placeholder 9" descr="Person with long hair, wearing scarf, overcoat, and mittens, wearing camera strap and holding traditional film camera">
            <a:extLst>
              <a:ext uri="{FF2B5EF4-FFF2-40B4-BE49-F238E27FC236}">
                <a16:creationId xmlns:a16="http://schemas.microsoft.com/office/drawing/2014/main" id="{EE878E97-B406-A729-72D8-20C2B83312E3}"/>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rcRect l="2907" t="10927" b="7217"/>
          <a:stretch/>
        </p:blipFill>
        <p:spPr>
          <a:xfrm>
            <a:off x="838200" y="4200525"/>
            <a:ext cx="3746326" cy="2106613"/>
          </a:xfrm>
        </p:spPr>
      </p:pic>
      <p:sp>
        <p:nvSpPr>
          <p:cNvPr id="17" name="TextBox 16">
            <a:extLst>
              <a:ext uri="{FF2B5EF4-FFF2-40B4-BE49-F238E27FC236}">
                <a16:creationId xmlns:a16="http://schemas.microsoft.com/office/drawing/2014/main" id="{B0CCD927-3B77-C219-BF3A-E60265226221}"/>
              </a:ext>
            </a:extLst>
          </p:cNvPr>
          <p:cNvSpPr txBox="1"/>
          <p:nvPr/>
        </p:nvSpPr>
        <p:spPr>
          <a:xfrm>
            <a:off x="1664164" y="4930665"/>
            <a:ext cx="1801742" cy="646331"/>
          </a:xfrm>
          <a:prstGeom prst="rect">
            <a:avLst/>
          </a:prstGeom>
          <a:solidFill>
            <a:schemeClr val="accent2"/>
          </a:solidFill>
          <a:ln>
            <a:noFill/>
          </a:ln>
        </p:spPr>
        <p:txBody>
          <a:bodyPr wrap="square" rtlCol="0">
            <a:spAutoFit/>
          </a:bodyPr>
          <a:lstStyle/>
          <a:p>
            <a:r>
              <a:rPr lang="en-US" dirty="0">
                <a:highlight>
                  <a:srgbClr val="FFFF00"/>
                </a:highlight>
              </a:rPr>
              <a:t>[Change image as desired]</a:t>
            </a:r>
          </a:p>
        </p:txBody>
      </p:sp>
    </p:spTree>
    <p:extLst>
      <p:ext uri="{BB962C8B-B14F-4D97-AF65-F5344CB8AC3E}">
        <p14:creationId xmlns:p14="http://schemas.microsoft.com/office/powerpoint/2010/main" val="370092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1141D-8B42-5FEC-138A-863EDA9E0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A938F-EC1E-B531-3C70-1CFA3006F3C8}"/>
              </a:ext>
            </a:extLst>
          </p:cNvPr>
          <p:cNvSpPr>
            <a:spLocks noGrp="1"/>
          </p:cNvSpPr>
          <p:nvPr>
            <p:ph type="title"/>
          </p:nvPr>
        </p:nvSpPr>
        <p:spPr/>
        <p:txBody>
          <a:bodyPr/>
          <a:lstStyle/>
          <a:p>
            <a:r>
              <a:rPr lang="en-US" dirty="0"/>
              <a:t>Potential Future OBAG Projects</a:t>
            </a:r>
          </a:p>
        </p:txBody>
      </p:sp>
      <p:sp>
        <p:nvSpPr>
          <p:cNvPr id="4" name="Content Placeholder 3">
            <a:extLst>
              <a:ext uri="{FF2B5EF4-FFF2-40B4-BE49-F238E27FC236}">
                <a16:creationId xmlns:a16="http://schemas.microsoft.com/office/drawing/2014/main" id="{39440129-C61E-2DFC-9AEC-8F7411B2DC05}"/>
              </a:ext>
            </a:extLst>
          </p:cNvPr>
          <p:cNvSpPr>
            <a:spLocks noGrp="1"/>
          </p:cNvSpPr>
          <p:nvPr>
            <p:ph sz="half" idx="2"/>
          </p:nvPr>
        </p:nvSpPr>
        <p:spPr>
          <a:xfrm>
            <a:off x="4997885" y="1825624"/>
            <a:ext cx="6648188" cy="4492603"/>
          </a:xfrm>
        </p:spPr>
        <p:txBody>
          <a:bodyPr vert="horz" lIns="91440" tIns="45720" rIns="91440" bIns="45720" rtlCol="0" anchor="t">
            <a:noAutofit/>
          </a:bodyPr>
          <a:lstStyle/>
          <a:p>
            <a:pPr marL="0" indent="0">
              <a:buNone/>
            </a:pPr>
            <a:r>
              <a:rPr lang="en-US" sz="2400" dirty="0">
                <a:latin typeface="Trebuchet MS"/>
              </a:rPr>
              <a:t>Projects that could be Awarded OBAG Funds</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lvl="1"/>
            <a:r>
              <a:rPr lang="en-US" dirty="0">
                <a:highlight>
                  <a:srgbClr val="FFFF00"/>
                </a:highlight>
              </a:rPr>
              <a:t>[Project Name, Year, $XXXXX]</a:t>
            </a:r>
          </a:p>
          <a:p>
            <a:pPr marL="0" indent="0">
              <a:buNone/>
            </a:pPr>
            <a:r>
              <a:rPr lang="en-US" dirty="0"/>
              <a:t>Total </a:t>
            </a:r>
            <a:r>
              <a:rPr lang="en-US" dirty="0">
                <a:highlight>
                  <a:srgbClr val="FFFF00"/>
                </a:highlight>
              </a:rPr>
              <a:t>[$X,X00,000]</a:t>
            </a:r>
          </a:p>
          <a:p>
            <a:endParaRPr lang="en-US" dirty="0"/>
          </a:p>
        </p:txBody>
      </p:sp>
      <p:sp>
        <p:nvSpPr>
          <p:cNvPr id="6" name="TextBox 5">
            <a:extLst>
              <a:ext uri="{FF2B5EF4-FFF2-40B4-BE49-F238E27FC236}">
                <a16:creationId xmlns:a16="http://schemas.microsoft.com/office/drawing/2014/main" id="{110FFB36-2668-74FF-DA88-45F8A8DDA40F}"/>
              </a:ext>
            </a:extLst>
          </p:cNvPr>
          <p:cNvSpPr txBox="1"/>
          <p:nvPr/>
        </p:nvSpPr>
        <p:spPr>
          <a:xfrm>
            <a:off x="6101973" y="5514704"/>
            <a:ext cx="5862181" cy="1200329"/>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bracketed highlighted content. Add list of potential future OBAG funded projects and total amount of awards.  Add photos of projects.]</a:t>
            </a:r>
          </a:p>
        </p:txBody>
      </p:sp>
      <p:pic>
        <p:nvPicPr>
          <p:cNvPr id="8" name="Content Placeholder 7">
            <a:extLst>
              <a:ext uri="{FF2B5EF4-FFF2-40B4-BE49-F238E27FC236}">
                <a16:creationId xmlns:a16="http://schemas.microsoft.com/office/drawing/2014/main" id="{9FD565F6-4A26-487F-4364-19D1B2307FCA}"/>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38" t="11557" r="964" b="7367"/>
          <a:stretch/>
        </p:blipFill>
        <p:spPr>
          <a:xfrm>
            <a:off x="838200" y="1825625"/>
            <a:ext cx="3746326" cy="2108200"/>
          </a:xfrm>
        </p:spPr>
      </p:pic>
      <p:sp>
        <p:nvSpPr>
          <p:cNvPr id="16" name="TextBox 15">
            <a:extLst>
              <a:ext uri="{FF2B5EF4-FFF2-40B4-BE49-F238E27FC236}">
                <a16:creationId xmlns:a16="http://schemas.microsoft.com/office/drawing/2014/main" id="{EEDD0EA1-F4F1-7EB0-981C-247692F8C8DB}"/>
              </a:ext>
            </a:extLst>
          </p:cNvPr>
          <p:cNvSpPr txBox="1"/>
          <p:nvPr/>
        </p:nvSpPr>
        <p:spPr>
          <a:xfrm>
            <a:off x="1664164" y="2556559"/>
            <a:ext cx="1801742" cy="646331"/>
          </a:xfrm>
          <a:prstGeom prst="rect">
            <a:avLst/>
          </a:prstGeom>
          <a:solidFill>
            <a:schemeClr val="accent2"/>
          </a:solidFill>
          <a:ln>
            <a:noFill/>
          </a:ln>
        </p:spPr>
        <p:txBody>
          <a:bodyPr wrap="square" rtlCol="0">
            <a:spAutoFit/>
          </a:bodyPr>
          <a:lstStyle/>
          <a:p>
            <a:r>
              <a:rPr lang="en-US" dirty="0">
                <a:highlight>
                  <a:srgbClr val="FFFF00"/>
                </a:highlight>
              </a:rPr>
              <a:t>[Change image as desired]</a:t>
            </a:r>
          </a:p>
        </p:txBody>
      </p:sp>
      <p:pic>
        <p:nvPicPr>
          <p:cNvPr id="10" name="Content Placeholder 9">
            <a:extLst>
              <a:ext uri="{FF2B5EF4-FFF2-40B4-BE49-F238E27FC236}">
                <a16:creationId xmlns:a16="http://schemas.microsoft.com/office/drawing/2014/main" id="{27B0C307-2D92-1D4F-733C-4141FC977972}"/>
              </a:ext>
              <a:ext uri="{C183D7F6-B498-43B3-948B-1728B52AA6E4}">
                <adec:decorative xmlns:adec="http://schemas.microsoft.com/office/drawing/2017/decorative" val="1"/>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rcRect l="2907" t="10927" b="7217"/>
          <a:stretch/>
        </p:blipFill>
        <p:spPr>
          <a:xfrm>
            <a:off x="838200" y="4200525"/>
            <a:ext cx="3746326" cy="2106613"/>
          </a:xfrm>
        </p:spPr>
      </p:pic>
      <p:sp>
        <p:nvSpPr>
          <p:cNvPr id="17" name="TextBox 16">
            <a:extLst>
              <a:ext uri="{FF2B5EF4-FFF2-40B4-BE49-F238E27FC236}">
                <a16:creationId xmlns:a16="http://schemas.microsoft.com/office/drawing/2014/main" id="{DAE44DCF-45EE-78E4-A7DE-A1EBB98849E0}"/>
              </a:ext>
            </a:extLst>
          </p:cNvPr>
          <p:cNvSpPr txBox="1"/>
          <p:nvPr/>
        </p:nvSpPr>
        <p:spPr>
          <a:xfrm>
            <a:off x="1664164" y="4930665"/>
            <a:ext cx="1801742" cy="646331"/>
          </a:xfrm>
          <a:prstGeom prst="rect">
            <a:avLst/>
          </a:prstGeom>
          <a:solidFill>
            <a:schemeClr val="accent2"/>
          </a:solidFill>
          <a:ln>
            <a:noFill/>
          </a:ln>
        </p:spPr>
        <p:txBody>
          <a:bodyPr wrap="square" rtlCol="0">
            <a:spAutoFit/>
          </a:bodyPr>
          <a:lstStyle/>
          <a:p>
            <a:r>
              <a:rPr lang="en-US" dirty="0">
                <a:highlight>
                  <a:srgbClr val="FFFF00"/>
                </a:highlight>
              </a:rPr>
              <a:t>[Change image as desired]</a:t>
            </a:r>
          </a:p>
        </p:txBody>
      </p:sp>
    </p:spTree>
    <p:extLst>
      <p:ext uri="{BB962C8B-B14F-4D97-AF65-F5344CB8AC3E}">
        <p14:creationId xmlns:p14="http://schemas.microsoft.com/office/powerpoint/2010/main" val="205342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B239-61BB-ADAB-2F4F-CAFEA6CE9DC8}"/>
              </a:ext>
            </a:extLst>
          </p:cNvPr>
          <p:cNvSpPr>
            <a:spLocks noGrp="1"/>
          </p:cNvSpPr>
          <p:nvPr>
            <p:ph type="title"/>
          </p:nvPr>
        </p:nvSpPr>
        <p:spPr/>
        <p:txBody>
          <a:bodyPr/>
          <a:lstStyle/>
          <a:p>
            <a:r>
              <a:rPr lang="en-US" dirty="0"/>
              <a:t>TOC Station Area</a:t>
            </a:r>
          </a:p>
        </p:txBody>
      </p:sp>
      <p:sp>
        <p:nvSpPr>
          <p:cNvPr id="4" name="Content Placeholder 3">
            <a:extLst>
              <a:ext uri="{FF2B5EF4-FFF2-40B4-BE49-F238E27FC236}">
                <a16:creationId xmlns:a16="http://schemas.microsoft.com/office/drawing/2014/main" id="{3ECA21CE-C2A5-4621-E3EF-8223D3BA41BA}"/>
              </a:ext>
            </a:extLst>
          </p:cNvPr>
          <p:cNvSpPr>
            <a:spLocks noGrp="1"/>
          </p:cNvSpPr>
          <p:nvPr>
            <p:ph sz="half" idx="2"/>
          </p:nvPr>
        </p:nvSpPr>
        <p:spPr>
          <a:xfrm>
            <a:off x="5523978" y="1825624"/>
            <a:ext cx="5416840" cy="1603375"/>
          </a:xfrm>
        </p:spPr>
        <p:txBody>
          <a:bodyPr>
            <a:normAutofit fontScale="85000" lnSpcReduction="20000"/>
          </a:bodyPr>
          <a:lstStyle/>
          <a:p>
            <a:pPr marL="0" indent="0">
              <a:lnSpc>
                <a:spcPct val="120000"/>
              </a:lnSpc>
              <a:buNone/>
            </a:pPr>
            <a:r>
              <a:rPr lang="en-US" dirty="0"/>
              <a:t>The TOC policy applies to areas within 1/2-mile of existing and planned rail stations, bus rapid transit stops, and ferry terminals.​</a:t>
            </a:r>
          </a:p>
        </p:txBody>
      </p:sp>
      <p:pic>
        <p:nvPicPr>
          <p:cNvPr id="6" name="Content Placeholder 3" descr="Placeholder for GIS map screenshot">
            <a:extLst>
              <a:ext uri="{FF2B5EF4-FFF2-40B4-BE49-F238E27FC236}">
                <a16:creationId xmlns:a16="http://schemas.microsoft.com/office/drawing/2014/main" id="{434A3F73-B3FA-4413-3ADC-0AA335BCA192}"/>
              </a:ext>
            </a:extLst>
          </p:cNvPr>
          <p:cNvPicPr>
            <a:picLocks noGrp="1" noChangeAspect="1"/>
          </p:cNvPicPr>
          <p:nvPr>
            <p:ph sz="half" idx="1"/>
          </p:nvPr>
        </p:nvPicPr>
        <p:blipFill rotWithShape="1">
          <a:blip r:embed="rId3"/>
          <a:srcRect l="6548" t="3847" r="38227" b="9682"/>
          <a:stretch/>
        </p:blipFill>
        <p:spPr>
          <a:xfrm>
            <a:off x="838200" y="1886991"/>
            <a:ext cx="4159250" cy="4358780"/>
          </a:xfrm>
          <a:prstGeom prst="rect">
            <a:avLst/>
          </a:prstGeom>
        </p:spPr>
      </p:pic>
      <p:sp>
        <p:nvSpPr>
          <p:cNvPr id="5" name="TextBox 4">
            <a:extLst>
              <a:ext uri="{FF2B5EF4-FFF2-40B4-BE49-F238E27FC236}">
                <a16:creationId xmlns:a16="http://schemas.microsoft.com/office/drawing/2014/main" id="{D319F47A-5937-8158-97BF-D075F11156AD}"/>
              </a:ext>
            </a:extLst>
          </p:cNvPr>
          <p:cNvSpPr txBox="1"/>
          <p:nvPr/>
        </p:nvSpPr>
        <p:spPr>
          <a:xfrm>
            <a:off x="1251182" y="2551837"/>
            <a:ext cx="3457978" cy="1754326"/>
          </a:xfrm>
          <a:prstGeom prst="rect">
            <a:avLst/>
          </a:prstGeom>
          <a:solidFill>
            <a:schemeClr val="accent2"/>
          </a:solidFill>
          <a:ln>
            <a:noFill/>
          </a:ln>
        </p:spPr>
        <p:txBody>
          <a:bodyPr wrap="square" lIns="91440" tIns="45720" rIns="91440" bIns="45720" rtlCol="0" anchor="t">
            <a:spAutoFit/>
          </a:bodyPr>
          <a:lstStyle/>
          <a:p>
            <a:r>
              <a:rPr lang="en-US" b="1" dirty="0">
                <a:highlight>
                  <a:srgbClr val="FFFF00"/>
                </a:highlight>
              </a:rPr>
              <a:t>[NOTE TO JURISDICTIONS: </a:t>
            </a:r>
            <a:r>
              <a:rPr lang="en-US" dirty="0">
                <a:highlight>
                  <a:srgbClr val="FFFF00"/>
                </a:highlight>
              </a:rPr>
              <a:t>Create image of your jurisdiction’s TOC(s) by screenshotting this map:</a:t>
            </a:r>
          </a:p>
          <a:p>
            <a:r>
              <a:rPr lang="en-US" dirty="0">
                <a:highlight>
                  <a:srgbClr val="FFFF00"/>
                </a:highlight>
                <a:hlinkClick r:id="rId4"/>
              </a:rPr>
              <a:t>https://experience.arcgis.com/experience/01311260043f4bd689907c9df577bfff</a:t>
            </a:r>
            <a:r>
              <a:rPr lang="en-US" dirty="0">
                <a:highlight>
                  <a:srgbClr val="FFFF00"/>
                </a:highlight>
              </a:rPr>
              <a:t>]</a:t>
            </a:r>
            <a:endParaRPr lang="en-US" dirty="0">
              <a:highlight>
                <a:srgbClr val="FFFF00"/>
              </a:highlight>
              <a:ea typeface="Calibri"/>
              <a:cs typeface="Calibri"/>
            </a:endParaRPr>
          </a:p>
        </p:txBody>
      </p:sp>
      <p:pic>
        <p:nvPicPr>
          <p:cNvPr id="7" name="Picture 6" descr="Placeholder screenshot of GIS map legend.">
            <a:extLst>
              <a:ext uri="{FF2B5EF4-FFF2-40B4-BE49-F238E27FC236}">
                <a16:creationId xmlns:a16="http://schemas.microsoft.com/office/drawing/2014/main" id="{8ADD72CA-031A-2665-524D-4EAA32AEE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118" y="3643613"/>
            <a:ext cx="1998871" cy="2719552"/>
          </a:xfrm>
          <a:prstGeom prst="rect">
            <a:avLst/>
          </a:prstGeom>
        </p:spPr>
      </p:pic>
    </p:spTree>
    <p:extLst>
      <p:ext uri="{BB962C8B-B14F-4D97-AF65-F5344CB8AC3E}">
        <p14:creationId xmlns:p14="http://schemas.microsoft.com/office/powerpoint/2010/main" val="161939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0173-49DC-13B0-47E0-8354F5B5AD37}"/>
              </a:ext>
            </a:extLst>
          </p:cNvPr>
          <p:cNvSpPr>
            <a:spLocks noGrp="1"/>
          </p:cNvSpPr>
          <p:nvPr>
            <p:ph type="title"/>
          </p:nvPr>
        </p:nvSpPr>
        <p:spPr/>
        <p:txBody>
          <a:bodyPr/>
          <a:lstStyle/>
          <a:p>
            <a:r>
              <a:rPr lang="en-US" dirty="0"/>
              <a:t>TOC Compliance Requirements</a:t>
            </a:r>
          </a:p>
        </p:txBody>
      </p:sp>
      <p:sp>
        <p:nvSpPr>
          <p:cNvPr id="3" name="Content Placeholder 2">
            <a:extLst>
              <a:ext uri="{FF2B5EF4-FFF2-40B4-BE49-F238E27FC236}">
                <a16:creationId xmlns:a16="http://schemas.microsoft.com/office/drawing/2014/main" id="{1240FF2B-DCF6-7DC4-A7D0-273476926D4C}"/>
              </a:ext>
            </a:extLst>
          </p:cNvPr>
          <p:cNvSpPr>
            <a:spLocks noGrp="1"/>
          </p:cNvSpPr>
          <p:nvPr>
            <p:ph sz="quarter" idx="13"/>
          </p:nvPr>
        </p:nvSpPr>
        <p:spPr>
          <a:xfrm>
            <a:off x="838200" y="1848644"/>
            <a:ext cx="10774680" cy="4720430"/>
          </a:xfrm>
        </p:spPr>
        <p:txBody>
          <a:bodyPr>
            <a:normAutofit fontScale="85000" lnSpcReduction="10000"/>
          </a:bodyPr>
          <a:lstStyle/>
          <a:p>
            <a:pPr marL="514350" indent="-514350">
              <a:buFont typeface="+mj-lt"/>
              <a:buAutoNum type="arabicPeriod"/>
            </a:pPr>
            <a:r>
              <a:rPr lang="en-US" dirty="0"/>
              <a:t>Density</a:t>
            </a:r>
          </a:p>
          <a:p>
            <a:pPr marL="854075" lvl="1"/>
            <a:r>
              <a:rPr lang="en-US" dirty="0"/>
              <a:t>Required minimum and maximum densities for new housing and office development.</a:t>
            </a:r>
          </a:p>
          <a:p>
            <a:pPr marL="514350" indent="-514350">
              <a:buFont typeface="+mj-lt"/>
              <a:buAutoNum type="arabicPeriod"/>
            </a:pPr>
            <a:r>
              <a:rPr lang="en-US" dirty="0"/>
              <a:t>Affordable Housing/Commercial Stabilization Policies</a:t>
            </a:r>
          </a:p>
          <a:p>
            <a:pPr marL="854075" lvl="1"/>
            <a:r>
              <a:rPr lang="en-US" dirty="0"/>
              <a:t>Jurisdiction chooses policies from a menu of policy options: 2 Production, </a:t>
            </a:r>
            <a:br>
              <a:rPr lang="en-US" dirty="0"/>
            </a:br>
            <a:r>
              <a:rPr lang="en-US" dirty="0"/>
              <a:t>2 Preservation, 2 Protection, &amp; 1 Commercial Stabilization.​</a:t>
            </a:r>
          </a:p>
          <a:p>
            <a:pPr marL="514350" indent="-514350">
              <a:buFont typeface="+mj-lt"/>
              <a:buAutoNum type="arabicPeriod"/>
            </a:pPr>
            <a:r>
              <a:rPr lang="en-US" dirty="0"/>
              <a:t>Parking Management</a:t>
            </a:r>
          </a:p>
          <a:p>
            <a:pPr marL="854075" lvl="1"/>
            <a:r>
              <a:rPr lang="en-US" dirty="0"/>
              <a:t>Parking maximums for residential and commercial development. </a:t>
            </a:r>
          </a:p>
          <a:p>
            <a:pPr marL="854075" lvl="1"/>
            <a:r>
              <a:rPr lang="en-US" dirty="0"/>
              <a:t>Requirements for bicycle, shared, unbundled parking, and TDM or curb management.​</a:t>
            </a:r>
          </a:p>
          <a:p>
            <a:pPr marL="514350" indent="-514350">
              <a:buFont typeface="+mj-lt"/>
              <a:buAutoNum type="arabicPeriod"/>
            </a:pPr>
            <a:r>
              <a:rPr lang="en-US" dirty="0"/>
              <a:t>Transit Station Access and Circulation	</a:t>
            </a:r>
          </a:p>
          <a:p>
            <a:pPr marL="854075" lvl="1"/>
            <a:r>
              <a:rPr lang="en-US" dirty="0"/>
              <a:t>Comply with Complete Streets Policy, prioritize active transportation.​</a:t>
            </a:r>
          </a:p>
          <a:p>
            <a:pPr marL="854075" lvl="1"/>
            <a:r>
              <a:rPr lang="en-US" dirty="0"/>
              <a:t>Complete an access gap analysis and identify opportunities for Mobility Hubs.</a:t>
            </a:r>
          </a:p>
          <a:p>
            <a:endParaRPr lang="en-US" dirty="0"/>
          </a:p>
        </p:txBody>
      </p:sp>
    </p:spTree>
    <p:extLst>
      <p:ext uri="{BB962C8B-B14F-4D97-AF65-F5344CB8AC3E}">
        <p14:creationId xmlns:p14="http://schemas.microsoft.com/office/powerpoint/2010/main" val="3603162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99DC-A355-1D27-B3D5-FE7FF68DA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F8ED5-9219-5352-E890-1F7F89781FF3}"/>
              </a:ext>
            </a:extLst>
          </p:cNvPr>
          <p:cNvSpPr>
            <a:spLocks noGrp="1"/>
          </p:cNvSpPr>
          <p:nvPr>
            <p:ph type="title"/>
          </p:nvPr>
        </p:nvSpPr>
        <p:spPr/>
        <p:txBody>
          <a:bodyPr/>
          <a:lstStyle/>
          <a:p>
            <a:pPr marL="1493838" indent="-742950">
              <a:buFont typeface="+mj-lt"/>
              <a:buAutoNum type="arabicPeriod"/>
            </a:pPr>
            <a:r>
              <a:rPr lang="en-US" dirty="0"/>
              <a:t>Density</a:t>
            </a:r>
          </a:p>
        </p:txBody>
      </p:sp>
      <p:sp>
        <p:nvSpPr>
          <p:cNvPr id="3" name="TextBox 2">
            <a:extLst>
              <a:ext uri="{FF2B5EF4-FFF2-40B4-BE49-F238E27FC236}">
                <a16:creationId xmlns:a16="http://schemas.microsoft.com/office/drawing/2014/main" id="{995FEA95-3348-1F53-2B79-EB984435012E}"/>
              </a:ext>
            </a:extLst>
          </p:cNvPr>
          <p:cNvSpPr txBox="1"/>
          <p:nvPr/>
        </p:nvSpPr>
        <p:spPr>
          <a:xfrm>
            <a:off x="838200" y="1588008"/>
            <a:ext cx="10515600" cy="646331"/>
          </a:xfrm>
          <a:prstGeom prst="rect">
            <a:avLst/>
          </a:prstGeom>
          <a:noFill/>
        </p:spPr>
        <p:txBody>
          <a:bodyPr wrap="square" rtlCol="0">
            <a:spAutoFit/>
          </a:bodyPr>
          <a:lstStyle/>
          <a:p>
            <a:r>
              <a:rPr lang="en-US" dirty="0">
                <a:latin typeface="Trebuchet MS" panose="020B0703020202090204" pitchFamily="34" charset="0"/>
              </a:rPr>
              <a:t>A jurisdiction must meet the following four density standards, which vary based on a TOC’s transit tier:</a:t>
            </a:r>
          </a:p>
        </p:txBody>
      </p:sp>
      <p:graphicFrame>
        <p:nvGraphicFramePr>
          <p:cNvPr id="4" name="Content Placeholder 3">
            <a:extLst>
              <a:ext uri="{FF2B5EF4-FFF2-40B4-BE49-F238E27FC236}">
                <a16:creationId xmlns:a16="http://schemas.microsoft.com/office/drawing/2014/main" id="{DB9FB296-88A0-5D22-E05E-6B59E5DC302C}"/>
              </a:ext>
            </a:extLst>
          </p:cNvPr>
          <p:cNvGraphicFramePr>
            <a:graphicFrameLocks noGrp="1"/>
          </p:cNvGraphicFramePr>
          <p:nvPr>
            <p:ph sz="quarter" idx="13"/>
            <p:extLst>
              <p:ext uri="{D42A27DB-BD31-4B8C-83A1-F6EECF244321}">
                <p14:modId xmlns:p14="http://schemas.microsoft.com/office/powerpoint/2010/main" val="1148648474"/>
              </p:ext>
            </p:extLst>
          </p:nvPr>
        </p:nvGraphicFramePr>
        <p:xfrm>
          <a:off x="838199" y="2286000"/>
          <a:ext cx="10515596" cy="2672080"/>
        </p:xfrm>
        <a:graphic>
          <a:graphicData uri="http://schemas.openxmlformats.org/drawingml/2006/table">
            <a:tbl>
              <a:tblPr firstRow="1" bandRow="1">
                <a:tableStyleId>{10A1B5D5-9B99-4C35-A422-299274C87663}</a:tableStyleId>
              </a:tblPr>
              <a:tblGrid>
                <a:gridCol w="5083478">
                  <a:extLst>
                    <a:ext uri="{9D8B030D-6E8A-4147-A177-3AD203B41FA5}">
                      <a16:colId xmlns:a16="http://schemas.microsoft.com/office/drawing/2014/main" val="1021794308"/>
                    </a:ext>
                  </a:extLst>
                </a:gridCol>
                <a:gridCol w="2716059">
                  <a:extLst>
                    <a:ext uri="{9D8B030D-6E8A-4147-A177-3AD203B41FA5}">
                      <a16:colId xmlns:a16="http://schemas.microsoft.com/office/drawing/2014/main" val="4180148946"/>
                    </a:ext>
                  </a:extLst>
                </a:gridCol>
                <a:gridCol w="2716059">
                  <a:extLst>
                    <a:ext uri="{9D8B030D-6E8A-4147-A177-3AD203B41FA5}">
                      <a16:colId xmlns:a16="http://schemas.microsoft.com/office/drawing/2014/main" val="582931549"/>
                    </a:ext>
                  </a:extLst>
                </a:gridCol>
              </a:tblGrid>
              <a:tr h="370840">
                <a:tc>
                  <a:txBody>
                    <a:bodyPr/>
                    <a:lstStyle/>
                    <a:p>
                      <a:r>
                        <a:rPr lang="en-US" dirty="0">
                          <a:latin typeface="Trebuchet MS" panose="020B0703020202090204" pitchFamily="34" charset="0"/>
                        </a:rPr>
                        <a:t>Policy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Status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en-US" dirty="0">
                          <a:latin typeface="Trebuchet MS" panose="020B0703020202090204" pitchFamily="34" charset="0"/>
                        </a:rPr>
                        <a:t>Grant Funding</a:t>
                      </a:r>
                    </a:p>
                  </a:txBody>
                  <a:tcPr>
                    <a:lnL w="12700" cap="flat" cmpd="sng" algn="ctr">
                      <a:solidFill>
                        <a:schemeClr val="accent6">
                          <a:lumMod val="75000"/>
                        </a:schemeClr>
                      </a:solidFill>
                      <a:prstDash val="solid"/>
                      <a:round/>
                      <a:headEnd type="none" w="med" len="med"/>
                      <a:tailEnd type="none" w="med" len="med"/>
                    </a:lnL>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78848590"/>
                  </a:ext>
                </a:extLst>
              </a:tr>
              <a:tr h="370840">
                <a:tc>
                  <a:txBody>
                    <a:bodyPr/>
                    <a:lstStyle/>
                    <a:p>
                      <a:r>
                        <a:rPr lang="en-US" b="1" dirty="0">
                          <a:latin typeface="Trebuchet MS" panose="020B0703020202090204" pitchFamily="34" charset="0"/>
                        </a:rPr>
                        <a:t>Residential Density Minimum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 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5">
                              <a:lumMod val="75000"/>
                            </a:schemeClr>
                          </a:solidFill>
                          <a:latin typeface="Trebuchet MS" panose="020B0703020202090204" pitchFamily="34" charset="0"/>
                        </a:rPr>
                        <a:t>* Needs amendment</a:t>
                      </a:r>
                    </a:p>
                    <a:p>
                      <a:r>
                        <a:rPr lang="en-US" b="1" dirty="0">
                          <a:solidFill>
                            <a:schemeClr val="accent2">
                              <a:lumMod val="75000"/>
                            </a:schemeClr>
                          </a:solidFill>
                          <a:latin typeface="Trebuchet MS" panose="020B0703020202090204" pitchFamily="34" charset="0"/>
                        </a:rPr>
                        <a:t>! Needs new policy</a:t>
                      </a:r>
                    </a:p>
                    <a:p>
                      <a:r>
                        <a:rPr lang="en-US" b="1" dirty="0">
                          <a:solidFill>
                            <a:schemeClr val="tx1">
                              <a:lumMod val="50000"/>
                              <a:lumOff val="50000"/>
                            </a:schemeClr>
                          </a:solidFill>
                          <a:latin typeface="Trebuchet MS" panose="020B0703020202090204" pitchFamily="34" charset="0"/>
                        </a:rPr>
                        <a:t>N/A</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6">
                              <a:lumMod val="75000"/>
                            </a:schemeClr>
                          </a:solidFill>
                          <a:latin typeface="Trebuchet MS" panose="020B0703020202090204" pitchFamily="34" charset="0"/>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latin typeface="Trebuchet MS" panose="020B0703020202090204" pitchFamily="34" charset="0"/>
                        </a:rPr>
                        <a:t>No</a:t>
                      </a: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0449853"/>
                  </a:ext>
                </a:extLst>
              </a:tr>
              <a:tr h="370840">
                <a:tc>
                  <a:txBody>
                    <a:bodyPr/>
                    <a:lstStyle/>
                    <a:p>
                      <a:r>
                        <a:rPr lang="en-US" b="1" dirty="0">
                          <a:latin typeface="Trebuchet MS" panose="020B0703020202090204" pitchFamily="34" charset="0"/>
                        </a:rPr>
                        <a:t>Residential Density Maximum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598061488"/>
                  </a:ext>
                </a:extLst>
              </a:tr>
              <a:tr h="370840">
                <a:tc>
                  <a:txBody>
                    <a:bodyPr/>
                    <a:lstStyle/>
                    <a:p>
                      <a:r>
                        <a:rPr lang="en-US" b="1" dirty="0">
                          <a:latin typeface="Trebuchet MS" panose="020B0703020202090204" pitchFamily="34" charset="0"/>
                        </a:rPr>
                        <a:t>Commercial Office Density Minimum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69668606"/>
                  </a:ext>
                </a:extLst>
              </a:tr>
              <a:tr h="370840">
                <a:tc>
                  <a:txBody>
                    <a:bodyPr/>
                    <a:lstStyle/>
                    <a:p>
                      <a:r>
                        <a:rPr lang="en-US" b="1" dirty="0">
                          <a:latin typeface="Trebuchet MS" panose="020B0703020202090204" pitchFamily="34" charset="0"/>
                        </a:rPr>
                        <a:t>Commercial Office Density Maximum</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accent2">
                            <a:lumMod val="75000"/>
                          </a:schemeClr>
                        </a:solidFill>
                        <a:latin typeface="Trebuchet MS" panose="020B0703020202090204" pitchFamily="34" charset="0"/>
                      </a:endParaRPr>
                    </a:p>
                  </a:txBody>
                  <a:tcPr>
                    <a:lnL w="12700" cap="flat" cmpd="sng" algn="ctr">
                      <a:solidFill>
                        <a:schemeClr val="accent6">
                          <a:lumMod val="75000"/>
                        </a:schemeClr>
                      </a:solidFill>
                      <a:prstDash val="solid"/>
                      <a:round/>
                      <a:headEnd type="none" w="med" len="med"/>
                      <a:tailEnd type="none" w="med" len="med"/>
                    </a:lnL>
                    <a:lnT w="12700" cap="flat" cmpd="sng" algn="ctr">
                      <a:solidFill>
                        <a:schemeClr val="accent6">
                          <a:lumMod val="75000"/>
                        </a:schemeClr>
                      </a:solidFill>
                      <a:prstDash val="solid"/>
                      <a:round/>
                      <a:headEnd type="none" w="med" len="med"/>
                      <a:tailEnd type="none" w="med" len="med"/>
                    </a:lnT>
                  </a:tcPr>
                </a:tc>
                <a:extLst>
                  <a:ext uri="{0D108BD9-81ED-4DB2-BD59-A6C34878D82A}">
                    <a16:rowId xmlns:a16="http://schemas.microsoft.com/office/drawing/2014/main" val="316014718"/>
                  </a:ext>
                </a:extLst>
              </a:tr>
            </a:tbl>
          </a:graphicData>
        </a:graphic>
      </p:graphicFrame>
      <p:sp>
        <p:nvSpPr>
          <p:cNvPr id="10" name="TextBox 9">
            <a:extLst>
              <a:ext uri="{FF2B5EF4-FFF2-40B4-BE49-F238E27FC236}">
                <a16:creationId xmlns:a16="http://schemas.microsoft.com/office/drawing/2014/main" id="{9C8E3493-9806-F4DC-B10D-1B44BBDC0155}"/>
              </a:ext>
            </a:extLst>
          </p:cNvPr>
          <p:cNvSpPr txBox="1"/>
          <p:nvPr/>
        </p:nvSpPr>
        <p:spPr>
          <a:xfrm>
            <a:off x="6096000" y="204415"/>
            <a:ext cx="5874706" cy="1477328"/>
          </a:xfrm>
          <a:prstGeom prst="rect">
            <a:avLst/>
          </a:prstGeom>
          <a:solidFill>
            <a:schemeClr val="accent2"/>
          </a:solidFill>
          <a:ln>
            <a:noFill/>
          </a:ln>
        </p:spPr>
        <p:txBody>
          <a:bodyPr wrap="square" lIns="182880" tIns="182880" rIns="182880" bIns="182880" rtlCol="0">
            <a:spAutoFit/>
          </a:bodyPr>
          <a:lstStyle/>
          <a:p>
            <a:r>
              <a:rPr lang="en-US" b="1" dirty="0">
                <a:highlight>
                  <a:srgbClr val="FFFF00"/>
                </a:highlight>
              </a:rPr>
              <a:t>[NOTE TO JURISDICTIONS:</a:t>
            </a:r>
            <a:r>
              <a:rPr lang="en-US" dirty="0">
                <a:highlight>
                  <a:srgbClr val="FFFF00"/>
                </a:highlight>
              </a:rPr>
              <a:t> [Update the status for each policy to rate your jurisdiction’s current level of compliance with the TOC requirements for each category. Choose yes or no for areas where the grant will fund work.]</a:t>
            </a:r>
          </a:p>
        </p:txBody>
      </p:sp>
    </p:spTree>
    <p:extLst>
      <p:ext uri="{BB962C8B-B14F-4D97-AF65-F5344CB8AC3E}">
        <p14:creationId xmlns:p14="http://schemas.microsoft.com/office/powerpoint/2010/main" val="3420370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5671</TotalTime>
  <Words>2840</Words>
  <Application>Microsoft Macintosh PowerPoint</Application>
  <PresentationFormat>Widescreen</PresentationFormat>
  <Paragraphs>361</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Avenir Next</vt:lpstr>
      <vt:lpstr>Calibri</vt:lpstr>
      <vt:lpstr>Trebuchet MS</vt:lpstr>
      <vt:lpstr>Office Theme</vt:lpstr>
      <vt:lpstr>MTC’s Transit Oriented Communities Policy</vt:lpstr>
      <vt:lpstr>Agenda/Goal Today</vt:lpstr>
      <vt:lpstr>TOC Overview</vt:lpstr>
      <vt:lpstr>One Bay Area Grant (OBAG)</vt:lpstr>
      <vt:lpstr>Past OBAG Projects</vt:lpstr>
      <vt:lpstr>Potential Future OBAG Projects</vt:lpstr>
      <vt:lpstr>TOC Station Area</vt:lpstr>
      <vt:lpstr>TOC Compliance Requirements</vt:lpstr>
      <vt:lpstr>Density</vt:lpstr>
      <vt:lpstr>2. Production Housing Policies</vt:lpstr>
      <vt:lpstr>2. Preservation Housing Policies</vt:lpstr>
      <vt:lpstr>2. Protection Housing Policies</vt:lpstr>
      <vt:lpstr>2. Commercial Stabilization Policies</vt:lpstr>
      <vt:lpstr>3. Parking</vt:lpstr>
      <vt:lpstr>3. Parking (Continued)</vt:lpstr>
      <vt:lpstr>4. Transit Access and Circulation</vt:lpstr>
      <vt:lpstr>Timeline</vt:lpstr>
      <vt:lpstr>Discussion and Recommended Action</vt:lpstr>
      <vt:lpstr>Optional Slides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 Oriented Communities - Rules and Funding Opportunities</dc:title>
  <dc:subject/>
  <dc:creator>MTC</dc:creator>
  <cp:keywords/>
  <dc:description/>
  <cp:lastModifiedBy>Joey Kotfica</cp:lastModifiedBy>
  <cp:revision>69</cp:revision>
  <dcterms:created xsi:type="dcterms:W3CDTF">2024-10-21T23:59:32Z</dcterms:created>
  <dcterms:modified xsi:type="dcterms:W3CDTF">2025-02-27T19:48:32Z</dcterms:modified>
  <cp:category/>
</cp:coreProperties>
</file>