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8"/>
  </p:notesMasterIdLst>
  <p:sldIdLst>
    <p:sldId id="256" r:id="rId2"/>
    <p:sldId id="281" r:id="rId3"/>
    <p:sldId id="280" r:id="rId4"/>
    <p:sldId id="278" r:id="rId5"/>
    <p:sldId id="277" r:id="rId6"/>
    <p:sldId id="282" r:id="rId7"/>
    <p:sldId id="283" r:id="rId8"/>
    <p:sldId id="312" r:id="rId9"/>
    <p:sldId id="311" r:id="rId10"/>
    <p:sldId id="284" r:id="rId11"/>
    <p:sldId id="285" r:id="rId12"/>
    <p:sldId id="286" r:id="rId13"/>
    <p:sldId id="288" r:id="rId14"/>
    <p:sldId id="289" r:id="rId15"/>
    <p:sldId id="295" r:id="rId16"/>
    <p:sldId id="291" r:id="rId17"/>
    <p:sldId id="293" r:id="rId18"/>
    <p:sldId id="292" r:id="rId19"/>
    <p:sldId id="294" r:id="rId20"/>
    <p:sldId id="290" r:id="rId21"/>
    <p:sldId id="296" r:id="rId22"/>
    <p:sldId id="298" r:id="rId23"/>
    <p:sldId id="299" r:id="rId24"/>
    <p:sldId id="300" r:id="rId25"/>
    <p:sldId id="301" r:id="rId26"/>
    <p:sldId id="302" r:id="rId27"/>
    <p:sldId id="303" r:id="rId28"/>
    <p:sldId id="304" r:id="rId29"/>
    <p:sldId id="305" r:id="rId30"/>
    <p:sldId id="306" r:id="rId31"/>
    <p:sldId id="307" r:id="rId32"/>
    <p:sldId id="308" r:id="rId33"/>
    <p:sldId id="309" r:id="rId34"/>
    <p:sldId id="310" r:id="rId35"/>
    <p:sldId id="315" r:id="rId36"/>
    <p:sldId id="314"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010F66A-EC9B-9FC5-FB1E-539A9DB4F40E}" name="Josha Abrams" initials="JA" userId="0SF+9gqG1bjhemY0e9NNCkF04CU6H6BdEmTBezJA6pE=" providerId="None"/>
  <p188:author id="{C0363091-DCDC-3D8A-9FAE-09B125003FE5}" name="Clair A. McDevitt" initials="CAM" userId="Clair A. McDevitt" providerId="None"/>
  <p188:author id="{16059FA7-5E75-FA11-87F6-7A0FF680D093}" name="David Driskell" initials="DD" userId="wSaSYh7p3B8Z9FkN7W0GC7Z0SaqvkISc6IYX+wBzDEY=" providerId="None"/>
  <p188:author id="{ADED06B4-245A-3E91-FD1D-B09F2086A0C6}" name="micah epstein" initials="me" userId="bbc38033ade8da96" providerId="Windows Live"/>
  <p188:author id="{AE5788E0-E6D5-842A-E59D-06CC5C5696BF}" name="DAVID DRISKELL" initials="DD" userId="8056e6b5ecac40e9" providerId="Windows Live"/>
  <p188:author id="{EB4351FF-B313-88E2-CCD8-31CAA7E851C4}" name="Abbie Tuning" initials="AT" userId="408073130d9d841d"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83763"/>
    <a:srgbClr val="BECBE7"/>
    <a:srgbClr val="1174A9"/>
    <a:srgbClr val="633511"/>
    <a:srgbClr val="062F87"/>
    <a:srgbClr val="CD7820"/>
    <a:srgbClr val="71A84F"/>
    <a:srgbClr val="009192"/>
    <a:srgbClr val="FEEE80"/>
    <a:srgbClr val="E7DFB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A518314-9282-4202-B7AB-0D6EE8C1D88E}" v="2" dt="2024-05-10T19:33:03.63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1348"/>
    <p:restoredTop sz="86395"/>
  </p:normalViewPr>
  <p:slideViewPr>
    <p:cSldViewPr snapToGrid="0">
      <p:cViewPr varScale="1">
        <p:scale>
          <a:sx n="76" d="100"/>
          <a:sy n="76" d="100"/>
        </p:scale>
        <p:origin x="64" y="260"/>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microsoft.com/office/2018/10/relationships/authors" Targe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microsoft.com/office/2015/10/relationships/revisionInfo" Target="revisionInfo.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111E77E-447D-6C48-B470-F7D1DCF041E0}" type="datetimeFigureOut">
              <a:rPr lang="en-US" smtClean="0"/>
              <a:t>6/25/2024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FD96ED0-01CC-6345-AD38-FE90A9DE30D7}" type="slidenum">
              <a:rPr lang="en-US" smtClean="0"/>
              <a:t>‹#›</a:t>
            </a:fld>
            <a:endParaRPr lang="en-US"/>
          </a:p>
        </p:txBody>
      </p:sp>
    </p:spTree>
    <p:extLst>
      <p:ext uri="{BB962C8B-B14F-4D97-AF65-F5344CB8AC3E}">
        <p14:creationId xmlns:p14="http://schemas.microsoft.com/office/powerpoint/2010/main" val="1890887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3" Type="http://schemas.openxmlformats.org/officeDocument/2006/relationships/hyperlink" Target="mailto:cmcdevitt@bayareametro.gov" TargetMode="External"/><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Calibri" panose="020F0502020204030204" pitchFamily="34" charset="0"/>
                <a:ea typeface="Calibri" panose="020F0502020204030204" pitchFamily="34" charset="0"/>
              </a:rPr>
              <a:t>This deck builds upon the themes of Presentation #1, providing a deeper dive into how zoning, density and design are tools for creating more housing choice and more inclusive neighborhoods. The slide deck also provides examples of a variety of housing types that can fit into different neighborhood contexts, within different ranges of density. Each explanation of a housing type is complemented by real Bay Area examples, and template slides that can be customized for your community.</a:t>
            </a:r>
            <a:r>
              <a:rPr lang="en-US" dirty="0">
                <a:effectLst/>
              </a:rPr>
              <a:t> </a:t>
            </a:r>
            <a:endParaRPr lang="en-US" dirty="0"/>
          </a:p>
        </p:txBody>
      </p:sp>
      <p:sp>
        <p:nvSpPr>
          <p:cNvPr id="4" name="Slide Number Placeholder 3"/>
          <p:cNvSpPr>
            <a:spLocks noGrp="1"/>
          </p:cNvSpPr>
          <p:nvPr>
            <p:ph type="sldNum" sz="quarter" idx="5"/>
          </p:nvPr>
        </p:nvSpPr>
        <p:spPr/>
        <p:txBody>
          <a:bodyPr/>
          <a:lstStyle/>
          <a:p>
            <a:fld id="{5FD96ED0-01CC-6345-AD38-FE90A9DE30D7}" type="slidenum">
              <a:rPr lang="en-US" smtClean="0"/>
              <a:t>1</a:t>
            </a:fld>
            <a:endParaRPr lang="en-US"/>
          </a:p>
        </p:txBody>
      </p:sp>
    </p:spTree>
    <p:extLst>
      <p:ext uri="{BB962C8B-B14F-4D97-AF65-F5344CB8AC3E}">
        <p14:creationId xmlns:p14="http://schemas.microsoft.com/office/powerpoint/2010/main" val="8845692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FD96ED0-01CC-6345-AD38-FE90A9DE30D7}" type="slidenum">
              <a:rPr lang="en-US" smtClean="0"/>
              <a:t>10</a:t>
            </a:fld>
            <a:endParaRPr lang="en-US"/>
          </a:p>
        </p:txBody>
      </p:sp>
    </p:spTree>
    <p:extLst>
      <p:ext uri="{BB962C8B-B14F-4D97-AF65-F5344CB8AC3E}">
        <p14:creationId xmlns:p14="http://schemas.microsoft.com/office/powerpoint/2010/main" val="24263604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FD96ED0-01CC-6345-AD38-FE90A9DE30D7}" type="slidenum">
              <a:rPr lang="en-US" smtClean="0"/>
              <a:t>11</a:t>
            </a:fld>
            <a:endParaRPr lang="en-US"/>
          </a:p>
        </p:txBody>
      </p:sp>
    </p:spTree>
    <p:extLst>
      <p:ext uri="{BB962C8B-B14F-4D97-AF65-F5344CB8AC3E}">
        <p14:creationId xmlns:p14="http://schemas.microsoft.com/office/powerpoint/2010/main" val="36406570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FD96ED0-01CC-6345-AD38-FE90A9DE30D7}" type="slidenum">
              <a:rPr lang="en-US" smtClean="0"/>
              <a:t>12</a:t>
            </a:fld>
            <a:endParaRPr lang="en-US"/>
          </a:p>
        </p:txBody>
      </p:sp>
    </p:spTree>
    <p:extLst>
      <p:ext uri="{BB962C8B-B14F-4D97-AF65-F5344CB8AC3E}">
        <p14:creationId xmlns:p14="http://schemas.microsoft.com/office/powerpoint/2010/main" val="36544374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FD96ED0-01CC-6345-AD38-FE90A9DE30D7}" type="slidenum">
              <a:rPr lang="en-US" smtClean="0"/>
              <a:t>13</a:t>
            </a:fld>
            <a:endParaRPr lang="en-US"/>
          </a:p>
        </p:txBody>
      </p:sp>
    </p:spTree>
    <p:extLst>
      <p:ext uri="{BB962C8B-B14F-4D97-AF65-F5344CB8AC3E}">
        <p14:creationId xmlns:p14="http://schemas.microsoft.com/office/powerpoint/2010/main" val="42097878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FD96ED0-01CC-6345-AD38-FE90A9DE30D7}" type="slidenum">
              <a:rPr lang="en-US" smtClean="0"/>
              <a:t>14</a:t>
            </a:fld>
            <a:endParaRPr lang="en-US"/>
          </a:p>
        </p:txBody>
      </p:sp>
    </p:spTree>
    <p:extLst>
      <p:ext uri="{BB962C8B-B14F-4D97-AF65-F5344CB8AC3E}">
        <p14:creationId xmlns:p14="http://schemas.microsoft.com/office/powerpoint/2010/main" val="15052292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FD96ED0-01CC-6345-AD38-FE90A9DE30D7}" type="slidenum">
              <a:rPr lang="en-US" smtClean="0"/>
              <a:t>15</a:t>
            </a:fld>
            <a:endParaRPr lang="en-US"/>
          </a:p>
        </p:txBody>
      </p:sp>
    </p:spTree>
    <p:extLst>
      <p:ext uri="{BB962C8B-B14F-4D97-AF65-F5344CB8AC3E}">
        <p14:creationId xmlns:p14="http://schemas.microsoft.com/office/powerpoint/2010/main" val="2681275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FD96ED0-01CC-6345-AD38-FE90A9DE30D7}" type="slidenum">
              <a:rPr lang="en-US" smtClean="0"/>
              <a:t>16</a:t>
            </a:fld>
            <a:endParaRPr lang="en-US"/>
          </a:p>
        </p:txBody>
      </p:sp>
    </p:spTree>
    <p:extLst>
      <p:ext uri="{BB962C8B-B14F-4D97-AF65-F5344CB8AC3E}">
        <p14:creationId xmlns:p14="http://schemas.microsoft.com/office/powerpoint/2010/main" val="409694674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FD96ED0-01CC-6345-AD38-FE90A9DE30D7}" type="slidenum">
              <a:rPr lang="en-US" smtClean="0"/>
              <a:t>17</a:t>
            </a:fld>
            <a:endParaRPr lang="en-US"/>
          </a:p>
        </p:txBody>
      </p:sp>
    </p:spTree>
    <p:extLst>
      <p:ext uri="{BB962C8B-B14F-4D97-AF65-F5344CB8AC3E}">
        <p14:creationId xmlns:p14="http://schemas.microsoft.com/office/powerpoint/2010/main" val="65906503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FD96ED0-01CC-6345-AD38-FE90A9DE30D7}" type="slidenum">
              <a:rPr lang="en-US" smtClean="0"/>
              <a:t>18</a:t>
            </a:fld>
            <a:endParaRPr lang="en-US"/>
          </a:p>
        </p:txBody>
      </p:sp>
    </p:spTree>
    <p:extLst>
      <p:ext uri="{BB962C8B-B14F-4D97-AF65-F5344CB8AC3E}">
        <p14:creationId xmlns:p14="http://schemas.microsoft.com/office/powerpoint/2010/main" val="214356775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FD96ED0-01CC-6345-AD38-FE90A9DE30D7}" type="slidenum">
              <a:rPr lang="en-US" smtClean="0"/>
              <a:t>19</a:t>
            </a:fld>
            <a:endParaRPr lang="en-US"/>
          </a:p>
        </p:txBody>
      </p:sp>
    </p:spTree>
    <p:extLst>
      <p:ext uri="{BB962C8B-B14F-4D97-AF65-F5344CB8AC3E}">
        <p14:creationId xmlns:p14="http://schemas.microsoft.com/office/powerpoint/2010/main" val="30055615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rPr>
              <a:t>The presentation starts off with a brief question for audience consideration and input, connecting personally to the different types of housing they have likely lived in over the course of their lives: from birth through today. The point is to underscore that housing needs change over time.</a:t>
            </a:r>
          </a:p>
          <a:p>
            <a:endParaRPr lang="en-US" dirty="0"/>
          </a:p>
        </p:txBody>
      </p:sp>
      <p:sp>
        <p:nvSpPr>
          <p:cNvPr id="4" name="Slide Number Placeholder 3"/>
          <p:cNvSpPr>
            <a:spLocks noGrp="1"/>
          </p:cNvSpPr>
          <p:nvPr>
            <p:ph type="sldNum" sz="quarter" idx="5"/>
          </p:nvPr>
        </p:nvSpPr>
        <p:spPr/>
        <p:txBody>
          <a:bodyPr/>
          <a:lstStyle/>
          <a:p>
            <a:fld id="{5FD96ED0-01CC-6345-AD38-FE90A9DE30D7}" type="slidenum">
              <a:rPr lang="en-US" smtClean="0"/>
              <a:t>2</a:t>
            </a:fld>
            <a:endParaRPr lang="en-US"/>
          </a:p>
        </p:txBody>
      </p:sp>
    </p:spTree>
    <p:extLst>
      <p:ext uri="{BB962C8B-B14F-4D97-AF65-F5344CB8AC3E}">
        <p14:creationId xmlns:p14="http://schemas.microsoft.com/office/powerpoint/2010/main" val="114985585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FD96ED0-01CC-6345-AD38-FE90A9DE30D7}" type="slidenum">
              <a:rPr lang="en-US" smtClean="0"/>
              <a:t>20</a:t>
            </a:fld>
            <a:endParaRPr lang="en-US"/>
          </a:p>
        </p:txBody>
      </p:sp>
    </p:spTree>
    <p:extLst>
      <p:ext uri="{BB962C8B-B14F-4D97-AF65-F5344CB8AC3E}">
        <p14:creationId xmlns:p14="http://schemas.microsoft.com/office/powerpoint/2010/main" val="256447194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FD96ED0-01CC-6345-AD38-FE90A9DE30D7}" type="slidenum">
              <a:rPr lang="en-US" smtClean="0"/>
              <a:t>21</a:t>
            </a:fld>
            <a:endParaRPr lang="en-US"/>
          </a:p>
        </p:txBody>
      </p:sp>
    </p:spTree>
    <p:extLst>
      <p:ext uri="{BB962C8B-B14F-4D97-AF65-F5344CB8AC3E}">
        <p14:creationId xmlns:p14="http://schemas.microsoft.com/office/powerpoint/2010/main" val="171163141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FD96ED0-01CC-6345-AD38-FE90A9DE30D7}" type="slidenum">
              <a:rPr lang="en-US" smtClean="0"/>
              <a:t>22</a:t>
            </a:fld>
            <a:endParaRPr lang="en-US"/>
          </a:p>
        </p:txBody>
      </p:sp>
    </p:spTree>
    <p:extLst>
      <p:ext uri="{BB962C8B-B14F-4D97-AF65-F5344CB8AC3E}">
        <p14:creationId xmlns:p14="http://schemas.microsoft.com/office/powerpoint/2010/main" val="41210516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FD96ED0-01CC-6345-AD38-FE90A9DE30D7}" type="slidenum">
              <a:rPr lang="en-US" smtClean="0"/>
              <a:t>23</a:t>
            </a:fld>
            <a:endParaRPr lang="en-US"/>
          </a:p>
        </p:txBody>
      </p:sp>
    </p:spTree>
    <p:extLst>
      <p:ext uri="{BB962C8B-B14F-4D97-AF65-F5344CB8AC3E}">
        <p14:creationId xmlns:p14="http://schemas.microsoft.com/office/powerpoint/2010/main" val="379143395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FD96ED0-01CC-6345-AD38-FE90A9DE30D7}" type="slidenum">
              <a:rPr lang="en-US" smtClean="0"/>
              <a:t>24</a:t>
            </a:fld>
            <a:endParaRPr lang="en-US"/>
          </a:p>
        </p:txBody>
      </p:sp>
    </p:spTree>
    <p:extLst>
      <p:ext uri="{BB962C8B-B14F-4D97-AF65-F5344CB8AC3E}">
        <p14:creationId xmlns:p14="http://schemas.microsoft.com/office/powerpoint/2010/main" val="54005551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FD96ED0-01CC-6345-AD38-FE90A9DE30D7}" type="slidenum">
              <a:rPr lang="en-US" smtClean="0"/>
              <a:t>25</a:t>
            </a:fld>
            <a:endParaRPr lang="en-US"/>
          </a:p>
        </p:txBody>
      </p:sp>
    </p:spTree>
    <p:extLst>
      <p:ext uri="{BB962C8B-B14F-4D97-AF65-F5344CB8AC3E}">
        <p14:creationId xmlns:p14="http://schemas.microsoft.com/office/powerpoint/2010/main" val="272683967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FD96ED0-01CC-6345-AD38-FE90A9DE30D7}" type="slidenum">
              <a:rPr lang="en-US" smtClean="0"/>
              <a:t>26</a:t>
            </a:fld>
            <a:endParaRPr lang="en-US"/>
          </a:p>
        </p:txBody>
      </p:sp>
    </p:spTree>
    <p:extLst>
      <p:ext uri="{BB962C8B-B14F-4D97-AF65-F5344CB8AC3E}">
        <p14:creationId xmlns:p14="http://schemas.microsoft.com/office/powerpoint/2010/main" val="220631708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FD96ED0-01CC-6345-AD38-FE90A9DE30D7}" type="slidenum">
              <a:rPr lang="en-US" smtClean="0"/>
              <a:t>27</a:t>
            </a:fld>
            <a:endParaRPr lang="en-US"/>
          </a:p>
        </p:txBody>
      </p:sp>
    </p:spTree>
    <p:extLst>
      <p:ext uri="{BB962C8B-B14F-4D97-AF65-F5344CB8AC3E}">
        <p14:creationId xmlns:p14="http://schemas.microsoft.com/office/powerpoint/2010/main" val="284500168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FD96ED0-01CC-6345-AD38-FE90A9DE30D7}" type="slidenum">
              <a:rPr lang="en-US" smtClean="0"/>
              <a:t>28</a:t>
            </a:fld>
            <a:endParaRPr lang="en-US"/>
          </a:p>
        </p:txBody>
      </p:sp>
    </p:spTree>
    <p:extLst>
      <p:ext uri="{BB962C8B-B14F-4D97-AF65-F5344CB8AC3E}">
        <p14:creationId xmlns:p14="http://schemas.microsoft.com/office/powerpoint/2010/main" val="125387847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FD96ED0-01CC-6345-AD38-FE90A9DE30D7}" type="slidenum">
              <a:rPr lang="en-US" smtClean="0"/>
              <a:t>29</a:t>
            </a:fld>
            <a:endParaRPr lang="en-US"/>
          </a:p>
        </p:txBody>
      </p:sp>
    </p:spTree>
    <p:extLst>
      <p:ext uri="{BB962C8B-B14F-4D97-AF65-F5344CB8AC3E}">
        <p14:creationId xmlns:p14="http://schemas.microsoft.com/office/powerpoint/2010/main" val="41042081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rPr>
              <a:t>Different housing options help to meet the needs of different households, as well as the changing needs of individual households. By providing a diversity of homes (different sizes, costs, locations and configurations...) we help create a diverse, stable and welcoming community where people can find the housing they need.</a:t>
            </a:r>
          </a:p>
          <a:p>
            <a:endParaRPr lang="en-US" dirty="0"/>
          </a:p>
        </p:txBody>
      </p:sp>
      <p:sp>
        <p:nvSpPr>
          <p:cNvPr id="4" name="Slide Number Placeholder 3"/>
          <p:cNvSpPr>
            <a:spLocks noGrp="1"/>
          </p:cNvSpPr>
          <p:nvPr>
            <p:ph type="sldNum" sz="quarter" idx="5"/>
          </p:nvPr>
        </p:nvSpPr>
        <p:spPr/>
        <p:txBody>
          <a:bodyPr/>
          <a:lstStyle/>
          <a:p>
            <a:fld id="{5FD96ED0-01CC-6345-AD38-FE90A9DE30D7}" type="slidenum">
              <a:rPr lang="en-US" smtClean="0"/>
              <a:t>3</a:t>
            </a:fld>
            <a:endParaRPr lang="en-US"/>
          </a:p>
        </p:txBody>
      </p:sp>
    </p:spTree>
    <p:extLst>
      <p:ext uri="{BB962C8B-B14F-4D97-AF65-F5344CB8AC3E}">
        <p14:creationId xmlns:p14="http://schemas.microsoft.com/office/powerpoint/2010/main" val="146582625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FD96ED0-01CC-6345-AD38-FE90A9DE30D7}" type="slidenum">
              <a:rPr lang="en-US" smtClean="0"/>
              <a:t>30</a:t>
            </a:fld>
            <a:endParaRPr lang="en-US"/>
          </a:p>
        </p:txBody>
      </p:sp>
    </p:spTree>
    <p:extLst>
      <p:ext uri="{BB962C8B-B14F-4D97-AF65-F5344CB8AC3E}">
        <p14:creationId xmlns:p14="http://schemas.microsoft.com/office/powerpoint/2010/main" val="168333267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FD96ED0-01CC-6345-AD38-FE90A9DE30D7}" type="slidenum">
              <a:rPr lang="en-US" smtClean="0"/>
              <a:t>31</a:t>
            </a:fld>
            <a:endParaRPr lang="en-US"/>
          </a:p>
        </p:txBody>
      </p:sp>
    </p:spTree>
    <p:extLst>
      <p:ext uri="{BB962C8B-B14F-4D97-AF65-F5344CB8AC3E}">
        <p14:creationId xmlns:p14="http://schemas.microsoft.com/office/powerpoint/2010/main" val="177348716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FD96ED0-01CC-6345-AD38-FE90A9DE30D7}" type="slidenum">
              <a:rPr lang="en-US" smtClean="0"/>
              <a:t>32</a:t>
            </a:fld>
            <a:endParaRPr lang="en-US"/>
          </a:p>
        </p:txBody>
      </p:sp>
    </p:spTree>
    <p:extLst>
      <p:ext uri="{BB962C8B-B14F-4D97-AF65-F5344CB8AC3E}">
        <p14:creationId xmlns:p14="http://schemas.microsoft.com/office/powerpoint/2010/main" val="392958053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FD96ED0-01CC-6345-AD38-FE90A9DE30D7}" type="slidenum">
              <a:rPr lang="en-US" smtClean="0"/>
              <a:t>33</a:t>
            </a:fld>
            <a:endParaRPr lang="en-US"/>
          </a:p>
        </p:txBody>
      </p:sp>
    </p:spTree>
    <p:extLst>
      <p:ext uri="{BB962C8B-B14F-4D97-AF65-F5344CB8AC3E}">
        <p14:creationId xmlns:p14="http://schemas.microsoft.com/office/powerpoint/2010/main" val="163112493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FD96ED0-01CC-6345-AD38-FE90A9DE30D7}" type="slidenum">
              <a:rPr lang="en-US" smtClean="0"/>
              <a:t>34</a:t>
            </a:fld>
            <a:endParaRPr lang="en-US"/>
          </a:p>
        </p:txBody>
      </p:sp>
    </p:spTree>
    <p:extLst>
      <p:ext uri="{BB962C8B-B14F-4D97-AF65-F5344CB8AC3E}">
        <p14:creationId xmlns:p14="http://schemas.microsoft.com/office/powerpoint/2010/main" val="57734222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rPr>
              <a:t>Use this as a closing slide. Feel free to delete the credit logos, and/or add your own.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Calibri" panose="020F0502020204030204" pitchFamily="34" charset="0"/>
              <a:ea typeface="Calibri" panose="020F0502020204030204" pitchFamily="34" charset="0"/>
            </a:endParaRPr>
          </a:p>
        </p:txBody>
      </p:sp>
      <p:sp>
        <p:nvSpPr>
          <p:cNvPr id="4" name="Slide Number Placeholder 3"/>
          <p:cNvSpPr>
            <a:spLocks noGrp="1"/>
          </p:cNvSpPr>
          <p:nvPr>
            <p:ph type="sldNum" sz="quarter" idx="5"/>
          </p:nvPr>
        </p:nvSpPr>
        <p:spPr/>
        <p:txBody>
          <a:bodyPr/>
          <a:lstStyle/>
          <a:p>
            <a:fld id="{5FD96ED0-01CC-6345-AD38-FE90A9DE30D7}" type="slidenum">
              <a:rPr lang="en-US" smtClean="0"/>
              <a:t>35</a:t>
            </a:fld>
            <a:endParaRPr lang="en-US"/>
          </a:p>
        </p:txBody>
      </p:sp>
    </p:spTree>
    <p:extLst>
      <p:ext uri="{BB962C8B-B14F-4D97-AF65-F5344CB8AC3E}">
        <p14:creationId xmlns:p14="http://schemas.microsoft.com/office/powerpoint/2010/main" val="387722962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rPr>
              <a:t>This slide provides information about the slide deck, other resources, and permissions for using the images in the deck. Delete this slide from your public-facing presentation.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Calibri" panose="020F0502020204030204" pitchFamily="34" charset="0"/>
              <a:ea typeface="Calibri" panose="020F0502020204030204" pitchFamily="34" charset="0"/>
            </a:endParaRPr>
          </a:p>
          <a:p>
            <a:r>
              <a:rPr lang="en-US" sz="1800" dirty="0">
                <a:latin typeface="Aptos" panose="020B0004020202020204" pitchFamily="34" charset="0"/>
              </a:rPr>
              <a:t>For information about this material, please reach out to:</a:t>
            </a:r>
          </a:p>
          <a:p>
            <a:endParaRPr lang="en-US" sz="1800" dirty="0">
              <a:latin typeface="Aptos" panose="020B0004020202020204" pitchFamily="34" charset="0"/>
            </a:endParaRPr>
          </a:p>
          <a:p>
            <a:pPr algn="l"/>
            <a:r>
              <a:rPr lang="en-US" sz="1800" b="0" i="0" dirty="0">
                <a:solidFill>
                  <a:srgbClr val="222222"/>
                </a:solidFill>
                <a:effectLst/>
                <a:latin typeface="Aptos" panose="020B0004020202020204" pitchFamily="34" charset="0"/>
              </a:rPr>
              <a:t>Clair A. McDevitt</a:t>
            </a:r>
          </a:p>
          <a:p>
            <a:pPr algn="l"/>
            <a:r>
              <a:rPr lang="en-US" sz="1800" b="0" i="0" dirty="0">
                <a:solidFill>
                  <a:srgbClr val="222222"/>
                </a:solidFill>
                <a:effectLst/>
                <a:latin typeface="Aptos" panose="020B0004020202020204" pitchFamily="34" charset="0"/>
              </a:rPr>
              <a:t>Associate PIO, REAP Programs</a:t>
            </a:r>
          </a:p>
          <a:p>
            <a:pPr algn="l"/>
            <a:r>
              <a:rPr lang="en-US" sz="1800" b="0" i="0" dirty="0">
                <a:solidFill>
                  <a:srgbClr val="1155CC"/>
                </a:solidFill>
                <a:effectLst/>
                <a:latin typeface="Aptos" panose="020B0004020202020204" pitchFamily="34" charset="0"/>
                <a:hlinkClick r:id="rId3"/>
              </a:rPr>
              <a:t>cmcdevitt@bayareametro.gov</a:t>
            </a:r>
            <a:endParaRPr lang="en-US" sz="1800" b="0" i="0" dirty="0">
              <a:solidFill>
                <a:srgbClr val="1155CC"/>
              </a:solidFill>
              <a:effectLst/>
              <a:latin typeface="Aptos" panose="020B00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Calibri" panose="020F0502020204030204" pitchFamily="34" charset="0"/>
              <a:ea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5FD96ED0-01CC-6345-AD38-FE90A9DE30D7}" type="slidenum">
              <a:rPr lang="en-US" smtClean="0"/>
              <a:t>36</a:t>
            </a:fld>
            <a:endParaRPr lang="en-US"/>
          </a:p>
        </p:txBody>
      </p:sp>
    </p:spTree>
    <p:extLst>
      <p:ext uri="{BB962C8B-B14F-4D97-AF65-F5344CB8AC3E}">
        <p14:creationId xmlns:p14="http://schemas.microsoft.com/office/powerpoint/2010/main" val="16737442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rPr>
              <a:t>This slide introduces tools that communities use to create different housing choices. It defines three broad categories: tools that shape buildings, tools that support affordability and tools that guide where and what we build. All of these tools work together to create great neighborhoods with diverse housing options.</a:t>
            </a:r>
          </a:p>
          <a:p>
            <a:endParaRPr lang="en-US" dirty="0"/>
          </a:p>
        </p:txBody>
      </p:sp>
      <p:sp>
        <p:nvSpPr>
          <p:cNvPr id="4" name="Slide Number Placeholder 3"/>
          <p:cNvSpPr>
            <a:spLocks noGrp="1"/>
          </p:cNvSpPr>
          <p:nvPr>
            <p:ph type="sldNum" sz="quarter" idx="5"/>
          </p:nvPr>
        </p:nvSpPr>
        <p:spPr/>
        <p:txBody>
          <a:bodyPr/>
          <a:lstStyle/>
          <a:p>
            <a:fld id="{5FD96ED0-01CC-6345-AD38-FE90A9DE30D7}" type="slidenum">
              <a:rPr lang="en-US" smtClean="0"/>
              <a:t>4</a:t>
            </a:fld>
            <a:endParaRPr lang="en-US"/>
          </a:p>
        </p:txBody>
      </p:sp>
    </p:spTree>
    <p:extLst>
      <p:ext uri="{BB962C8B-B14F-4D97-AF65-F5344CB8AC3E}">
        <p14:creationId xmlns:p14="http://schemas.microsoft.com/office/powerpoint/2010/main" val="24584007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rPr>
              <a:t>This slide provides a high-level overview of a large and complex set of tools that communities use to determine what kinds of housing can be built, where it can be built, and the amount of it that can be built. It highlights the connection between different density ranges, different housing types, and the different kinds of households that are generally served. You can use this in addition to the housing type slides later in the slide deck to look more specifically at the density ranges and housing types that are the focus of your rezoning effort. </a:t>
            </a:r>
          </a:p>
          <a:p>
            <a:endParaRPr lang="en-US" dirty="0"/>
          </a:p>
        </p:txBody>
      </p:sp>
      <p:sp>
        <p:nvSpPr>
          <p:cNvPr id="4" name="Slide Number Placeholder 3"/>
          <p:cNvSpPr>
            <a:spLocks noGrp="1"/>
          </p:cNvSpPr>
          <p:nvPr>
            <p:ph type="sldNum" sz="quarter" idx="5"/>
          </p:nvPr>
        </p:nvSpPr>
        <p:spPr/>
        <p:txBody>
          <a:bodyPr/>
          <a:lstStyle/>
          <a:p>
            <a:fld id="{5FD96ED0-01CC-6345-AD38-FE90A9DE30D7}" type="slidenum">
              <a:rPr lang="en-US" smtClean="0"/>
              <a:t>5</a:t>
            </a:fld>
            <a:endParaRPr lang="en-US"/>
          </a:p>
        </p:txBody>
      </p:sp>
    </p:spTree>
    <p:extLst>
      <p:ext uri="{BB962C8B-B14F-4D97-AF65-F5344CB8AC3E}">
        <p14:creationId xmlns:p14="http://schemas.microsoft.com/office/powerpoint/2010/main" val="17817690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rPr>
              <a:t>Zoning and other development standards also help to shape new buildings and how they relate to the street and their surroundings. These tools include things such as setbacks, parking requirements and landscaping standards. The shape of a building and the design of street-facing areas can have a bigger impact on the neighborhood than the actual number of units in the building. These tools can and should consider the cost impact of different requirements. Sometimes development standards can make the type of housing we want to see impossible to build. We need to have a clear vision of the housing we want to see, and then structure our tools appropriately.</a:t>
            </a:r>
          </a:p>
          <a:p>
            <a:endParaRPr lang="en-US" dirty="0"/>
          </a:p>
        </p:txBody>
      </p:sp>
      <p:sp>
        <p:nvSpPr>
          <p:cNvPr id="4" name="Slide Number Placeholder 3"/>
          <p:cNvSpPr>
            <a:spLocks noGrp="1"/>
          </p:cNvSpPr>
          <p:nvPr>
            <p:ph type="sldNum" sz="quarter" idx="5"/>
          </p:nvPr>
        </p:nvSpPr>
        <p:spPr/>
        <p:txBody>
          <a:bodyPr/>
          <a:lstStyle/>
          <a:p>
            <a:fld id="{5FD96ED0-01CC-6345-AD38-FE90A9DE30D7}" type="slidenum">
              <a:rPr lang="en-US" smtClean="0"/>
              <a:t>6</a:t>
            </a:fld>
            <a:endParaRPr lang="en-US"/>
          </a:p>
        </p:txBody>
      </p:sp>
    </p:spTree>
    <p:extLst>
      <p:ext uri="{BB962C8B-B14F-4D97-AF65-F5344CB8AC3E}">
        <p14:creationId xmlns:p14="http://schemas.microsoft.com/office/powerpoint/2010/main" val="11330270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rPr>
              <a:t>Design guidelines also help shape buildings and how they fit in their context. This includes green spaces, building architecture and materials, and the public and semi-public spaces around a building, as examples. Under California state law, some developments can only be reviewed using objective standards (i.e., standards that are not open to interpretation). Design tools should also consider the cost impact of different standards to avoid adding to the high price of new homes.</a:t>
            </a:r>
          </a:p>
          <a:p>
            <a:endParaRPr lang="en-US" dirty="0"/>
          </a:p>
        </p:txBody>
      </p:sp>
      <p:sp>
        <p:nvSpPr>
          <p:cNvPr id="4" name="Slide Number Placeholder 3"/>
          <p:cNvSpPr>
            <a:spLocks noGrp="1"/>
          </p:cNvSpPr>
          <p:nvPr>
            <p:ph type="sldNum" sz="quarter" idx="5"/>
          </p:nvPr>
        </p:nvSpPr>
        <p:spPr/>
        <p:txBody>
          <a:bodyPr/>
          <a:lstStyle/>
          <a:p>
            <a:fld id="{5FD96ED0-01CC-6345-AD38-FE90A9DE30D7}" type="slidenum">
              <a:rPr lang="en-US" smtClean="0"/>
              <a:t>7</a:t>
            </a:fld>
            <a:endParaRPr lang="en-US"/>
          </a:p>
        </p:txBody>
      </p:sp>
    </p:spTree>
    <p:extLst>
      <p:ext uri="{BB962C8B-B14F-4D97-AF65-F5344CB8AC3E}">
        <p14:creationId xmlns:p14="http://schemas.microsoft.com/office/powerpoint/2010/main" val="1497862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rPr>
              <a:t>Communities also have a number of tools that can be used to support greater affordability—by allowing more homes on a single property (smaller homes are generally more affordable), incentivizing or requiring housing that is affordable to households at different income levels (e.g., inclusionary zoning) and/or providing streamlined review for affordable housing (which is sometimes now required under state law). All of these help to reduce the per-unit cost of housing and facilitate more affordable housing outcomes.</a:t>
            </a:r>
          </a:p>
          <a:p>
            <a:endParaRPr lang="en-US" dirty="0"/>
          </a:p>
        </p:txBody>
      </p:sp>
      <p:sp>
        <p:nvSpPr>
          <p:cNvPr id="4" name="Slide Number Placeholder 3"/>
          <p:cNvSpPr>
            <a:spLocks noGrp="1"/>
          </p:cNvSpPr>
          <p:nvPr>
            <p:ph type="sldNum" sz="quarter" idx="5"/>
          </p:nvPr>
        </p:nvSpPr>
        <p:spPr/>
        <p:txBody>
          <a:bodyPr/>
          <a:lstStyle/>
          <a:p>
            <a:fld id="{5FD96ED0-01CC-6345-AD38-FE90A9DE30D7}" type="slidenum">
              <a:rPr lang="en-US" smtClean="0"/>
              <a:t>8</a:t>
            </a:fld>
            <a:endParaRPr lang="en-US"/>
          </a:p>
        </p:txBody>
      </p:sp>
    </p:spTree>
    <p:extLst>
      <p:ext uri="{BB962C8B-B14F-4D97-AF65-F5344CB8AC3E}">
        <p14:creationId xmlns:p14="http://schemas.microsoft.com/office/powerpoint/2010/main" val="31209058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114550" marR="0">
              <a:lnSpc>
                <a:spcPct val="115000"/>
              </a:lnSpc>
              <a:spcBef>
                <a:spcPts val="200"/>
              </a:spcBef>
              <a:spcAft>
                <a:spcPts val="0"/>
              </a:spcAft>
            </a:pPr>
            <a:r>
              <a:rPr lang="en-US" sz="1800" dirty="0">
                <a:effectLst/>
                <a:latin typeface="Calibri" panose="020F0502020204030204" pitchFamily="34" charset="0"/>
                <a:ea typeface="Calibri" panose="020F0502020204030204" pitchFamily="34" charset="0"/>
              </a:rPr>
              <a:t>The Catalogue of Housing Types provides slide sets for each of the following housing types:</a:t>
            </a:r>
          </a:p>
          <a:p>
            <a:pPr marL="342900" marR="0" lvl="0" indent="-342900">
              <a:lnSpc>
                <a:spcPct val="115000"/>
              </a:lnSpc>
              <a:spcBef>
                <a:spcPts val="0"/>
              </a:spcBef>
              <a:spcAft>
                <a:spcPts val="600"/>
              </a:spcAft>
              <a:buFont typeface="Symbol" pitchFamily="2" charset="2"/>
              <a:buChar char=""/>
            </a:pPr>
            <a:r>
              <a:rPr lang="en-US" sz="1800" dirty="0">
                <a:effectLst/>
                <a:latin typeface="Calibri" panose="020F0502020204030204" pitchFamily="34" charset="0"/>
                <a:ea typeface="Calibri" panose="020F0502020204030204" pitchFamily="34" charset="0"/>
              </a:rPr>
              <a:t>Townhomes</a:t>
            </a:r>
          </a:p>
          <a:p>
            <a:pPr marL="342900" marR="0" lvl="0" indent="-342900">
              <a:lnSpc>
                <a:spcPct val="115000"/>
              </a:lnSpc>
              <a:spcBef>
                <a:spcPts val="0"/>
              </a:spcBef>
              <a:spcAft>
                <a:spcPts val="600"/>
              </a:spcAft>
              <a:buFont typeface="Symbol" pitchFamily="2" charset="2"/>
              <a:buChar char=""/>
            </a:pPr>
            <a:r>
              <a:rPr lang="en-US" sz="1800" dirty="0">
                <a:effectLst/>
                <a:latin typeface="Calibri" panose="020F0502020204030204" pitchFamily="34" charset="0"/>
                <a:ea typeface="Calibri" panose="020F0502020204030204" pitchFamily="34" charset="0"/>
              </a:rPr>
              <a:t>Small Multi-Unit Buildings (Duplexes, Triplexes, JADUs etc.)</a:t>
            </a:r>
          </a:p>
          <a:p>
            <a:pPr marL="342900" marR="0" lvl="0" indent="-342900">
              <a:lnSpc>
                <a:spcPct val="115000"/>
              </a:lnSpc>
              <a:spcBef>
                <a:spcPts val="0"/>
              </a:spcBef>
              <a:spcAft>
                <a:spcPts val="600"/>
              </a:spcAft>
              <a:buFont typeface="Symbol" pitchFamily="2" charset="2"/>
              <a:buChar char=""/>
            </a:pPr>
            <a:r>
              <a:rPr lang="en-US" sz="1800" dirty="0">
                <a:effectLst/>
                <a:latin typeface="Calibri" panose="020F0502020204030204" pitchFamily="34" charset="0"/>
                <a:ea typeface="Calibri" panose="020F0502020204030204" pitchFamily="34" charset="0"/>
              </a:rPr>
              <a:t>Mixed Use Buildings</a:t>
            </a:r>
          </a:p>
          <a:p>
            <a:pPr marL="342900" marR="0" lvl="0" indent="-342900">
              <a:lnSpc>
                <a:spcPct val="115000"/>
              </a:lnSpc>
              <a:spcBef>
                <a:spcPts val="0"/>
              </a:spcBef>
              <a:spcAft>
                <a:spcPts val="600"/>
              </a:spcAft>
              <a:buFont typeface="Symbol" pitchFamily="2" charset="2"/>
              <a:buChar char=""/>
            </a:pPr>
            <a:r>
              <a:rPr lang="en-US" sz="1800" dirty="0">
                <a:effectLst/>
                <a:latin typeface="Calibri" panose="020F0502020204030204" pitchFamily="34" charset="0"/>
                <a:ea typeface="Calibri" panose="020F0502020204030204" pitchFamily="34" charset="0"/>
              </a:rPr>
              <a:t>Cottage Courts</a:t>
            </a:r>
          </a:p>
          <a:p>
            <a:pPr marL="342900" marR="0" lvl="0" indent="-342900">
              <a:lnSpc>
                <a:spcPct val="115000"/>
              </a:lnSpc>
              <a:spcBef>
                <a:spcPts val="0"/>
              </a:spcBef>
              <a:spcAft>
                <a:spcPts val="600"/>
              </a:spcAft>
              <a:buFont typeface="Symbol" pitchFamily="2" charset="2"/>
              <a:buChar char=""/>
            </a:pPr>
            <a:r>
              <a:rPr lang="en-US" sz="1800" dirty="0">
                <a:effectLst/>
                <a:latin typeface="Calibri" panose="020F0502020204030204" pitchFamily="34" charset="0"/>
                <a:ea typeface="Calibri" panose="020F0502020204030204" pitchFamily="34" charset="0"/>
              </a:rPr>
              <a:t>Low-Rise Housing</a:t>
            </a:r>
          </a:p>
          <a:p>
            <a:pPr marL="342900" marR="0" lvl="0" indent="-342900">
              <a:lnSpc>
                <a:spcPct val="115000"/>
              </a:lnSpc>
              <a:spcBef>
                <a:spcPts val="0"/>
              </a:spcBef>
              <a:spcAft>
                <a:spcPts val="600"/>
              </a:spcAft>
              <a:buFont typeface="Symbol" pitchFamily="2" charset="2"/>
              <a:buChar char=""/>
            </a:pPr>
            <a:r>
              <a:rPr lang="en-US" sz="1800" dirty="0">
                <a:effectLst/>
                <a:latin typeface="Calibri" panose="020F0502020204030204" pitchFamily="34" charset="0"/>
                <a:ea typeface="Calibri" panose="020F0502020204030204" pitchFamily="34" charset="0"/>
              </a:rPr>
              <a:t>Mid-Rise Housing</a:t>
            </a:r>
          </a:p>
          <a:p>
            <a:pPr marL="2114550" marR="0">
              <a:lnSpc>
                <a:spcPct val="115000"/>
              </a:lnSpc>
              <a:spcBef>
                <a:spcPts val="0"/>
              </a:spcBef>
              <a:spcAft>
                <a:spcPts val="0"/>
              </a:spcAft>
            </a:pPr>
            <a:r>
              <a:rPr lang="en-US" sz="1800" dirty="0">
                <a:effectLst/>
                <a:latin typeface="Calibri" panose="020F0502020204030204" pitchFamily="34" charset="0"/>
                <a:ea typeface="Calibri" panose="020F0502020204030204" pitchFamily="34" charset="0"/>
              </a:rPr>
              <a:t>For each type, several slides are provided:</a:t>
            </a:r>
          </a:p>
          <a:p>
            <a:pPr marL="342900" marR="0" lvl="0" indent="-342900">
              <a:lnSpc>
                <a:spcPct val="115000"/>
              </a:lnSpc>
              <a:spcBef>
                <a:spcPts val="0"/>
              </a:spcBef>
              <a:spcAft>
                <a:spcPts val="600"/>
              </a:spcAft>
              <a:buFont typeface="Symbol" pitchFamily="2" charset="2"/>
              <a:buChar char=""/>
            </a:pPr>
            <a:r>
              <a:rPr lang="en-US" sz="1800" dirty="0">
                <a:effectLst/>
                <a:latin typeface="Calibri" panose="020F0502020204030204" pitchFamily="34" charset="0"/>
                <a:ea typeface="Calibri" panose="020F0502020204030204" pitchFamily="34" charset="0"/>
              </a:rPr>
              <a:t>Overview slide that defines this housing type</a:t>
            </a:r>
          </a:p>
          <a:p>
            <a:pPr marL="342900" marR="0" lvl="0" indent="-342900">
              <a:lnSpc>
                <a:spcPct val="115000"/>
              </a:lnSpc>
              <a:spcBef>
                <a:spcPts val="0"/>
              </a:spcBef>
              <a:spcAft>
                <a:spcPts val="600"/>
              </a:spcAft>
              <a:buFont typeface="Symbol" pitchFamily="2" charset="2"/>
              <a:buChar char=""/>
            </a:pPr>
            <a:r>
              <a:rPr lang="en-US" sz="1800" dirty="0">
                <a:effectLst/>
                <a:latin typeface="Calibri" panose="020F0502020204030204" pitchFamily="34" charset="0"/>
                <a:ea typeface="Calibri" panose="020F0502020204030204" pitchFamily="34" charset="0"/>
              </a:rPr>
              <a:t>Several examples of this housing type from Bay Area communities</a:t>
            </a:r>
          </a:p>
          <a:p>
            <a:pPr marL="342900" marR="0" lvl="0" indent="-342900">
              <a:lnSpc>
                <a:spcPct val="115000"/>
              </a:lnSpc>
              <a:spcBef>
                <a:spcPts val="0"/>
              </a:spcBef>
              <a:spcAft>
                <a:spcPts val="600"/>
              </a:spcAft>
              <a:buFont typeface="Symbol" pitchFamily="2" charset="2"/>
              <a:buChar char=""/>
            </a:pPr>
            <a:r>
              <a:rPr lang="en-US" sz="1800" dirty="0">
                <a:effectLst/>
                <a:latin typeface="Calibri" panose="020F0502020204030204" pitchFamily="34" charset="0"/>
                <a:ea typeface="Calibri" panose="020F0502020204030204" pitchFamily="34" charset="0"/>
              </a:rPr>
              <a:t>A template slide for showing one or more examples from your community.</a:t>
            </a:r>
          </a:p>
          <a:p>
            <a:pPr marL="2114550" marR="0">
              <a:lnSpc>
                <a:spcPct val="115000"/>
              </a:lnSpc>
              <a:spcBef>
                <a:spcPts val="200"/>
              </a:spcBef>
              <a:spcAft>
                <a:spcPts val="600"/>
              </a:spcAft>
            </a:pPr>
            <a:r>
              <a:rPr lang="en-US" sz="1800" dirty="0">
                <a:effectLst/>
                <a:latin typeface="Calibri" panose="020F0502020204030204" pitchFamily="34" charset="0"/>
                <a:ea typeface="Calibri" panose="020F0502020204030204" pitchFamily="34" charset="0"/>
              </a:rPr>
              <a:t>As always, edit the slides to make them as relevant to your context and project as possible. Also, consult the User Guide for more information on where and how you can find additional images that might be useful in your presentation.</a:t>
            </a:r>
          </a:p>
          <a:p>
            <a:endParaRPr lang="en-US" dirty="0"/>
          </a:p>
        </p:txBody>
      </p:sp>
      <p:sp>
        <p:nvSpPr>
          <p:cNvPr id="4" name="Slide Number Placeholder 3"/>
          <p:cNvSpPr>
            <a:spLocks noGrp="1"/>
          </p:cNvSpPr>
          <p:nvPr>
            <p:ph type="sldNum" sz="quarter" idx="5"/>
          </p:nvPr>
        </p:nvSpPr>
        <p:spPr/>
        <p:txBody>
          <a:bodyPr/>
          <a:lstStyle/>
          <a:p>
            <a:fld id="{5FD96ED0-01CC-6345-AD38-FE90A9DE30D7}" type="slidenum">
              <a:rPr lang="en-US" smtClean="0"/>
              <a:t>9</a:t>
            </a:fld>
            <a:endParaRPr lang="en-US"/>
          </a:p>
        </p:txBody>
      </p:sp>
    </p:spTree>
    <p:extLst>
      <p:ext uri="{BB962C8B-B14F-4D97-AF65-F5344CB8AC3E}">
        <p14:creationId xmlns:p14="http://schemas.microsoft.com/office/powerpoint/2010/main" val="26428827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rgbClr val="FFFFF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83F0C6-A669-F092-B6BB-A5940E6904EC}"/>
              </a:ext>
            </a:extLst>
          </p:cNvPr>
          <p:cNvSpPr>
            <a:spLocks noGrp="1"/>
          </p:cNvSpPr>
          <p:nvPr>
            <p:ph type="ctrTitle"/>
          </p:nvPr>
        </p:nvSpPr>
        <p:spPr>
          <a:xfrm>
            <a:off x="1524000" y="1122363"/>
            <a:ext cx="9144000" cy="2387600"/>
          </a:xfrm>
        </p:spPr>
        <p:txBody>
          <a:bodyPr anchor="b"/>
          <a:lstStyle>
            <a:lvl1pPr algn="ctr">
              <a:defRPr sz="6000" b="1">
                <a:solidFill>
                  <a:srgbClr val="280028"/>
                </a:solidFill>
                <a:latin typeface="Bookman Old Style" panose="02050604050505020204" pitchFamily="18" charset="0"/>
              </a:defRPr>
            </a:lvl1pPr>
          </a:lstStyle>
          <a:p>
            <a:r>
              <a:rPr lang="en-US" dirty="0"/>
              <a:t>Click to edit Master title style</a:t>
            </a:r>
          </a:p>
        </p:txBody>
      </p:sp>
      <p:sp>
        <p:nvSpPr>
          <p:cNvPr id="3" name="Subtitle 2">
            <a:extLst>
              <a:ext uri="{FF2B5EF4-FFF2-40B4-BE49-F238E27FC236}">
                <a16:creationId xmlns:a16="http://schemas.microsoft.com/office/drawing/2014/main" id="{D8C1481F-DFC8-6B75-19E5-A37C4B57E327}"/>
              </a:ext>
            </a:extLst>
          </p:cNvPr>
          <p:cNvSpPr>
            <a:spLocks noGrp="1"/>
          </p:cNvSpPr>
          <p:nvPr>
            <p:ph type="subTitle" idx="1" hasCustomPrompt="1"/>
          </p:nvPr>
        </p:nvSpPr>
        <p:spPr>
          <a:xfrm>
            <a:off x="1524000" y="3602038"/>
            <a:ext cx="9144000" cy="1655762"/>
          </a:xfrm>
        </p:spPr>
        <p:txBody>
          <a:bodyPr/>
          <a:lstStyle>
            <a:lvl1pPr marL="0" indent="0" algn="ctr">
              <a:buNone/>
              <a:defRPr sz="2400" b="1" i="0" spc="150" baseline="0">
                <a:solidFill>
                  <a:srgbClr val="280028"/>
                </a:solidFill>
                <a:highlight>
                  <a:srgbClr val="FFEC99"/>
                </a:highlight>
                <a:latin typeface="Tahoma" panose="020B0604030504040204" pitchFamily="34" charset="0"/>
                <a:ea typeface="Tahoma" panose="020B0604030504040204" pitchFamily="34" charset="0"/>
                <a:cs typeface="Tahom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FB0CCE9A-A3B5-0A12-2A81-F7B266ABAC36}"/>
              </a:ext>
            </a:extLst>
          </p:cNvPr>
          <p:cNvSpPr>
            <a:spLocks noGrp="1"/>
          </p:cNvSpPr>
          <p:nvPr>
            <p:ph type="dt" sz="half" idx="10"/>
          </p:nvPr>
        </p:nvSpPr>
        <p:spPr/>
        <p:txBody>
          <a:bodyPr/>
          <a:lstStyle/>
          <a:p>
            <a:fld id="{EFBCCB37-290E-184E-A9B9-E2C487570CC8}" type="datetimeFigureOut">
              <a:rPr lang="en-US" smtClean="0"/>
              <a:t>6/25/2024</a:t>
            </a:fld>
            <a:endParaRPr lang="en-US"/>
          </a:p>
        </p:txBody>
      </p:sp>
      <p:sp>
        <p:nvSpPr>
          <p:cNvPr id="5" name="Footer Placeholder 4">
            <a:extLst>
              <a:ext uri="{FF2B5EF4-FFF2-40B4-BE49-F238E27FC236}">
                <a16:creationId xmlns:a16="http://schemas.microsoft.com/office/drawing/2014/main" id="{43CBAD4A-AB3B-FE50-D5F8-0E28F89781F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021A745-C296-CADD-3B60-D82E1841C87C}"/>
              </a:ext>
            </a:extLst>
          </p:cNvPr>
          <p:cNvSpPr>
            <a:spLocks noGrp="1"/>
          </p:cNvSpPr>
          <p:nvPr>
            <p:ph type="sldNum" sz="quarter" idx="12"/>
          </p:nvPr>
        </p:nvSpPr>
        <p:spPr/>
        <p:txBody>
          <a:bodyPr/>
          <a:lstStyle/>
          <a:p>
            <a:fld id="{AD5245E7-A19A-C040-8AE9-C2C455FD8F5F}" type="slidenum">
              <a:rPr lang="en-US" smtClean="0"/>
              <a:t>‹#›</a:t>
            </a:fld>
            <a:endParaRPr lang="en-US"/>
          </a:p>
        </p:txBody>
      </p:sp>
    </p:spTree>
    <p:extLst>
      <p:ext uri="{BB962C8B-B14F-4D97-AF65-F5344CB8AC3E}">
        <p14:creationId xmlns:p14="http://schemas.microsoft.com/office/powerpoint/2010/main" val="2709569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66308F-BAD9-945B-B646-D609E6A0C60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B884EC4-DB3B-5471-CD09-F49B6755C16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E3D39B4-BC9B-128D-DBC2-9D27164F78EF}"/>
              </a:ext>
            </a:extLst>
          </p:cNvPr>
          <p:cNvSpPr>
            <a:spLocks noGrp="1"/>
          </p:cNvSpPr>
          <p:nvPr>
            <p:ph type="dt" sz="half" idx="10"/>
          </p:nvPr>
        </p:nvSpPr>
        <p:spPr/>
        <p:txBody>
          <a:bodyPr/>
          <a:lstStyle/>
          <a:p>
            <a:fld id="{EFBCCB37-290E-184E-A9B9-E2C487570CC8}" type="datetimeFigureOut">
              <a:rPr lang="en-US" smtClean="0"/>
              <a:t>6/25/2024</a:t>
            </a:fld>
            <a:endParaRPr lang="en-US"/>
          </a:p>
        </p:txBody>
      </p:sp>
      <p:sp>
        <p:nvSpPr>
          <p:cNvPr id="5" name="Footer Placeholder 4">
            <a:extLst>
              <a:ext uri="{FF2B5EF4-FFF2-40B4-BE49-F238E27FC236}">
                <a16:creationId xmlns:a16="http://schemas.microsoft.com/office/drawing/2014/main" id="{4C1B90D4-C2F9-8C99-9095-287FE50C086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830E0BC-F78A-BEBA-3A43-8937A857F72E}"/>
              </a:ext>
            </a:extLst>
          </p:cNvPr>
          <p:cNvSpPr>
            <a:spLocks noGrp="1"/>
          </p:cNvSpPr>
          <p:nvPr>
            <p:ph type="sldNum" sz="quarter" idx="12"/>
          </p:nvPr>
        </p:nvSpPr>
        <p:spPr/>
        <p:txBody>
          <a:bodyPr/>
          <a:lstStyle/>
          <a:p>
            <a:fld id="{AD5245E7-A19A-C040-8AE9-C2C455FD8F5F}" type="slidenum">
              <a:rPr lang="en-US" smtClean="0"/>
              <a:t>‹#›</a:t>
            </a:fld>
            <a:endParaRPr lang="en-US"/>
          </a:p>
        </p:txBody>
      </p:sp>
    </p:spTree>
    <p:extLst>
      <p:ext uri="{BB962C8B-B14F-4D97-AF65-F5344CB8AC3E}">
        <p14:creationId xmlns:p14="http://schemas.microsoft.com/office/powerpoint/2010/main" val="38700391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1DD063E-355D-3FD1-6F52-12121E364D4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28EA3CE-4B08-18AD-9DC7-8078D1CE78E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552DF02-F930-4968-7174-A0726ED53F6A}"/>
              </a:ext>
            </a:extLst>
          </p:cNvPr>
          <p:cNvSpPr>
            <a:spLocks noGrp="1"/>
          </p:cNvSpPr>
          <p:nvPr>
            <p:ph type="dt" sz="half" idx="10"/>
          </p:nvPr>
        </p:nvSpPr>
        <p:spPr/>
        <p:txBody>
          <a:bodyPr/>
          <a:lstStyle/>
          <a:p>
            <a:fld id="{EFBCCB37-290E-184E-A9B9-E2C487570CC8}" type="datetimeFigureOut">
              <a:rPr lang="en-US" smtClean="0"/>
              <a:t>6/25/2024</a:t>
            </a:fld>
            <a:endParaRPr lang="en-US"/>
          </a:p>
        </p:txBody>
      </p:sp>
      <p:sp>
        <p:nvSpPr>
          <p:cNvPr id="5" name="Footer Placeholder 4">
            <a:extLst>
              <a:ext uri="{FF2B5EF4-FFF2-40B4-BE49-F238E27FC236}">
                <a16:creationId xmlns:a16="http://schemas.microsoft.com/office/drawing/2014/main" id="{EAA30A49-9713-D0F6-6CDF-4A6E0C29F8C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DAAD182-14C0-FD93-B86C-C4BBAF9ED1B5}"/>
              </a:ext>
            </a:extLst>
          </p:cNvPr>
          <p:cNvSpPr>
            <a:spLocks noGrp="1"/>
          </p:cNvSpPr>
          <p:nvPr>
            <p:ph type="sldNum" sz="quarter" idx="12"/>
          </p:nvPr>
        </p:nvSpPr>
        <p:spPr/>
        <p:txBody>
          <a:bodyPr/>
          <a:lstStyle/>
          <a:p>
            <a:fld id="{AD5245E7-A19A-C040-8AE9-C2C455FD8F5F}" type="slidenum">
              <a:rPr lang="en-US" smtClean="0"/>
              <a:t>‹#›</a:t>
            </a:fld>
            <a:endParaRPr lang="en-US"/>
          </a:p>
        </p:txBody>
      </p:sp>
    </p:spTree>
    <p:extLst>
      <p:ext uri="{BB962C8B-B14F-4D97-AF65-F5344CB8AC3E}">
        <p14:creationId xmlns:p14="http://schemas.microsoft.com/office/powerpoint/2010/main" val="3842088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247D05-D6BF-610C-6077-82D60BA51346}"/>
              </a:ext>
            </a:extLst>
          </p:cNvPr>
          <p:cNvSpPr>
            <a:spLocks noGrp="1"/>
          </p:cNvSpPr>
          <p:nvPr>
            <p:ph type="title"/>
          </p:nvPr>
        </p:nvSpPr>
        <p:spPr>
          <a:xfrm>
            <a:off x="251926" y="253158"/>
            <a:ext cx="11663265" cy="1325563"/>
          </a:xfrm>
          <a:solidFill>
            <a:srgbClr val="369743"/>
          </a:solidFill>
        </p:spPr>
        <p:txBody>
          <a:bodyPr lIns="457200"/>
          <a:lstStyle>
            <a:lvl1pPr>
              <a:defRPr>
                <a:solidFill>
                  <a:srgbClr val="FFFFF0"/>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BC6F856C-8AE2-AABC-95AE-8DE914F95ABF}"/>
              </a:ext>
            </a:extLst>
          </p:cNvPr>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FD431CAC-B4C0-6A44-FC03-A3B2A3618039}"/>
              </a:ext>
            </a:extLst>
          </p:cNvPr>
          <p:cNvSpPr>
            <a:spLocks noGrp="1"/>
          </p:cNvSpPr>
          <p:nvPr>
            <p:ph type="dt" sz="half" idx="10"/>
          </p:nvPr>
        </p:nvSpPr>
        <p:spPr/>
        <p:txBody>
          <a:bodyPr/>
          <a:lstStyle/>
          <a:p>
            <a:fld id="{EFBCCB37-290E-184E-A9B9-E2C487570CC8}" type="datetimeFigureOut">
              <a:rPr lang="en-US" smtClean="0"/>
              <a:t>6/25/2024</a:t>
            </a:fld>
            <a:endParaRPr lang="en-US"/>
          </a:p>
        </p:txBody>
      </p:sp>
      <p:sp>
        <p:nvSpPr>
          <p:cNvPr id="5" name="Footer Placeholder 4">
            <a:extLst>
              <a:ext uri="{FF2B5EF4-FFF2-40B4-BE49-F238E27FC236}">
                <a16:creationId xmlns:a16="http://schemas.microsoft.com/office/drawing/2014/main" id="{62B211F8-8116-941C-E385-7A89B695278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02FF744-64E4-C2E6-00B2-1095EC34CED3}"/>
              </a:ext>
            </a:extLst>
          </p:cNvPr>
          <p:cNvSpPr>
            <a:spLocks noGrp="1"/>
          </p:cNvSpPr>
          <p:nvPr>
            <p:ph type="sldNum" sz="quarter" idx="12"/>
          </p:nvPr>
        </p:nvSpPr>
        <p:spPr/>
        <p:txBody>
          <a:bodyPr/>
          <a:lstStyle/>
          <a:p>
            <a:fld id="{AD5245E7-A19A-C040-8AE9-C2C455FD8F5F}" type="slidenum">
              <a:rPr lang="en-US" smtClean="0"/>
              <a:t>‹#›</a:t>
            </a:fld>
            <a:endParaRPr lang="en-US"/>
          </a:p>
        </p:txBody>
      </p:sp>
    </p:spTree>
    <p:extLst>
      <p:ext uri="{BB962C8B-B14F-4D97-AF65-F5344CB8AC3E}">
        <p14:creationId xmlns:p14="http://schemas.microsoft.com/office/powerpoint/2010/main" val="23477323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84D4A5-F17D-80AE-459E-E45294188AF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6A0D098-F1E9-31A5-8B23-60C90844CB4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AD1AC14-3FCC-70C4-0917-C77F06534B94}"/>
              </a:ext>
            </a:extLst>
          </p:cNvPr>
          <p:cNvSpPr>
            <a:spLocks noGrp="1"/>
          </p:cNvSpPr>
          <p:nvPr>
            <p:ph type="dt" sz="half" idx="10"/>
          </p:nvPr>
        </p:nvSpPr>
        <p:spPr/>
        <p:txBody>
          <a:bodyPr/>
          <a:lstStyle/>
          <a:p>
            <a:fld id="{EFBCCB37-290E-184E-A9B9-E2C487570CC8}" type="datetimeFigureOut">
              <a:rPr lang="en-US" smtClean="0"/>
              <a:t>6/25/2024</a:t>
            </a:fld>
            <a:endParaRPr lang="en-US"/>
          </a:p>
        </p:txBody>
      </p:sp>
      <p:sp>
        <p:nvSpPr>
          <p:cNvPr id="5" name="Footer Placeholder 4">
            <a:extLst>
              <a:ext uri="{FF2B5EF4-FFF2-40B4-BE49-F238E27FC236}">
                <a16:creationId xmlns:a16="http://schemas.microsoft.com/office/drawing/2014/main" id="{A7C6E467-5C6C-EF69-70A5-9692F53FCC4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F7064ED-FC86-ECF7-EB61-058185D7FB89}"/>
              </a:ext>
            </a:extLst>
          </p:cNvPr>
          <p:cNvSpPr>
            <a:spLocks noGrp="1"/>
          </p:cNvSpPr>
          <p:nvPr>
            <p:ph type="sldNum" sz="quarter" idx="12"/>
          </p:nvPr>
        </p:nvSpPr>
        <p:spPr/>
        <p:txBody>
          <a:bodyPr/>
          <a:lstStyle/>
          <a:p>
            <a:fld id="{AD5245E7-A19A-C040-8AE9-C2C455FD8F5F}" type="slidenum">
              <a:rPr lang="en-US" smtClean="0"/>
              <a:t>‹#›</a:t>
            </a:fld>
            <a:endParaRPr lang="en-US"/>
          </a:p>
        </p:txBody>
      </p:sp>
    </p:spTree>
    <p:extLst>
      <p:ext uri="{BB962C8B-B14F-4D97-AF65-F5344CB8AC3E}">
        <p14:creationId xmlns:p14="http://schemas.microsoft.com/office/powerpoint/2010/main" val="1665616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173E2F-826D-1534-5E34-6656C4ABB74B}"/>
              </a:ext>
            </a:extLst>
          </p:cNvPr>
          <p:cNvSpPr>
            <a:spLocks noGrp="1"/>
          </p:cNvSpPr>
          <p:nvPr>
            <p:ph type="title"/>
          </p:nvPr>
        </p:nvSpPr>
        <p:spPr/>
        <p:txBody>
          <a:bodyPr/>
          <a:lstStyle>
            <a:lvl1pPr>
              <a:defRPr>
                <a:solidFill>
                  <a:srgbClr val="280028"/>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0809D930-3665-EEFB-27E1-91D0CBD8A739}"/>
              </a:ext>
            </a:extLst>
          </p:cNvPr>
          <p:cNvSpPr>
            <a:spLocks noGrp="1"/>
          </p:cNvSpPr>
          <p:nvPr>
            <p:ph sz="half" idx="1"/>
          </p:nvPr>
        </p:nvSpPr>
        <p:spPr>
          <a:xfrm>
            <a:off x="838200" y="1825625"/>
            <a:ext cx="5181600" cy="4351338"/>
          </a:xfrm>
          <a:solidFill>
            <a:srgbClr val="078544"/>
          </a:solidFill>
        </p:spPr>
        <p:txBody>
          <a:bodyPr lIns="274320" tIns="274320" rIns="274320" bIns="274320"/>
          <a:lstStyle>
            <a:lvl1pPr marL="228600" indent="-228600">
              <a:buFont typeface="Wingdings" pitchFamily="2" charset="2"/>
              <a:buChar char="§"/>
              <a:defRPr sz="2400" b="0" i="0">
                <a:solidFill>
                  <a:schemeClr val="bg1"/>
                </a:solidFill>
                <a:latin typeface="Daytona" panose="020F0502020204030204" pitchFamily="34" charset="0"/>
                <a:cs typeface="Daytona" panose="020F0502020204030204" pitchFamily="34" charset="0"/>
              </a:defRPr>
            </a:lvl1pPr>
            <a:lvl2pPr marL="685800" indent="-228600">
              <a:buFont typeface="Wingdings" pitchFamily="2" charset="2"/>
              <a:buChar char="§"/>
              <a:defRPr sz="2100" b="0" i="0">
                <a:solidFill>
                  <a:schemeClr val="bg1"/>
                </a:solidFill>
                <a:latin typeface="Daytona" panose="020F0502020204030204" pitchFamily="34" charset="0"/>
                <a:cs typeface="Daytona" panose="020F0502020204030204" pitchFamily="34" charset="0"/>
              </a:defRPr>
            </a:lvl2pPr>
            <a:lvl3pPr marL="1143000" indent="-228600">
              <a:buFont typeface="Wingdings" pitchFamily="2" charset="2"/>
              <a:buChar char="§"/>
              <a:defRPr sz="1800" b="0" i="0">
                <a:solidFill>
                  <a:schemeClr val="bg1"/>
                </a:solidFill>
                <a:latin typeface="Daytona" panose="020F0502020204030204" pitchFamily="34" charset="0"/>
                <a:cs typeface="Daytona" panose="020F0502020204030204" pitchFamily="34" charset="0"/>
              </a:defRPr>
            </a:lvl3pPr>
            <a:lvl4pPr marL="1600200" indent="-228600">
              <a:buFont typeface="Wingdings" pitchFamily="2" charset="2"/>
              <a:buChar char="§"/>
              <a:defRPr b="0" i="0">
                <a:solidFill>
                  <a:schemeClr val="bg1"/>
                </a:solidFill>
                <a:latin typeface="Daytona" panose="020F0502020204030204" pitchFamily="34" charset="0"/>
                <a:cs typeface="Daytona" panose="020F0502020204030204" pitchFamily="34" charset="0"/>
              </a:defRPr>
            </a:lvl4pPr>
            <a:lvl5pPr marL="2057400" indent="-228600">
              <a:buFont typeface="Wingdings" pitchFamily="2" charset="2"/>
              <a:buChar char="§"/>
              <a:defRPr b="0" i="0">
                <a:solidFill>
                  <a:schemeClr val="bg1"/>
                </a:solidFill>
                <a:latin typeface="Daytona" panose="020F0502020204030204" pitchFamily="34" charset="0"/>
                <a:cs typeface="Daytona"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7B7CA121-53D2-AF43-1F9D-B372041B4720}"/>
              </a:ext>
            </a:extLst>
          </p:cNvPr>
          <p:cNvSpPr>
            <a:spLocks noGrp="1"/>
          </p:cNvSpPr>
          <p:nvPr>
            <p:ph sz="half" idx="2"/>
          </p:nvPr>
        </p:nvSpPr>
        <p:spPr>
          <a:xfrm>
            <a:off x="6172200" y="1825625"/>
            <a:ext cx="5181600" cy="4351338"/>
          </a:xfrm>
          <a:solidFill>
            <a:schemeClr val="accent1">
              <a:lumMod val="60000"/>
              <a:lumOff val="40000"/>
            </a:schemeClr>
          </a:solidFill>
        </p:spPr>
        <p:txBody>
          <a:bodyPr lIns="274320" tIns="274320" rIns="274320" bIns="274320"/>
          <a:lstStyle>
            <a:lvl1pPr>
              <a:defRPr sz="2400">
                <a:solidFill>
                  <a:srgbClr val="1E1D23"/>
                </a:solidFill>
              </a:defRPr>
            </a:lvl1pPr>
            <a:lvl2pPr>
              <a:defRPr sz="2100">
                <a:solidFill>
                  <a:srgbClr val="1E1D23"/>
                </a:solidFill>
              </a:defRPr>
            </a:lvl2pPr>
            <a:lvl3pPr>
              <a:defRPr sz="1800">
                <a:solidFill>
                  <a:srgbClr val="1E1D23"/>
                </a:solidFill>
              </a:defRPr>
            </a:lvl3pPr>
            <a:lvl4pPr>
              <a:defRPr sz="1800">
                <a:solidFill>
                  <a:srgbClr val="1E1D23"/>
                </a:solidFill>
              </a:defRPr>
            </a:lvl4pPr>
            <a:lvl5pPr>
              <a:defRPr sz="1800">
                <a:solidFill>
                  <a:srgbClr val="1E1D23"/>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B10A44F4-1A0C-EE6E-4EB2-6F8813428393}"/>
              </a:ext>
            </a:extLst>
          </p:cNvPr>
          <p:cNvSpPr>
            <a:spLocks noGrp="1"/>
          </p:cNvSpPr>
          <p:nvPr>
            <p:ph type="dt" sz="half" idx="10"/>
          </p:nvPr>
        </p:nvSpPr>
        <p:spPr/>
        <p:txBody>
          <a:bodyPr/>
          <a:lstStyle/>
          <a:p>
            <a:fld id="{EFBCCB37-290E-184E-A9B9-E2C487570CC8}" type="datetimeFigureOut">
              <a:rPr lang="en-US" smtClean="0"/>
              <a:t>6/25/2024</a:t>
            </a:fld>
            <a:endParaRPr lang="en-US"/>
          </a:p>
        </p:txBody>
      </p:sp>
      <p:sp>
        <p:nvSpPr>
          <p:cNvPr id="6" name="Footer Placeholder 5">
            <a:extLst>
              <a:ext uri="{FF2B5EF4-FFF2-40B4-BE49-F238E27FC236}">
                <a16:creationId xmlns:a16="http://schemas.microsoft.com/office/drawing/2014/main" id="{EEAB6613-9EE6-EBE6-F2F5-E0AF43627FF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CA6B56E-100E-D24A-88CC-944C0A0747E2}"/>
              </a:ext>
            </a:extLst>
          </p:cNvPr>
          <p:cNvSpPr>
            <a:spLocks noGrp="1"/>
          </p:cNvSpPr>
          <p:nvPr>
            <p:ph type="sldNum" sz="quarter" idx="12"/>
          </p:nvPr>
        </p:nvSpPr>
        <p:spPr/>
        <p:txBody>
          <a:bodyPr/>
          <a:lstStyle/>
          <a:p>
            <a:fld id="{AD5245E7-A19A-C040-8AE9-C2C455FD8F5F}" type="slidenum">
              <a:rPr lang="en-US" smtClean="0"/>
              <a:t>‹#›</a:t>
            </a:fld>
            <a:endParaRPr lang="en-US"/>
          </a:p>
        </p:txBody>
      </p:sp>
    </p:spTree>
    <p:extLst>
      <p:ext uri="{BB962C8B-B14F-4D97-AF65-F5344CB8AC3E}">
        <p14:creationId xmlns:p14="http://schemas.microsoft.com/office/powerpoint/2010/main" val="41737696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AB63C5-1671-F409-3E3A-583B7B8F27C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A62B055-61BC-5D05-4431-19745E58675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91D4348-5F4F-98DA-8985-CDB41E2039E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989DCDE-D058-416A-677B-A2764CE532D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C895DB0-06B5-872C-9458-5CF0E7D2B49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4A3FFA9-4EB1-279B-17E8-3F73FE6EC803}"/>
              </a:ext>
            </a:extLst>
          </p:cNvPr>
          <p:cNvSpPr>
            <a:spLocks noGrp="1"/>
          </p:cNvSpPr>
          <p:nvPr>
            <p:ph type="dt" sz="half" idx="10"/>
          </p:nvPr>
        </p:nvSpPr>
        <p:spPr/>
        <p:txBody>
          <a:bodyPr/>
          <a:lstStyle/>
          <a:p>
            <a:fld id="{EFBCCB37-290E-184E-A9B9-E2C487570CC8}" type="datetimeFigureOut">
              <a:rPr lang="en-US" smtClean="0"/>
              <a:t>6/25/2024</a:t>
            </a:fld>
            <a:endParaRPr lang="en-US"/>
          </a:p>
        </p:txBody>
      </p:sp>
      <p:sp>
        <p:nvSpPr>
          <p:cNvPr id="8" name="Footer Placeholder 7">
            <a:extLst>
              <a:ext uri="{FF2B5EF4-FFF2-40B4-BE49-F238E27FC236}">
                <a16:creationId xmlns:a16="http://schemas.microsoft.com/office/drawing/2014/main" id="{368689CB-C3CA-7941-38AA-3EB84A40966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969BA68-E2AA-25D3-D0E2-0A3DA2EB7E6A}"/>
              </a:ext>
            </a:extLst>
          </p:cNvPr>
          <p:cNvSpPr>
            <a:spLocks noGrp="1"/>
          </p:cNvSpPr>
          <p:nvPr>
            <p:ph type="sldNum" sz="quarter" idx="12"/>
          </p:nvPr>
        </p:nvSpPr>
        <p:spPr/>
        <p:txBody>
          <a:bodyPr/>
          <a:lstStyle/>
          <a:p>
            <a:fld id="{AD5245E7-A19A-C040-8AE9-C2C455FD8F5F}" type="slidenum">
              <a:rPr lang="en-US" smtClean="0"/>
              <a:t>‹#›</a:t>
            </a:fld>
            <a:endParaRPr lang="en-US"/>
          </a:p>
        </p:txBody>
      </p:sp>
    </p:spTree>
    <p:extLst>
      <p:ext uri="{BB962C8B-B14F-4D97-AF65-F5344CB8AC3E}">
        <p14:creationId xmlns:p14="http://schemas.microsoft.com/office/powerpoint/2010/main" val="8923626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3D6A61-D67D-84D7-A99D-075E5EE85AA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BD04B7A-1F4F-1927-573B-55A5ED890ADC}"/>
              </a:ext>
            </a:extLst>
          </p:cNvPr>
          <p:cNvSpPr>
            <a:spLocks noGrp="1"/>
          </p:cNvSpPr>
          <p:nvPr>
            <p:ph type="dt" sz="half" idx="10"/>
          </p:nvPr>
        </p:nvSpPr>
        <p:spPr/>
        <p:txBody>
          <a:bodyPr/>
          <a:lstStyle/>
          <a:p>
            <a:fld id="{EFBCCB37-290E-184E-A9B9-E2C487570CC8}" type="datetimeFigureOut">
              <a:rPr lang="en-US" smtClean="0"/>
              <a:t>6/25/2024</a:t>
            </a:fld>
            <a:endParaRPr lang="en-US"/>
          </a:p>
        </p:txBody>
      </p:sp>
      <p:sp>
        <p:nvSpPr>
          <p:cNvPr id="4" name="Footer Placeholder 3">
            <a:extLst>
              <a:ext uri="{FF2B5EF4-FFF2-40B4-BE49-F238E27FC236}">
                <a16:creationId xmlns:a16="http://schemas.microsoft.com/office/drawing/2014/main" id="{34491CDC-2391-F499-C907-0E2A3FC1E4C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231F69A-3514-3C29-3297-C2EFD40A125A}"/>
              </a:ext>
            </a:extLst>
          </p:cNvPr>
          <p:cNvSpPr>
            <a:spLocks noGrp="1"/>
          </p:cNvSpPr>
          <p:nvPr>
            <p:ph type="sldNum" sz="quarter" idx="12"/>
          </p:nvPr>
        </p:nvSpPr>
        <p:spPr/>
        <p:txBody>
          <a:bodyPr/>
          <a:lstStyle/>
          <a:p>
            <a:fld id="{AD5245E7-A19A-C040-8AE9-C2C455FD8F5F}" type="slidenum">
              <a:rPr lang="en-US" smtClean="0"/>
              <a:t>‹#›</a:t>
            </a:fld>
            <a:endParaRPr lang="en-US"/>
          </a:p>
        </p:txBody>
      </p:sp>
    </p:spTree>
    <p:extLst>
      <p:ext uri="{BB962C8B-B14F-4D97-AF65-F5344CB8AC3E}">
        <p14:creationId xmlns:p14="http://schemas.microsoft.com/office/powerpoint/2010/main" val="17678320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6EB6E7E-D5BE-BB88-BF2D-AD975FF9082F}"/>
              </a:ext>
            </a:extLst>
          </p:cNvPr>
          <p:cNvSpPr>
            <a:spLocks noGrp="1"/>
          </p:cNvSpPr>
          <p:nvPr>
            <p:ph type="dt" sz="half" idx="10"/>
          </p:nvPr>
        </p:nvSpPr>
        <p:spPr/>
        <p:txBody>
          <a:bodyPr/>
          <a:lstStyle/>
          <a:p>
            <a:fld id="{EFBCCB37-290E-184E-A9B9-E2C487570CC8}" type="datetimeFigureOut">
              <a:rPr lang="en-US" smtClean="0"/>
              <a:t>6/25/2024</a:t>
            </a:fld>
            <a:endParaRPr lang="en-US"/>
          </a:p>
        </p:txBody>
      </p:sp>
      <p:sp>
        <p:nvSpPr>
          <p:cNvPr id="3" name="Footer Placeholder 2">
            <a:extLst>
              <a:ext uri="{FF2B5EF4-FFF2-40B4-BE49-F238E27FC236}">
                <a16:creationId xmlns:a16="http://schemas.microsoft.com/office/drawing/2014/main" id="{A1A80627-4AD7-5ADE-B36E-562FD00DE35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6DB95D0-E2FD-13B3-F955-D5FB84C4CE7C}"/>
              </a:ext>
            </a:extLst>
          </p:cNvPr>
          <p:cNvSpPr>
            <a:spLocks noGrp="1"/>
          </p:cNvSpPr>
          <p:nvPr>
            <p:ph type="sldNum" sz="quarter" idx="12"/>
          </p:nvPr>
        </p:nvSpPr>
        <p:spPr/>
        <p:txBody>
          <a:bodyPr/>
          <a:lstStyle/>
          <a:p>
            <a:fld id="{AD5245E7-A19A-C040-8AE9-C2C455FD8F5F}" type="slidenum">
              <a:rPr lang="en-US" smtClean="0"/>
              <a:t>‹#›</a:t>
            </a:fld>
            <a:endParaRPr lang="en-US"/>
          </a:p>
        </p:txBody>
      </p:sp>
    </p:spTree>
    <p:extLst>
      <p:ext uri="{BB962C8B-B14F-4D97-AF65-F5344CB8AC3E}">
        <p14:creationId xmlns:p14="http://schemas.microsoft.com/office/powerpoint/2010/main" val="39681352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B467F8-4080-1F5F-8493-AC6EF2394D9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767A7B9-FFB3-B1C1-28FC-ED58DA6FA0C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286FEBE-06C2-577A-1405-7318CABEBE8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21F386B-DDFF-B8D8-33F2-BDAD05893644}"/>
              </a:ext>
            </a:extLst>
          </p:cNvPr>
          <p:cNvSpPr>
            <a:spLocks noGrp="1"/>
          </p:cNvSpPr>
          <p:nvPr>
            <p:ph type="dt" sz="half" idx="10"/>
          </p:nvPr>
        </p:nvSpPr>
        <p:spPr/>
        <p:txBody>
          <a:bodyPr/>
          <a:lstStyle/>
          <a:p>
            <a:fld id="{EFBCCB37-290E-184E-A9B9-E2C487570CC8}" type="datetimeFigureOut">
              <a:rPr lang="en-US" smtClean="0"/>
              <a:t>6/25/2024</a:t>
            </a:fld>
            <a:endParaRPr lang="en-US"/>
          </a:p>
        </p:txBody>
      </p:sp>
      <p:sp>
        <p:nvSpPr>
          <p:cNvPr id="6" name="Footer Placeholder 5">
            <a:extLst>
              <a:ext uri="{FF2B5EF4-FFF2-40B4-BE49-F238E27FC236}">
                <a16:creationId xmlns:a16="http://schemas.microsoft.com/office/drawing/2014/main" id="{642913E2-3B83-959F-895B-246C1497AA3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6B77B8A-55F1-24BA-9D4E-CDF6ED0D348B}"/>
              </a:ext>
            </a:extLst>
          </p:cNvPr>
          <p:cNvSpPr>
            <a:spLocks noGrp="1"/>
          </p:cNvSpPr>
          <p:nvPr>
            <p:ph type="sldNum" sz="quarter" idx="12"/>
          </p:nvPr>
        </p:nvSpPr>
        <p:spPr/>
        <p:txBody>
          <a:bodyPr/>
          <a:lstStyle/>
          <a:p>
            <a:fld id="{AD5245E7-A19A-C040-8AE9-C2C455FD8F5F}" type="slidenum">
              <a:rPr lang="en-US" smtClean="0"/>
              <a:t>‹#›</a:t>
            </a:fld>
            <a:endParaRPr lang="en-US"/>
          </a:p>
        </p:txBody>
      </p:sp>
    </p:spTree>
    <p:extLst>
      <p:ext uri="{BB962C8B-B14F-4D97-AF65-F5344CB8AC3E}">
        <p14:creationId xmlns:p14="http://schemas.microsoft.com/office/powerpoint/2010/main" val="14092576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E7CA53-E478-56B2-8F2E-7462E7A9C9A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3512484-7101-0BDE-D228-7631FC06498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7148D8D-F240-9038-36CC-7D5DAB9D0D3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C68485F-044B-1F23-E624-97B3D71ECF22}"/>
              </a:ext>
            </a:extLst>
          </p:cNvPr>
          <p:cNvSpPr>
            <a:spLocks noGrp="1"/>
          </p:cNvSpPr>
          <p:nvPr>
            <p:ph type="dt" sz="half" idx="10"/>
          </p:nvPr>
        </p:nvSpPr>
        <p:spPr/>
        <p:txBody>
          <a:bodyPr/>
          <a:lstStyle/>
          <a:p>
            <a:fld id="{EFBCCB37-290E-184E-A9B9-E2C487570CC8}" type="datetimeFigureOut">
              <a:rPr lang="en-US" smtClean="0"/>
              <a:t>6/25/2024</a:t>
            </a:fld>
            <a:endParaRPr lang="en-US"/>
          </a:p>
        </p:txBody>
      </p:sp>
      <p:sp>
        <p:nvSpPr>
          <p:cNvPr id="6" name="Footer Placeholder 5">
            <a:extLst>
              <a:ext uri="{FF2B5EF4-FFF2-40B4-BE49-F238E27FC236}">
                <a16:creationId xmlns:a16="http://schemas.microsoft.com/office/drawing/2014/main" id="{C8F5A48B-DD80-47D5-E5C8-922A9DE614C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0CFC383-EAC1-E95F-DE4B-02DC0388ADAD}"/>
              </a:ext>
            </a:extLst>
          </p:cNvPr>
          <p:cNvSpPr>
            <a:spLocks noGrp="1"/>
          </p:cNvSpPr>
          <p:nvPr>
            <p:ph type="sldNum" sz="quarter" idx="12"/>
          </p:nvPr>
        </p:nvSpPr>
        <p:spPr/>
        <p:txBody>
          <a:bodyPr/>
          <a:lstStyle/>
          <a:p>
            <a:fld id="{AD5245E7-A19A-C040-8AE9-C2C455FD8F5F}" type="slidenum">
              <a:rPr lang="en-US" smtClean="0"/>
              <a:t>‹#›</a:t>
            </a:fld>
            <a:endParaRPr lang="en-US"/>
          </a:p>
        </p:txBody>
      </p:sp>
    </p:spTree>
    <p:extLst>
      <p:ext uri="{BB962C8B-B14F-4D97-AF65-F5344CB8AC3E}">
        <p14:creationId xmlns:p14="http://schemas.microsoft.com/office/powerpoint/2010/main" val="32583178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0"/>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5C23F46-5F69-27A5-7719-D6D0C482D5D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9703D37B-0A47-5398-57F4-63FE578A1B9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9D5F8D0D-B635-7657-8ADB-F0A3E34F890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FBCCB37-290E-184E-A9B9-E2C487570CC8}" type="datetimeFigureOut">
              <a:rPr lang="en-US" smtClean="0"/>
              <a:t>6/25/2024</a:t>
            </a:fld>
            <a:endParaRPr lang="en-US"/>
          </a:p>
        </p:txBody>
      </p:sp>
      <p:sp>
        <p:nvSpPr>
          <p:cNvPr id="5" name="Footer Placeholder 4">
            <a:extLst>
              <a:ext uri="{FF2B5EF4-FFF2-40B4-BE49-F238E27FC236}">
                <a16:creationId xmlns:a16="http://schemas.microsoft.com/office/drawing/2014/main" id="{483AE024-CEC0-DD82-AB41-443D361BE09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6AFE5F0-A1F7-1D2F-B817-69ABE7FE2B0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D5245E7-A19A-C040-8AE9-C2C455FD8F5F}" type="slidenum">
              <a:rPr lang="en-US" smtClean="0"/>
              <a:t>‹#›</a:t>
            </a:fld>
            <a:endParaRPr lang="en-US"/>
          </a:p>
        </p:txBody>
      </p:sp>
    </p:spTree>
    <p:extLst>
      <p:ext uri="{BB962C8B-B14F-4D97-AF65-F5344CB8AC3E}">
        <p14:creationId xmlns:p14="http://schemas.microsoft.com/office/powerpoint/2010/main" val="39429926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b="1" i="0" kern="1200">
          <a:solidFill>
            <a:srgbClr val="280028"/>
          </a:solidFill>
          <a:latin typeface="Bookman Old Style" panose="02050604050505020204"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3E6949"/>
          </a:solidFill>
          <a:latin typeface="Daytona" panose="020B0604030500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3E6949"/>
          </a:solidFill>
          <a:latin typeface="Daytona" panose="020B0604030500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3E6949"/>
          </a:solidFill>
          <a:latin typeface="Daytona" panose="020B0604030500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3E6949"/>
          </a:solidFill>
          <a:latin typeface="Daytona" panose="020B0604030500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3E6949"/>
          </a:solidFill>
          <a:latin typeface="Daytona" panose="020B0604030500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22.png"/></Relationships>
</file>

<file path=ppt/slides/_rels/slide11.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3.jpeg"/><Relationship Id="rId7" Type="http://schemas.openxmlformats.org/officeDocument/2006/relationships/image" Target="../media/image27.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12.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9.jpeg"/><Relationship Id="rId7" Type="http://schemas.openxmlformats.org/officeDocument/2006/relationships/image" Target="../media/image28.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13.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30.png"/><Relationship Id="rId7" Type="http://schemas.openxmlformats.org/officeDocument/2006/relationships/image" Target="../media/image28.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15.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32.jpeg"/><Relationship Id="rId7" Type="http://schemas.openxmlformats.org/officeDocument/2006/relationships/image" Target="../media/image28.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16.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33.jpeg"/><Relationship Id="rId7" Type="http://schemas.openxmlformats.org/officeDocument/2006/relationships/image" Target="../media/image28.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17.xml.rels><?xml version="1.0" encoding="UTF-8" standalone="yes"?>
<Relationships xmlns="http://schemas.openxmlformats.org/package/2006/relationships"><Relationship Id="rId3" Type="http://schemas.openxmlformats.org/officeDocument/2006/relationships/image" Target="../media/image34.jpeg"/><Relationship Id="rId7" Type="http://schemas.openxmlformats.org/officeDocument/2006/relationships/image" Target="../media/image28.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18.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30.png"/><Relationship Id="rId7" Type="http://schemas.openxmlformats.org/officeDocument/2006/relationships/image" Target="../media/image28.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1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37.jpeg"/><Relationship Id="rId7" Type="http://schemas.openxmlformats.org/officeDocument/2006/relationships/image" Target="../media/image28.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21.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38.jpeg"/><Relationship Id="rId7" Type="http://schemas.openxmlformats.org/officeDocument/2006/relationships/image" Target="../media/image27.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22.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30.png"/><Relationship Id="rId7" Type="http://schemas.openxmlformats.org/officeDocument/2006/relationships/image" Target="../media/image28.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24.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40.jpeg"/><Relationship Id="rId7" Type="http://schemas.openxmlformats.org/officeDocument/2006/relationships/image" Target="../media/image28.pn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25.xml.rels><?xml version="1.0" encoding="UTF-8" standalone="yes"?>
<Relationships xmlns="http://schemas.openxmlformats.org/package/2006/relationships"><Relationship Id="rId3" Type="http://schemas.openxmlformats.org/officeDocument/2006/relationships/image" Target="../media/image41.jpeg"/><Relationship Id="rId7" Type="http://schemas.openxmlformats.org/officeDocument/2006/relationships/image" Target="../media/image27.pn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5.png"/><Relationship Id="rId4" Type="http://schemas.openxmlformats.org/officeDocument/2006/relationships/image" Target="../media/image24.png"/></Relationships>
</file>

<file path=ppt/slides/_rels/slide26.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30.png"/><Relationship Id="rId7" Type="http://schemas.openxmlformats.org/officeDocument/2006/relationships/image" Target="../media/image28.pn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2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28.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43.jpeg"/><Relationship Id="rId7" Type="http://schemas.openxmlformats.org/officeDocument/2006/relationships/image" Target="../media/image28.png"/><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29.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44.jpeg"/><Relationship Id="rId7" Type="http://schemas.openxmlformats.org/officeDocument/2006/relationships/image" Target="../media/image27.png"/><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5.png"/><Relationship Id="rId4" Type="http://schemas.openxmlformats.org/officeDocument/2006/relationships/image" Target="../media/image24.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30.png"/><Relationship Id="rId7" Type="http://schemas.openxmlformats.org/officeDocument/2006/relationships/image" Target="../media/image28.png"/><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3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45.png"/></Relationships>
</file>

<file path=ppt/slides/_rels/slide32.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46.jpeg"/><Relationship Id="rId7" Type="http://schemas.openxmlformats.org/officeDocument/2006/relationships/image" Target="../media/image28.png"/><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33.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47.jpeg"/><Relationship Id="rId7" Type="http://schemas.openxmlformats.org/officeDocument/2006/relationships/image" Target="../media/image28.png"/><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34.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30.png"/><Relationship Id="rId7" Type="http://schemas.openxmlformats.org/officeDocument/2006/relationships/image" Target="../media/image28.png"/><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35.xml.rels><?xml version="1.0" encoding="UTF-8" standalone="yes"?>
<Relationships xmlns="http://schemas.openxmlformats.org/package/2006/relationships"><Relationship Id="rId8" Type="http://schemas.openxmlformats.org/officeDocument/2006/relationships/hyperlink" Target="https://planningcollaborative.com/" TargetMode="External"/><Relationship Id="rId3" Type="http://schemas.openxmlformats.org/officeDocument/2006/relationships/image" Target="../media/image48.png"/><Relationship Id="rId7" Type="http://schemas.openxmlformats.org/officeDocument/2006/relationships/image" Target="../media/image50.png"/><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hyperlink" Target="https://abag.ca.gov/" TargetMode="External"/><Relationship Id="rId5" Type="http://schemas.openxmlformats.org/officeDocument/2006/relationships/image" Target="../media/image49.png"/><Relationship Id="rId4" Type="http://schemas.openxmlformats.org/officeDocument/2006/relationships/hyperlink" Target="https://abag.ca.gov/our-work/housing/regional-housing-technical-assistance" TargetMode="External"/><Relationship Id="rId9" Type="http://schemas.openxmlformats.org/officeDocument/2006/relationships/image" Target="../media/image51.png"/></Relationships>
</file>

<file path=ppt/slides/_rels/slide36.xml.rels><?xml version="1.0" encoding="UTF-8" standalone="yes"?>
<Relationships xmlns="http://schemas.openxmlformats.org/package/2006/relationships"><Relationship Id="rId3" Type="http://schemas.openxmlformats.org/officeDocument/2006/relationships/hyperlink" Target="https://abag.ca.gov/technical-assistance/housing-density-design-resources" TargetMode="External"/><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3.png"/><Relationship Id="rId7"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png"/><Relationship Id="rId10" Type="http://schemas.openxmlformats.org/officeDocument/2006/relationships/image" Target="../media/image16.jpeg"/><Relationship Id="rId4" Type="http://schemas.openxmlformats.org/officeDocument/2006/relationships/image" Target="../media/image10.png"/><Relationship Id="rId9"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269C56-C27A-BA3F-7108-EEB542CCA28D}"/>
              </a:ext>
            </a:extLst>
          </p:cNvPr>
          <p:cNvSpPr>
            <a:spLocks noGrp="1"/>
          </p:cNvSpPr>
          <p:nvPr>
            <p:ph type="ctrTitle"/>
          </p:nvPr>
        </p:nvSpPr>
        <p:spPr>
          <a:xfrm>
            <a:off x="285946" y="243594"/>
            <a:ext cx="7378026" cy="6370808"/>
          </a:xfrm>
          <a:solidFill>
            <a:srgbClr val="1174A9"/>
          </a:solidFill>
        </p:spPr>
        <p:txBody>
          <a:bodyPr lIns="914400" rIns="914400" anchor="ctr" anchorCtr="0"/>
          <a:lstStyle/>
          <a:p>
            <a:pPr rtl="0" eaLnBrk="1" latinLnBrk="0" hangingPunct="1">
              <a:spcAft>
                <a:spcPts val="1200"/>
              </a:spcAft>
            </a:pPr>
            <a:r>
              <a:rPr lang="en-US" sz="6600" kern="1200" dirty="0">
                <a:solidFill>
                  <a:srgbClr val="FFFFF0"/>
                </a:solidFill>
                <a:effectLst/>
                <a:ea typeface="+mn-ea"/>
                <a:cs typeface="+mn-cs"/>
              </a:rPr>
              <a:t>Making </a:t>
            </a:r>
            <a:br>
              <a:rPr lang="en-US" sz="6600" kern="1200" dirty="0">
                <a:solidFill>
                  <a:srgbClr val="FFFFF0"/>
                </a:solidFill>
                <a:effectLst/>
                <a:ea typeface="+mn-ea"/>
                <a:cs typeface="+mn-cs"/>
              </a:rPr>
            </a:br>
            <a:r>
              <a:rPr lang="en-US" sz="6600" i="1" kern="1200" dirty="0">
                <a:solidFill>
                  <a:srgbClr val="FFFFF0"/>
                </a:solidFill>
                <a:effectLst/>
                <a:ea typeface="+mn-ea"/>
                <a:cs typeface="+mn-cs"/>
              </a:rPr>
              <a:t>Density</a:t>
            </a:r>
            <a:r>
              <a:rPr lang="en-US" sz="6600" kern="1200" dirty="0">
                <a:solidFill>
                  <a:srgbClr val="FFFFF0"/>
                </a:solidFill>
                <a:effectLst/>
                <a:ea typeface="+mn-ea"/>
                <a:cs typeface="+mn-cs"/>
              </a:rPr>
              <a:t> </a:t>
            </a:r>
            <a:br>
              <a:rPr lang="en-US" sz="6600" kern="1200" dirty="0">
                <a:solidFill>
                  <a:srgbClr val="FFFFF0"/>
                </a:solidFill>
                <a:effectLst/>
                <a:ea typeface="+mn-ea"/>
                <a:cs typeface="+mn-cs"/>
              </a:rPr>
            </a:br>
            <a:r>
              <a:rPr lang="en-US" sz="6600" kern="1200" dirty="0">
                <a:solidFill>
                  <a:srgbClr val="FFFFF0"/>
                </a:solidFill>
                <a:effectLst/>
                <a:ea typeface="+mn-ea"/>
                <a:cs typeface="+mn-cs"/>
              </a:rPr>
              <a:t>Work</a:t>
            </a:r>
            <a:endParaRPr lang="en-US" dirty="0">
              <a:effectLst/>
            </a:endParaRPr>
          </a:p>
          <a:p>
            <a:pPr rtl="0" eaLnBrk="1" latinLnBrk="0" hangingPunct="1">
              <a:spcAft>
                <a:spcPts val="1200"/>
              </a:spcAft>
            </a:pPr>
            <a:r>
              <a:rPr lang="en-US" sz="4000" i="1" kern="1200" dirty="0">
                <a:solidFill>
                  <a:srgbClr val="FFFFF0"/>
                </a:solidFill>
                <a:effectLst/>
                <a:latin typeface="Aptos" panose="020B0004020202020204" pitchFamily="34" charset="0"/>
                <a:ea typeface="+mn-ea"/>
                <a:cs typeface="Calibri" panose="020F0502020204030204" pitchFamily="34" charset="0"/>
              </a:rPr>
              <a:t>Tools for Creating Great Neighborhoods</a:t>
            </a:r>
            <a:endParaRPr lang="en-US" dirty="0">
              <a:effectLst/>
              <a:latin typeface="Aptos" panose="020B0004020202020204" pitchFamily="34" charset="0"/>
            </a:endParaRPr>
          </a:p>
          <a:p>
            <a:pPr>
              <a:spcAft>
                <a:spcPts val="1200"/>
              </a:spcAft>
            </a:pPr>
            <a:endParaRPr lang="en-US" dirty="0"/>
          </a:p>
        </p:txBody>
      </p:sp>
      <p:pic>
        <p:nvPicPr>
          <p:cNvPr id="3" name="Picture 2">
            <a:extLst>
              <a:ext uri="{FF2B5EF4-FFF2-40B4-BE49-F238E27FC236}">
                <a16:creationId xmlns:a16="http://schemas.microsoft.com/office/drawing/2014/main" id="{056D5C38-1244-B73C-C097-58BE082FADA7}"/>
              </a:ext>
              <a:ext uri="{C183D7F6-B498-43B3-948B-1728B52AA6E4}">
                <adec:decorative xmlns:adec="http://schemas.microsoft.com/office/drawing/2017/decorative" val="1"/>
              </a:ext>
            </a:extLst>
          </p:cNvPr>
          <p:cNvPicPr>
            <a:picLocks noChangeAspect="1"/>
          </p:cNvPicPr>
          <p:nvPr/>
        </p:nvPicPr>
        <p:blipFill rotWithShape="1">
          <a:blip r:embed="rId3" cstate="screen">
            <a:alphaModFix amt="27000"/>
            <a:extLst>
              <a:ext uri="{28A0092B-C50C-407E-A947-70E740481C1C}">
                <a14:useLocalDpi xmlns:a14="http://schemas.microsoft.com/office/drawing/2010/main"/>
              </a:ext>
            </a:extLst>
          </a:blip>
          <a:srcRect t="35482" b="12710"/>
          <a:stretch/>
        </p:blipFill>
        <p:spPr>
          <a:xfrm>
            <a:off x="285946" y="243594"/>
            <a:ext cx="7378026" cy="6614406"/>
          </a:xfrm>
          <a:prstGeom prst="rect">
            <a:avLst/>
          </a:prstGeom>
        </p:spPr>
      </p:pic>
      <p:pic>
        <p:nvPicPr>
          <p:cNvPr id="12" name="Picture 11" descr="Photo of a white townhouse with pink flowers in the foreground">
            <a:extLst>
              <a:ext uri="{FF2B5EF4-FFF2-40B4-BE49-F238E27FC236}">
                <a16:creationId xmlns:a16="http://schemas.microsoft.com/office/drawing/2014/main" id="{16DA8204-6DEC-B3ED-C585-5AFC93616ADE}"/>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7663972" y="243594"/>
            <a:ext cx="4242082" cy="6370808"/>
          </a:xfrm>
          <a:prstGeom prst="rect">
            <a:avLst/>
          </a:prstGeom>
        </p:spPr>
      </p:pic>
    </p:spTree>
    <p:extLst>
      <p:ext uri="{BB962C8B-B14F-4D97-AF65-F5344CB8AC3E}">
        <p14:creationId xmlns:p14="http://schemas.microsoft.com/office/powerpoint/2010/main" val="14198877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9A6C01-FC17-A2EA-35EB-53EE22E3370B}"/>
              </a:ext>
            </a:extLst>
          </p:cNvPr>
          <p:cNvSpPr>
            <a:spLocks noGrp="1"/>
          </p:cNvSpPr>
          <p:nvPr>
            <p:ph type="title"/>
          </p:nvPr>
        </p:nvSpPr>
        <p:spPr>
          <a:xfrm>
            <a:off x="251925" y="253158"/>
            <a:ext cx="5375152" cy="1555094"/>
          </a:xfrm>
          <a:solidFill>
            <a:srgbClr val="633511"/>
          </a:solidFill>
          <a:ln w="38100">
            <a:solidFill>
              <a:srgbClr val="633511"/>
            </a:solidFill>
          </a:ln>
        </p:spPr>
        <p:txBody>
          <a:bodyPr lIns="228600" tIns="228600" rIns="228600" bIns="228600" anchor="ctr" anchorCtr="0">
            <a:normAutofit fontScale="90000"/>
          </a:bodyPr>
          <a:lstStyle/>
          <a:p>
            <a:pPr algn="ctr">
              <a:lnSpc>
                <a:spcPct val="120000"/>
              </a:lnSpc>
              <a:spcAft>
                <a:spcPts val="1800"/>
              </a:spcAft>
            </a:pPr>
            <a:r>
              <a:rPr lang="en-US" sz="3200" b="0" i="1" dirty="0">
                <a:solidFill>
                  <a:schemeClr val="bg1"/>
                </a:solidFill>
                <a:latin typeface="Aptos" panose="020B0004020202020204" pitchFamily="34" charset="0"/>
              </a:rPr>
              <a:t>Home Type:</a:t>
            </a:r>
            <a:br>
              <a:rPr lang="en-US" sz="3600" b="0" i="1" dirty="0">
                <a:solidFill>
                  <a:schemeClr val="bg1"/>
                </a:solidFill>
                <a:latin typeface="Daytona" panose="020B0604030500040204" pitchFamily="34" charset="0"/>
              </a:rPr>
            </a:br>
            <a:r>
              <a:rPr lang="en-US" sz="4000" dirty="0">
                <a:solidFill>
                  <a:schemeClr val="bg1"/>
                </a:solidFill>
              </a:rPr>
              <a:t>Townhome</a:t>
            </a:r>
            <a:endParaRPr lang="en-US" sz="3200" dirty="0">
              <a:solidFill>
                <a:schemeClr val="bg1"/>
              </a:solidFill>
            </a:endParaRPr>
          </a:p>
        </p:txBody>
      </p:sp>
      <p:pic>
        <p:nvPicPr>
          <p:cNvPr id="22" name="Picture 21">
            <a:extLst>
              <a:ext uri="{FF2B5EF4-FFF2-40B4-BE49-F238E27FC236}">
                <a16:creationId xmlns:a16="http://schemas.microsoft.com/office/drawing/2014/main" id="{E1CD26B9-6813-7BF5-758A-0767545BFD01}"/>
              </a:ext>
              <a:ext uri="{C183D7F6-B498-43B3-948B-1728B52AA6E4}">
                <adec:decorative xmlns:adec="http://schemas.microsoft.com/office/drawing/2017/decorative" val="1"/>
              </a:ext>
            </a:extLst>
          </p:cNvPr>
          <p:cNvPicPr>
            <a:picLocks noChangeAspect="1"/>
          </p:cNvPicPr>
          <p:nvPr/>
        </p:nvPicPr>
        <p:blipFill rotWithShape="1">
          <a:blip r:embed="rId3" cstate="screen">
            <a:alphaModFix amt="27000"/>
            <a:extLst>
              <a:ext uri="{28A0092B-C50C-407E-A947-70E740481C1C}">
                <a14:useLocalDpi xmlns:a14="http://schemas.microsoft.com/office/drawing/2010/main"/>
              </a:ext>
            </a:extLst>
          </a:blip>
          <a:srcRect/>
          <a:stretch/>
        </p:blipFill>
        <p:spPr>
          <a:xfrm>
            <a:off x="248404" y="253158"/>
            <a:ext cx="5371635" cy="1555093"/>
          </a:xfrm>
          <a:prstGeom prst="rect">
            <a:avLst/>
          </a:prstGeom>
        </p:spPr>
      </p:pic>
      <p:sp>
        <p:nvSpPr>
          <p:cNvPr id="3" name="Rectangle 2">
            <a:extLst>
              <a:ext uri="{FF2B5EF4-FFF2-40B4-BE49-F238E27FC236}">
                <a16:creationId xmlns:a16="http://schemas.microsoft.com/office/drawing/2014/main" id="{8AB8D192-D57C-0F52-7BC5-4B062CB0E2C5}"/>
              </a:ext>
              <a:ext uri="{C183D7F6-B498-43B3-948B-1728B52AA6E4}">
                <adec:decorative xmlns:adec="http://schemas.microsoft.com/office/drawing/2017/decorative" val="1"/>
              </a:ext>
            </a:extLst>
          </p:cNvPr>
          <p:cNvSpPr/>
          <p:nvPr/>
        </p:nvSpPr>
        <p:spPr>
          <a:xfrm>
            <a:off x="251923" y="1808252"/>
            <a:ext cx="5371635" cy="4853805"/>
          </a:xfrm>
          <a:prstGeom prst="rect">
            <a:avLst/>
          </a:prstGeom>
          <a:noFill/>
          <a:ln w="38100">
            <a:solidFill>
              <a:srgbClr val="63351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n illustration of townhomes">
            <a:extLst>
              <a:ext uri="{FF2B5EF4-FFF2-40B4-BE49-F238E27FC236}">
                <a16:creationId xmlns:a16="http://schemas.microsoft.com/office/drawing/2014/main" id="{AC29D09F-E4ED-7C68-F747-71629632E542}"/>
              </a:ext>
            </a:extLst>
          </p:cNvPr>
          <p:cNvPicPr>
            <a:picLocks noChangeAspect="1"/>
          </p:cNvPicPr>
          <p:nvPr/>
        </p:nvPicPr>
        <p:blipFill>
          <a:blip r:embed="rId4" cstate="screen">
            <a:extLst>
              <a:ext uri="{BEBA8EAE-BF5A-486C-A8C5-ECC9F3942E4B}">
                <a14:imgProps xmlns:a14="http://schemas.microsoft.com/office/drawing/2010/main">
                  <a14:imgLayer r:embed="rId5">
                    <a14:imgEffect>
                      <a14:brightnessContrast bright="-100000"/>
                    </a14:imgEffect>
                  </a14:imgLayer>
                </a14:imgProps>
              </a:ext>
              <a:ext uri="{28A0092B-C50C-407E-A947-70E740481C1C}">
                <a14:useLocalDpi xmlns:a14="http://schemas.microsoft.com/office/drawing/2010/main"/>
              </a:ext>
            </a:extLst>
          </a:blip>
          <a:stretch>
            <a:fillRect/>
          </a:stretch>
        </p:blipFill>
        <p:spPr>
          <a:xfrm>
            <a:off x="0" y="1722283"/>
            <a:ext cx="5999023" cy="4219377"/>
          </a:xfrm>
          <a:prstGeom prst="rect">
            <a:avLst/>
          </a:prstGeom>
        </p:spPr>
      </p:pic>
      <p:sp>
        <p:nvSpPr>
          <p:cNvPr id="5" name="TextBox 4">
            <a:extLst>
              <a:ext uri="{FF2B5EF4-FFF2-40B4-BE49-F238E27FC236}">
                <a16:creationId xmlns:a16="http://schemas.microsoft.com/office/drawing/2014/main" id="{41AF7AA1-2DB5-0A85-5410-E83F91F2391C}"/>
              </a:ext>
            </a:extLst>
          </p:cNvPr>
          <p:cNvSpPr txBox="1"/>
          <p:nvPr/>
        </p:nvSpPr>
        <p:spPr>
          <a:xfrm>
            <a:off x="1847869" y="5753932"/>
            <a:ext cx="2172703" cy="830997"/>
          </a:xfrm>
          <a:prstGeom prst="rect">
            <a:avLst/>
          </a:prstGeom>
          <a:noFill/>
        </p:spPr>
        <p:txBody>
          <a:bodyPr wrap="square" rtlCol="0">
            <a:spAutoFit/>
          </a:bodyPr>
          <a:lstStyle/>
          <a:p>
            <a:pPr algn="ctr"/>
            <a:r>
              <a:rPr lang="en-US" sz="2400" b="1" spc="-100" dirty="0">
                <a:solidFill>
                  <a:srgbClr val="633511"/>
                </a:solidFill>
                <a:latin typeface="Aptos" panose="020B0004020202020204" pitchFamily="34" charset="0"/>
              </a:rPr>
              <a:t>12-25 homes per acre (DU/A)</a:t>
            </a:r>
          </a:p>
        </p:txBody>
      </p:sp>
      <p:sp>
        <p:nvSpPr>
          <p:cNvPr id="6" name="TextBox 5">
            <a:extLst>
              <a:ext uri="{FF2B5EF4-FFF2-40B4-BE49-F238E27FC236}">
                <a16:creationId xmlns:a16="http://schemas.microsoft.com/office/drawing/2014/main" id="{65738BA3-08AD-E08E-3FDC-650827408FA0}"/>
              </a:ext>
            </a:extLst>
          </p:cNvPr>
          <p:cNvSpPr txBox="1"/>
          <p:nvPr/>
        </p:nvSpPr>
        <p:spPr>
          <a:xfrm>
            <a:off x="5969285" y="253158"/>
            <a:ext cx="5826475" cy="3600986"/>
          </a:xfrm>
          <a:prstGeom prst="rect">
            <a:avLst/>
          </a:prstGeom>
          <a:noFill/>
        </p:spPr>
        <p:txBody>
          <a:bodyPr wrap="square" rtlCol="0">
            <a:spAutoFit/>
          </a:bodyPr>
          <a:lstStyle/>
          <a:p>
            <a:pPr rtl="0">
              <a:spcBef>
                <a:spcPts val="0"/>
              </a:spcBef>
              <a:spcAft>
                <a:spcPts val="400"/>
              </a:spcAft>
            </a:pPr>
            <a:r>
              <a:rPr lang="en-US" b="1" i="0" u="none" strike="noStrike" dirty="0">
                <a:solidFill>
                  <a:srgbClr val="633511"/>
                </a:solidFill>
                <a:effectLst/>
                <a:latin typeface="Aptos" panose="020B0004020202020204" pitchFamily="34" charset="0"/>
              </a:rPr>
              <a:t>CHARACTERISTICS</a:t>
            </a:r>
          </a:p>
          <a:p>
            <a:pPr rtl="0">
              <a:spcBef>
                <a:spcPts val="0"/>
              </a:spcBef>
              <a:spcAft>
                <a:spcPts val="400"/>
              </a:spcAft>
            </a:pPr>
            <a:r>
              <a:rPr lang="en-US" b="1" u="none" strike="noStrike" dirty="0">
                <a:solidFill>
                  <a:srgbClr val="633511"/>
                </a:solidFill>
                <a:effectLst/>
                <a:latin typeface="Aptos" panose="020B0004020202020204" pitchFamily="34" charset="0"/>
              </a:rPr>
              <a:t>(Usually) a multi-floor single-family home.</a:t>
            </a:r>
            <a:endParaRPr lang="en-US" b="1" u="none" strike="noStrike" dirty="0">
              <a:solidFill>
                <a:srgbClr val="633511"/>
              </a:solidFill>
              <a:latin typeface="Aptos" panose="020B0004020202020204" pitchFamily="34" charset="0"/>
            </a:endParaRPr>
          </a:p>
          <a:p>
            <a:pPr marL="285750" indent="-285750" rtl="0">
              <a:spcBef>
                <a:spcPts val="0"/>
              </a:spcBef>
              <a:spcAft>
                <a:spcPts val="400"/>
              </a:spcAft>
              <a:buFont typeface="Arial" panose="020B0604020202020204" pitchFamily="34" charset="0"/>
              <a:buChar char="•"/>
            </a:pPr>
            <a:r>
              <a:rPr lang="en-US" b="0" i="0" u="none" strike="noStrike" dirty="0">
                <a:solidFill>
                  <a:schemeClr val="tx1">
                    <a:lumMod val="85000"/>
                    <a:lumOff val="15000"/>
                  </a:schemeClr>
                </a:solidFill>
                <a:effectLst/>
                <a:latin typeface="Aptos" panose="020B0004020202020204" pitchFamily="34" charset="0"/>
              </a:rPr>
              <a:t>Shares one or two walls with adjacent homes.</a:t>
            </a:r>
            <a:endParaRPr lang="en-US" b="0" dirty="0">
              <a:solidFill>
                <a:schemeClr val="tx1">
                  <a:lumMod val="85000"/>
                  <a:lumOff val="15000"/>
                </a:schemeClr>
              </a:solidFill>
              <a:effectLst/>
              <a:latin typeface="Aptos" panose="020B0004020202020204" pitchFamily="34" charset="0"/>
            </a:endParaRPr>
          </a:p>
          <a:p>
            <a:pPr marL="285750" indent="-285750" rtl="0">
              <a:spcBef>
                <a:spcPts val="0"/>
              </a:spcBef>
              <a:spcAft>
                <a:spcPts val="400"/>
              </a:spcAft>
              <a:buFont typeface="Arial" panose="020B0604020202020204" pitchFamily="34" charset="0"/>
              <a:buChar char="•"/>
            </a:pPr>
            <a:r>
              <a:rPr lang="en-US" b="0" i="0" u="none" strike="noStrike" dirty="0">
                <a:solidFill>
                  <a:schemeClr val="tx1">
                    <a:lumMod val="85000"/>
                    <a:lumOff val="15000"/>
                  </a:schemeClr>
                </a:solidFill>
                <a:effectLst/>
                <a:latin typeface="Aptos" panose="020B0004020202020204" pitchFamily="34" charset="0"/>
              </a:rPr>
              <a:t>Amenities often include:</a:t>
            </a:r>
          </a:p>
          <a:p>
            <a:pPr marL="742950" lvl="1" indent="-285750">
              <a:spcAft>
                <a:spcPts val="400"/>
              </a:spcAft>
              <a:buFont typeface="Arial" panose="020B0604020202020204" pitchFamily="34" charset="0"/>
              <a:buChar char="•"/>
            </a:pPr>
            <a:r>
              <a:rPr lang="en-US" b="0" i="0" u="none" strike="noStrike" dirty="0">
                <a:solidFill>
                  <a:schemeClr val="tx1">
                    <a:lumMod val="85000"/>
                    <a:lumOff val="15000"/>
                  </a:schemeClr>
                </a:solidFill>
                <a:effectLst/>
                <a:latin typeface="Aptos" panose="020B0004020202020204" pitchFamily="34" charset="0"/>
              </a:rPr>
              <a:t>Private entrance</a:t>
            </a:r>
          </a:p>
          <a:p>
            <a:pPr marL="742950" lvl="1" indent="-285750">
              <a:spcAft>
                <a:spcPts val="400"/>
              </a:spcAft>
              <a:buFont typeface="Arial" panose="020B0604020202020204" pitchFamily="34" charset="0"/>
              <a:buChar char="•"/>
            </a:pPr>
            <a:r>
              <a:rPr lang="en-US" dirty="0">
                <a:solidFill>
                  <a:schemeClr val="tx1">
                    <a:lumMod val="85000"/>
                    <a:lumOff val="15000"/>
                  </a:schemeClr>
                </a:solidFill>
                <a:latin typeface="Aptos" panose="020B0004020202020204" pitchFamily="34" charset="0"/>
              </a:rPr>
              <a:t>P</a:t>
            </a:r>
            <a:r>
              <a:rPr lang="en-US" b="0" i="0" u="none" strike="noStrike" dirty="0">
                <a:solidFill>
                  <a:schemeClr val="tx1">
                    <a:lumMod val="85000"/>
                    <a:lumOff val="15000"/>
                  </a:schemeClr>
                </a:solidFill>
                <a:effectLst/>
                <a:latin typeface="Aptos" panose="020B0004020202020204" pitchFamily="34" charset="0"/>
              </a:rPr>
              <a:t>rivate outdoor space</a:t>
            </a:r>
          </a:p>
          <a:p>
            <a:pPr marL="742950" lvl="1" indent="-285750">
              <a:spcAft>
                <a:spcPts val="400"/>
              </a:spcAft>
              <a:buFont typeface="Arial" panose="020B0604020202020204" pitchFamily="34" charset="0"/>
              <a:buChar char="•"/>
            </a:pPr>
            <a:r>
              <a:rPr lang="en-US" dirty="0">
                <a:solidFill>
                  <a:schemeClr val="tx1">
                    <a:lumMod val="85000"/>
                    <a:lumOff val="15000"/>
                  </a:schemeClr>
                </a:solidFill>
                <a:latin typeface="Aptos" panose="020B0004020202020204" pitchFamily="34" charset="0"/>
              </a:rPr>
              <a:t>P</a:t>
            </a:r>
            <a:r>
              <a:rPr lang="en-US" b="0" i="0" u="none" strike="noStrike" dirty="0">
                <a:solidFill>
                  <a:schemeClr val="tx1">
                    <a:lumMod val="85000"/>
                    <a:lumOff val="15000"/>
                  </a:schemeClr>
                </a:solidFill>
                <a:effectLst/>
                <a:latin typeface="Aptos" panose="020B0004020202020204" pitchFamily="34" charset="0"/>
              </a:rPr>
              <a:t>arking</a:t>
            </a:r>
          </a:p>
          <a:p>
            <a:pPr marL="742950" lvl="1" indent="-285750">
              <a:spcAft>
                <a:spcPts val="400"/>
              </a:spcAft>
              <a:buFont typeface="Arial" panose="020B0604020202020204" pitchFamily="34" charset="0"/>
              <a:buChar char="•"/>
            </a:pPr>
            <a:r>
              <a:rPr lang="en-US" dirty="0">
                <a:solidFill>
                  <a:schemeClr val="tx1">
                    <a:lumMod val="85000"/>
                    <a:lumOff val="15000"/>
                  </a:schemeClr>
                </a:solidFill>
                <a:latin typeface="Aptos" panose="020B0004020202020204" pitchFamily="34" charset="0"/>
              </a:rPr>
              <a:t>S</a:t>
            </a:r>
            <a:r>
              <a:rPr lang="en-US" b="0" i="0" u="none" strike="noStrike" dirty="0">
                <a:solidFill>
                  <a:schemeClr val="tx1">
                    <a:lumMod val="85000"/>
                    <a:lumOff val="15000"/>
                  </a:schemeClr>
                </a:solidFill>
                <a:effectLst/>
                <a:latin typeface="Aptos" panose="020B0004020202020204" pitchFamily="34" charset="0"/>
              </a:rPr>
              <a:t>ometimes outdoor space and parking is shared</a:t>
            </a:r>
            <a:endParaRPr lang="en-US" b="0" dirty="0">
              <a:solidFill>
                <a:schemeClr val="tx1">
                  <a:lumMod val="85000"/>
                  <a:lumOff val="15000"/>
                </a:schemeClr>
              </a:solidFill>
              <a:effectLst/>
              <a:latin typeface="Aptos" panose="020B0004020202020204" pitchFamily="34" charset="0"/>
            </a:endParaRPr>
          </a:p>
          <a:p>
            <a:pPr marL="285750" indent="-285750" rtl="0">
              <a:spcBef>
                <a:spcPts val="0"/>
              </a:spcBef>
              <a:spcAft>
                <a:spcPts val="400"/>
              </a:spcAft>
              <a:buFont typeface="Arial" panose="020B0604020202020204" pitchFamily="34" charset="0"/>
              <a:buChar char="•"/>
            </a:pPr>
            <a:r>
              <a:rPr lang="en-US" b="0" i="0" u="none" strike="noStrike" dirty="0">
                <a:solidFill>
                  <a:schemeClr val="tx1">
                    <a:lumMod val="85000"/>
                    <a:lumOff val="15000"/>
                  </a:schemeClr>
                </a:solidFill>
                <a:effectLst/>
                <a:latin typeface="Aptos" panose="020B0004020202020204" pitchFamily="34" charset="0"/>
              </a:rPr>
              <a:t>Can be found in a variety of neighborhood types.</a:t>
            </a:r>
            <a:endParaRPr lang="en-US" b="0" dirty="0">
              <a:solidFill>
                <a:schemeClr val="tx1">
                  <a:lumMod val="85000"/>
                  <a:lumOff val="15000"/>
                </a:schemeClr>
              </a:solidFill>
              <a:effectLst/>
              <a:latin typeface="Aptos" panose="020B0004020202020204" pitchFamily="34" charset="0"/>
            </a:endParaRPr>
          </a:p>
          <a:p>
            <a:pPr marL="285750" indent="-285750" rtl="0">
              <a:spcBef>
                <a:spcPts val="0"/>
              </a:spcBef>
              <a:spcAft>
                <a:spcPts val="400"/>
              </a:spcAft>
              <a:buFont typeface="Arial" panose="020B0604020202020204" pitchFamily="34" charset="0"/>
              <a:buChar char="•"/>
            </a:pPr>
            <a:r>
              <a:rPr lang="en-US" b="0" i="0" u="none" strike="noStrike" dirty="0">
                <a:solidFill>
                  <a:schemeClr val="tx1">
                    <a:lumMod val="85000"/>
                    <a:lumOff val="15000"/>
                  </a:schemeClr>
                </a:solidFill>
                <a:effectLst/>
                <a:latin typeface="Aptos" panose="020B0004020202020204" pitchFamily="34" charset="0"/>
              </a:rPr>
              <a:t>Generally smaller in size and </a:t>
            </a:r>
            <a:r>
              <a:rPr lang="en-US" dirty="0">
                <a:solidFill>
                  <a:schemeClr val="tx1">
                    <a:lumMod val="85000"/>
                    <a:lumOff val="15000"/>
                  </a:schemeClr>
                </a:solidFill>
                <a:latin typeface="Aptos" panose="020B0004020202020204" pitchFamily="34" charset="0"/>
              </a:rPr>
              <a:t>more</a:t>
            </a:r>
            <a:r>
              <a:rPr lang="en-US" b="0" i="0" u="none" strike="noStrike" dirty="0">
                <a:solidFill>
                  <a:schemeClr val="tx1">
                    <a:lumMod val="85000"/>
                    <a:lumOff val="15000"/>
                  </a:schemeClr>
                </a:solidFill>
                <a:effectLst/>
                <a:latin typeface="Aptos" panose="020B0004020202020204" pitchFamily="34" charset="0"/>
              </a:rPr>
              <a:t> affordable than a</a:t>
            </a:r>
            <a:r>
              <a:rPr lang="en-US" dirty="0">
                <a:solidFill>
                  <a:schemeClr val="tx1">
                    <a:lumMod val="85000"/>
                    <a:lumOff val="15000"/>
                  </a:schemeClr>
                </a:solidFill>
                <a:latin typeface="Aptos" panose="020B0004020202020204" pitchFamily="34" charset="0"/>
              </a:rPr>
              <a:t> larger,</a:t>
            </a:r>
            <a:r>
              <a:rPr lang="en-US" b="0" i="0" u="none" strike="noStrike" dirty="0">
                <a:solidFill>
                  <a:schemeClr val="tx1">
                    <a:lumMod val="85000"/>
                    <a:lumOff val="15000"/>
                  </a:schemeClr>
                </a:solidFill>
                <a:effectLst/>
                <a:latin typeface="Aptos" panose="020B0004020202020204" pitchFamily="34" charset="0"/>
              </a:rPr>
              <a:t> detached single-family home.</a:t>
            </a:r>
            <a:endParaRPr lang="en-US" b="0" dirty="0">
              <a:solidFill>
                <a:schemeClr val="tx1">
                  <a:lumMod val="85000"/>
                  <a:lumOff val="15000"/>
                </a:schemeClr>
              </a:solidFill>
              <a:effectLst/>
              <a:latin typeface="Aptos" panose="020B0004020202020204" pitchFamily="34" charset="0"/>
            </a:endParaRPr>
          </a:p>
        </p:txBody>
      </p:sp>
      <p:sp>
        <p:nvSpPr>
          <p:cNvPr id="8" name="TextBox 7">
            <a:extLst>
              <a:ext uri="{FF2B5EF4-FFF2-40B4-BE49-F238E27FC236}">
                <a16:creationId xmlns:a16="http://schemas.microsoft.com/office/drawing/2014/main" id="{998BEDA0-18E1-EFB7-3EDB-74610485A38E}"/>
              </a:ext>
            </a:extLst>
          </p:cNvPr>
          <p:cNvSpPr txBox="1"/>
          <p:nvPr/>
        </p:nvSpPr>
        <p:spPr>
          <a:xfrm>
            <a:off x="6096000" y="4066905"/>
            <a:ext cx="6211328" cy="553998"/>
          </a:xfrm>
          <a:prstGeom prst="rect">
            <a:avLst/>
          </a:prstGeom>
          <a:solidFill>
            <a:srgbClr val="633511">
              <a:alpha val="20000"/>
            </a:srgbClr>
          </a:solidFill>
        </p:spPr>
        <p:txBody>
          <a:bodyPr wrap="square" lIns="137160" tIns="137160" rIns="137160" bIns="137160" rtlCol="0" anchor="ctr" anchorCtr="0">
            <a:spAutoFit/>
          </a:bodyPr>
          <a:lstStyle/>
          <a:p>
            <a:r>
              <a:rPr lang="en-US" b="0" i="0" u="none" strike="noStrike" dirty="0">
                <a:effectLst/>
                <a:latin typeface="Aptos" panose="020B0004020202020204" pitchFamily="34" charset="0"/>
              </a:rPr>
              <a:t>What housing needs do townhomes serve?</a:t>
            </a:r>
            <a:endParaRPr lang="en-US" b="0" dirty="0">
              <a:effectLst/>
              <a:latin typeface="Aptos" panose="020B0004020202020204" pitchFamily="34" charset="0"/>
            </a:endParaRPr>
          </a:p>
        </p:txBody>
      </p:sp>
      <p:sp>
        <p:nvSpPr>
          <p:cNvPr id="9" name="TextBox 8">
            <a:extLst>
              <a:ext uri="{FF2B5EF4-FFF2-40B4-BE49-F238E27FC236}">
                <a16:creationId xmlns:a16="http://schemas.microsoft.com/office/drawing/2014/main" id="{4FF106BD-5FFB-1A1C-8D1E-8444BA3D7955}"/>
              </a:ext>
            </a:extLst>
          </p:cNvPr>
          <p:cNvSpPr txBox="1"/>
          <p:nvPr/>
        </p:nvSpPr>
        <p:spPr>
          <a:xfrm>
            <a:off x="6096000" y="4787083"/>
            <a:ext cx="6211328" cy="830997"/>
          </a:xfrm>
          <a:prstGeom prst="rect">
            <a:avLst/>
          </a:prstGeom>
          <a:solidFill>
            <a:srgbClr val="633511">
              <a:alpha val="20000"/>
            </a:srgbClr>
          </a:solidFill>
        </p:spPr>
        <p:txBody>
          <a:bodyPr wrap="square" lIns="137160" tIns="137160" rIns="457200" bIns="137160" rtlCol="0" anchor="ctr" anchorCtr="0">
            <a:spAutoFit/>
          </a:bodyPr>
          <a:lstStyle/>
          <a:p>
            <a:r>
              <a:rPr lang="en-US" b="0" i="0" u="none" strike="noStrike" dirty="0">
                <a:effectLst/>
                <a:latin typeface="Aptos" panose="020B0004020202020204" pitchFamily="34" charset="0"/>
              </a:rPr>
              <a:t>Are there townhomes in our community today?</a:t>
            </a:r>
            <a:r>
              <a:rPr lang="en-US" b="0" dirty="0">
                <a:latin typeface="Aptos" panose="020B0004020202020204" pitchFamily="34" charset="0"/>
              </a:rPr>
              <a:t> </a:t>
            </a:r>
            <a:r>
              <a:rPr lang="en-US" b="0" i="0" u="none" strike="noStrike" dirty="0">
                <a:effectLst/>
                <a:latin typeface="Aptos" panose="020B0004020202020204" pitchFamily="34" charset="0"/>
              </a:rPr>
              <a:t>Where are they?</a:t>
            </a:r>
            <a:endParaRPr lang="en-US" b="0" dirty="0">
              <a:effectLst/>
              <a:latin typeface="Aptos" panose="020B0004020202020204" pitchFamily="34" charset="0"/>
            </a:endParaRPr>
          </a:p>
        </p:txBody>
      </p:sp>
      <p:sp>
        <p:nvSpPr>
          <p:cNvPr id="10" name="TextBox 9">
            <a:extLst>
              <a:ext uri="{FF2B5EF4-FFF2-40B4-BE49-F238E27FC236}">
                <a16:creationId xmlns:a16="http://schemas.microsoft.com/office/drawing/2014/main" id="{275827BA-7807-837F-B2E0-D123059F349F}"/>
              </a:ext>
            </a:extLst>
          </p:cNvPr>
          <p:cNvSpPr txBox="1"/>
          <p:nvPr/>
        </p:nvSpPr>
        <p:spPr>
          <a:xfrm>
            <a:off x="6096000" y="5784260"/>
            <a:ext cx="6211328" cy="830997"/>
          </a:xfrm>
          <a:prstGeom prst="rect">
            <a:avLst/>
          </a:prstGeom>
          <a:solidFill>
            <a:srgbClr val="633511">
              <a:alpha val="20000"/>
            </a:srgbClr>
          </a:solidFill>
        </p:spPr>
        <p:txBody>
          <a:bodyPr wrap="square" lIns="137160" tIns="137160" rIns="137160" bIns="137160" rtlCol="0" anchor="ctr" anchorCtr="0">
            <a:spAutoFit/>
          </a:bodyPr>
          <a:lstStyle/>
          <a:p>
            <a:pPr rtl="0">
              <a:spcBef>
                <a:spcPts val="0"/>
              </a:spcBef>
              <a:spcAft>
                <a:spcPts val="0"/>
              </a:spcAft>
            </a:pPr>
            <a:r>
              <a:rPr lang="en-US" b="0" i="0" u="none" strike="noStrike" dirty="0">
                <a:effectLst/>
                <a:latin typeface="Aptos" panose="020B0004020202020204" pitchFamily="34" charset="0"/>
              </a:rPr>
              <a:t>Are there places in our community where new townhomes could work?</a:t>
            </a:r>
            <a:endParaRPr lang="en-US" b="0" dirty="0">
              <a:effectLst/>
              <a:latin typeface="Aptos" panose="020B0004020202020204" pitchFamily="34" charset="0"/>
            </a:endParaRPr>
          </a:p>
        </p:txBody>
      </p:sp>
    </p:spTree>
    <p:extLst>
      <p:ext uri="{BB962C8B-B14F-4D97-AF65-F5344CB8AC3E}">
        <p14:creationId xmlns:p14="http://schemas.microsoft.com/office/powerpoint/2010/main" val="22526760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9A6C01-FC17-A2EA-35EB-53EE22E3370B}"/>
              </a:ext>
            </a:extLst>
          </p:cNvPr>
          <p:cNvSpPr>
            <a:spLocks noGrp="1"/>
          </p:cNvSpPr>
          <p:nvPr>
            <p:ph type="title"/>
          </p:nvPr>
        </p:nvSpPr>
        <p:spPr>
          <a:xfrm>
            <a:off x="301173" y="253158"/>
            <a:ext cx="7322252" cy="815354"/>
          </a:xfrm>
          <a:solidFill>
            <a:srgbClr val="633511"/>
          </a:solidFill>
          <a:ln w="76200">
            <a:solidFill>
              <a:srgbClr val="633511"/>
            </a:solidFill>
          </a:ln>
        </p:spPr>
        <p:txBody>
          <a:bodyPr lIns="228600" tIns="228600" rIns="228600" bIns="228600" anchor="ctr" anchorCtr="0">
            <a:noAutofit/>
          </a:bodyPr>
          <a:lstStyle/>
          <a:p>
            <a:pPr algn="ctr">
              <a:lnSpc>
                <a:spcPct val="120000"/>
              </a:lnSpc>
              <a:spcAft>
                <a:spcPts val="1800"/>
              </a:spcAft>
            </a:pPr>
            <a:r>
              <a:rPr lang="en-US" sz="2800" dirty="0">
                <a:solidFill>
                  <a:schemeClr val="bg1"/>
                </a:solidFill>
              </a:rPr>
              <a:t>Townhome Example#1</a:t>
            </a:r>
          </a:p>
        </p:txBody>
      </p:sp>
      <p:pic>
        <p:nvPicPr>
          <p:cNvPr id="24" name="Picture 23" descr="A photo of connected, two-story townhouses with a car parked in front">
            <a:extLst>
              <a:ext uri="{FF2B5EF4-FFF2-40B4-BE49-F238E27FC236}">
                <a16:creationId xmlns:a16="http://schemas.microsoft.com/office/drawing/2014/main" id="{9ED08714-840A-6F57-95A4-7F8A83275BAD}"/>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p:blipFill>
        <p:spPr bwMode="auto">
          <a:xfrm>
            <a:off x="301173" y="1075936"/>
            <a:ext cx="7322252" cy="5528906"/>
          </a:xfrm>
          <a:prstGeom prst="rect">
            <a:avLst/>
          </a:prstGeom>
          <a:noFill/>
          <a:ln w="38100">
            <a:solidFill>
              <a:srgbClr val="633511"/>
            </a:solidFill>
          </a:ln>
          <a:extLst>
            <a:ext uri="{909E8E84-426E-40DD-AFC4-6F175D3DCCD1}">
              <a14:hiddenFill xmlns:a14="http://schemas.microsoft.com/office/drawing/2010/main">
                <a:solidFill>
                  <a:srgbClr val="FFFFFF"/>
                </a:solidFill>
              </a14:hiddenFill>
            </a:ext>
          </a:extLst>
        </p:spPr>
      </p:pic>
      <p:sp>
        <p:nvSpPr>
          <p:cNvPr id="18" name="TextBox 17">
            <a:extLst>
              <a:ext uri="{FF2B5EF4-FFF2-40B4-BE49-F238E27FC236}">
                <a16:creationId xmlns:a16="http://schemas.microsoft.com/office/drawing/2014/main" id="{59D50EA8-921E-1D69-4DBB-1785670B7EB0}"/>
              </a:ext>
            </a:extLst>
          </p:cNvPr>
          <p:cNvSpPr txBox="1"/>
          <p:nvPr/>
        </p:nvSpPr>
        <p:spPr>
          <a:xfrm>
            <a:off x="8044665" y="130714"/>
            <a:ext cx="3564000" cy="2252049"/>
          </a:xfrm>
          <a:prstGeom prst="rect">
            <a:avLst/>
          </a:prstGeom>
          <a:noFill/>
        </p:spPr>
        <p:txBody>
          <a:bodyPr wrap="square" lIns="228600" tIns="228600" rIns="0" bIns="228600" rtlCol="0" anchor="t" anchorCtr="0">
            <a:noAutofit/>
          </a:bodyPr>
          <a:lstStyle/>
          <a:p>
            <a:pPr marL="365760" lvl="1">
              <a:lnSpc>
                <a:spcPct val="150000"/>
              </a:lnSpc>
            </a:pPr>
            <a:r>
              <a:rPr lang="en-US" sz="2400" u="none" strike="noStrike" dirty="0">
                <a:solidFill>
                  <a:schemeClr val="tx1">
                    <a:lumMod val="85000"/>
                    <a:lumOff val="15000"/>
                  </a:schemeClr>
                </a:solidFill>
                <a:effectLst/>
                <a:latin typeface="Aptos" panose="020B0004020202020204" pitchFamily="34" charset="0"/>
              </a:rPr>
              <a:t>870 Jones </a:t>
            </a:r>
            <a:r>
              <a:rPr lang="en-US" sz="2400" dirty="0">
                <a:solidFill>
                  <a:schemeClr val="tx1">
                    <a:lumMod val="85000"/>
                    <a:lumOff val="15000"/>
                  </a:schemeClr>
                </a:solidFill>
                <a:latin typeface="Aptos" panose="020B0004020202020204" pitchFamily="34" charset="0"/>
              </a:rPr>
              <a:t>S</a:t>
            </a:r>
            <a:r>
              <a:rPr lang="en-US" sz="2400" u="none" strike="noStrike" dirty="0">
                <a:solidFill>
                  <a:schemeClr val="tx1">
                    <a:lumMod val="85000"/>
                    <a:lumOff val="15000"/>
                  </a:schemeClr>
                </a:solidFill>
                <a:effectLst/>
                <a:latin typeface="Aptos" panose="020B0004020202020204" pitchFamily="34" charset="0"/>
              </a:rPr>
              <a:t>t</a:t>
            </a:r>
            <a:endParaRPr lang="en-US" sz="2400" dirty="0">
              <a:solidFill>
                <a:schemeClr val="tx1">
                  <a:lumMod val="85000"/>
                  <a:lumOff val="15000"/>
                </a:schemeClr>
              </a:solidFill>
              <a:effectLst/>
              <a:latin typeface="Aptos" panose="020B0004020202020204" pitchFamily="34" charset="0"/>
            </a:endParaRPr>
          </a:p>
          <a:p>
            <a:pPr marL="365760" lvl="1">
              <a:lnSpc>
                <a:spcPct val="150000"/>
              </a:lnSpc>
            </a:pPr>
            <a:r>
              <a:rPr lang="en-US" sz="2400" u="none" strike="noStrike" dirty="0">
                <a:solidFill>
                  <a:schemeClr val="tx1">
                    <a:lumMod val="85000"/>
                    <a:lumOff val="15000"/>
                  </a:schemeClr>
                </a:solidFill>
                <a:effectLst/>
                <a:latin typeface="Aptos" panose="020B0004020202020204" pitchFamily="34" charset="0"/>
              </a:rPr>
              <a:t>Alameda County</a:t>
            </a:r>
            <a:endParaRPr lang="en-US" sz="2400" dirty="0">
              <a:solidFill>
                <a:schemeClr val="tx1">
                  <a:lumMod val="85000"/>
                  <a:lumOff val="15000"/>
                </a:schemeClr>
              </a:solidFill>
              <a:effectLst/>
              <a:latin typeface="Aptos" panose="020B0004020202020204" pitchFamily="34" charset="0"/>
            </a:endParaRPr>
          </a:p>
          <a:p>
            <a:pPr marL="365760" lvl="1">
              <a:lnSpc>
                <a:spcPct val="150000"/>
              </a:lnSpc>
            </a:pPr>
            <a:r>
              <a:rPr lang="en-US" sz="2400" u="none" strike="noStrike" dirty="0">
                <a:solidFill>
                  <a:schemeClr val="tx1">
                    <a:lumMod val="85000"/>
                    <a:lumOff val="15000"/>
                  </a:schemeClr>
                </a:solidFill>
                <a:effectLst/>
                <a:latin typeface="Aptos" panose="020B0004020202020204" pitchFamily="34" charset="0"/>
              </a:rPr>
              <a:t>Affordable housing</a:t>
            </a:r>
            <a:endParaRPr lang="en-US" sz="2400" dirty="0">
              <a:solidFill>
                <a:schemeClr val="tx1">
                  <a:lumMod val="85000"/>
                  <a:lumOff val="15000"/>
                </a:schemeClr>
              </a:solidFill>
              <a:effectLst/>
              <a:latin typeface="Aptos" panose="020B0004020202020204" pitchFamily="34" charset="0"/>
            </a:endParaRPr>
          </a:p>
          <a:p>
            <a:pPr marL="365760" lvl="1">
              <a:lnSpc>
                <a:spcPct val="150000"/>
              </a:lnSpc>
            </a:pPr>
            <a:r>
              <a:rPr lang="en-US" sz="2400" u="none" strike="noStrike" dirty="0">
                <a:solidFill>
                  <a:schemeClr val="tx1">
                    <a:lumMod val="85000"/>
                    <a:lumOff val="15000"/>
                  </a:schemeClr>
                </a:solidFill>
                <a:effectLst/>
                <a:latin typeface="Aptos" panose="020B0004020202020204" pitchFamily="34" charset="0"/>
              </a:rPr>
              <a:t>Built 1989</a:t>
            </a:r>
          </a:p>
          <a:p>
            <a:pPr marL="365760" lvl="1">
              <a:lnSpc>
                <a:spcPct val="150000"/>
              </a:lnSpc>
            </a:pPr>
            <a:r>
              <a:rPr lang="en-US" sz="2400" u="none" strike="noStrike" dirty="0">
                <a:solidFill>
                  <a:schemeClr val="tx1">
                    <a:lumMod val="85000"/>
                    <a:lumOff val="15000"/>
                  </a:schemeClr>
                </a:solidFill>
                <a:effectLst/>
                <a:latin typeface="Aptos" panose="020B0004020202020204" pitchFamily="34" charset="0"/>
              </a:rPr>
              <a:t>18 homes per acre</a:t>
            </a:r>
            <a:endParaRPr lang="en-US" sz="2400" dirty="0">
              <a:solidFill>
                <a:schemeClr val="tx1">
                  <a:lumMod val="75000"/>
                  <a:lumOff val="25000"/>
                </a:schemeClr>
              </a:solidFill>
              <a:latin typeface="Aptos" panose="020B0004020202020204" pitchFamily="34" charset="0"/>
            </a:endParaRPr>
          </a:p>
        </p:txBody>
      </p:sp>
      <p:pic>
        <p:nvPicPr>
          <p:cNvPr id="25" name="Picture 24">
            <a:extLst>
              <a:ext uri="{FF2B5EF4-FFF2-40B4-BE49-F238E27FC236}">
                <a16:creationId xmlns:a16="http://schemas.microsoft.com/office/drawing/2014/main" id="{DEB993E9-38E2-FC7D-2DB2-AC66B019A46E}"/>
              </a:ext>
              <a:ext uri="{C183D7F6-B498-43B3-948B-1728B52AA6E4}">
                <adec:decorative xmlns:adec="http://schemas.microsoft.com/office/drawing/2017/decorative" val="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895168" y="409757"/>
            <a:ext cx="449476" cy="449476"/>
          </a:xfrm>
          <a:prstGeom prst="rect">
            <a:avLst/>
          </a:prstGeom>
        </p:spPr>
      </p:pic>
      <p:pic>
        <p:nvPicPr>
          <p:cNvPr id="26" name="Picture 25">
            <a:extLst>
              <a:ext uri="{FF2B5EF4-FFF2-40B4-BE49-F238E27FC236}">
                <a16:creationId xmlns:a16="http://schemas.microsoft.com/office/drawing/2014/main" id="{3395D56B-788E-BDBF-177D-F8D0DE0803D8}"/>
              </a:ext>
              <a:ext uri="{C183D7F6-B498-43B3-948B-1728B52AA6E4}">
                <adec:decorative xmlns:adec="http://schemas.microsoft.com/office/drawing/2017/decorative" val="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782800" y="859233"/>
            <a:ext cx="749125" cy="749125"/>
          </a:xfrm>
          <a:prstGeom prst="rect">
            <a:avLst/>
          </a:prstGeom>
        </p:spPr>
      </p:pic>
      <p:pic>
        <p:nvPicPr>
          <p:cNvPr id="27" name="Picture 26">
            <a:extLst>
              <a:ext uri="{FF2B5EF4-FFF2-40B4-BE49-F238E27FC236}">
                <a16:creationId xmlns:a16="http://schemas.microsoft.com/office/drawing/2014/main" id="{06FEF588-7D36-E50E-9224-D731B95F96BB}"/>
              </a:ext>
              <a:ext uri="{C183D7F6-B498-43B3-948B-1728B52AA6E4}">
                <adec:decorative xmlns:adec="http://schemas.microsoft.com/office/drawing/2017/decorative" val="1"/>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970082" y="1619644"/>
            <a:ext cx="374562" cy="374562"/>
          </a:xfrm>
          <a:prstGeom prst="rect">
            <a:avLst/>
          </a:prstGeom>
        </p:spPr>
      </p:pic>
      <p:pic>
        <p:nvPicPr>
          <p:cNvPr id="29" name="Picture 28">
            <a:extLst>
              <a:ext uri="{FF2B5EF4-FFF2-40B4-BE49-F238E27FC236}">
                <a16:creationId xmlns:a16="http://schemas.microsoft.com/office/drawing/2014/main" id="{37860ECB-9D5E-4CE2-0538-285DF4E39C98}"/>
              </a:ext>
              <a:ext uri="{C183D7F6-B498-43B3-948B-1728B52AA6E4}">
                <adec:decorative xmlns:adec="http://schemas.microsoft.com/office/drawing/2017/decorative" val="1"/>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7955318" y="2098267"/>
            <a:ext cx="492069" cy="492069"/>
          </a:xfrm>
          <a:prstGeom prst="rect">
            <a:avLst/>
          </a:prstGeom>
        </p:spPr>
      </p:pic>
      <p:pic>
        <p:nvPicPr>
          <p:cNvPr id="28" name="Picture 27">
            <a:extLst>
              <a:ext uri="{FF2B5EF4-FFF2-40B4-BE49-F238E27FC236}">
                <a16:creationId xmlns:a16="http://schemas.microsoft.com/office/drawing/2014/main" id="{2A52B7FB-76B2-6861-86B8-E00A0DF0DC69}"/>
              </a:ext>
              <a:ext uri="{C183D7F6-B498-43B3-948B-1728B52AA6E4}">
                <adec:decorative xmlns:adec="http://schemas.microsoft.com/office/drawing/2017/decorative" val="1"/>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7925243" y="2600291"/>
            <a:ext cx="552218" cy="552218"/>
          </a:xfrm>
          <a:prstGeom prst="rect">
            <a:avLst/>
          </a:prstGeom>
        </p:spPr>
      </p:pic>
    </p:spTree>
    <p:extLst>
      <p:ext uri="{BB962C8B-B14F-4D97-AF65-F5344CB8AC3E}">
        <p14:creationId xmlns:p14="http://schemas.microsoft.com/office/powerpoint/2010/main" val="10677724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9A6C01-FC17-A2EA-35EB-53EE22E3370B}"/>
              </a:ext>
            </a:extLst>
          </p:cNvPr>
          <p:cNvSpPr>
            <a:spLocks noGrp="1"/>
          </p:cNvSpPr>
          <p:nvPr>
            <p:ph type="title"/>
          </p:nvPr>
        </p:nvSpPr>
        <p:spPr>
          <a:xfrm>
            <a:off x="301173" y="253158"/>
            <a:ext cx="7322252" cy="815354"/>
          </a:xfrm>
          <a:solidFill>
            <a:srgbClr val="633511"/>
          </a:solidFill>
          <a:ln w="76200">
            <a:solidFill>
              <a:srgbClr val="633511"/>
            </a:solidFill>
          </a:ln>
        </p:spPr>
        <p:txBody>
          <a:bodyPr lIns="228600" tIns="228600" rIns="228600" bIns="228600" anchor="ctr" anchorCtr="0">
            <a:noAutofit/>
          </a:bodyPr>
          <a:lstStyle/>
          <a:p>
            <a:pPr algn="ctr">
              <a:lnSpc>
                <a:spcPct val="120000"/>
              </a:lnSpc>
              <a:spcAft>
                <a:spcPts val="1800"/>
              </a:spcAft>
            </a:pPr>
            <a:r>
              <a:rPr lang="en-US" sz="2800" dirty="0">
                <a:solidFill>
                  <a:schemeClr val="bg1"/>
                </a:solidFill>
              </a:rPr>
              <a:t>Townhome Example #2</a:t>
            </a:r>
          </a:p>
        </p:txBody>
      </p:sp>
      <p:pic>
        <p:nvPicPr>
          <p:cNvPr id="3" name="Picture 2" descr="A photo of connected three-story townhomes in a San Francisco style, with grages on the ground floor and some cars parked out front">
            <a:extLst>
              <a:ext uri="{FF2B5EF4-FFF2-40B4-BE49-F238E27FC236}">
                <a16:creationId xmlns:a16="http://schemas.microsoft.com/office/drawing/2014/main" id="{2D0643E7-0212-E829-E3D8-26C73440B1B6}"/>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301173" y="1075936"/>
            <a:ext cx="7322252" cy="5528906"/>
          </a:xfrm>
          <a:prstGeom prst="rect">
            <a:avLst/>
          </a:prstGeom>
          <a:noFill/>
          <a:ln w="38100">
            <a:solidFill>
              <a:srgbClr val="633511"/>
            </a:solidFill>
          </a:ln>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70324B4E-7985-5638-199D-3F4CDB6CD757}"/>
              </a:ext>
            </a:extLst>
          </p:cNvPr>
          <p:cNvSpPr txBox="1"/>
          <p:nvPr/>
        </p:nvSpPr>
        <p:spPr>
          <a:xfrm>
            <a:off x="8085762" y="130713"/>
            <a:ext cx="3605096" cy="3469014"/>
          </a:xfrm>
          <a:prstGeom prst="rect">
            <a:avLst/>
          </a:prstGeom>
          <a:noFill/>
        </p:spPr>
        <p:txBody>
          <a:bodyPr wrap="square" lIns="228600" tIns="228600" rIns="0" bIns="228600" rtlCol="0" anchor="t" anchorCtr="0">
            <a:noAutofit/>
          </a:bodyPr>
          <a:lstStyle/>
          <a:p>
            <a:pPr marL="365760" lvl="1">
              <a:lnSpc>
                <a:spcPct val="150000"/>
              </a:lnSpc>
            </a:pPr>
            <a:r>
              <a:rPr lang="en-US" sz="2400" u="none" strike="noStrike" dirty="0">
                <a:solidFill>
                  <a:schemeClr val="tx1">
                    <a:lumMod val="85000"/>
                    <a:lumOff val="15000"/>
                  </a:schemeClr>
                </a:solidFill>
                <a:effectLst/>
                <a:latin typeface="Aptos" panose="020B0004020202020204" pitchFamily="34" charset="0"/>
              </a:rPr>
              <a:t>623 17 </a:t>
            </a:r>
            <a:r>
              <a:rPr lang="en-US" sz="2400" dirty="0">
                <a:solidFill>
                  <a:schemeClr val="tx1">
                    <a:lumMod val="85000"/>
                    <a:lumOff val="15000"/>
                  </a:schemeClr>
                </a:solidFill>
                <a:latin typeface="Aptos" panose="020B0004020202020204" pitchFamily="34" charset="0"/>
              </a:rPr>
              <a:t>S</a:t>
            </a:r>
            <a:r>
              <a:rPr lang="en-US" sz="2400" u="none" strike="noStrike" dirty="0">
                <a:solidFill>
                  <a:schemeClr val="tx1">
                    <a:lumMod val="85000"/>
                    <a:lumOff val="15000"/>
                  </a:schemeClr>
                </a:solidFill>
                <a:effectLst/>
                <a:latin typeface="Aptos" panose="020B0004020202020204" pitchFamily="34" charset="0"/>
              </a:rPr>
              <a:t>t</a:t>
            </a:r>
            <a:endParaRPr lang="en-US" sz="2400" dirty="0">
              <a:solidFill>
                <a:schemeClr val="tx1">
                  <a:lumMod val="85000"/>
                  <a:lumOff val="15000"/>
                </a:schemeClr>
              </a:solidFill>
              <a:effectLst/>
              <a:latin typeface="Aptos" panose="020B0004020202020204" pitchFamily="34" charset="0"/>
            </a:endParaRPr>
          </a:p>
          <a:p>
            <a:pPr marL="365760" lvl="1">
              <a:lnSpc>
                <a:spcPct val="150000"/>
              </a:lnSpc>
            </a:pPr>
            <a:r>
              <a:rPr lang="en-US" sz="2400" u="none" strike="noStrike" dirty="0">
                <a:solidFill>
                  <a:schemeClr val="tx1">
                    <a:lumMod val="85000"/>
                    <a:lumOff val="15000"/>
                  </a:schemeClr>
                </a:solidFill>
                <a:effectLst/>
                <a:latin typeface="Aptos" panose="020B0004020202020204" pitchFamily="34" charset="0"/>
              </a:rPr>
              <a:t>San Francisco</a:t>
            </a:r>
            <a:endParaRPr lang="en-US" sz="2400" dirty="0">
              <a:solidFill>
                <a:schemeClr val="tx1">
                  <a:lumMod val="85000"/>
                  <a:lumOff val="15000"/>
                </a:schemeClr>
              </a:solidFill>
              <a:effectLst/>
              <a:latin typeface="Aptos" panose="020B0004020202020204" pitchFamily="34" charset="0"/>
            </a:endParaRPr>
          </a:p>
          <a:p>
            <a:pPr marL="365760" lvl="1">
              <a:lnSpc>
                <a:spcPct val="150000"/>
              </a:lnSpc>
            </a:pPr>
            <a:r>
              <a:rPr lang="en-US" sz="2400" u="none" strike="noStrike" dirty="0">
                <a:solidFill>
                  <a:schemeClr val="tx1">
                    <a:lumMod val="85000"/>
                    <a:lumOff val="15000"/>
                  </a:schemeClr>
                </a:solidFill>
                <a:effectLst/>
                <a:latin typeface="Aptos" panose="020B0004020202020204" pitchFamily="34" charset="0"/>
              </a:rPr>
              <a:t>Market-rate housing</a:t>
            </a:r>
            <a:endParaRPr lang="en-US" sz="2400" dirty="0">
              <a:solidFill>
                <a:schemeClr val="tx1">
                  <a:lumMod val="85000"/>
                  <a:lumOff val="15000"/>
                </a:schemeClr>
              </a:solidFill>
              <a:effectLst/>
              <a:latin typeface="Aptos" panose="020B0004020202020204" pitchFamily="34" charset="0"/>
            </a:endParaRPr>
          </a:p>
          <a:p>
            <a:pPr marL="365760" lvl="1">
              <a:lnSpc>
                <a:spcPct val="150000"/>
              </a:lnSpc>
            </a:pPr>
            <a:r>
              <a:rPr lang="en-US" sz="2400" u="none" strike="noStrike" dirty="0">
                <a:solidFill>
                  <a:schemeClr val="tx1">
                    <a:lumMod val="85000"/>
                    <a:lumOff val="15000"/>
                  </a:schemeClr>
                </a:solidFill>
                <a:effectLst/>
                <a:latin typeface="Aptos" panose="020B0004020202020204" pitchFamily="34" charset="0"/>
              </a:rPr>
              <a:t>Built 1986</a:t>
            </a:r>
          </a:p>
          <a:p>
            <a:pPr marL="365760" lvl="1">
              <a:lnSpc>
                <a:spcPct val="150000"/>
              </a:lnSpc>
            </a:pPr>
            <a:r>
              <a:rPr lang="en-US" sz="2400" u="none" strike="noStrike" dirty="0">
                <a:solidFill>
                  <a:schemeClr val="tx1">
                    <a:lumMod val="85000"/>
                    <a:lumOff val="15000"/>
                  </a:schemeClr>
                </a:solidFill>
                <a:effectLst/>
                <a:latin typeface="Aptos" panose="020B0004020202020204" pitchFamily="34" charset="0"/>
              </a:rPr>
              <a:t>50 homes per acre</a:t>
            </a:r>
            <a:endParaRPr lang="en-US" sz="2400" dirty="0">
              <a:solidFill>
                <a:schemeClr val="tx1">
                  <a:lumMod val="75000"/>
                  <a:lumOff val="25000"/>
                </a:schemeClr>
              </a:solidFill>
              <a:latin typeface="Aptos" panose="020B0004020202020204" pitchFamily="34" charset="0"/>
            </a:endParaRPr>
          </a:p>
        </p:txBody>
      </p:sp>
      <p:pic>
        <p:nvPicPr>
          <p:cNvPr id="8" name="Picture 7">
            <a:extLst>
              <a:ext uri="{FF2B5EF4-FFF2-40B4-BE49-F238E27FC236}">
                <a16:creationId xmlns:a16="http://schemas.microsoft.com/office/drawing/2014/main" id="{858C55BD-959C-2116-AFEB-5299D9295533}"/>
              </a:ext>
              <a:ext uri="{C183D7F6-B498-43B3-948B-1728B52AA6E4}">
                <adec:decorative xmlns:adec="http://schemas.microsoft.com/office/drawing/2017/decorative" val="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895168" y="409757"/>
            <a:ext cx="449476" cy="449476"/>
          </a:xfrm>
          <a:prstGeom prst="rect">
            <a:avLst/>
          </a:prstGeom>
        </p:spPr>
      </p:pic>
      <p:pic>
        <p:nvPicPr>
          <p:cNvPr id="9" name="Picture 8">
            <a:extLst>
              <a:ext uri="{FF2B5EF4-FFF2-40B4-BE49-F238E27FC236}">
                <a16:creationId xmlns:a16="http://schemas.microsoft.com/office/drawing/2014/main" id="{2716B6E3-BB29-54DD-0988-8E2222428561}"/>
              </a:ext>
              <a:ext uri="{C183D7F6-B498-43B3-948B-1728B52AA6E4}">
                <adec:decorative xmlns:adec="http://schemas.microsoft.com/office/drawing/2017/decorative" val="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782800" y="859233"/>
            <a:ext cx="749125" cy="749125"/>
          </a:xfrm>
          <a:prstGeom prst="rect">
            <a:avLst/>
          </a:prstGeom>
        </p:spPr>
      </p:pic>
      <p:pic>
        <p:nvPicPr>
          <p:cNvPr id="10" name="Picture 9">
            <a:extLst>
              <a:ext uri="{FF2B5EF4-FFF2-40B4-BE49-F238E27FC236}">
                <a16:creationId xmlns:a16="http://schemas.microsoft.com/office/drawing/2014/main" id="{F9A668F5-3FE0-69A8-72B1-500929D3A19F}"/>
              </a:ext>
              <a:ext uri="{C183D7F6-B498-43B3-948B-1728B52AA6E4}">
                <adec:decorative xmlns:adec="http://schemas.microsoft.com/office/drawing/2017/decorative" val="1"/>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970082" y="1619644"/>
            <a:ext cx="374562" cy="374562"/>
          </a:xfrm>
          <a:prstGeom prst="rect">
            <a:avLst/>
          </a:prstGeom>
        </p:spPr>
      </p:pic>
      <p:pic>
        <p:nvPicPr>
          <p:cNvPr id="5" name="Picture 4">
            <a:extLst>
              <a:ext uri="{FF2B5EF4-FFF2-40B4-BE49-F238E27FC236}">
                <a16:creationId xmlns:a16="http://schemas.microsoft.com/office/drawing/2014/main" id="{0ABBC6B3-C1A9-FAD2-2BDE-54ADB7B50ABC}"/>
              </a:ext>
              <a:ext uri="{C183D7F6-B498-43B3-948B-1728B52AA6E4}">
                <adec:decorative xmlns:adec="http://schemas.microsoft.com/office/drawing/2017/decorative" val="1"/>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7925243" y="2600291"/>
            <a:ext cx="552218" cy="552218"/>
          </a:xfrm>
          <a:prstGeom prst="rect">
            <a:avLst/>
          </a:prstGeom>
        </p:spPr>
      </p:pic>
      <p:pic>
        <p:nvPicPr>
          <p:cNvPr id="6" name="Picture 5">
            <a:extLst>
              <a:ext uri="{FF2B5EF4-FFF2-40B4-BE49-F238E27FC236}">
                <a16:creationId xmlns:a16="http://schemas.microsoft.com/office/drawing/2014/main" id="{632A5864-69FD-6E52-39B1-8A307F812DC8}"/>
              </a:ext>
              <a:ext uri="{C183D7F6-B498-43B3-948B-1728B52AA6E4}">
                <adec:decorative xmlns:adec="http://schemas.microsoft.com/office/drawing/2017/decorative" val="1"/>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7955318" y="2098267"/>
            <a:ext cx="492069" cy="492069"/>
          </a:xfrm>
          <a:prstGeom prst="rect">
            <a:avLst/>
          </a:prstGeom>
        </p:spPr>
      </p:pic>
    </p:spTree>
    <p:extLst>
      <p:ext uri="{BB962C8B-B14F-4D97-AF65-F5344CB8AC3E}">
        <p14:creationId xmlns:p14="http://schemas.microsoft.com/office/powerpoint/2010/main" val="6485273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9A6C01-FC17-A2EA-35EB-53EE22E3370B}"/>
              </a:ext>
            </a:extLst>
          </p:cNvPr>
          <p:cNvSpPr>
            <a:spLocks noGrp="1"/>
          </p:cNvSpPr>
          <p:nvPr>
            <p:ph type="title"/>
          </p:nvPr>
        </p:nvSpPr>
        <p:spPr>
          <a:xfrm>
            <a:off x="301173" y="253158"/>
            <a:ext cx="7322252" cy="815354"/>
          </a:xfrm>
          <a:solidFill>
            <a:srgbClr val="633511"/>
          </a:solidFill>
          <a:ln w="76200">
            <a:solidFill>
              <a:srgbClr val="633511"/>
            </a:solidFill>
          </a:ln>
        </p:spPr>
        <p:txBody>
          <a:bodyPr lIns="228600" tIns="228600" rIns="228600" bIns="228600" anchor="ctr" anchorCtr="0">
            <a:noAutofit/>
          </a:bodyPr>
          <a:lstStyle/>
          <a:p>
            <a:pPr algn="ctr">
              <a:lnSpc>
                <a:spcPct val="120000"/>
              </a:lnSpc>
              <a:spcAft>
                <a:spcPts val="1800"/>
              </a:spcAft>
            </a:pPr>
            <a:r>
              <a:rPr lang="en-US" sz="2400" dirty="0">
                <a:solidFill>
                  <a:schemeClr val="bg1"/>
                </a:solidFill>
              </a:rPr>
              <a:t>Townhome example from our community</a:t>
            </a:r>
          </a:p>
        </p:txBody>
      </p:sp>
      <p:pic>
        <p:nvPicPr>
          <p:cNvPr id="12" name="Picture 11" descr="A placeholder image">
            <a:extLst>
              <a:ext uri="{FF2B5EF4-FFF2-40B4-BE49-F238E27FC236}">
                <a16:creationId xmlns:a16="http://schemas.microsoft.com/office/drawing/2014/main" id="{218041E6-67B1-5598-DC32-9A1C74D8281C}"/>
              </a:ext>
            </a:extLst>
          </p:cNvPr>
          <p:cNvPicPr>
            <a:picLocks noChangeAspect="1"/>
          </p:cNvPicPr>
          <p:nvPr/>
        </p:nvPicPr>
        <p:blipFill rotWithShape="1">
          <a:blip r:embed="rId3"/>
          <a:srcRect/>
          <a:stretch/>
        </p:blipFill>
        <p:spPr>
          <a:xfrm>
            <a:off x="301172" y="1075936"/>
            <a:ext cx="7322253" cy="5528906"/>
          </a:xfrm>
          <a:prstGeom prst="rect">
            <a:avLst/>
          </a:prstGeom>
          <a:ln w="38100">
            <a:solidFill>
              <a:srgbClr val="633511"/>
            </a:solidFill>
          </a:ln>
        </p:spPr>
      </p:pic>
      <p:sp>
        <p:nvSpPr>
          <p:cNvPr id="7" name="TextBox 6">
            <a:extLst>
              <a:ext uri="{FF2B5EF4-FFF2-40B4-BE49-F238E27FC236}">
                <a16:creationId xmlns:a16="http://schemas.microsoft.com/office/drawing/2014/main" id="{70324B4E-7985-5638-199D-3F4CDB6CD757}"/>
              </a:ext>
            </a:extLst>
          </p:cNvPr>
          <p:cNvSpPr txBox="1"/>
          <p:nvPr/>
        </p:nvSpPr>
        <p:spPr>
          <a:xfrm>
            <a:off x="8085762" y="130713"/>
            <a:ext cx="3605096" cy="3298287"/>
          </a:xfrm>
          <a:prstGeom prst="rect">
            <a:avLst/>
          </a:prstGeom>
          <a:noFill/>
        </p:spPr>
        <p:txBody>
          <a:bodyPr wrap="square" lIns="228600" tIns="228600" rIns="0" bIns="228600" rtlCol="0" anchor="t" anchorCtr="0">
            <a:noAutofit/>
          </a:bodyPr>
          <a:lstStyle/>
          <a:p>
            <a:pPr marL="365760" lvl="1">
              <a:lnSpc>
                <a:spcPct val="150000"/>
              </a:lnSpc>
            </a:pPr>
            <a:r>
              <a:rPr lang="en-US" sz="2400" u="none" strike="noStrike" dirty="0">
                <a:solidFill>
                  <a:schemeClr val="tx1">
                    <a:lumMod val="85000"/>
                    <a:lumOff val="15000"/>
                  </a:schemeClr>
                </a:solidFill>
                <a:effectLst/>
                <a:latin typeface="Aptos" panose="020B0004020202020204" pitchFamily="34" charset="0"/>
              </a:rPr>
              <a:t>Address</a:t>
            </a:r>
            <a:endParaRPr lang="en-US" sz="2400" dirty="0">
              <a:solidFill>
                <a:schemeClr val="tx1">
                  <a:lumMod val="85000"/>
                  <a:lumOff val="15000"/>
                </a:schemeClr>
              </a:solidFill>
              <a:effectLst/>
              <a:latin typeface="Aptos" panose="020B0004020202020204" pitchFamily="34" charset="0"/>
            </a:endParaRPr>
          </a:p>
          <a:p>
            <a:pPr marL="365760" lvl="1">
              <a:lnSpc>
                <a:spcPct val="150000"/>
              </a:lnSpc>
            </a:pPr>
            <a:r>
              <a:rPr lang="en-US" sz="2400" u="none" strike="noStrike" dirty="0">
                <a:solidFill>
                  <a:schemeClr val="tx1">
                    <a:lumMod val="85000"/>
                    <a:lumOff val="15000"/>
                  </a:schemeClr>
                </a:solidFill>
                <a:effectLst/>
                <a:latin typeface="Aptos" panose="020B0004020202020204" pitchFamily="34" charset="0"/>
              </a:rPr>
              <a:t>Location</a:t>
            </a:r>
            <a:endParaRPr lang="en-US" sz="2400" dirty="0">
              <a:solidFill>
                <a:schemeClr val="tx1">
                  <a:lumMod val="85000"/>
                  <a:lumOff val="15000"/>
                </a:schemeClr>
              </a:solidFill>
              <a:effectLst/>
              <a:latin typeface="Aptos" panose="020B0004020202020204" pitchFamily="34" charset="0"/>
            </a:endParaRPr>
          </a:p>
          <a:p>
            <a:pPr marL="365760" lvl="1">
              <a:lnSpc>
                <a:spcPct val="150000"/>
              </a:lnSpc>
            </a:pPr>
            <a:r>
              <a:rPr lang="en-US" sz="2400" dirty="0">
                <a:solidFill>
                  <a:schemeClr val="tx1">
                    <a:lumMod val="85000"/>
                    <a:lumOff val="15000"/>
                  </a:schemeClr>
                </a:solidFill>
                <a:latin typeface="Aptos" panose="020B0004020202020204" pitchFamily="34" charset="0"/>
              </a:rPr>
              <a:t>Housing type</a:t>
            </a:r>
            <a:endParaRPr lang="en-US" sz="2400" dirty="0">
              <a:solidFill>
                <a:schemeClr val="tx1">
                  <a:lumMod val="85000"/>
                  <a:lumOff val="15000"/>
                </a:schemeClr>
              </a:solidFill>
              <a:effectLst/>
              <a:latin typeface="Aptos" panose="020B0004020202020204" pitchFamily="34" charset="0"/>
            </a:endParaRPr>
          </a:p>
          <a:p>
            <a:pPr marL="365760" lvl="1">
              <a:lnSpc>
                <a:spcPct val="150000"/>
              </a:lnSpc>
            </a:pPr>
            <a:r>
              <a:rPr lang="en-US" sz="2400" u="none" strike="noStrike" dirty="0">
                <a:solidFill>
                  <a:schemeClr val="tx1">
                    <a:lumMod val="85000"/>
                    <a:lumOff val="15000"/>
                  </a:schemeClr>
                </a:solidFill>
                <a:effectLst/>
                <a:latin typeface="Aptos" panose="020B0004020202020204" pitchFamily="34" charset="0"/>
              </a:rPr>
              <a:t>Year built</a:t>
            </a:r>
          </a:p>
          <a:p>
            <a:pPr marL="365760" lvl="1">
              <a:lnSpc>
                <a:spcPct val="150000"/>
              </a:lnSpc>
            </a:pPr>
            <a:r>
              <a:rPr lang="en-US" sz="2400" dirty="0">
                <a:solidFill>
                  <a:schemeClr val="tx1">
                    <a:lumMod val="85000"/>
                    <a:lumOff val="15000"/>
                  </a:schemeClr>
                </a:solidFill>
                <a:latin typeface="Aptos" panose="020B0004020202020204" pitchFamily="34" charset="0"/>
              </a:rPr>
              <a:t>##</a:t>
            </a:r>
            <a:r>
              <a:rPr lang="en-US" sz="2400" u="none" strike="noStrike" dirty="0">
                <a:solidFill>
                  <a:schemeClr val="tx1">
                    <a:lumMod val="85000"/>
                    <a:lumOff val="15000"/>
                  </a:schemeClr>
                </a:solidFill>
                <a:effectLst/>
                <a:latin typeface="Aptos" panose="020B0004020202020204" pitchFamily="34" charset="0"/>
              </a:rPr>
              <a:t> homes per acre</a:t>
            </a:r>
            <a:endParaRPr lang="en-US" sz="2400" dirty="0">
              <a:solidFill>
                <a:schemeClr val="tx1">
                  <a:lumMod val="75000"/>
                  <a:lumOff val="25000"/>
                </a:schemeClr>
              </a:solidFill>
              <a:latin typeface="Aptos" panose="020B0004020202020204" pitchFamily="34" charset="0"/>
            </a:endParaRPr>
          </a:p>
        </p:txBody>
      </p:sp>
      <p:pic>
        <p:nvPicPr>
          <p:cNvPr id="8" name="Picture 7">
            <a:extLst>
              <a:ext uri="{FF2B5EF4-FFF2-40B4-BE49-F238E27FC236}">
                <a16:creationId xmlns:a16="http://schemas.microsoft.com/office/drawing/2014/main" id="{858C55BD-959C-2116-AFEB-5299D9295533}"/>
              </a:ext>
              <a:ext uri="{C183D7F6-B498-43B3-948B-1728B52AA6E4}">
                <adec:decorative xmlns:adec="http://schemas.microsoft.com/office/drawing/2017/decorative" val="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895168" y="409757"/>
            <a:ext cx="449476" cy="449476"/>
          </a:xfrm>
          <a:prstGeom prst="rect">
            <a:avLst/>
          </a:prstGeom>
        </p:spPr>
      </p:pic>
      <p:pic>
        <p:nvPicPr>
          <p:cNvPr id="9" name="Picture 8">
            <a:extLst>
              <a:ext uri="{FF2B5EF4-FFF2-40B4-BE49-F238E27FC236}">
                <a16:creationId xmlns:a16="http://schemas.microsoft.com/office/drawing/2014/main" id="{2716B6E3-BB29-54DD-0988-8E2222428561}"/>
              </a:ext>
              <a:ext uri="{C183D7F6-B498-43B3-948B-1728B52AA6E4}">
                <adec:decorative xmlns:adec="http://schemas.microsoft.com/office/drawing/2017/decorative" val="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782800" y="859233"/>
            <a:ext cx="749125" cy="749125"/>
          </a:xfrm>
          <a:prstGeom prst="rect">
            <a:avLst/>
          </a:prstGeom>
        </p:spPr>
      </p:pic>
      <p:pic>
        <p:nvPicPr>
          <p:cNvPr id="10" name="Picture 9">
            <a:extLst>
              <a:ext uri="{FF2B5EF4-FFF2-40B4-BE49-F238E27FC236}">
                <a16:creationId xmlns:a16="http://schemas.microsoft.com/office/drawing/2014/main" id="{F9A668F5-3FE0-69A8-72B1-500929D3A19F}"/>
              </a:ext>
              <a:ext uri="{C183D7F6-B498-43B3-948B-1728B52AA6E4}">
                <adec:decorative xmlns:adec="http://schemas.microsoft.com/office/drawing/2017/decorative" val="1"/>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970082" y="1619644"/>
            <a:ext cx="374562" cy="374562"/>
          </a:xfrm>
          <a:prstGeom prst="rect">
            <a:avLst/>
          </a:prstGeom>
        </p:spPr>
      </p:pic>
      <p:pic>
        <p:nvPicPr>
          <p:cNvPr id="5" name="Picture 4">
            <a:extLst>
              <a:ext uri="{FF2B5EF4-FFF2-40B4-BE49-F238E27FC236}">
                <a16:creationId xmlns:a16="http://schemas.microsoft.com/office/drawing/2014/main" id="{0ABBC6B3-C1A9-FAD2-2BDE-54ADB7B50ABC}"/>
              </a:ext>
              <a:ext uri="{C183D7F6-B498-43B3-948B-1728B52AA6E4}">
                <adec:decorative xmlns:adec="http://schemas.microsoft.com/office/drawing/2017/decorative" val="1"/>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7925243" y="2600291"/>
            <a:ext cx="552218" cy="552218"/>
          </a:xfrm>
          <a:prstGeom prst="rect">
            <a:avLst/>
          </a:prstGeom>
        </p:spPr>
      </p:pic>
      <p:pic>
        <p:nvPicPr>
          <p:cNvPr id="6" name="Picture 5">
            <a:extLst>
              <a:ext uri="{FF2B5EF4-FFF2-40B4-BE49-F238E27FC236}">
                <a16:creationId xmlns:a16="http://schemas.microsoft.com/office/drawing/2014/main" id="{632A5864-69FD-6E52-39B1-8A307F812DC8}"/>
              </a:ext>
              <a:ext uri="{C183D7F6-B498-43B3-948B-1728B52AA6E4}">
                <adec:decorative xmlns:adec="http://schemas.microsoft.com/office/drawing/2017/decorative" val="1"/>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7955318" y="2098267"/>
            <a:ext cx="492069" cy="492069"/>
          </a:xfrm>
          <a:prstGeom prst="rect">
            <a:avLst/>
          </a:prstGeom>
        </p:spPr>
      </p:pic>
    </p:spTree>
    <p:extLst>
      <p:ext uri="{BB962C8B-B14F-4D97-AF65-F5344CB8AC3E}">
        <p14:creationId xmlns:p14="http://schemas.microsoft.com/office/powerpoint/2010/main" val="24830305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9A6C01-FC17-A2EA-35EB-53EE22E3370B}"/>
              </a:ext>
            </a:extLst>
          </p:cNvPr>
          <p:cNvSpPr>
            <a:spLocks noGrp="1"/>
          </p:cNvSpPr>
          <p:nvPr>
            <p:ph type="title"/>
          </p:nvPr>
        </p:nvSpPr>
        <p:spPr>
          <a:xfrm>
            <a:off x="251925" y="253158"/>
            <a:ext cx="5375152" cy="1555094"/>
          </a:xfrm>
          <a:solidFill>
            <a:srgbClr val="009192"/>
          </a:solidFill>
          <a:ln w="38100">
            <a:solidFill>
              <a:srgbClr val="009192"/>
            </a:solidFill>
          </a:ln>
        </p:spPr>
        <p:txBody>
          <a:bodyPr lIns="228600" tIns="228600" rIns="228600" bIns="228600" anchor="ctr" anchorCtr="0">
            <a:normAutofit fontScale="90000"/>
          </a:bodyPr>
          <a:lstStyle/>
          <a:p>
            <a:pPr algn="ctr">
              <a:lnSpc>
                <a:spcPct val="120000"/>
              </a:lnSpc>
              <a:spcAft>
                <a:spcPts val="1800"/>
              </a:spcAft>
            </a:pPr>
            <a:r>
              <a:rPr lang="en-US" sz="2400" b="0" i="1" dirty="0">
                <a:solidFill>
                  <a:schemeClr val="bg1"/>
                </a:solidFill>
                <a:latin typeface="Aptos" panose="020B0004020202020204" pitchFamily="34" charset="0"/>
              </a:rPr>
              <a:t>Home Type:</a:t>
            </a:r>
            <a:br>
              <a:rPr lang="en-US" sz="2800" b="0" i="1" dirty="0">
                <a:solidFill>
                  <a:schemeClr val="bg1"/>
                </a:solidFill>
                <a:latin typeface="Daytona" panose="020B0604030500040204" pitchFamily="34" charset="0"/>
              </a:rPr>
            </a:br>
            <a:r>
              <a:rPr lang="en-US" sz="3100" dirty="0">
                <a:solidFill>
                  <a:schemeClr val="bg1"/>
                </a:solidFill>
              </a:rPr>
              <a:t>Small Multi-Unit Buildings</a:t>
            </a:r>
          </a:p>
        </p:txBody>
      </p:sp>
      <p:pic>
        <p:nvPicPr>
          <p:cNvPr id="22" name="Picture 21">
            <a:extLst>
              <a:ext uri="{FF2B5EF4-FFF2-40B4-BE49-F238E27FC236}">
                <a16:creationId xmlns:a16="http://schemas.microsoft.com/office/drawing/2014/main" id="{E1CD26B9-6813-7BF5-758A-0767545BFD01}"/>
              </a:ext>
              <a:ext uri="{C183D7F6-B498-43B3-948B-1728B52AA6E4}">
                <adec:decorative xmlns:adec="http://schemas.microsoft.com/office/drawing/2017/decorative" val="1"/>
              </a:ext>
            </a:extLst>
          </p:cNvPr>
          <p:cNvPicPr>
            <a:picLocks noChangeAspect="1"/>
          </p:cNvPicPr>
          <p:nvPr/>
        </p:nvPicPr>
        <p:blipFill rotWithShape="1">
          <a:blip r:embed="rId3" cstate="screen">
            <a:alphaModFix amt="27000"/>
            <a:extLst>
              <a:ext uri="{28A0092B-C50C-407E-A947-70E740481C1C}">
                <a14:useLocalDpi xmlns:a14="http://schemas.microsoft.com/office/drawing/2010/main"/>
              </a:ext>
            </a:extLst>
          </a:blip>
          <a:srcRect/>
          <a:stretch/>
        </p:blipFill>
        <p:spPr>
          <a:xfrm>
            <a:off x="255442" y="273521"/>
            <a:ext cx="5371635" cy="1555093"/>
          </a:xfrm>
          <a:prstGeom prst="rect">
            <a:avLst/>
          </a:prstGeom>
        </p:spPr>
      </p:pic>
      <p:sp>
        <p:nvSpPr>
          <p:cNvPr id="11" name="Rectangle 10">
            <a:extLst>
              <a:ext uri="{FF2B5EF4-FFF2-40B4-BE49-F238E27FC236}">
                <a16:creationId xmlns:a16="http://schemas.microsoft.com/office/drawing/2014/main" id="{681BBD2A-BC34-8470-1A72-0F4BF1C693E7}"/>
              </a:ext>
              <a:ext uri="{C183D7F6-B498-43B3-948B-1728B52AA6E4}">
                <adec:decorative xmlns:adec="http://schemas.microsoft.com/office/drawing/2017/decorative" val="1"/>
              </a:ext>
            </a:extLst>
          </p:cNvPr>
          <p:cNvSpPr/>
          <p:nvPr/>
        </p:nvSpPr>
        <p:spPr>
          <a:xfrm>
            <a:off x="248408" y="1808252"/>
            <a:ext cx="5378669" cy="4834211"/>
          </a:xfrm>
          <a:prstGeom prst="rect">
            <a:avLst/>
          </a:prstGeom>
          <a:noFill/>
          <a:ln w="38100">
            <a:solidFill>
              <a:srgbClr val="00919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n illustration of a small multi-unit building">
            <a:extLst>
              <a:ext uri="{FF2B5EF4-FFF2-40B4-BE49-F238E27FC236}">
                <a16:creationId xmlns:a16="http://schemas.microsoft.com/office/drawing/2014/main" id="{AC29D09F-E4ED-7C68-F747-71629632E542}"/>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594044" y="1722283"/>
            <a:ext cx="4810934" cy="4219377"/>
          </a:xfrm>
          <a:prstGeom prst="rect">
            <a:avLst/>
          </a:prstGeom>
        </p:spPr>
      </p:pic>
      <p:sp>
        <p:nvSpPr>
          <p:cNvPr id="5" name="TextBox 4">
            <a:extLst>
              <a:ext uri="{FF2B5EF4-FFF2-40B4-BE49-F238E27FC236}">
                <a16:creationId xmlns:a16="http://schemas.microsoft.com/office/drawing/2014/main" id="{41AF7AA1-2DB5-0A85-5410-E83F91F2391C}"/>
              </a:ext>
            </a:extLst>
          </p:cNvPr>
          <p:cNvSpPr txBox="1"/>
          <p:nvPr/>
        </p:nvSpPr>
        <p:spPr>
          <a:xfrm>
            <a:off x="1514877" y="5753482"/>
            <a:ext cx="2845729" cy="830997"/>
          </a:xfrm>
          <a:prstGeom prst="rect">
            <a:avLst/>
          </a:prstGeom>
          <a:noFill/>
        </p:spPr>
        <p:txBody>
          <a:bodyPr wrap="square" rtlCol="0">
            <a:spAutoFit/>
          </a:bodyPr>
          <a:lstStyle/>
          <a:p>
            <a:pPr algn="ctr"/>
            <a:r>
              <a:rPr lang="en-US" sz="2400" b="1" spc="-100" dirty="0">
                <a:solidFill>
                  <a:schemeClr val="tx1">
                    <a:lumMod val="85000"/>
                    <a:lumOff val="15000"/>
                  </a:schemeClr>
                </a:solidFill>
                <a:latin typeface="Aptos" panose="020B0004020202020204" pitchFamily="34" charset="0"/>
              </a:rPr>
              <a:t>15-30 homes per acre (DU/A)</a:t>
            </a:r>
          </a:p>
        </p:txBody>
      </p:sp>
      <p:sp>
        <p:nvSpPr>
          <p:cNvPr id="6" name="TextBox 5">
            <a:extLst>
              <a:ext uri="{FF2B5EF4-FFF2-40B4-BE49-F238E27FC236}">
                <a16:creationId xmlns:a16="http://schemas.microsoft.com/office/drawing/2014/main" id="{65738BA3-08AD-E08E-3FDC-650827408FA0}"/>
              </a:ext>
            </a:extLst>
          </p:cNvPr>
          <p:cNvSpPr txBox="1"/>
          <p:nvPr/>
        </p:nvSpPr>
        <p:spPr>
          <a:xfrm>
            <a:off x="5969285" y="253158"/>
            <a:ext cx="5826475" cy="3293209"/>
          </a:xfrm>
          <a:prstGeom prst="rect">
            <a:avLst/>
          </a:prstGeom>
          <a:noFill/>
        </p:spPr>
        <p:txBody>
          <a:bodyPr wrap="square" rtlCol="0">
            <a:spAutoFit/>
          </a:bodyPr>
          <a:lstStyle/>
          <a:p>
            <a:pPr rtl="0">
              <a:spcBef>
                <a:spcPts val="0"/>
              </a:spcBef>
              <a:spcAft>
                <a:spcPts val="1200"/>
              </a:spcAft>
            </a:pPr>
            <a:r>
              <a:rPr lang="en-US" b="1" i="0" u="none" strike="noStrike" dirty="0">
                <a:solidFill>
                  <a:schemeClr val="tx1">
                    <a:lumMod val="75000"/>
                    <a:lumOff val="25000"/>
                  </a:schemeClr>
                </a:solidFill>
                <a:effectLst/>
                <a:latin typeface="Aptos" panose="020B0004020202020204" pitchFamily="34" charset="0"/>
              </a:rPr>
              <a:t>CHARACTERISTICS</a:t>
            </a:r>
          </a:p>
          <a:p>
            <a:pPr rtl="0">
              <a:spcBef>
                <a:spcPts val="0"/>
              </a:spcBef>
              <a:spcAft>
                <a:spcPts val="600"/>
              </a:spcAft>
            </a:pPr>
            <a:r>
              <a:rPr lang="en-US" sz="2000" b="1" i="0" u="none" strike="noStrike" dirty="0">
                <a:solidFill>
                  <a:schemeClr val="tx1">
                    <a:lumMod val="75000"/>
                    <a:lumOff val="25000"/>
                  </a:schemeClr>
                </a:solidFill>
                <a:effectLst/>
                <a:latin typeface="Aptos" panose="020B0004020202020204" pitchFamily="34" charset="0"/>
              </a:rPr>
              <a:t>A smaller building split into </a:t>
            </a:r>
            <a:r>
              <a:rPr lang="en-US" sz="2000" b="1" dirty="0">
                <a:solidFill>
                  <a:schemeClr val="tx1">
                    <a:lumMod val="75000"/>
                    <a:lumOff val="25000"/>
                  </a:schemeClr>
                </a:solidFill>
                <a:latin typeface="Aptos" panose="020B0004020202020204" pitchFamily="34" charset="0"/>
              </a:rPr>
              <a:t>multiple units.</a:t>
            </a:r>
          </a:p>
          <a:p>
            <a:pPr marL="285750" indent="-285750" rtl="0">
              <a:spcBef>
                <a:spcPts val="0"/>
              </a:spcBef>
              <a:spcAft>
                <a:spcPts val="600"/>
              </a:spcAft>
              <a:buFont typeface="Arial" panose="020B0604020202020204" pitchFamily="34" charset="0"/>
              <a:buChar char="•"/>
            </a:pPr>
            <a:r>
              <a:rPr lang="en-US" sz="2000" b="0" i="0" u="none" strike="noStrike" dirty="0">
                <a:solidFill>
                  <a:schemeClr val="tx1">
                    <a:lumMod val="85000"/>
                    <a:lumOff val="15000"/>
                  </a:schemeClr>
                </a:solidFill>
                <a:effectLst/>
                <a:latin typeface="Aptos" panose="020B0004020202020204" pitchFamily="34" charset="0"/>
              </a:rPr>
              <a:t>Duplexes and triplexes are common, but can be up to eight units.</a:t>
            </a:r>
          </a:p>
          <a:p>
            <a:pPr marL="285750" indent="-285750" rtl="0">
              <a:spcBef>
                <a:spcPts val="0"/>
              </a:spcBef>
              <a:spcAft>
                <a:spcPts val="600"/>
              </a:spcAft>
              <a:buFont typeface="Arial" panose="020B0604020202020204" pitchFamily="34" charset="0"/>
              <a:buChar char="•"/>
            </a:pPr>
            <a:r>
              <a:rPr lang="en-US" sz="2000" dirty="0">
                <a:solidFill>
                  <a:schemeClr val="tx1">
                    <a:lumMod val="85000"/>
                    <a:lumOff val="15000"/>
                  </a:schemeClr>
                </a:solidFill>
                <a:latin typeface="Aptos" panose="020B0004020202020204" pitchFamily="34" charset="0"/>
              </a:rPr>
              <a:t>Smaller units which tend to be more affordable.</a:t>
            </a:r>
          </a:p>
          <a:p>
            <a:pPr marL="285750" indent="-285750" rtl="0">
              <a:spcBef>
                <a:spcPts val="0"/>
              </a:spcBef>
              <a:spcAft>
                <a:spcPts val="600"/>
              </a:spcAft>
              <a:buFont typeface="Arial" panose="020B0604020202020204" pitchFamily="34" charset="0"/>
              <a:buChar char="•"/>
            </a:pPr>
            <a:r>
              <a:rPr lang="en-US" sz="2000" b="0" dirty="0">
                <a:solidFill>
                  <a:schemeClr val="tx1">
                    <a:lumMod val="85000"/>
                    <a:lumOff val="15000"/>
                  </a:schemeClr>
                </a:solidFill>
                <a:effectLst/>
                <a:latin typeface="Aptos" panose="020B0004020202020204" pitchFamily="34" charset="0"/>
              </a:rPr>
              <a:t>Used to be a common housing type in older, walkable neighb</a:t>
            </a:r>
            <a:r>
              <a:rPr lang="en-US" sz="2000" dirty="0">
                <a:solidFill>
                  <a:schemeClr val="tx1">
                    <a:lumMod val="85000"/>
                    <a:lumOff val="15000"/>
                  </a:schemeClr>
                </a:solidFill>
                <a:latin typeface="Aptos" panose="020B0004020202020204" pitchFamily="34" charset="0"/>
              </a:rPr>
              <a:t>orhoods.</a:t>
            </a:r>
          </a:p>
          <a:p>
            <a:pPr marL="285750" indent="-285750" rtl="0">
              <a:spcBef>
                <a:spcPts val="0"/>
              </a:spcBef>
              <a:spcAft>
                <a:spcPts val="600"/>
              </a:spcAft>
              <a:buFont typeface="Arial" panose="020B0604020202020204" pitchFamily="34" charset="0"/>
              <a:buChar char="•"/>
            </a:pPr>
            <a:r>
              <a:rPr lang="en-US" sz="2000" b="0" dirty="0">
                <a:solidFill>
                  <a:schemeClr val="tx1">
                    <a:lumMod val="85000"/>
                    <a:lumOff val="15000"/>
                  </a:schemeClr>
                </a:solidFill>
                <a:effectLst/>
                <a:latin typeface="Aptos" panose="020B0004020202020204" pitchFamily="34" charset="0"/>
              </a:rPr>
              <a:t>Sometimes converted from larger single-family homes.</a:t>
            </a:r>
            <a:endParaRPr lang="en-US" sz="2000" dirty="0">
              <a:solidFill>
                <a:schemeClr val="tx1">
                  <a:lumMod val="85000"/>
                  <a:lumOff val="15000"/>
                </a:schemeClr>
              </a:solidFill>
              <a:latin typeface="Aptos" panose="020B0004020202020204" pitchFamily="34" charset="0"/>
            </a:endParaRPr>
          </a:p>
        </p:txBody>
      </p:sp>
      <p:sp>
        <p:nvSpPr>
          <p:cNvPr id="3" name="TextBox 2">
            <a:extLst>
              <a:ext uri="{FF2B5EF4-FFF2-40B4-BE49-F238E27FC236}">
                <a16:creationId xmlns:a16="http://schemas.microsoft.com/office/drawing/2014/main" id="{C3620FF4-C3B6-CF94-7DCF-524AB241B24F}"/>
              </a:ext>
            </a:extLst>
          </p:cNvPr>
          <p:cNvSpPr txBox="1"/>
          <p:nvPr/>
        </p:nvSpPr>
        <p:spPr>
          <a:xfrm>
            <a:off x="6096000" y="3895872"/>
            <a:ext cx="6211328" cy="553998"/>
          </a:xfrm>
          <a:prstGeom prst="rect">
            <a:avLst/>
          </a:prstGeom>
          <a:solidFill>
            <a:srgbClr val="009192">
              <a:alpha val="20000"/>
            </a:srgbClr>
          </a:solidFill>
        </p:spPr>
        <p:txBody>
          <a:bodyPr wrap="square" lIns="137160" tIns="137160" rIns="137160" bIns="137160" rtlCol="0" anchor="ctr" anchorCtr="0">
            <a:spAutoFit/>
          </a:bodyPr>
          <a:lstStyle/>
          <a:p>
            <a:r>
              <a:rPr lang="en-US" b="0" i="0" u="none" strike="noStrike" dirty="0">
                <a:solidFill>
                  <a:srgbClr val="633511"/>
                </a:solidFill>
                <a:effectLst/>
                <a:latin typeface="Aptos" panose="020B0004020202020204" pitchFamily="34" charset="0"/>
              </a:rPr>
              <a:t>What housing needs do small multi-unit buildings serve?</a:t>
            </a:r>
            <a:endParaRPr lang="en-US" b="0" dirty="0">
              <a:solidFill>
                <a:srgbClr val="633511"/>
              </a:solidFill>
              <a:effectLst/>
              <a:latin typeface="Aptos" panose="020B0004020202020204" pitchFamily="34" charset="0"/>
            </a:endParaRPr>
          </a:p>
        </p:txBody>
      </p:sp>
      <p:sp>
        <p:nvSpPr>
          <p:cNvPr id="7" name="TextBox 6">
            <a:extLst>
              <a:ext uri="{FF2B5EF4-FFF2-40B4-BE49-F238E27FC236}">
                <a16:creationId xmlns:a16="http://schemas.microsoft.com/office/drawing/2014/main" id="{5CA9D77F-242C-EE30-3D02-0FA13A81EA0D}"/>
              </a:ext>
            </a:extLst>
          </p:cNvPr>
          <p:cNvSpPr txBox="1"/>
          <p:nvPr/>
        </p:nvSpPr>
        <p:spPr>
          <a:xfrm>
            <a:off x="6096000" y="4709261"/>
            <a:ext cx="6211328" cy="830997"/>
          </a:xfrm>
          <a:prstGeom prst="rect">
            <a:avLst/>
          </a:prstGeom>
          <a:solidFill>
            <a:srgbClr val="009192">
              <a:alpha val="20000"/>
            </a:srgbClr>
          </a:solidFill>
        </p:spPr>
        <p:txBody>
          <a:bodyPr wrap="square" lIns="137160" tIns="137160" rIns="457200" bIns="137160" rtlCol="0" anchor="ctr" anchorCtr="0">
            <a:spAutoFit/>
          </a:bodyPr>
          <a:lstStyle/>
          <a:p>
            <a:r>
              <a:rPr lang="en-US" b="0" i="0" u="none" strike="noStrike" dirty="0">
                <a:solidFill>
                  <a:srgbClr val="633511"/>
                </a:solidFill>
                <a:effectLst/>
                <a:latin typeface="Aptos" panose="020B0004020202020204" pitchFamily="34" charset="0"/>
              </a:rPr>
              <a:t>Are there small multi-unit buildings in our community today?</a:t>
            </a:r>
            <a:r>
              <a:rPr lang="en-US" b="0" dirty="0">
                <a:solidFill>
                  <a:srgbClr val="633511"/>
                </a:solidFill>
                <a:latin typeface="Aptos" panose="020B0004020202020204" pitchFamily="34" charset="0"/>
              </a:rPr>
              <a:t> </a:t>
            </a:r>
            <a:r>
              <a:rPr lang="en-US" b="0" i="0" u="none" strike="noStrike" dirty="0">
                <a:solidFill>
                  <a:srgbClr val="633511"/>
                </a:solidFill>
                <a:effectLst/>
                <a:latin typeface="Aptos" panose="020B0004020202020204" pitchFamily="34" charset="0"/>
              </a:rPr>
              <a:t>Where are they?</a:t>
            </a:r>
            <a:endParaRPr lang="en-US" b="0" dirty="0">
              <a:solidFill>
                <a:srgbClr val="633511"/>
              </a:solidFill>
              <a:effectLst/>
              <a:latin typeface="Aptos" panose="020B0004020202020204" pitchFamily="34" charset="0"/>
            </a:endParaRPr>
          </a:p>
        </p:txBody>
      </p:sp>
      <p:sp>
        <p:nvSpPr>
          <p:cNvPr id="8" name="TextBox 7">
            <a:extLst>
              <a:ext uri="{FF2B5EF4-FFF2-40B4-BE49-F238E27FC236}">
                <a16:creationId xmlns:a16="http://schemas.microsoft.com/office/drawing/2014/main" id="{702141D5-C05B-9830-43DB-1C1CD933C96D}"/>
              </a:ext>
            </a:extLst>
          </p:cNvPr>
          <p:cNvSpPr txBox="1"/>
          <p:nvPr/>
        </p:nvSpPr>
        <p:spPr>
          <a:xfrm>
            <a:off x="6096000" y="5784260"/>
            <a:ext cx="6211328" cy="830997"/>
          </a:xfrm>
          <a:prstGeom prst="rect">
            <a:avLst/>
          </a:prstGeom>
          <a:solidFill>
            <a:srgbClr val="009192">
              <a:alpha val="20000"/>
            </a:srgbClr>
          </a:solidFill>
        </p:spPr>
        <p:txBody>
          <a:bodyPr wrap="square" lIns="137160" tIns="137160" rIns="137160" bIns="137160" rtlCol="0" anchor="ctr" anchorCtr="0">
            <a:spAutoFit/>
          </a:bodyPr>
          <a:lstStyle/>
          <a:p>
            <a:pPr rtl="0">
              <a:spcBef>
                <a:spcPts val="0"/>
              </a:spcBef>
              <a:spcAft>
                <a:spcPts val="0"/>
              </a:spcAft>
            </a:pPr>
            <a:r>
              <a:rPr lang="en-US" b="0" i="0" u="none" strike="noStrike" dirty="0">
                <a:solidFill>
                  <a:srgbClr val="633511"/>
                </a:solidFill>
                <a:effectLst/>
                <a:latin typeface="Aptos" panose="020B0004020202020204" pitchFamily="34" charset="0"/>
              </a:rPr>
              <a:t>Are there places in our community where new small multi-unit buildings could work?</a:t>
            </a:r>
            <a:endParaRPr lang="en-US" b="0" dirty="0">
              <a:solidFill>
                <a:srgbClr val="633511"/>
              </a:solidFill>
              <a:effectLst/>
              <a:latin typeface="Aptos" panose="020B0004020202020204" pitchFamily="34" charset="0"/>
            </a:endParaRPr>
          </a:p>
        </p:txBody>
      </p:sp>
    </p:spTree>
    <p:extLst>
      <p:ext uri="{BB962C8B-B14F-4D97-AF65-F5344CB8AC3E}">
        <p14:creationId xmlns:p14="http://schemas.microsoft.com/office/powerpoint/2010/main" val="20317575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9A6C01-FC17-A2EA-35EB-53EE22E3370B}"/>
              </a:ext>
            </a:extLst>
          </p:cNvPr>
          <p:cNvSpPr>
            <a:spLocks noGrp="1"/>
          </p:cNvSpPr>
          <p:nvPr>
            <p:ph type="title"/>
          </p:nvPr>
        </p:nvSpPr>
        <p:spPr>
          <a:xfrm>
            <a:off x="301173" y="253158"/>
            <a:ext cx="7322252" cy="815354"/>
          </a:xfrm>
          <a:solidFill>
            <a:srgbClr val="009192"/>
          </a:solidFill>
          <a:ln w="76200">
            <a:solidFill>
              <a:srgbClr val="009192"/>
            </a:solidFill>
          </a:ln>
        </p:spPr>
        <p:txBody>
          <a:bodyPr lIns="228600" tIns="228600" rIns="228600" bIns="228600" anchor="ctr" anchorCtr="0">
            <a:noAutofit/>
          </a:bodyPr>
          <a:lstStyle/>
          <a:p>
            <a:pPr algn="ctr">
              <a:lnSpc>
                <a:spcPct val="120000"/>
              </a:lnSpc>
              <a:spcAft>
                <a:spcPts val="1800"/>
              </a:spcAft>
            </a:pPr>
            <a:r>
              <a:rPr lang="en-US" sz="2800" dirty="0">
                <a:solidFill>
                  <a:schemeClr val="bg1"/>
                </a:solidFill>
              </a:rPr>
              <a:t>Duplex Example </a:t>
            </a:r>
          </a:p>
        </p:txBody>
      </p:sp>
      <p:pic>
        <p:nvPicPr>
          <p:cNvPr id="24" name="Picture 23" descr="A photo of a two-story traditional style white duplex with a yard in front and exterior stairs leading up to a second level.">
            <a:extLst>
              <a:ext uri="{FF2B5EF4-FFF2-40B4-BE49-F238E27FC236}">
                <a16:creationId xmlns:a16="http://schemas.microsoft.com/office/drawing/2014/main" id="{9ED08714-840A-6F57-95A4-7F8A83275BAD}"/>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p:blipFill>
        <p:spPr bwMode="auto">
          <a:xfrm>
            <a:off x="301173" y="1075936"/>
            <a:ext cx="7322252" cy="5528906"/>
          </a:xfrm>
          <a:prstGeom prst="rect">
            <a:avLst/>
          </a:prstGeom>
          <a:noFill/>
          <a:ln w="38100">
            <a:solidFill>
              <a:srgbClr val="009192"/>
            </a:solidFill>
          </a:ln>
          <a:extLst>
            <a:ext uri="{909E8E84-426E-40DD-AFC4-6F175D3DCCD1}">
              <a14:hiddenFill xmlns:a14="http://schemas.microsoft.com/office/drawing/2010/main">
                <a:solidFill>
                  <a:srgbClr val="FFFFFF"/>
                </a:solidFill>
              </a14:hiddenFill>
            </a:ext>
          </a:extLst>
        </p:spPr>
      </p:pic>
      <p:sp>
        <p:nvSpPr>
          <p:cNvPr id="18" name="TextBox 17">
            <a:extLst>
              <a:ext uri="{FF2B5EF4-FFF2-40B4-BE49-F238E27FC236}">
                <a16:creationId xmlns:a16="http://schemas.microsoft.com/office/drawing/2014/main" id="{59D50EA8-921E-1D69-4DBB-1785670B7EB0}"/>
              </a:ext>
            </a:extLst>
          </p:cNvPr>
          <p:cNvSpPr txBox="1"/>
          <p:nvPr/>
        </p:nvSpPr>
        <p:spPr>
          <a:xfrm>
            <a:off x="7925243" y="130714"/>
            <a:ext cx="3683422" cy="2252049"/>
          </a:xfrm>
          <a:prstGeom prst="rect">
            <a:avLst/>
          </a:prstGeom>
          <a:noFill/>
        </p:spPr>
        <p:txBody>
          <a:bodyPr wrap="square" lIns="228600" tIns="228600" rIns="0" bIns="228600" rtlCol="0" anchor="t" anchorCtr="0">
            <a:noAutofit/>
          </a:bodyPr>
          <a:lstStyle/>
          <a:p>
            <a:pPr marL="365760" lvl="1">
              <a:lnSpc>
                <a:spcPct val="150000"/>
              </a:lnSpc>
            </a:pPr>
            <a:r>
              <a:rPr lang="en-US" sz="2400" u="none" strike="noStrike" dirty="0">
                <a:solidFill>
                  <a:schemeClr val="tx1">
                    <a:lumMod val="85000"/>
                    <a:lumOff val="15000"/>
                  </a:schemeClr>
                </a:solidFill>
                <a:effectLst/>
                <a:latin typeface="Aptos" panose="020B0004020202020204" pitchFamily="34" charset="0"/>
              </a:rPr>
              <a:t>142 Willow Ave</a:t>
            </a:r>
            <a:endParaRPr lang="en-US" sz="2400" dirty="0">
              <a:solidFill>
                <a:schemeClr val="tx1">
                  <a:lumMod val="85000"/>
                  <a:lumOff val="15000"/>
                </a:schemeClr>
              </a:solidFill>
              <a:effectLst/>
              <a:latin typeface="Aptos" panose="020B0004020202020204" pitchFamily="34" charset="0"/>
            </a:endParaRPr>
          </a:p>
          <a:p>
            <a:pPr marL="365760" lvl="1">
              <a:lnSpc>
                <a:spcPct val="150000"/>
              </a:lnSpc>
            </a:pPr>
            <a:r>
              <a:rPr lang="en-US" sz="2400" u="none" strike="noStrike" dirty="0">
                <a:solidFill>
                  <a:schemeClr val="tx1">
                    <a:lumMod val="85000"/>
                    <a:lumOff val="15000"/>
                  </a:schemeClr>
                </a:solidFill>
                <a:effectLst/>
                <a:latin typeface="Aptos" panose="020B0004020202020204" pitchFamily="34" charset="0"/>
              </a:rPr>
              <a:t>Marin County</a:t>
            </a:r>
            <a:endParaRPr lang="en-US" sz="2400" dirty="0">
              <a:solidFill>
                <a:schemeClr val="tx1">
                  <a:lumMod val="85000"/>
                  <a:lumOff val="15000"/>
                </a:schemeClr>
              </a:solidFill>
              <a:effectLst/>
              <a:latin typeface="Aptos" panose="020B0004020202020204" pitchFamily="34" charset="0"/>
            </a:endParaRPr>
          </a:p>
          <a:p>
            <a:pPr marL="365760" lvl="1">
              <a:lnSpc>
                <a:spcPct val="150000"/>
              </a:lnSpc>
            </a:pPr>
            <a:r>
              <a:rPr lang="en-US" sz="2400" u="none" strike="noStrike" dirty="0">
                <a:solidFill>
                  <a:schemeClr val="tx1">
                    <a:lumMod val="85000"/>
                    <a:lumOff val="15000"/>
                  </a:schemeClr>
                </a:solidFill>
                <a:effectLst/>
                <a:latin typeface="Aptos" panose="020B0004020202020204" pitchFamily="34" charset="0"/>
              </a:rPr>
              <a:t>Market-rate housing</a:t>
            </a:r>
            <a:endParaRPr lang="en-US" sz="2400" dirty="0">
              <a:solidFill>
                <a:schemeClr val="tx1">
                  <a:lumMod val="85000"/>
                  <a:lumOff val="15000"/>
                </a:schemeClr>
              </a:solidFill>
              <a:effectLst/>
              <a:latin typeface="Aptos" panose="020B0004020202020204" pitchFamily="34" charset="0"/>
            </a:endParaRPr>
          </a:p>
          <a:p>
            <a:pPr marL="365760" lvl="1">
              <a:lnSpc>
                <a:spcPct val="150000"/>
              </a:lnSpc>
            </a:pPr>
            <a:r>
              <a:rPr lang="en-US" sz="2400" u="none" strike="noStrike" dirty="0">
                <a:solidFill>
                  <a:schemeClr val="tx1">
                    <a:lumMod val="85000"/>
                    <a:lumOff val="15000"/>
                  </a:schemeClr>
                </a:solidFill>
                <a:effectLst/>
                <a:latin typeface="Aptos" panose="020B0004020202020204" pitchFamily="34" charset="0"/>
              </a:rPr>
              <a:t>Built 1965</a:t>
            </a:r>
          </a:p>
          <a:p>
            <a:pPr marL="365760" lvl="1">
              <a:lnSpc>
                <a:spcPct val="150000"/>
              </a:lnSpc>
            </a:pPr>
            <a:r>
              <a:rPr lang="en-US" sz="2400" dirty="0">
                <a:solidFill>
                  <a:schemeClr val="tx1">
                    <a:lumMod val="85000"/>
                    <a:lumOff val="15000"/>
                  </a:schemeClr>
                </a:solidFill>
                <a:latin typeface="Aptos" panose="020B0004020202020204" pitchFamily="34" charset="0"/>
              </a:rPr>
              <a:t>29</a:t>
            </a:r>
            <a:r>
              <a:rPr lang="en-US" sz="2400" u="none" strike="noStrike" dirty="0">
                <a:solidFill>
                  <a:schemeClr val="tx1">
                    <a:lumMod val="85000"/>
                    <a:lumOff val="15000"/>
                  </a:schemeClr>
                </a:solidFill>
                <a:effectLst/>
                <a:latin typeface="Aptos" panose="020B0004020202020204" pitchFamily="34" charset="0"/>
              </a:rPr>
              <a:t> homes per acre</a:t>
            </a:r>
            <a:endParaRPr lang="en-US" sz="2400" dirty="0">
              <a:solidFill>
                <a:schemeClr val="tx1">
                  <a:lumMod val="75000"/>
                  <a:lumOff val="25000"/>
                </a:schemeClr>
              </a:solidFill>
              <a:latin typeface="Aptos" panose="020B0004020202020204" pitchFamily="34" charset="0"/>
            </a:endParaRPr>
          </a:p>
        </p:txBody>
      </p:sp>
      <p:pic>
        <p:nvPicPr>
          <p:cNvPr id="25" name="Picture 24">
            <a:extLst>
              <a:ext uri="{FF2B5EF4-FFF2-40B4-BE49-F238E27FC236}">
                <a16:creationId xmlns:a16="http://schemas.microsoft.com/office/drawing/2014/main" id="{DEB993E9-38E2-FC7D-2DB2-AC66B019A46E}"/>
              </a:ext>
              <a:ext uri="{C183D7F6-B498-43B3-948B-1728B52AA6E4}">
                <adec:decorative xmlns:adec="http://schemas.microsoft.com/office/drawing/2017/decorative" val="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837293" y="409757"/>
            <a:ext cx="449476" cy="449476"/>
          </a:xfrm>
          <a:prstGeom prst="rect">
            <a:avLst/>
          </a:prstGeom>
        </p:spPr>
      </p:pic>
      <p:pic>
        <p:nvPicPr>
          <p:cNvPr id="26" name="Picture 25">
            <a:extLst>
              <a:ext uri="{FF2B5EF4-FFF2-40B4-BE49-F238E27FC236}">
                <a16:creationId xmlns:a16="http://schemas.microsoft.com/office/drawing/2014/main" id="{3395D56B-788E-BDBF-177D-F8D0DE0803D8}"/>
              </a:ext>
              <a:ext uri="{C183D7F6-B498-43B3-948B-1728B52AA6E4}">
                <adec:decorative xmlns:adec="http://schemas.microsoft.com/office/drawing/2017/decorative" val="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724925" y="859233"/>
            <a:ext cx="749125" cy="749125"/>
          </a:xfrm>
          <a:prstGeom prst="rect">
            <a:avLst/>
          </a:prstGeom>
        </p:spPr>
      </p:pic>
      <p:pic>
        <p:nvPicPr>
          <p:cNvPr id="27" name="Picture 26">
            <a:extLst>
              <a:ext uri="{FF2B5EF4-FFF2-40B4-BE49-F238E27FC236}">
                <a16:creationId xmlns:a16="http://schemas.microsoft.com/office/drawing/2014/main" id="{06FEF588-7D36-E50E-9224-D731B95F96BB}"/>
              </a:ext>
              <a:ext uri="{C183D7F6-B498-43B3-948B-1728B52AA6E4}">
                <adec:decorative xmlns:adec="http://schemas.microsoft.com/office/drawing/2017/decorative" val="1"/>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912207" y="1619644"/>
            <a:ext cx="374562" cy="374562"/>
          </a:xfrm>
          <a:prstGeom prst="rect">
            <a:avLst/>
          </a:prstGeom>
        </p:spPr>
      </p:pic>
      <p:pic>
        <p:nvPicPr>
          <p:cNvPr id="28" name="Picture 27">
            <a:extLst>
              <a:ext uri="{FF2B5EF4-FFF2-40B4-BE49-F238E27FC236}">
                <a16:creationId xmlns:a16="http://schemas.microsoft.com/office/drawing/2014/main" id="{2A52B7FB-76B2-6861-86B8-E00A0DF0DC69}"/>
              </a:ext>
              <a:ext uri="{C183D7F6-B498-43B3-948B-1728B52AA6E4}">
                <adec:decorative xmlns:adec="http://schemas.microsoft.com/office/drawing/2017/decorative" val="1"/>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7867368" y="2600291"/>
            <a:ext cx="552218" cy="552218"/>
          </a:xfrm>
          <a:prstGeom prst="rect">
            <a:avLst/>
          </a:prstGeom>
        </p:spPr>
      </p:pic>
      <p:pic>
        <p:nvPicPr>
          <p:cNvPr id="29" name="Picture 28">
            <a:extLst>
              <a:ext uri="{FF2B5EF4-FFF2-40B4-BE49-F238E27FC236}">
                <a16:creationId xmlns:a16="http://schemas.microsoft.com/office/drawing/2014/main" id="{37860ECB-9D5E-4CE2-0538-285DF4E39C98}"/>
              </a:ext>
              <a:ext uri="{C183D7F6-B498-43B3-948B-1728B52AA6E4}">
                <adec:decorative xmlns:adec="http://schemas.microsoft.com/office/drawing/2017/decorative" val="1"/>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7897443" y="2098267"/>
            <a:ext cx="492069" cy="492069"/>
          </a:xfrm>
          <a:prstGeom prst="rect">
            <a:avLst/>
          </a:prstGeom>
        </p:spPr>
      </p:pic>
    </p:spTree>
    <p:extLst>
      <p:ext uri="{BB962C8B-B14F-4D97-AF65-F5344CB8AC3E}">
        <p14:creationId xmlns:p14="http://schemas.microsoft.com/office/powerpoint/2010/main" val="293166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9A6C01-FC17-A2EA-35EB-53EE22E3370B}"/>
              </a:ext>
            </a:extLst>
          </p:cNvPr>
          <p:cNvSpPr>
            <a:spLocks noGrp="1"/>
          </p:cNvSpPr>
          <p:nvPr>
            <p:ph type="title"/>
          </p:nvPr>
        </p:nvSpPr>
        <p:spPr>
          <a:xfrm>
            <a:off x="301173" y="253158"/>
            <a:ext cx="7322252" cy="815354"/>
          </a:xfrm>
          <a:solidFill>
            <a:srgbClr val="009192"/>
          </a:solidFill>
          <a:ln w="76200">
            <a:solidFill>
              <a:srgbClr val="009192"/>
            </a:solidFill>
          </a:ln>
        </p:spPr>
        <p:txBody>
          <a:bodyPr lIns="228600" tIns="228600" rIns="228600" bIns="228600" anchor="ctr" anchorCtr="0">
            <a:noAutofit/>
          </a:bodyPr>
          <a:lstStyle/>
          <a:p>
            <a:pPr algn="ctr">
              <a:lnSpc>
                <a:spcPct val="120000"/>
              </a:lnSpc>
              <a:spcAft>
                <a:spcPts val="1800"/>
              </a:spcAft>
            </a:pPr>
            <a:r>
              <a:rPr lang="en-US" sz="2800" dirty="0">
                <a:solidFill>
                  <a:schemeClr val="bg1"/>
                </a:solidFill>
              </a:rPr>
              <a:t>Triplex Example</a:t>
            </a:r>
          </a:p>
        </p:txBody>
      </p:sp>
      <p:pic>
        <p:nvPicPr>
          <p:cNvPr id="3" name="Picture 2" descr="A photo of modern style triplex with three garages on the ground floor">
            <a:extLst>
              <a:ext uri="{FF2B5EF4-FFF2-40B4-BE49-F238E27FC236}">
                <a16:creationId xmlns:a16="http://schemas.microsoft.com/office/drawing/2014/main" id="{2D0643E7-0212-E829-E3D8-26C73440B1B6}"/>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p:blipFill>
        <p:spPr bwMode="auto">
          <a:xfrm>
            <a:off x="301173" y="1075936"/>
            <a:ext cx="7322252" cy="5528906"/>
          </a:xfrm>
          <a:prstGeom prst="rect">
            <a:avLst/>
          </a:prstGeom>
          <a:noFill/>
          <a:ln w="38100">
            <a:solidFill>
              <a:srgbClr val="009192"/>
            </a:solidFill>
          </a:ln>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70324B4E-7985-5638-199D-3F4CDB6CD757}"/>
              </a:ext>
            </a:extLst>
          </p:cNvPr>
          <p:cNvSpPr txBox="1"/>
          <p:nvPr/>
        </p:nvSpPr>
        <p:spPr>
          <a:xfrm>
            <a:off x="8085762" y="130713"/>
            <a:ext cx="3605096" cy="3469014"/>
          </a:xfrm>
          <a:prstGeom prst="rect">
            <a:avLst/>
          </a:prstGeom>
          <a:noFill/>
        </p:spPr>
        <p:txBody>
          <a:bodyPr wrap="square" lIns="228600" tIns="228600" rIns="0" bIns="228600" rtlCol="0" anchor="t" anchorCtr="0">
            <a:noAutofit/>
          </a:bodyPr>
          <a:lstStyle/>
          <a:p>
            <a:pPr marL="365760" lvl="1">
              <a:lnSpc>
                <a:spcPct val="150000"/>
              </a:lnSpc>
            </a:pPr>
            <a:r>
              <a:rPr lang="en-US" sz="2400" u="none" strike="noStrike" dirty="0">
                <a:solidFill>
                  <a:schemeClr val="tx1">
                    <a:lumMod val="85000"/>
                    <a:lumOff val="15000"/>
                  </a:schemeClr>
                </a:solidFill>
                <a:effectLst/>
                <a:latin typeface="Aptos" panose="020B0004020202020204" pitchFamily="34" charset="0"/>
              </a:rPr>
              <a:t>124 San Bruno Ave</a:t>
            </a:r>
            <a:endParaRPr lang="en-US" sz="2400" dirty="0">
              <a:solidFill>
                <a:schemeClr val="tx1">
                  <a:lumMod val="85000"/>
                  <a:lumOff val="15000"/>
                </a:schemeClr>
              </a:solidFill>
              <a:effectLst/>
              <a:latin typeface="Aptos" panose="020B0004020202020204" pitchFamily="34" charset="0"/>
            </a:endParaRPr>
          </a:p>
          <a:p>
            <a:pPr marL="365760" lvl="1">
              <a:lnSpc>
                <a:spcPct val="150000"/>
              </a:lnSpc>
            </a:pPr>
            <a:r>
              <a:rPr lang="en-US" sz="2400" u="none" strike="noStrike" dirty="0">
                <a:solidFill>
                  <a:schemeClr val="tx1">
                    <a:lumMod val="85000"/>
                    <a:lumOff val="15000"/>
                  </a:schemeClr>
                </a:solidFill>
                <a:effectLst/>
                <a:latin typeface="Aptos" panose="020B0004020202020204" pitchFamily="34" charset="0"/>
              </a:rPr>
              <a:t>San Mateo County</a:t>
            </a:r>
            <a:endParaRPr lang="en-US" sz="2400" dirty="0">
              <a:solidFill>
                <a:schemeClr val="tx1">
                  <a:lumMod val="85000"/>
                  <a:lumOff val="15000"/>
                </a:schemeClr>
              </a:solidFill>
              <a:effectLst/>
              <a:latin typeface="Aptos" panose="020B0004020202020204" pitchFamily="34" charset="0"/>
            </a:endParaRPr>
          </a:p>
          <a:p>
            <a:pPr marL="365760" lvl="1">
              <a:lnSpc>
                <a:spcPct val="150000"/>
              </a:lnSpc>
            </a:pPr>
            <a:r>
              <a:rPr lang="en-US" sz="2400" u="none" strike="noStrike" dirty="0">
                <a:solidFill>
                  <a:schemeClr val="tx1">
                    <a:lumMod val="85000"/>
                    <a:lumOff val="15000"/>
                  </a:schemeClr>
                </a:solidFill>
                <a:effectLst/>
                <a:latin typeface="Aptos" panose="020B0004020202020204" pitchFamily="34" charset="0"/>
              </a:rPr>
              <a:t>Market-rate housing</a:t>
            </a:r>
            <a:endParaRPr lang="en-US" sz="2400" dirty="0">
              <a:solidFill>
                <a:schemeClr val="tx1">
                  <a:lumMod val="85000"/>
                  <a:lumOff val="15000"/>
                </a:schemeClr>
              </a:solidFill>
              <a:effectLst/>
              <a:latin typeface="Aptos" panose="020B0004020202020204" pitchFamily="34" charset="0"/>
            </a:endParaRPr>
          </a:p>
          <a:p>
            <a:pPr marL="365760" lvl="1">
              <a:lnSpc>
                <a:spcPct val="150000"/>
              </a:lnSpc>
            </a:pPr>
            <a:r>
              <a:rPr lang="en-US" sz="2400" u="none" strike="noStrike" dirty="0">
                <a:solidFill>
                  <a:schemeClr val="tx1">
                    <a:lumMod val="85000"/>
                    <a:lumOff val="15000"/>
                  </a:schemeClr>
                </a:solidFill>
                <a:effectLst/>
                <a:latin typeface="Aptos" panose="020B0004020202020204" pitchFamily="34" charset="0"/>
              </a:rPr>
              <a:t>Built 2019</a:t>
            </a:r>
          </a:p>
          <a:p>
            <a:pPr marL="365760" lvl="1">
              <a:lnSpc>
                <a:spcPct val="150000"/>
              </a:lnSpc>
            </a:pPr>
            <a:r>
              <a:rPr lang="en-US" sz="2400" dirty="0">
                <a:solidFill>
                  <a:schemeClr val="tx1">
                    <a:lumMod val="85000"/>
                    <a:lumOff val="15000"/>
                  </a:schemeClr>
                </a:solidFill>
                <a:latin typeface="Aptos" panose="020B0004020202020204" pitchFamily="34" charset="0"/>
              </a:rPr>
              <a:t>23</a:t>
            </a:r>
            <a:r>
              <a:rPr lang="en-US" sz="2400" u="none" strike="noStrike" dirty="0">
                <a:solidFill>
                  <a:schemeClr val="tx1">
                    <a:lumMod val="85000"/>
                    <a:lumOff val="15000"/>
                  </a:schemeClr>
                </a:solidFill>
                <a:effectLst/>
                <a:latin typeface="Aptos" panose="020B0004020202020204" pitchFamily="34" charset="0"/>
              </a:rPr>
              <a:t> homes per acre</a:t>
            </a:r>
            <a:endParaRPr lang="en-US" sz="2400" dirty="0">
              <a:solidFill>
                <a:schemeClr val="tx1">
                  <a:lumMod val="75000"/>
                  <a:lumOff val="25000"/>
                </a:schemeClr>
              </a:solidFill>
              <a:latin typeface="Aptos" panose="020B0004020202020204" pitchFamily="34" charset="0"/>
            </a:endParaRPr>
          </a:p>
        </p:txBody>
      </p:sp>
      <p:pic>
        <p:nvPicPr>
          <p:cNvPr id="8" name="Picture 7">
            <a:extLst>
              <a:ext uri="{FF2B5EF4-FFF2-40B4-BE49-F238E27FC236}">
                <a16:creationId xmlns:a16="http://schemas.microsoft.com/office/drawing/2014/main" id="{858C55BD-959C-2116-AFEB-5299D9295533}"/>
              </a:ext>
              <a:ext uri="{C183D7F6-B498-43B3-948B-1728B52AA6E4}">
                <adec:decorative xmlns:adec="http://schemas.microsoft.com/office/drawing/2017/decorative" val="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895168" y="409757"/>
            <a:ext cx="449476" cy="449476"/>
          </a:xfrm>
          <a:prstGeom prst="rect">
            <a:avLst/>
          </a:prstGeom>
        </p:spPr>
      </p:pic>
      <p:pic>
        <p:nvPicPr>
          <p:cNvPr id="9" name="Picture 8">
            <a:extLst>
              <a:ext uri="{FF2B5EF4-FFF2-40B4-BE49-F238E27FC236}">
                <a16:creationId xmlns:a16="http://schemas.microsoft.com/office/drawing/2014/main" id="{2716B6E3-BB29-54DD-0988-8E2222428561}"/>
              </a:ext>
              <a:ext uri="{C183D7F6-B498-43B3-948B-1728B52AA6E4}">
                <adec:decorative xmlns:adec="http://schemas.microsoft.com/office/drawing/2017/decorative" val="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782800" y="859233"/>
            <a:ext cx="749125" cy="749125"/>
          </a:xfrm>
          <a:prstGeom prst="rect">
            <a:avLst/>
          </a:prstGeom>
        </p:spPr>
      </p:pic>
      <p:pic>
        <p:nvPicPr>
          <p:cNvPr id="10" name="Picture 9">
            <a:extLst>
              <a:ext uri="{FF2B5EF4-FFF2-40B4-BE49-F238E27FC236}">
                <a16:creationId xmlns:a16="http://schemas.microsoft.com/office/drawing/2014/main" id="{F9A668F5-3FE0-69A8-72B1-500929D3A19F}"/>
              </a:ext>
              <a:ext uri="{C183D7F6-B498-43B3-948B-1728B52AA6E4}">
                <adec:decorative xmlns:adec="http://schemas.microsoft.com/office/drawing/2017/decorative" val="1"/>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970082" y="1619644"/>
            <a:ext cx="374562" cy="374562"/>
          </a:xfrm>
          <a:prstGeom prst="rect">
            <a:avLst/>
          </a:prstGeom>
        </p:spPr>
      </p:pic>
      <p:pic>
        <p:nvPicPr>
          <p:cNvPr id="5" name="Picture 4">
            <a:extLst>
              <a:ext uri="{FF2B5EF4-FFF2-40B4-BE49-F238E27FC236}">
                <a16:creationId xmlns:a16="http://schemas.microsoft.com/office/drawing/2014/main" id="{0ABBC6B3-C1A9-FAD2-2BDE-54ADB7B50ABC}"/>
              </a:ext>
              <a:ext uri="{C183D7F6-B498-43B3-948B-1728B52AA6E4}">
                <adec:decorative xmlns:adec="http://schemas.microsoft.com/office/drawing/2017/decorative" val="1"/>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7925243" y="2600291"/>
            <a:ext cx="552218" cy="552218"/>
          </a:xfrm>
          <a:prstGeom prst="rect">
            <a:avLst/>
          </a:prstGeom>
        </p:spPr>
      </p:pic>
      <p:pic>
        <p:nvPicPr>
          <p:cNvPr id="6" name="Picture 5">
            <a:extLst>
              <a:ext uri="{FF2B5EF4-FFF2-40B4-BE49-F238E27FC236}">
                <a16:creationId xmlns:a16="http://schemas.microsoft.com/office/drawing/2014/main" id="{632A5864-69FD-6E52-39B1-8A307F812DC8}"/>
              </a:ext>
              <a:ext uri="{C183D7F6-B498-43B3-948B-1728B52AA6E4}">
                <adec:decorative xmlns:adec="http://schemas.microsoft.com/office/drawing/2017/decorative" val="1"/>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7955318" y="2098267"/>
            <a:ext cx="492069" cy="492069"/>
          </a:xfrm>
          <a:prstGeom prst="rect">
            <a:avLst/>
          </a:prstGeom>
        </p:spPr>
      </p:pic>
    </p:spTree>
    <p:extLst>
      <p:ext uri="{BB962C8B-B14F-4D97-AF65-F5344CB8AC3E}">
        <p14:creationId xmlns:p14="http://schemas.microsoft.com/office/powerpoint/2010/main" val="34694136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9A6C01-FC17-A2EA-35EB-53EE22E3370B}"/>
              </a:ext>
            </a:extLst>
          </p:cNvPr>
          <p:cNvSpPr>
            <a:spLocks noGrp="1"/>
          </p:cNvSpPr>
          <p:nvPr>
            <p:ph type="title"/>
          </p:nvPr>
        </p:nvSpPr>
        <p:spPr>
          <a:xfrm>
            <a:off x="301173" y="253158"/>
            <a:ext cx="7322252" cy="815354"/>
          </a:xfrm>
          <a:solidFill>
            <a:srgbClr val="009192"/>
          </a:solidFill>
          <a:ln w="76200">
            <a:solidFill>
              <a:srgbClr val="009192"/>
            </a:solidFill>
          </a:ln>
        </p:spPr>
        <p:txBody>
          <a:bodyPr lIns="228600" tIns="228600" rIns="228600" bIns="228600" anchor="ctr" anchorCtr="0">
            <a:noAutofit/>
          </a:bodyPr>
          <a:lstStyle/>
          <a:p>
            <a:pPr algn="ctr">
              <a:lnSpc>
                <a:spcPct val="120000"/>
              </a:lnSpc>
              <a:spcAft>
                <a:spcPts val="1800"/>
              </a:spcAft>
            </a:pPr>
            <a:r>
              <a:rPr lang="en-US" sz="2800" dirty="0">
                <a:solidFill>
                  <a:schemeClr val="bg1"/>
                </a:solidFill>
              </a:rPr>
              <a:t>Conversion / JADU Example</a:t>
            </a:r>
          </a:p>
        </p:txBody>
      </p:sp>
      <p:pic>
        <p:nvPicPr>
          <p:cNvPr id="3" name="Picture 2" descr="A photo of a large traditional style single-family home">
            <a:extLst>
              <a:ext uri="{FF2B5EF4-FFF2-40B4-BE49-F238E27FC236}">
                <a16:creationId xmlns:a16="http://schemas.microsoft.com/office/drawing/2014/main" id="{2D0643E7-0212-E829-E3D8-26C73440B1B6}"/>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p:blipFill>
        <p:spPr bwMode="auto">
          <a:xfrm>
            <a:off x="301173" y="1075936"/>
            <a:ext cx="7322252" cy="5528906"/>
          </a:xfrm>
          <a:prstGeom prst="rect">
            <a:avLst/>
          </a:prstGeom>
          <a:noFill/>
          <a:ln w="38100">
            <a:solidFill>
              <a:srgbClr val="009192"/>
            </a:solidFill>
          </a:ln>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70324B4E-7985-5638-199D-3F4CDB6CD757}"/>
              </a:ext>
            </a:extLst>
          </p:cNvPr>
          <p:cNvSpPr txBox="1"/>
          <p:nvPr/>
        </p:nvSpPr>
        <p:spPr>
          <a:xfrm>
            <a:off x="7925243" y="130713"/>
            <a:ext cx="3765615" cy="3469014"/>
          </a:xfrm>
          <a:prstGeom prst="rect">
            <a:avLst/>
          </a:prstGeom>
          <a:noFill/>
        </p:spPr>
        <p:txBody>
          <a:bodyPr wrap="square" lIns="228600" tIns="228600" rIns="0" bIns="228600" rtlCol="0" anchor="t" anchorCtr="0">
            <a:noAutofit/>
          </a:bodyPr>
          <a:lstStyle/>
          <a:p>
            <a:pPr marL="365760" lvl="1">
              <a:lnSpc>
                <a:spcPct val="150000"/>
              </a:lnSpc>
            </a:pPr>
            <a:r>
              <a:rPr lang="en-US" sz="2400" u="none" strike="noStrike" dirty="0">
                <a:solidFill>
                  <a:schemeClr val="tx1">
                    <a:lumMod val="85000"/>
                    <a:lumOff val="15000"/>
                  </a:schemeClr>
                </a:solidFill>
                <a:effectLst/>
                <a:latin typeface="Aptos" panose="020B0004020202020204" pitchFamily="34" charset="0"/>
              </a:rPr>
              <a:t>1602 Winterberry Ln</a:t>
            </a:r>
            <a:endParaRPr lang="en-US" sz="2400" dirty="0">
              <a:solidFill>
                <a:schemeClr val="tx1">
                  <a:lumMod val="85000"/>
                  <a:lumOff val="15000"/>
                </a:schemeClr>
              </a:solidFill>
              <a:effectLst/>
              <a:latin typeface="Aptos" panose="020B0004020202020204" pitchFamily="34" charset="0"/>
            </a:endParaRPr>
          </a:p>
          <a:p>
            <a:pPr marL="365760" lvl="1">
              <a:lnSpc>
                <a:spcPct val="150000"/>
              </a:lnSpc>
            </a:pPr>
            <a:r>
              <a:rPr lang="en-US" sz="2400" u="none" strike="noStrike" dirty="0">
                <a:solidFill>
                  <a:schemeClr val="tx1">
                    <a:lumMod val="85000"/>
                    <a:lumOff val="15000"/>
                  </a:schemeClr>
                </a:solidFill>
                <a:effectLst/>
                <a:latin typeface="Aptos" panose="020B0004020202020204" pitchFamily="34" charset="0"/>
              </a:rPr>
              <a:t>Sonoma County</a:t>
            </a:r>
            <a:endParaRPr lang="en-US" sz="2400" dirty="0">
              <a:solidFill>
                <a:schemeClr val="tx1">
                  <a:lumMod val="85000"/>
                  <a:lumOff val="15000"/>
                </a:schemeClr>
              </a:solidFill>
              <a:effectLst/>
              <a:latin typeface="Aptos" panose="020B0004020202020204" pitchFamily="34" charset="0"/>
            </a:endParaRPr>
          </a:p>
          <a:p>
            <a:pPr marL="365760" lvl="1">
              <a:lnSpc>
                <a:spcPct val="150000"/>
              </a:lnSpc>
            </a:pPr>
            <a:r>
              <a:rPr lang="en-US" sz="2400" u="none" strike="noStrike" dirty="0">
                <a:solidFill>
                  <a:schemeClr val="tx1">
                    <a:lumMod val="85000"/>
                    <a:lumOff val="15000"/>
                  </a:schemeClr>
                </a:solidFill>
                <a:effectLst/>
                <a:latin typeface="Aptos" panose="020B0004020202020204" pitchFamily="34" charset="0"/>
              </a:rPr>
              <a:t>Affordable housing</a:t>
            </a:r>
            <a:endParaRPr lang="en-US" sz="2400" dirty="0">
              <a:solidFill>
                <a:schemeClr val="tx1">
                  <a:lumMod val="85000"/>
                  <a:lumOff val="15000"/>
                </a:schemeClr>
              </a:solidFill>
              <a:effectLst/>
              <a:latin typeface="Aptos" panose="020B0004020202020204" pitchFamily="34" charset="0"/>
            </a:endParaRPr>
          </a:p>
          <a:p>
            <a:pPr marL="365760" lvl="1">
              <a:lnSpc>
                <a:spcPct val="150000"/>
              </a:lnSpc>
            </a:pPr>
            <a:r>
              <a:rPr lang="en-US" sz="2400" dirty="0">
                <a:solidFill>
                  <a:schemeClr val="tx1">
                    <a:lumMod val="85000"/>
                    <a:lumOff val="15000"/>
                  </a:schemeClr>
                </a:solidFill>
                <a:latin typeface="Aptos" panose="020B0004020202020204" pitchFamily="34" charset="0"/>
              </a:rPr>
              <a:t>25</a:t>
            </a:r>
            <a:r>
              <a:rPr lang="en-US" sz="2400" u="none" strike="noStrike" dirty="0">
                <a:solidFill>
                  <a:schemeClr val="tx1">
                    <a:lumMod val="85000"/>
                    <a:lumOff val="15000"/>
                  </a:schemeClr>
                </a:solidFill>
                <a:effectLst/>
                <a:latin typeface="Aptos" panose="020B0004020202020204" pitchFamily="34" charset="0"/>
              </a:rPr>
              <a:t> homes per acre</a:t>
            </a:r>
            <a:endParaRPr lang="en-US" sz="2400" dirty="0">
              <a:solidFill>
                <a:schemeClr val="tx1">
                  <a:lumMod val="75000"/>
                  <a:lumOff val="25000"/>
                </a:schemeClr>
              </a:solidFill>
              <a:latin typeface="Aptos" panose="020B0004020202020204" pitchFamily="34" charset="0"/>
            </a:endParaRPr>
          </a:p>
        </p:txBody>
      </p:sp>
      <p:pic>
        <p:nvPicPr>
          <p:cNvPr id="8" name="Picture 7">
            <a:extLst>
              <a:ext uri="{FF2B5EF4-FFF2-40B4-BE49-F238E27FC236}">
                <a16:creationId xmlns:a16="http://schemas.microsoft.com/office/drawing/2014/main" id="{858C55BD-959C-2116-AFEB-5299D9295533}"/>
              </a:ext>
              <a:ext uri="{C183D7F6-B498-43B3-948B-1728B52AA6E4}">
                <adec:decorative xmlns:adec="http://schemas.microsoft.com/office/drawing/2017/decorative" val="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895168" y="409757"/>
            <a:ext cx="449476" cy="449476"/>
          </a:xfrm>
          <a:prstGeom prst="rect">
            <a:avLst/>
          </a:prstGeom>
        </p:spPr>
      </p:pic>
      <p:pic>
        <p:nvPicPr>
          <p:cNvPr id="9" name="Picture 8">
            <a:extLst>
              <a:ext uri="{FF2B5EF4-FFF2-40B4-BE49-F238E27FC236}">
                <a16:creationId xmlns:a16="http://schemas.microsoft.com/office/drawing/2014/main" id="{2716B6E3-BB29-54DD-0988-8E2222428561}"/>
              </a:ext>
              <a:ext uri="{C183D7F6-B498-43B3-948B-1728B52AA6E4}">
                <adec:decorative xmlns:adec="http://schemas.microsoft.com/office/drawing/2017/decorative" val="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782800" y="859233"/>
            <a:ext cx="749125" cy="749125"/>
          </a:xfrm>
          <a:prstGeom prst="rect">
            <a:avLst/>
          </a:prstGeom>
        </p:spPr>
      </p:pic>
      <p:pic>
        <p:nvPicPr>
          <p:cNvPr id="10" name="Picture 9">
            <a:extLst>
              <a:ext uri="{FF2B5EF4-FFF2-40B4-BE49-F238E27FC236}">
                <a16:creationId xmlns:a16="http://schemas.microsoft.com/office/drawing/2014/main" id="{F9A668F5-3FE0-69A8-72B1-500929D3A19F}"/>
              </a:ext>
              <a:ext uri="{C183D7F6-B498-43B3-948B-1728B52AA6E4}">
                <adec:decorative xmlns:adec="http://schemas.microsoft.com/office/drawing/2017/decorative" val="1"/>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970082" y="1619644"/>
            <a:ext cx="374562" cy="374562"/>
          </a:xfrm>
          <a:prstGeom prst="rect">
            <a:avLst/>
          </a:prstGeom>
        </p:spPr>
      </p:pic>
      <p:pic>
        <p:nvPicPr>
          <p:cNvPr id="5" name="Picture 4">
            <a:extLst>
              <a:ext uri="{FF2B5EF4-FFF2-40B4-BE49-F238E27FC236}">
                <a16:creationId xmlns:a16="http://schemas.microsoft.com/office/drawing/2014/main" id="{0ABBC6B3-C1A9-FAD2-2BDE-54ADB7B50ABC}"/>
              </a:ext>
              <a:ext uri="{C183D7F6-B498-43B3-948B-1728B52AA6E4}">
                <adec:decorative xmlns:adec="http://schemas.microsoft.com/office/drawing/2017/decorative" val="1"/>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7925243" y="2135009"/>
            <a:ext cx="552218" cy="552218"/>
          </a:xfrm>
          <a:prstGeom prst="rect">
            <a:avLst/>
          </a:prstGeom>
        </p:spPr>
      </p:pic>
    </p:spTree>
    <p:extLst>
      <p:ext uri="{BB962C8B-B14F-4D97-AF65-F5344CB8AC3E}">
        <p14:creationId xmlns:p14="http://schemas.microsoft.com/office/powerpoint/2010/main" val="16241250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9A6C01-FC17-A2EA-35EB-53EE22E3370B}"/>
              </a:ext>
            </a:extLst>
          </p:cNvPr>
          <p:cNvSpPr>
            <a:spLocks noGrp="1"/>
          </p:cNvSpPr>
          <p:nvPr>
            <p:ph type="title"/>
          </p:nvPr>
        </p:nvSpPr>
        <p:spPr>
          <a:xfrm>
            <a:off x="301173" y="253158"/>
            <a:ext cx="7322252" cy="815354"/>
          </a:xfrm>
          <a:solidFill>
            <a:srgbClr val="009192"/>
          </a:solidFill>
          <a:ln w="76200">
            <a:solidFill>
              <a:srgbClr val="009192"/>
            </a:solidFill>
          </a:ln>
        </p:spPr>
        <p:txBody>
          <a:bodyPr lIns="228600" tIns="228600" rIns="228600" bIns="228600" anchor="ctr" anchorCtr="0">
            <a:noAutofit/>
          </a:bodyPr>
          <a:lstStyle/>
          <a:p>
            <a:pPr algn="ctr">
              <a:lnSpc>
                <a:spcPct val="120000"/>
              </a:lnSpc>
              <a:spcAft>
                <a:spcPts val="1800"/>
              </a:spcAft>
            </a:pPr>
            <a:r>
              <a:rPr lang="en-US" sz="2800" dirty="0">
                <a:solidFill>
                  <a:schemeClr val="bg1"/>
                </a:solidFill>
              </a:rPr>
              <a:t>Example from our community</a:t>
            </a:r>
          </a:p>
        </p:txBody>
      </p:sp>
      <p:pic>
        <p:nvPicPr>
          <p:cNvPr id="12" name="Picture 11" descr="A placeholder image">
            <a:extLst>
              <a:ext uri="{FF2B5EF4-FFF2-40B4-BE49-F238E27FC236}">
                <a16:creationId xmlns:a16="http://schemas.microsoft.com/office/drawing/2014/main" id="{218041E6-67B1-5598-DC32-9A1C74D8281C}"/>
              </a:ext>
            </a:extLst>
          </p:cNvPr>
          <p:cNvPicPr>
            <a:picLocks noChangeAspect="1"/>
          </p:cNvPicPr>
          <p:nvPr/>
        </p:nvPicPr>
        <p:blipFill rotWithShape="1">
          <a:blip r:embed="rId3"/>
          <a:srcRect/>
          <a:stretch/>
        </p:blipFill>
        <p:spPr>
          <a:xfrm>
            <a:off x="301172" y="1075936"/>
            <a:ext cx="7322253" cy="5528906"/>
          </a:xfrm>
          <a:prstGeom prst="rect">
            <a:avLst/>
          </a:prstGeom>
          <a:ln w="38100">
            <a:solidFill>
              <a:srgbClr val="009192"/>
            </a:solidFill>
          </a:ln>
        </p:spPr>
      </p:pic>
      <p:sp>
        <p:nvSpPr>
          <p:cNvPr id="7" name="TextBox 6">
            <a:extLst>
              <a:ext uri="{FF2B5EF4-FFF2-40B4-BE49-F238E27FC236}">
                <a16:creationId xmlns:a16="http://schemas.microsoft.com/office/drawing/2014/main" id="{70324B4E-7985-5638-199D-3F4CDB6CD757}"/>
              </a:ext>
            </a:extLst>
          </p:cNvPr>
          <p:cNvSpPr txBox="1"/>
          <p:nvPr/>
        </p:nvSpPr>
        <p:spPr>
          <a:xfrm>
            <a:off x="8085762" y="130713"/>
            <a:ext cx="3605096" cy="3298287"/>
          </a:xfrm>
          <a:prstGeom prst="rect">
            <a:avLst/>
          </a:prstGeom>
          <a:noFill/>
        </p:spPr>
        <p:txBody>
          <a:bodyPr wrap="square" lIns="228600" tIns="228600" rIns="0" bIns="228600" rtlCol="0" anchor="t" anchorCtr="0">
            <a:noAutofit/>
          </a:bodyPr>
          <a:lstStyle/>
          <a:p>
            <a:pPr marL="365760" lvl="1">
              <a:lnSpc>
                <a:spcPct val="150000"/>
              </a:lnSpc>
            </a:pPr>
            <a:r>
              <a:rPr lang="en-US" sz="2400" u="none" strike="noStrike" dirty="0">
                <a:solidFill>
                  <a:schemeClr val="tx1">
                    <a:lumMod val="85000"/>
                    <a:lumOff val="15000"/>
                  </a:schemeClr>
                </a:solidFill>
                <a:effectLst/>
                <a:latin typeface="Aptos" panose="020B0004020202020204" pitchFamily="34" charset="0"/>
              </a:rPr>
              <a:t>Address</a:t>
            </a:r>
            <a:endParaRPr lang="en-US" sz="2400" dirty="0">
              <a:solidFill>
                <a:schemeClr val="tx1">
                  <a:lumMod val="85000"/>
                  <a:lumOff val="15000"/>
                </a:schemeClr>
              </a:solidFill>
              <a:effectLst/>
              <a:latin typeface="Aptos" panose="020B0004020202020204" pitchFamily="34" charset="0"/>
            </a:endParaRPr>
          </a:p>
          <a:p>
            <a:pPr marL="365760" lvl="1">
              <a:lnSpc>
                <a:spcPct val="150000"/>
              </a:lnSpc>
            </a:pPr>
            <a:r>
              <a:rPr lang="en-US" sz="2400" u="none" strike="noStrike" dirty="0">
                <a:solidFill>
                  <a:schemeClr val="tx1">
                    <a:lumMod val="85000"/>
                    <a:lumOff val="15000"/>
                  </a:schemeClr>
                </a:solidFill>
                <a:effectLst/>
                <a:latin typeface="Aptos" panose="020B0004020202020204" pitchFamily="34" charset="0"/>
              </a:rPr>
              <a:t>Location</a:t>
            </a:r>
            <a:endParaRPr lang="en-US" sz="2400" dirty="0">
              <a:solidFill>
                <a:schemeClr val="tx1">
                  <a:lumMod val="85000"/>
                  <a:lumOff val="15000"/>
                </a:schemeClr>
              </a:solidFill>
              <a:effectLst/>
              <a:latin typeface="Aptos" panose="020B0004020202020204" pitchFamily="34" charset="0"/>
            </a:endParaRPr>
          </a:p>
          <a:p>
            <a:pPr marL="365760" lvl="1">
              <a:lnSpc>
                <a:spcPct val="150000"/>
              </a:lnSpc>
            </a:pPr>
            <a:r>
              <a:rPr lang="en-US" sz="2400" dirty="0">
                <a:solidFill>
                  <a:schemeClr val="tx1">
                    <a:lumMod val="85000"/>
                    <a:lumOff val="15000"/>
                  </a:schemeClr>
                </a:solidFill>
                <a:latin typeface="Aptos" panose="020B0004020202020204" pitchFamily="34" charset="0"/>
              </a:rPr>
              <a:t>Housing type</a:t>
            </a:r>
            <a:endParaRPr lang="en-US" sz="2400" dirty="0">
              <a:solidFill>
                <a:schemeClr val="tx1">
                  <a:lumMod val="85000"/>
                  <a:lumOff val="15000"/>
                </a:schemeClr>
              </a:solidFill>
              <a:effectLst/>
              <a:latin typeface="Aptos" panose="020B0004020202020204" pitchFamily="34" charset="0"/>
            </a:endParaRPr>
          </a:p>
          <a:p>
            <a:pPr marL="365760" lvl="1">
              <a:lnSpc>
                <a:spcPct val="150000"/>
              </a:lnSpc>
            </a:pPr>
            <a:r>
              <a:rPr lang="en-US" sz="2400" u="none" strike="noStrike" dirty="0">
                <a:solidFill>
                  <a:schemeClr val="tx1">
                    <a:lumMod val="85000"/>
                    <a:lumOff val="15000"/>
                  </a:schemeClr>
                </a:solidFill>
                <a:effectLst/>
                <a:latin typeface="Aptos" panose="020B0004020202020204" pitchFamily="34" charset="0"/>
              </a:rPr>
              <a:t>Year built</a:t>
            </a:r>
          </a:p>
          <a:p>
            <a:pPr marL="365760" lvl="1">
              <a:lnSpc>
                <a:spcPct val="150000"/>
              </a:lnSpc>
            </a:pPr>
            <a:r>
              <a:rPr lang="en-US" sz="2400" dirty="0">
                <a:solidFill>
                  <a:schemeClr val="tx1">
                    <a:lumMod val="85000"/>
                    <a:lumOff val="15000"/>
                  </a:schemeClr>
                </a:solidFill>
                <a:latin typeface="Aptos" panose="020B0004020202020204" pitchFamily="34" charset="0"/>
              </a:rPr>
              <a:t>##</a:t>
            </a:r>
            <a:r>
              <a:rPr lang="en-US" sz="2400" u="none" strike="noStrike" dirty="0">
                <a:solidFill>
                  <a:schemeClr val="tx1">
                    <a:lumMod val="85000"/>
                    <a:lumOff val="15000"/>
                  </a:schemeClr>
                </a:solidFill>
                <a:effectLst/>
                <a:latin typeface="Aptos" panose="020B0004020202020204" pitchFamily="34" charset="0"/>
              </a:rPr>
              <a:t> homes per acre</a:t>
            </a:r>
            <a:endParaRPr lang="en-US" sz="2400" dirty="0">
              <a:solidFill>
                <a:schemeClr val="tx1">
                  <a:lumMod val="75000"/>
                  <a:lumOff val="25000"/>
                </a:schemeClr>
              </a:solidFill>
              <a:latin typeface="Aptos" panose="020B0004020202020204" pitchFamily="34" charset="0"/>
            </a:endParaRPr>
          </a:p>
        </p:txBody>
      </p:sp>
      <p:pic>
        <p:nvPicPr>
          <p:cNvPr id="8" name="Picture 7">
            <a:extLst>
              <a:ext uri="{FF2B5EF4-FFF2-40B4-BE49-F238E27FC236}">
                <a16:creationId xmlns:a16="http://schemas.microsoft.com/office/drawing/2014/main" id="{858C55BD-959C-2116-AFEB-5299D9295533}"/>
              </a:ext>
              <a:ext uri="{C183D7F6-B498-43B3-948B-1728B52AA6E4}">
                <adec:decorative xmlns:adec="http://schemas.microsoft.com/office/drawing/2017/decorative" val="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895168" y="409757"/>
            <a:ext cx="449476" cy="449476"/>
          </a:xfrm>
          <a:prstGeom prst="rect">
            <a:avLst/>
          </a:prstGeom>
        </p:spPr>
      </p:pic>
      <p:pic>
        <p:nvPicPr>
          <p:cNvPr id="9" name="Picture 8">
            <a:extLst>
              <a:ext uri="{FF2B5EF4-FFF2-40B4-BE49-F238E27FC236}">
                <a16:creationId xmlns:a16="http://schemas.microsoft.com/office/drawing/2014/main" id="{2716B6E3-BB29-54DD-0988-8E2222428561}"/>
              </a:ext>
              <a:ext uri="{C183D7F6-B498-43B3-948B-1728B52AA6E4}">
                <adec:decorative xmlns:adec="http://schemas.microsoft.com/office/drawing/2017/decorative" val="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782800" y="859233"/>
            <a:ext cx="749125" cy="749125"/>
          </a:xfrm>
          <a:prstGeom prst="rect">
            <a:avLst/>
          </a:prstGeom>
        </p:spPr>
      </p:pic>
      <p:pic>
        <p:nvPicPr>
          <p:cNvPr id="10" name="Picture 9">
            <a:extLst>
              <a:ext uri="{FF2B5EF4-FFF2-40B4-BE49-F238E27FC236}">
                <a16:creationId xmlns:a16="http://schemas.microsoft.com/office/drawing/2014/main" id="{F9A668F5-3FE0-69A8-72B1-500929D3A19F}"/>
              </a:ext>
              <a:ext uri="{C183D7F6-B498-43B3-948B-1728B52AA6E4}">
                <adec:decorative xmlns:adec="http://schemas.microsoft.com/office/drawing/2017/decorative" val="1"/>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970082" y="1619644"/>
            <a:ext cx="374562" cy="374562"/>
          </a:xfrm>
          <a:prstGeom prst="rect">
            <a:avLst/>
          </a:prstGeom>
        </p:spPr>
      </p:pic>
      <p:pic>
        <p:nvPicPr>
          <p:cNvPr id="5" name="Picture 4">
            <a:extLst>
              <a:ext uri="{FF2B5EF4-FFF2-40B4-BE49-F238E27FC236}">
                <a16:creationId xmlns:a16="http://schemas.microsoft.com/office/drawing/2014/main" id="{0ABBC6B3-C1A9-FAD2-2BDE-54ADB7B50ABC}"/>
              </a:ext>
              <a:ext uri="{C183D7F6-B498-43B3-948B-1728B52AA6E4}">
                <adec:decorative xmlns:adec="http://schemas.microsoft.com/office/drawing/2017/decorative" val="1"/>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7925243" y="2600291"/>
            <a:ext cx="552218" cy="552218"/>
          </a:xfrm>
          <a:prstGeom prst="rect">
            <a:avLst/>
          </a:prstGeom>
        </p:spPr>
      </p:pic>
      <p:pic>
        <p:nvPicPr>
          <p:cNvPr id="6" name="Picture 5">
            <a:extLst>
              <a:ext uri="{FF2B5EF4-FFF2-40B4-BE49-F238E27FC236}">
                <a16:creationId xmlns:a16="http://schemas.microsoft.com/office/drawing/2014/main" id="{632A5864-69FD-6E52-39B1-8A307F812DC8}"/>
              </a:ext>
              <a:ext uri="{C183D7F6-B498-43B3-948B-1728B52AA6E4}">
                <adec:decorative xmlns:adec="http://schemas.microsoft.com/office/drawing/2017/decorative" val="1"/>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7955318" y="2098267"/>
            <a:ext cx="492069" cy="492069"/>
          </a:xfrm>
          <a:prstGeom prst="rect">
            <a:avLst/>
          </a:prstGeom>
        </p:spPr>
      </p:pic>
    </p:spTree>
    <p:extLst>
      <p:ext uri="{BB962C8B-B14F-4D97-AF65-F5344CB8AC3E}">
        <p14:creationId xmlns:p14="http://schemas.microsoft.com/office/powerpoint/2010/main" val="41003045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9A6C01-FC17-A2EA-35EB-53EE22E3370B}"/>
              </a:ext>
            </a:extLst>
          </p:cNvPr>
          <p:cNvSpPr>
            <a:spLocks noGrp="1"/>
          </p:cNvSpPr>
          <p:nvPr>
            <p:ph type="title"/>
          </p:nvPr>
        </p:nvSpPr>
        <p:spPr>
          <a:xfrm>
            <a:off x="248408" y="287370"/>
            <a:ext cx="5375152" cy="1555094"/>
          </a:xfrm>
          <a:solidFill>
            <a:srgbClr val="71A84F"/>
          </a:solidFill>
          <a:ln w="38100">
            <a:solidFill>
              <a:srgbClr val="71A84F"/>
            </a:solidFill>
          </a:ln>
        </p:spPr>
        <p:txBody>
          <a:bodyPr lIns="228600" tIns="228600" rIns="228600" bIns="228600" anchor="ctr" anchorCtr="0">
            <a:normAutofit/>
          </a:bodyPr>
          <a:lstStyle/>
          <a:p>
            <a:pPr algn="ctr">
              <a:lnSpc>
                <a:spcPct val="120000"/>
              </a:lnSpc>
              <a:spcAft>
                <a:spcPts val="1800"/>
              </a:spcAft>
            </a:pPr>
            <a:r>
              <a:rPr lang="en-US" sz="2400" b="0" i="1" dirty="0">
                <a:solidFill>
                  <a:schemeClr val="tx1">
                    <a:lumMod val="85000"/>
                    <a:lumOff val="15000"/>
                  </a:schemeClr>
                </a:solidFill>
                <a:latin typeface="Aptos" panose="020B0004020202020204" pitchFamily="34" charset="0"/>
              </a:rPr>
              <a:t>Home Type:</a:t>
            </a:r>
            <a:br>
              <a:rPr lang="en-US" sz="2800" b="0" i="1" dirty="0">
                <a:solidFill>
                  <a:schemeClr val="tx1">
                    <a:lumMod val="85000"/>
                    <a:lumOff val="15000"/>
                  </a:schemeClr>
                </a:solidFill>
                <a:latin typeface="Daytona" panose="020B0604030500040204" pitchFamily="34" charset="0"/>
              </a:rPr>
            </a:br>
            <a:r>
              <a:rPr lang="en-US" sz="3100" dirty="0">
                <a:solidFill>
                  <a:schemeClr val="tx1">
                    <a:lumMod val="85000"/>
                    <a:lumOff val="15000"/>
                  </a:schemeClr>
                </a:solidFill>
              </a:rPr>
              <a:t>Mixed-Use Buildings</a:t>
            </a:r>
          </a:p>
        </p:txBody>
      </p:sp>
      <p:pic>
        <p:nvPicPr>
          <p:cNvPr id="9" name="Picture 8">
            <a:extLst>
              <a:ext uri="{FF2B5EF4-FFF2-40B4-BE49-F238E27FC236}">
                <a16:creationId xmlns:a16="http://schemas.microsoft.com/office/drawing/2014/main" id="{CE82CF5D-3297-C625-FE7B-47DE006C83E0}"/>
              </a:ext>
              <a:ext uri="{C183D7F6-B498-43B3-948B-1728B52AA6E4}">
                <adec:decorative xmlns:adec="http://schemas.microsoft.com/office/drawing/2017/decorative" val="1"/>
              </a:ext>
            </a:extLst>
          </p:cNvPr>
          <p:cNvPicPr>
            <a:picLocks noChangeAspect="1"/>
          </p:cNvPicPr>
          <p:nvPr/>
        </p:nvPicPr>
        <p:blipFill rotWithShape="1">
          <a:blip r:embed="rId3" cstate="screen">
            <a:alphaModFix amt="20000"/>
            <a:extLst>
              <a:ext uri="{28A0092B-C50C-407E-A947-70E740481C1C}">
                <a14:useLocalDpi xmlns:a14="http://schemas.microsoft.com/office/drawing/2010/main"/>
              </a:ext>
            </a:extLst>
          </a:blip>
          <a:srcRect/>
          <a:stretch/>
        </p:blipFill>
        <p:spPr>
          <a:xfrm>
            <a:off x="248406" y="278689"/>
            <a:ext cx="5375153" cy="1537733"/>
          </a:xfrm>
          <a:prstGeom prst="rect">
            <a:avLst/>
          </a:prstGeom>
        </p:spPr>
      </p:pic>
      <p:sp>
        <p:nvSpPr>
          <p:cNvPr id="10" name="Rectangle 9">
            <a:extLst>
              <a:ext uri="{FF2B5EF4-FFF2-40B4-BE49-F238E27FC236}">
                <a16:creationId xmlns:a16="http://schemas.microsoft.com/office/drawing/2014/main" id="{84B006FE-C90F-1F85-6BF9-E36E80D0FD45}"/>
              </a:ext>
              <a:ext uri="{C183D7F6-B498-43B3-948B-1728B52AA6E4}">
                <adec:decorative xmlns:adec="http://schemas.microsoft.com/office/drawing/2017/decorative" val="1"/>
              </a:ext>
            </a:extLst>
          </p:cNvPr>
          <p:cNvSpPr/>
          <p:nvPr/>
        </p:nvSpPr>
        <p:spPr>
          <a:xfrm>
            <a:off x="248407" y="1842464"/>
            <a:ext cx="5375153" cy="4832656"/>
          </a:xfrm>
          <a:prstGeom prst="rect">
            <a:avLst/>
          </a:prstGeom>
          <a:noFill/>
          <a:ln w="38100">
            <a:solidFill>
              <a:srgbClr val="71A84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n illustration of a mixed-use building">
            <a:extLst>
              <a:ext uri="{FF2B5EF4-FFF2-40B4-BE49-F238E27FC236}">
                <a16:creationId xmlns:a16="http://schemas.microsoft.com/office/drawing/2014/main" id="{AC29D09F-E4ED-7C68-F747-71629632E542}"/>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251925" y="1825103"/>
            <a:ext cx="5016892" cy="4402077"/>
          </a:xfrm>
          <a:prstGeom prst="rect">
            <a:avLst/>
          </a:prstGeom>
        </p:spPr>
      </p:pic>
      <p:sp>
        <p:nvSpPr>
          <p:cNvPr id="3" name="TextBox 2">
            <a:extLst>
              <a:ext uri="{FF2B5EF4-FFF2-40B4-BE49-F238E27FC236}">
                <a16:creationId xmlns:a16="http://schemas.microsoft.com/office/drawing/2014/main" id="{40078B5B-C0CE-7F2D-6F9E-6C96641EDD67}"/>
              </a:ext>
            </a:extLst>
          </p:cNvPr>
          <p:cNvSpPr txBox="1"/>
          <p:nvPr/>
        </p:nvSpPr>
        <p:spPr>
          <a:xfrm>
            <a:off x="1514877" y="6214685"/>
            <a:ext cx="2845729" cy="369332"/>
          </a:xfrm>
          <a:prstGeom prst="rect">
            <a:avLst/>
          </a:prstGeom>
          <a:noFill/>
        </p:spPr>
        <p:txBody>
          <a:bodyPr wrap="square" rtlCol="0">
            <a:spAutoFit/>
          </a:bodyPr>
          <a:lstStyle/>
          <a:p>
            <a:pPr algn="ctr"/>
            <a:r>
              <a:rPr lang="en-US" b="1" spc="-100" dirty="0">
                <a:solidFill>
                  <a:schemeClr val="tx1">
                    <a:lumMod val="85000"/>
                    <a:lumOff val="15000"/>
                  </a:schemeClr>
                </a:solidFill>
                <a:latin typeface="Aptos" panose="020B0004020202020204" pitchFamily="34" charset="0"/>
              </a:rPr>
              <a:t>Density varies</a:t>
            </a:r>
          </a:p>
        </p:txBody>
      </p:sp>
      <p:sp>
        <p:nvSpPr>
          <p:cNvPr id="6" name="TextBox 5">
            <a:extLst>
              <a:ext uri="{FF2B5EF4-FFF2-40B4-BE49-F238E27FC236}">
                <a16:creationId xmlns:a16="http://schemas.microsoft.com/office/drawing/2014/main" id="{65738BA3-08AD-E08E-3FDC-650827408FA0}"/>
              </a:ext>
            </a:extLst>
          </p:cNvPr>
          <p:cNvSpPr txBox="1"/>
          <p:nvPr/>
        </p:nvSpPr>
        <p:spPr>
          <a:xfrm>
            <a:off x="5969285" y="253158"/>
            <a:ext cx="5826475" cy="3524042"/>
          </a:xfrm>
          <a:prstGeom prst="rect">
            <a:avLst/>
          </a:prstGeom>
          <a:noFill/>
        </p:spPr>
        <p:txBody>
          <a:bodyPr wrap="square" rtlCol="0">
            <a:spAutoFit/>
          </a:bodyPr>
          <a:lstStyle/>
          <a:p>
            <a:pPr rtl="0">
              <a:spcBef>
                <a:spcPts val="0"/>
              </a:spcBef>
              <a:spcAft>
                <a:spcPts val="1200"/>
              </a:spcAft>
            </a:pPr>
            <a:r>
              <a:rPr lang="en-US" sz="2000" b="1" u="none" strike="noStrike" dirty="0">
                <a:solidFill>
                  <a:schemeClr val="tx1">
                    <a:lumMod val="85000"/>
                    <a:lumOff val="15000"/>
                  </a:schemeClr>
                </a:solidFill>
                <a:effectLst/>
                <a:latin typeface="Aptos" panose="020B0004020202020204" pitchFamily="34" charset="0"/>
              </a:rPr>
              <a:t>CHARACTERISTICS</a:t>
            </a:r>
          </a:p>
          <a:p>
            <a:pPr rtl="0">
              <a:spcBef>
                <a:spcPts val="0"/>
              </a:spcBef>
              <a:spcAft>
                <a:spcPts val="600"/>
              </a:spcAft>
            </a:pPr>
            <a:r>
              <a:rPr lang="en-US" b="1" u="none" strike="noStrike" dirty="0">
                <a:solidFill>
                  <a:schemeClr val="tx1">
                    <a:lumMod val="85000"/>
                    <a:lumOff val="15000"/>
                  </a:schemeClr>
                </a:solidFill>
                <a:effectLst/>
                <a:latin typeface="Aptos" panose="020B0004020202020204" pitchFamily="34" charset="0"/>
              </a:rPr>
              <a:t>Buildings that include housing alongside other uses like offices, shops or restaurants.</a:t>
            </a:r>
          </a:p>
          <a:p>
            <a:pPr marL="285750" indent="-285750" rtl="0">
              <a:spcBef>
                <a:spcPts val="0"/>
              </a:spcBef>
              <a:spcAft>
                <a:spcPts val="600"/>
              </a:spcAft>
              <a:buFont typeface="Arial" panose="020B0604020202020204" pitchFamily="34" charset="0"/>
              <a:buChar char="•"/>
            </a:pPr>
            <a:r>
              <a:rPr lang="en-US" dirty="0">
                <a:solidFill>
                  <a:schemeClr val="tx1">
                    <a:lumMod val="85000"/>
                    <a:lumOff val="15000"/>
                  </a:schemeClr>
                </a:solidFill>
                <a:latin typeface="Aptos" panose="020B0004020202020204" pitchFamily="34" charset="0"/>
              </a:rPr>
              <a:t>Often smaller apartments, but can be larger homes for rent or sale.</a:t>
            </a:r>
          </a:p>
          <a:p>
            <a:pPr marL="285750" indent="-285750" rtl="0">
              <a:spcBef>
                <a:spcPts val="0"/>
              </a:spcBef>
              <a:spcAft>
                <a:spcPts val="600"/>
              </a:spcAft>
              <a:buFont typeface="Arial" panose="020B0604020202020204" pitchFamily="34" charset="0"/>
              <a:buChar char="•"/>
            </a:pPr>
            <a:r>
              <a:rPr lang="en-US" dirty="0">
                <a:solidFill>
                  <a:schemeClr val="tx1">
                    <a:lumMod val="85000"/>
                    <a:lumOff val="15000"/>
                  </a:schemeClr>
                </a:solidFill>
                <a:latin typeface="Aptos" panose="020B0004020202020204" pitchFamily="34" charset="0"/>
              </a:rPr>
              <a:t>Parking can be shared between the homes and businesses, but they are often located in areas that are walkable and served by transit.</a:t>
            </a:r>
          </a:p>
          <a:p>
            <a:pPr marL="285750" indent="-285750" rtl="0">
              <a:spcBef>
                <a:spcPts val="0"/>
              </a:spcBef>
              <a:spcAft>
                <a:spcPts val="600"/>
              </a:spcAft>
              <a:buFont typeface="Arial" panose="020B0604020202020204" pitchFamily="34" charset="0"/>
              <a:buChar char="•"/>
            </a:pPr>
            <a:r>
              <a:rPr lang="en-US" dirty="0">
                <a:solidFill>
                  <a:schemeClr val="tx1">
                    <a:lumMod val="85000"/>
                    <a:lumOff val="15000"/>
                  </a:schemeClr>
                </a:solidFill>
                <a:latin typeface="Aptos" panose="020B0004020202020204" pitchFamily="34" charset="0"/>
              </a:rPr>
              <a:t>Often found in older “main street” neighborhoods, but increasingly included in new developments on commercial streets</a:t>
            </a:r>
          </a:p>
        </p:txBody>
      </p:sp>
      <p:sp>
        <p:nvSpPr>
          <p:cNvPr id="5" name="TextBox 4">
            <a:extLst>
              <a:ext uri="{FF2B5EF4-FFF2-40B4-BE49-F238E27FC236}">
                <a16:creationId xmlns:a16="http://schemas.microsoft.com/office/drawing/2014/main" id="{C5ABAB05-D9E4-1DD1-9085-C57A0BE0A949}"/>
              </a:ext>
            </a:extLst>
          </p:cNvPr>
          <p:cNvSpPr txBox="1"/>
          <p:nvPr/>
        </p:nvSpPr>
        <p:spPr>
          <a:xfrm>
            <a:off x="6096000" y="3895872"/>
            <a:ext cx="6211328" cy="553998"/>
          </a:xfrm>
          <a:prstGeom prst="rect">
            <a:avLst/>
          </a:prstGeom>
          <a:solidFill>
            <a:srgbClr val="71A84F">
              <a:alpha val="20000"/>
            </a:srgbClr>
          </a:solidFill>
        </p:spPr>
        <p:txBody>
          <a:bodyPr wrap="square" lIns="137160" tIns="137160" rIns="137160" bIns="137160" rtlCol="0" anchor="ctr" anchorCtr="0">
            <a:spAutoFit/>
          </a:bodyPr>
          <a:lstStyle/>
          <a:p>
            <a:r>
              <a:rPr lang="en-US" b="0" i="0" u="none" strike="noStrike" dirty="0">
                <a:solidFill>
                  <a:srgbClr val="633511"/>
                </a:solidFill>
                <a:effectLst/>
                <a:latin typeface="Aptos" panose="020B0004020202020204" pitchFamily="34" charset="0"/>
              </a:rPr>
              <a:t>What housing needs do mixed-use buildings serve?</a:t>
            </a:r>
            <a:endParaRPr lang="en-US" b="0" dirty="0">
              <a:solidFill>
                <a:srgbClr val="633511"/>
              </a:solidFill>
              <a:effectLst/>
              <a:latin typeface="Aptos" panose="020B0004020202020204" pitchFamily="34" charset="0"/>
            </a:endParaRPr>
          </a:p>
        </p:txBody>
      </p:sp>
      <p:sp>
        <p:nvSpPr>
          <p:cNvPr id="7" name="TextBox 6">
            <a:extLst>
              <a:ext uri="{FF2B5EF4-FFF2-40B4-BE49-F238E27FC236}">
                <a16:creationId xmlns:a16="http://schemas.microsoft.com/office/drawing/2014/main" id="{5C15B826-263F-1A34-9DD2-491F4B81D694}"/>
              </a:ext>
            </a:extLst>
          </p:cNvPr>
          <p:cNvSpPr txBox="1"/>
          <p:nvPr/>
        </p:nvSpPr>
        <p:spPr>
          <a:xfrm>
            <a:off x="6096000" y="4709261"/>
            <a:ext cx="6211328" cy="830997"/>
          </a:xfrm>
          <a:prstGeom prst="rect">
            <a:avLst/>
          </a:prstGeom>
          <a:solidFill>
            <a:srgbClr val="71A84F">
              <a:alpha val="20000"/>
            </a:srgbClr>
          </a:solidFill>
        </p:spPr>
        <p:txBody>
          <a:bodyPr wrap="square" lIns="137160" tIns="137160" rIns="457200" bIns="137160" rtlCol="0" anchor="ctr" anchorCtr="0">
            <a:spAutoFit/>
          </a:bodyPr>
          <a:lstStyle/>
          <a:p>
            <a:r>
              <a:rPr lang="en-US" b="0" i="0" u="none" strike="noStrike" dirty="0">
                <a:solidFill>
                  <a:srgbClr val="633511"/>
                </a:solidFill>
                <a:effectLst/>
                <a:latin typeface="Aptos" panose="020B0004020202020204" pitchFamily="34" charset="0"/>
              </a:rPr>
              <a:t>Are there mixed-use buildings in our community today?</a:t>
            </a:r>
            <a:r>
              <a:rPr lang="en-US" b="0" dirty="0">
                <a:solidFill>
                  <a:srgbClr val="633511"/>
                </a:solidFill>
                <a:latin typeface="Aptos" panose="020B0004020202020204" pitchFamily="34" charset="0"/>
              </a:rPr>
              <a:t> </a:t>
            </a:r>
            <a:r>
              <a:rPr lang="en-US" b="0" i="0" u="none" strike="noStrike" dirty="0">
                <a:solidFill>
                  <a:srgbClr val="633511"/>
                </a:solidFill>
                <a:effectLst/>
                <a:latin typeface="Aptos" panose="020B0004020202020204" pitchFamily="34" charset="0"/>
              </a:rPr>
              <a:t>Where are they?</a:t>
            </a:r>
            <a:endParaRPr lang="en-US" b="0" dirty="0">
              <a:solidFill>
                <a:srgbClr val="633511"/>
              </a:solidFill>
              <a:effectLst/>
              <a:latin typeface="Aptos" panose="020B0004020202020204" pitchFamily="34" charset="0"/>
            </a:endParaRPr>
          </a:p>
        </p:txBody>
      </p:sp>
      <p:sp>
        <p:nvSpPr>
          <p:cNvPr id="8" name="TextBox 7">
            <a:extLst>
              <a:ext uri="{FF2B5EF4-FFF2-40B4-BE49-F238E27FC236}">
                <a16:creationId xmlns:a16="http://schemas.microsoft.com/office/drawing/2014/main" id="{092D9018-4E69-686C-D134-AD638E237447}"/>
              </a:ext>
            </a:extLst>
          </p:cNvPr>
          <p:cNvSpPr txBox="1"/>
          <p:nvPr/>
        </p:nvSpPr>
        <p:spPr>
          <a:xfrm>
            <a:off x="6096000" y="5784260"/>
            <a:ext cx="6211328" cy="830997"/>
          </a:xfrm>
          <a:prstGeom prst="rect">
            <a:avLst/>
          </a:prstGeom>
          <a:solidFill>
            <a:srgbClr val="71A84F">
              <a:alpha val="20000"/>
            </a:srgbClr>
          </a:solidFill>
        </p:spPr>
        <p:txBody>
          <a:bodyPr wrap="square" lIns="137160" tIns="137160" rIns="137160" bIns="137160" rtlCol="0" anchor="ctr" anchorCtr="0">
            <a:spAutoFit/>
          </a:bodyPr>
          <a:lstStyle/>
          <a:p>
            <a:pPr rtl="0">
              <a:spcBef>
                <a:spcPts val="0"/>
              </a:spcBef>
              <a:spcAft>
                <a:spcPts val="0"/>
              </a:spcAft>
            </a:pPr>
            <a:r>
              <a:rPr lang="en-US" b="0" i="0" u="none" strike="noStrike" dirty="0">
                <a:solidFill>
                  <a:srgbClr val="633511"/>
                </a:solidFill>
                <a:effectLst/>
                <a:latin typeface="Aptos" panose="020B0004020202020204" pitchFamily="34" charset="0"/>
              </a:rPr>
              <a:t>Are there places in our community where mixed-use buildings could work?</a:t>
            </a:r>
            <a:endParaRPr lang="en-US" b="0" dirty="0">
              <a:solidFill>
                <a:srgbClr val="633511"/>
              </a:solidFill>
              <a:effectLst/>
              <a:latin typeface="Aptos" panose="020B0004020202020204" pitchFamily="34" charset="0"/>
            </a:endParaRPr>
          </a:p>
        </p:txBody>
      </p:sp>
    </p:spTree>
    <p:extLst>
      <p:ext uri="{BB962C8B-B14F-4D97-AF65-F5344CB8AC3E}">
        <p14:creationId xmlns:p14="http://schemas.microsoft.com/office/powerpoint/2010/main" val="22366957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9A6C01-FC17-A2EA-35EB-53EE22E3370B}"/>
              </a:ext>
            </a:extLst>
          </p:cNvPr>
          <p:cNvSpPr>
            <a:spLocks noGrp="1"/>
          </p:cNvSpPr>
          <p:nvPr>
            <p:ph type="title"/>
          </p:nvPr>
        </p:nvSpPr>
        <p:spPr>
          <a:solidFill>
            <a:srgbClr val="1174A9"/>
          </a:solidFill>
        </p:spPr>
        <p:txBody>
          <a:bodyPr lIns="548640">
            <a:normAutofit/>
          </a:bodyPr>
          <a:lstStyle/>
          <a:p>
            <a:r>
              <a:rPr lang="en-US" sz="3600" dirty="0"/>
              <a:t>Why does housing choice matter?</a:t>
            </a:r>
          </a:p>
        </p:txBody>
      </p:sp>
      <p:pic>
        <p:nvPicPr>
          <p:cNvPr id="57" name="Picture 56">
            <a:extLst>
              <a:ext uri="{FF2B5EF4-FFF2-40B4-BE49-F238E27FC236}">
                <a16:creationId xmlns:a16="http://schemas.microsoft.com/office/drawing/2014/main" id="{1D419577-B3CA-22F9-8995-FA14A93D1A89}"/>
              </a:ext>
              <a:ext uri="{C183D7F6-B498-43B3-948B-1728B52AA6E4}">
                <adec:decorative xmlns:adec="http://schemas.microsoft.com/office/drawing/2017/decorative" val="1"/>
              </a:ext>
            </a:extLst>
          </p:cNvPr>
          <p:cNvPicPr>
            <a:picLocks noChangeAspect="1"/>
          </p:cNvPicPr>
          <p:nvPr/>
        </p:nvPicPr>
        <p:blipFill>
          <a:blip r:embed="rId3" cstate="screen">
            <a:alphaModFix amt="27000"/>
            <a:extLst>
              <a:ext uri="{28A0092B-C50C-407E-A947-70E740481C1C}">
                <a14:useLocalDpi xmlns:a14="http://schemas.microsoft.com/office/drawing/2010/main"/>
              </a:ext>
            </a:extLst>
          </a:blip>
          <a:srcRect/>
          <a:stretch/>
        </p:blipFill>
        <p:spPr>
          <a:xfrm>
            <a:off x="7211021" y="253158"/>
            <a:ext cx="4719964" cy="1325563"/>
          </a:xfrm>
          <a:prstGeom prst="rect">
            <a:avLst/>
          </a:prstGeom>
        </p:spPr>
      </p:pic>
      <p:sp>
        <p:nvSpPr>
          <p:cNvPr id="17" name="TextBox 16">
            <a:extLst>
              <a:ext uri="{FF2B5EF4-FFF2-40B4-BE49-F238E27FC236}">
                <a16:creationId xmlns:a16="http://schemas.microsoft.com/office/drawing/2014/main" id="{CFF36FFF-F64E-B110-2168-1959C9E14C47}"/>
              </a:ext>
            </a:extLst>
          </p:cNvPr>
          <p:cNvSpPr txBox="1"/>
          <p:nvPr/>
        </p:nvSpPr>
        <p:spPr>
          <a:xfrm>
            <a:off x="355261" y="1787237"/>
            <a:ext cx="7237526" cy="2154436"/>
          </a:xfrm>
          <a:prstGeom prst="rect">
            <a:avLst/>
          </a:prstGeom>
          <a:noFill/>
        </p:spPr>
        <p:txBody>
          <a:bodyPr wrap="square" lIns="228600" tIns="228600" rIns="228600" bIns="228600" rtlCol="0">
            <a:spAutoFit/>
          </a:bodyPr>
          <a:lstStyle/>
          <a:p>
            <a:pPr>
              <a:spcAft>
                <a:spcPts val="600"/>
              </a:spcAft>
            </a:pPr>
            <a:r>
              <a:rPr lang="en-US" sz="2000" b="1" i="0" u="none" strike="noStrike" dirty="0">
                <a:effectLst/>
                <a:latin typeface="Aptos" panose="020B0004020202020204" pitchFamily="34" charset="0"/>
              </a:rPr>
              <a:t>Diverse housing </a:t>
            </a:r>
            <a:r>
              <a:rPr lang="en-US" sz="2000" b="1" dirty="0">
                <a:latin typeface="Aptos" panose="020B0004020202020204" pitchFamily="34" charset="0"/>
              </a:rPr>
              <a:t>options</a:t>
            </a:r>
            <a:r>
              <a:rPr lang="en-US" sz="2000" b="1" i="0" u="none" strike="noStrike" dirty="0">
                <a:effectLst/>
                <a:latin typeface="Aptos" panose="020B0004020202020204" pitchFamily="34" charset="0"/>
              </a:rPr>
              <a:t> </a:t>
            </a:r>
            <a:r>
              <a:rPr lang="en-US" sz="2000" b="0" i="0" u="none" strike="noStrike" dirty="0">
                <a:effectLst/>
                <a:latin typeface="Aptos" panose="020B0004020202020204" pitchFamily="34" charset="0"/>
              </a:rPr>
              <a:t>help meet our housing needs in </a:t>
            </a:r>
            <a:r>
              <a:rPr lang="en-US" sz="2000" b="1" i="0" u="none" strike="noStrike" dirty="0">
                <a:effectLst/>
                <a:latin typeface="Aptos" panose="020B0004020202020204" pitchFamily="34" charset="0"/>
              </a:rPr>
              <a:t>all stages of life</a:t>
            </a:r>
            <a:r>
              <a:rPr lang="en-US" sz="2000" b="0" i="0" u="none" strike="noStrike" dirty="0">
                <a:effectLst/>
                <a:latin typeface="Aptos" panose="020B0004020202020204" pitchFamily="34" charset="0"/>
              </a:rPr>
              <a:t>.</a:t>
            </a:r>
          </a:p>
          <a:p>
            <a:pPr>
              <a:spcAft>
                <a:spcPts val="600"/>
              </a:spcAft>
            </a:pPr>
            <a:endParaRPr lang="en-US" sz="2000" b="0" i="0" u="none" strike="noStrike" dirty="0">
              <a:effectLst/>
              <a:latin typeface="Aptos" panose="020B0004020202020204" pitchFamily="34" charset="0"/>
            </a:endParaRPr>
          </a:p>
          <a:p>
            <a:pPr>
              <a:spcAft>
                <a:spcPts val="600"/>
              </a:spcAft>
            </a:pPr>
            <a:r>
              <a:rPr lang="en-US" sz="2000" b="0" i="0" u="none" strike="noStrike" dirty="0">
                <a:effectLst/>
                <a:latin typeface="Aptos" panose="020B0004020202020204" pitchFamily="34" charset="0"/>
              </a:rPr>
              <a:t>With more housing choices, we don’t </a:t>
            </a:r>
            <a:r>
              <a:rPr lang="en-US" sz="2000" dirty="0">
                <a:latin typeface="Aptos" panose="020B0004020202020204" pitchFamily="34" charset="0"/>
              </a:rPr>
              <a:t>have</a:t>
            </a:r>
            <a:r>
              <a:rPr lang="en-US" sz="2000" b="0" i="0" u="none" strike="noStrike" dirty="0">
                <a:effectLst/>
                <a:latin typeface="Aptos" panose="020B0004020202020204" pitchFamily="34" charset="0"/>
              </a:rPr>
              <a:t> to </a:t>
            </a:r>
            <a:r>
              <a:rPr lang="en-US" sz="2000" dirty="0">
                <a:latin typeface="Aptos" panose="020B0004020202020204" pitchFamily="34" charset="0"/>
              </a:rPr>
              <a:t>leave our community</a:t>
            </a:r>
            <a:r>
              <a:rPr lang="en-US" sz="2000" b="0" i="0" u="none" strike="noStrike" dirty="0">
                <a:effectLst/>
                <a:latin typeface="Aptos" panose="020B0004020202020204" pitchFamily="34" charset="0"/>
              </a:rPr>
              <a:t> </a:t>
            </a:r>
            <a:r>
              <a:rPr lang="en-US" sz="2000" b="1" i="0" u="none" strike="noStrike" dirty="0">
                <a:effectLst/>
                <a:latin typeface="Aptos" panose="020B0004020202020204" pitchFamily="34" charset="0"/>
              </a:rPr>
              <a:t>as our housing needs change.</a:t>
            </a:r>
            <a:endParaRPr lang="en-US" sz="2000" b="1" dirty="0">
              <a:latin typeface="Aptos" panose="020B0004020202020204" pitchFamily="34" charset="0"/>
            </a:endParaRPr>
          </a:p>
        </p:txBody>
      </p:sp>
      <p:pic>
        <p:nvPicPr>
          <p:cNvPr id="7" name="Picture 6" descr="An illustration of a row of people of different ages, genders, and abilities">
            <a:extLst>
              <a:ext uri="{FF2B5EF4-FFF2-40B4-BE49-F238E27FC236}">
                <a16:creationId xmlns:a16="http://schemas.microsoft.com/office/drawing/2014/main" id="{AC54B857-2B57-7536-3C9D-4058A2C093C6}"/>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189031" y="2525490"/>
            <a:ext cx="8010415" cy="3831488"/>
          </a:xfrm>
          <a:prstGeom prst="rect">
            <a:avLst/>
          </a:prstGeom>
        </p:spPr>
      </p:pic>
      <p:sp>
        <p:nvSpPr>
          <p:cNvPr id="3" name="Oval 2">
            <a:extLst>
              <a:ext uri="{FF2B5EF4-FFF2-40B4-BE49-F238E27FC236}">
                <a16:creationId xmlns:a16="http://schemas.microsoft.com/office/drawing/2014/main" id="{5DBABF0C-05A2-4AAF-92CF-7281BA5F0769}"/>
              </a:ext>
            </a:extLst>
          </p:cNvPr>
          <p:cNvSpPr/>
          <p:nvPr/>
        </p:nvSpPr>
        <p:spPr>
          <a:xfrm>
            <a:off x="8686800" y="2545580"/>
            <a:ext cx="2792186" cy="2792186"/>
          </a:xfrm>
          <a:prstGeom prst="ellipse">
            <a:avLst/>
          </a:prstGeom>
          <a:solidFill>
            <a:srgbClr val="BECBE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i="0" u="none" strike="noStrike" dirty="0">
                <a:solidFill>
                  <a:schemeClr val="tx1">
                    <a:lumMod val="85000"/>
                    <a:lumOff val="15000"/>
                  </a:schemeClr>
                </a:solidFill>
                <a:effectLst/>
                <a:latin typeface="Aptos" panose="020B0004020202020204" pitchFamily="34" charset="0"/>
              </a:rPr>
              <a:t>How many </a:t>
            </a:r>
            <a:r>
              <a:rPr lang="en-US" sz="2000" b="1" i="0" u="none" strike="noStrike" dirty="0">
                <a:solidFill>
                  <a:schemeClr val="tx1">
                    <a:lumMod val="85000"/>
                    <a:lumOff val="15000"/>
                  </a:schemeClr>
                </a:solidFill>
                <a:effectLst/>
                <a:latin typeface="Aptos" panose="020B0004020202020204" pitchFamily="34" charset="0"/>
              </a:rPr>
              <a:t>different types of houses </a:t>
            </a:r>
            <a:r>
              <a:rPr lang="en-US" sz="2000" i="0" u="none" strike="noStrike" dirty="0">
                <a:solidFill>
                  <a:schemeClr val="tx1">
                    <a:lumMod val="85000"/>
                    <a:lumOff val="15000"/>
                  </a:schemeClr>
                </a:solidFill>
                <a:effectLst/>
                <a:latin typeface="Aptos" panose="020B0004020202020204" pitchFamily="34" charset="0"/>
              </a:rPr>
              <a:t>have you lived in?</a:t>
            </a:r>
            <a:endParaRPr lang="en-US" sz="2000" dirty="0">
              <a:solidFill>
                <a:schemeClr val="tx1">
                  <a:lumMod val="85000"/>
                  <a:lumOff val="15000"/>
                </a:schemeClr>
              </a:solidFill>
              <a:latin typeface="Aptos" panose="020B0004020202020204" pitchFamily="34" charset="0"/>
            </a:endParaRPr>
          </a:p>
          <a:p>
            <a:pPr algn="ctr"/>
            <a:endParaRPr lang="en-US" sz="2000" dirty="0">
              <a:latin typeface="Aptos" panose="020B0004020202020204" pitchFamily="34" charset="0"/>
            </a:endParaRPr>
          </a:p>
        </p:txBody>
      </p:sp>
    </p:spTree>
    <p:extLst>
      <p:ext uri="{BB962C8B-B14F-4D97-AF65-F5344CB8AC3E}">
        <p14:creationId xmlns:p14="http://schemas.microsoft.com/office/powerpoint/2010/main" val="37344586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9A6C01-FC17-A2EA-35EB-53EE22E3370B}"/>
              </a:ext>
            </a:extLst>
          </p:cNvPr>
          <p:cNvSpPr>
            <a:spLocks noGrp="1"/>
          </p:cNvSpPr>
          <p:nvPr>
            <p:ph type="title"/>
          </p:nvPr>
        </p:nvSpPr>
        <p:spPr>
          <a:xfrm>
            <a:off x="301173" y="253158"/>
            <a:ext cx="7322252" cy="815354"/>
          </a:xfrm>
          <a:solidFill>
            <a:srgbClr val="71A84F"/>
          </a:solidFill>
          <a:ln w="76200">
            <a:solidFill>
              <a:srgbClr val="71A84F"/>
            </a:solidFill>
          </a:ln>
        </p:spPr>
        <p:txBody>
          <a:bodyPr lIns="228600" tIns="228600" rIns="228600" bIns="228600" anchor="ctr" anchorCtr="0">
            <a:noAutofit/>
          </a:bodyPr>
          <a:lstStyle/>
          <a:p>
            <a:pPr algn="ctr">
              <a:lnSpc>
                <a:spcPct val="120000"/>
              </a:lnSpc>
              <a:spcAft>
                <a:spcPts val="1800"/>
              </a:spcAft>
            </a:pPr>
            <a:r>
              <a:rPr lang="en-US" sz="2800" dirty="0">
                <a:solidFill>
                  <a:schemeClr val="tx1">
                    <a:lumMod val="85000"/>
                    <a:lumOff val="15000"/>
                  </a:schemeClr>
                </a:solidFill>
              </a:rPr>
              <a:t>Mixed-Use Example </a:t>
            </a:r>
          </a:p>
        </p:txBody>
      </p:sp>
      <p:pic>
        <p:nvPicPr>
          <p:cNvPr id="24" name="Picture 23" descr="A photo of a mixed use building with a store on the first floor and stairs leading to an apartment on the second floor&#10;">
            <a:extLst>
              <a:ext uri="{FF2B5EF4-FFF2-40B4-BE49-F238E27FC236}">
                <a16:creationId xmlns:a16="http://schemas.microsoft.com/office/drawing/2014/main" id="{9ED08714-840A-6F57-95A4-7F8A83275BAD}"/>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p:blipFill>
        <p:spPr bwMode="auto">
          <a:xfrm>
            <a:off x="301173" y="1075936"/>
            <a:ext cx="7322252" cy="5528906"/>
          </a:xfrm>
          <a:prstGeom prst="rect">
            <a:avLst/>
          </a:prstGeom>
          <a:noFill/>
          <a:ln w="38100">
            <a:solidFill>
              <a:srgbClr val="71A84F"/>
            </a:solidFill>
          </a:ln>
          <a:extLst>
            <a:ext uri="{909E8E84-426E-40DD-AFC4-6F175D3DCCD1}">
              <a14:hiddenFill xmlns:a14="http://schemas.microsoft.com/office/drawing/2010/main">
                <a:solidFill>
                  <a:srgbClr val="FFFFFF"/>
                </a:solidFill>
              </a14:hiddenFill>
            </a:ext>
          </a:extLst>
        </p:spPr>
      </p:pic>
      <p:sp>
        <p:nvSpPr>
          <p:cNvPr id="18" name="TextBox 17">
            <a:extLst>
              <a:ext uri="{FF2B5EF4-FFF2-40B4-BE49-F238E27FC236}">
                <a16:creationId xmlns:a16="http://schemas.microsoft.com/office/drawing/2014/main" id="{59D50EA8-921E-1D69-4DBB-1785670B7EB0}"/>
              </a:ext>
            </a:extLst>
          </p:cNvPr>
          <p:cNvSpPr txBox="1"/>
          <p:nvPr/>
        </p:nvSpPr>
        <p:spPr>
          <a:xfrm>
            <a:off x="7925243" y="130714"/>
            <a:ext cx="3683422" cy="2252049"/>
          </a:xfrm>
          <a:prstGeom prst="rect">
            <a:avLst/>
          </a:prstGeom>
          <a:noFill/>
        </p:spPr>
        <p:txBody>
          <a:bodyPr wrap="square" lIns="228600" tIns="228600" rIns="0" bIns="228600" rtlCol="0" anchor="t" anchorCtr="0">
            <a:noAutofit/>
          </a:bodyPr>
          <a:lstStyle/>
          <a:p>
            <a:pPr marL="365760" lvl="1">
              <a:lnSpc>
                <a:spcPct val="150000"/>
              </a:lnSpc>
            </a:pPr>
            <a:r>
              <a:rPr lang="en-US" sz="2400" dirty="0">
                <a:solidFill>
                  <a:schemeClr val="tx1">
                    <a:lumMod val="85000"/>
                    <a:lumOff val="15000"/>
                  </a:schemeClr>
                </a:solidFill>
                <a:latin typeface="Aptos" panose="020B0004020202020204" pitchFamily="34" charset="0"/>
              </a:rPr>
              <a:t>285</a:t>
            </a:r>
            <a:r>
              <a:rPr lang="en-US" sz="2400" u="none" strike="noStrike" dirty="0">
                <a:solidFill>
                  <a:schemeClr val="tx1">
                    <a:lumMod val="85000"/>
                    <a:lumOff val="15000"/>
                  </a:schemeClr>
                </a:solidFill>
                <a:effectLst/>
                <a:latin typeface="Aptos" panose="020B0004020202020204" pitchFamily="34" charset="0"/>
              </a:rPr>
              <a:t> Magnolia</a:t>
            </a:r>
            <a:endParaRPr lang="en-US" sz="2400" dirty="0">
              <a:solidFill>
                <a:schemeClr val="tx1">
                  <a:lumMod val="85000"/>
                  <a:lumOff val="15000"/>
                </a:schemeClr>
              </a:solidFill>
              <a:effectLst/>
              <a:latin typeface="Aptos" panose="020B0004020202020204" pitchFamily="34" charset="0"/>
            </a:endParaRPr>
          </a:p>
          <a:p>
            <a:pPr marL="365760" lvl="1">
              <a:lnSpc>
                <a:spcPct val="150000"/>
              </a:lnSpc>
            </a:pPr>
            <a:r>
              <a:rPr lang="en-US" sz="2400" u="none" strike="noStrike" dirty="0">
                <a:solidFill>
                  <a:schemeClr val="tx1">
                    <a:lumMod val="85000"/>
                    <a:lumOff val="15000"/>
                  </a:schemeClr>
                </a:solidFill>
                <a:effectLst/>
                <a:latin typeface="Aptos" panose="020B0004020202020204" pitchFamily="34" charset="0"/>
              </a:rPr>
              <a:t>Marin County</a:t>
            </a:r>
            <a:endParaRPr lang="en-US" sz="2400" dirty="0">
              <a:solidFill>
                <a:schemeClr val="tx1">
                  <a:lumMod val="85000"/>
                  <a:lumOff val="15000"/>
                </a:schemeClr>
              </a:solidFill>
              <a:effectLst/>
              <a:latin typeface="Aptos" panose="020B0004020202020204" pitchFamily="34" charset="0"/>
            </a:endParaRPr>
          </a:p>
          <a:p>
            <a:pPr marL="365760" lvl="1">
              <a:lnSpc>
                <a:spcPct val="150000"/>
              </a:lnSpc>
            </a:pPr>
            <a:r>
              <a:rPr lang="en-US" sz="2400" u="none" strike="noStrike" dirty="0">
                <a:solidFill>
                  <a:schemeClr val="tx1">
                    <a:lumMod val="85000"/>
                    <a:lumOff val="15000"/>
                  </a:schemeClr>
                </a:solidFill>
                <a:effectLst/>
                <a:latin typeface="Aptos" panose="020B0004020202020204" pitchFamily="34" charset="0"/>
              </a:rPr>
              <a:t>Market-rate housing</a:t>
            </a:r>
            <a:endParaRPr lang="en-US" sz="2400" dirty="0">
              <a:solidFill>
                <a:schemeClr val="tx1">
                  <a:lumMod val="85000"/>
                  <a:lumOff val="15000"/>
                </a:schemeClr>
              </a:solidFill>
              <a:effectLst/>
              <a:latin typeface="Aptos" panose="020B0004020202020204" pitchFamily="34" charset="0"/>
            </a:endParaRPr>
          </a:p>
          <a:p>
            <a:pPr marL="365760" lvl="1">
              <a:lnSpc>
                <a:spcPct val="150000"/>
              </a:lnSpc>
            </a:pPr>
            <a:r>
              <a:rPr lang="en-US" sz="2400" u="none" strike="noStrike" dirty="0">
                <a:solidFill>
                  <a:schemeClr val="tx1">
                    <a:lumMod val="85000"/>
                    <a:lumOff val="15000"/>
                  </a:schemeClr>
                </a:solidFill>
                <a:effectLst/>
                <a:latin typeface="Aptos" panose="020B0004020202020204" pitchFamily="34" charset="0"/>
              </a:rPr>
              <a:t>11 homes per acre</a:t>
            </a:r>
            <a:endParaRPr lang="en-US" sz="2400" dirty="0">
              <a:solidFill>
                <a:schemeClr val="tx1">
                  <a:lumMod val="75000"/>
                  <a:lumOff val="25000"/>
                </a:schemeClr>
              </a:solidFill>
              <a:latin typeface="Aptos" panose="020B0004020202020204" pitchFamily="34" charset="0"/>
            </a:endParaRPr>
          </a:p>
        </p:txBody>
      </p:sp>
      <p:pic>
        <p:nvPicPr>
          <p:cNvPr id="25" name="Picture 24">
            <a:extLst>
              <a:ext uri="{FF2B5EF4-FFF2-40B4-BE49-F238E27FC236}">
                <a16:creationId xmlns:a16="http://schemas.microsoft.com/office/drawing/2014/main" id="{DEB993E9-38E2-FC7D-2DB2-AC66B019A46E}"/>
              </a:ext>
              <a:ext uri="{C183D7F6-B498-43B3-948B-1728B52AA6E4}">
                <adec:decorative xmlns:adec="http://schemas.microsoft.com/office/drawing/2017/decorative" val="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837293" y="409757"/>
            <a:ext cx="449476" cy="449476"/>
          </a:xfrm>
          <a:prstGeom prst="rect">
            <a:avLst/>
          </a:prstGeom>
        </p:spPr>
      </p:pic>
      <p:pic>
        <p:nvPicPr>
          <p:cNvPr id="26" name="Picture 25">
            <a:extLst>
              <a:ext uri="{FF2B5EF4-FFF2-40B4-BE49-F238E27FC236}">
                <a16:creationId xmlns:a16="http://schemas.microsoft.com/office/drawing/2014/main" id="{3395D56B-788E-BDBF-177D-F8D0DE0803D8}"/>
              </a:ext>
              <a:ext uri="{C183D7F6-B498-43B3-948B-1728B52AA6E4}">
                <adec:decorative xmlns:adec="http://schemas.microsoft.com/office/drawing/2017/decorative" val="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724925" y="859233"/>
            <a:ext cx="749125" cy="749125"/>
          </a:xfrm>
          <a:prstGeom prst="rect">
            <a:avLst/>
          </a:prstGeom>
        </p:spPr>
      </p:pic>
      <p:pic>
        <p:nvPicPr>
          <p:cNvPr id="27" name="Picture 26">
            <a:extLst>
              <a:ext uri="{FF2B5EF4-FFF2-40B4-BE49-F238E27FC236}">
                <a16:creationId xmlns:a16="http://schemas.microsoft.com/office/drawing/2014/main" id="{06FEF588-7D36-E50E-9224-D731B95F96BB}"/>
              </a:ext>
              <a:ext uri="{C183D7F6-B498-43B3-948B-1728B52AA6E4}">
                <adec:decorative xmlns:adec="http://schemas.microsoft.com/office/drawing/2017/decorative" val="1"/>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912207" y="1619644"/>
            <a:ext cx="374562" cy="374562"/>
          </a:xfrm>
          <a:prstGeom prst="rect">
            <a:avLst/>
          </a:prstGeom>
        </p:spPr>
      </p:pic>
      <p:pic>
        <p:nvPicPr>
          <p:cNvPr id="28" name="Picture 27">
            <a:extLst>
              <a:ext uri="{FF2B5EF4-FFF2-40B4-BE49-F238E27FC236}">
                <a16:creationId xmlns:a16="http://schemas.microsoft.com/office/drawing/2014/main" id="{2A52B7FB-76B2-6861-86B8-E00A0DF0DC69}"/>
              </a:ext>
              <a:ext uri="{C183D7F6-B498-43B3-948B-1728B52AA6E4}">
                <adec:decorative xmlns:adec="http://schemas.microsoft.com/office/drawing/2017/decorative" val="1"/>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7867368" y="2083215"/>
            <a:ext cx="552218" cy="552218"/>
          </a:xfrm>
          <a:prstGeom prst="rect">
            <a:avLst/>
          </a:prstGeom>
        </p:spPr>
      </p:pic>
    </p:spTree>
    <p:extLst>
      <p:ext uri="{BB962C8B-B14F-4D97-AF65-F5344CB8AC3E}">
        <p14:creationId xmlns:p14="http://schemas.microsoft.com/office/powerpoint/2010/main" val="33471019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9A6C01-FC17-A2EA-35EB-53EE22E3370B}"/>
              </a:ext>
            </a:extLst>
          </p:cNvPr>
          <p:cNvSpPr>
            <a:spLocks noGrp="1"/>
          </p:cNvSpPr>
          <p:nvPr>
            <p:ph type="title"/>
          </p:nvPr>
        </p:nvSpPr>
        <p:spPr>
          <a:xfrm>
            <a:off x="301173" y="253158"/>
            <a:ext cx="7322252" cy="815354"/>
          </a:xfrm>
          <a:solidFill>
            <a:srgbClr val="71A84F"/>
          </a:solidFill>
          <a:ln w="76200">
            <a:solidFill>
              <a:srgbClr val="71A84F"/>
            </a:solidFill>
          </a:ln>
        </p:spPr>
        <p:txBody>
          <a:bodyPr lIns="228600" tIns="228600" rIns="228600" bIns="228600" anchor="ctr" anchorCtr="0">
            <a:noAutofit/>
          </a:bodyPr>
          <a:lstStyle/>
          <a:p>
            <a:pPr algn="ctr">
              <a:lnSpc>
                <a:spcPct val="120000"/>
              </a:lnSpc>
              <a:spcAft>
                <a:spcPts val="1800"/>
              </a:spcAft>
            </a:pPr>
            <a:r>
              <a:rPr lang="en-US" sz="2800" dirty="0">
                <a:solidFill>
                  <a:schemeClr val="tx1">
                    <a:lumMod val="85000"/>
                    <a:lumOff val="15000"/>
                  </a:schemeClr>
                </a:solidFill>
              </a:rPr>
              <a:t>Mixed-Use Example</a:t>
            </a:r>
          </a:p>
        </p:txBody>
      </p:sp>
      <p:pic>
        <p:nvPicPr>
          <p:cNvPr id="3" name="Picture 2" descr="A photo showing ground floor retail on a pedestrian plaza, with residences with balconies above">
            <a:extLst>
              <a:ext uri="{FF2B5EF4-FFF2-40B4-BE49-F238E27FC236}">
                <a16:creationId xmlns:a16="http://schemas.microsoft.com/office/drawing/2014/main" id="{2D0643E7-0212-E829-E3D8-26C73440B1B6}"/>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p:blipFill>
        <p:spPr bwMode="auto">
          <a:xfrm>
            <a:off x="301173" y="1075936"/>
            <a:ext cx="7322252" cy="5528906"/>
          </a:xfrm>
          <a:prstGeom prst="rect">
            <a:avLst/>
          </a:prstGeom>
          <a:noFill/>
          <a:ln w="38100">
            <a:solidFill>
              <a:srgbClr val="71A84F"/>
            </a:solidFill>
          </a:ln>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70324B4E-7985-5638-199D-3F4CDB6CD757}"/>
              </a:ext>
            </a:extLst>
          </p:cNvPr>
          <p:cNvSpPr txBox="1"/>
          <p:nvPr/>
        </p:nvSpPr>
        <p:spPr>
          <a:xfrm>
            <a:off x="8085762" y="130713"/>
            <a:ext cx="3605096" cy="3469014"/>
          </a:xfrm>
          <a:prstGeom prst="rect">
            <a:avLst/>
          </a:prstGeom>
          <a:noFill/>
        </p:spPr>
        <p:txBody>
          <a:bodyPr wrap="square" lIns="228600" tIns="228600" rIns="0" bIns="228600" rtlCol="0" anchor="t" anchorCtr="0">
            <a:noAutofit/>
          </a:bodyPr>
          <a:lstStyle/>
          <a:p>
            <a:pPr marL="365760" lvl="1">
              <a:lnSpc>
                <a:spcPct val="150000"/>
              </a:lnSpc>
            </a:pPr>
            <a:r>
              <a:rPr lang="en-US" sz="2400" dirty="0">
                <a:solidFill>
                  <a:schemeClr val="tx1">
                    <a:lumMod val="85000"/>
                    <a:lumOff val="15000"/>
                  </a:schemeClr>
                </a:solidFill>
                <a:latin typeface="Aptos" panose="020B0004020202020204" pitchFamily="34" charset="0"/>
              </a:rPr>
              <a:t>527 Mendocino</a:t>
            </a:r>
            <a:endParaRPr lang="en-US" sz="2400" dirty="0">
              <a:solidFill>
                <a:schemeClr val="tx1">
                  <a:lumMod val="85000"/>
                  <a:lumOff val="15000"/>
                </a:schemeClr>
              </a:solidFill>
              <a:effectLst/>
              <a:latin typeface="Aptos" panose="020B0004020202020204" pitchFamily="34" charset="0"/>
            </a:endParaRPr>
          </a:p>
          <a:p>
            <a:pPr marL="365760" lvl="1">
              <a:lnSpc>
                <a:spcPct val="150000"/>
              </a:lnSpc>
            </a:pPr>
            <a:r>
              <a:rPr lang="en-US" sz="2400" u="none" strike="noStrike" dirty="0">
                <a:solidFill>
                  <a:schemeClr val="tx1">
                    <a:lumMod val="85000"/>
                    <a:lumOff val="15000"/>
                  </a:schemeClr>
                </a:solidFill>
                <a:effectLst/>
                <a:latin typeface="Aptos" panose="020B0004020202020204" pitchFamily="34" charset="0"/>
              </a:rPr>
              <a:t>Sonoma County</a:t>
            </a:r>
            <a:endParaRPr lang="en-US" sz="2400" dirty="0">
              <a:solidFill>
                <a:schemeClr val="tx1">
                  <a:lumMod val="85000"/>
                  <a:lumOff val="15000"/>
                </a:schemeClr>
              </a:solidFill>
              <a:effectLst/>
              <a:latin typeface="Aptos" panose="020B0004020202020204" pitchFamily="34" charset="0"/>
            </a:endParaRPr>
          </a:p>
          <a:p>
            <a:pPr marL="365760" lvl="1">
              <a:lnSpc>
                <a:spcPct val="150000"/>
              </a:lnSpc>
            </a:pPr>
            <a:r>
              <a:rPr lang="en-US" sz="2400" u="none" strike="noStrike" dirty="0">
                <a:solidFill>
                  <a:schemeClr val="tx1">
                    <a:lumMod val="85000"/>
                    <a:lumOff val="15000"/>
                  </a:schemeClr>
                </a:solidFill>
                <a:effectLst/>
                <a:latin typeface="Aptos" panose="020B0004020202020204" pitchFamily="34" charset="0"/>
              </a:rPr>
              <a:t>Market-rate housing</a:t>
            </a:r>
            <a:endParaRPr lang="en-US" sz="2400" dirty="0">
              <a:solidFill>
                <a:schemeClr val="tx1">
                  <a:lumMod val="85000"/>
                  <a:lumOff val="15000"/>
                </a:schemeClr>
              </a:solidFill>
              <a:effectLst/>
              <a:latin typeface="Aptos" panose="020B0004020202020204" pitchFamily="34" charset="0"/>
            </a:endParaRPr>
          </a:p>
          <a:p>
            <a:pPr marL="365760" lvl="1">
              <a:lnSpc>
                <a:spcPct val="150000"/>
              </a:lnSpc>
            </a:pPr>
            <a:r>
              <a:rPr lang="en-US" sz="2400" u="none" strike="noStrike" dirty="0">
                <a:solidFill>
                  <a:schemeClr val="tx1">
                    <a:lumMod val="85000"/>
                    <a:lumOff val="15000"/>
                  </a:schemeClr>
                </a:solidFill>
                <a:effectLst/>
                <a:latin typeface="Aptos" panose="020B0004020202020204" pitchFamily="34" charset="0"/>
              </a:rPr>
              <a:t>Built 2005</a:t>
            </a:r>
          </a:p>
          <a:p>
            <a:pPr marL="365760" lvl="1">
              <a:lnSpc>
                <a:spcPct val="150000"/>
              </a:lnSpc>
            </a:pPr>
            <a:r>
              <a:rPr lang="en-US" sz="2400" u="none" strike="noStrike" dirty="0">
                <a:solidFill>
                  <a:schemeClr val="tx1">
                    <a:lumMod val="85000"/>
                    <a:lumOff val="15000"/>
                  </a:schemeClr>
                </a:solidFill>
                <a:effectLst/>
                <a:latin typeface="Aptos" panose="020B0004020202020204" pitchFamily="34" charset="0"/>
              </a:rPr>
              <a:t>4 homes per acre</a:t>
            </a:r>
            <a:endParaRPr lang="en-US" sz="2400" dirty="0">
              <a:solidFill>
                <a:schemeClr val="tx1">
                  <a:lumMod val="75000"/>
                  <a:lumOff val="25000"/>
                </a:schemeClr>
              </a:solidFill>
              <a:latin typeface="Aptos" panose="020B0004020202020204" pitchFamily="34" charset="0"/>
            </a:endParaRPr>
          </a:p>
        </p:txBody>
      </p:sp>
      <p:pic>
        <p:nvPicPr>
          <p:cNvPr id="8" name="Picture 7">
            <a:extLst>
              <a:ext uri="{FF2B5EF4-FFF2-40B4-BE49-F238E27FC236}">
                <a16:creationId xmlns:a16="http://schemas.microsoft.com/office/drawing/2014/main" id="{858C55BD-959C-2116-AFEB-5299D9295533}"/>
              </a:ext>
              <a:ext uri="{C183D7F6-B498-43B3-948B-1728B52AA6E4}">
                <adec:decorative xmlns:adec="http://schemas.microsoft.com/office/drawing/2017/decorative" val="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895168" y="409757"/>
            <a:ext cx="449476" cy="449476"/>
          </a:xfrm>
          <a:prstGeom prst="rect">
            <a:avLst/>
          </a:prstGeom>
        </p:spPr>
      </p:pic>
      <p:pic>
        <p:nvPicPr>
          <p:cNvPr id="9" name="Picture 8">
            <a:extLst>
              <a:ext uri="{FF2B5EF4-FFF2-40B4-BE49-F238E27FC236}">
                <a16:creationId xmlns:a16="http://schemas.microsoft.com/office/drawing/2014/main" id="{2716B6E3-BB29-54DD-0988-8E2222428561}"/>
              </a:ext>
              <a:ext uri="{C183D7F6-B498-43B3-948B-1728B52AA6E4}">
                <adec:decorative xmlns:adec="http://schemas.microsoft.com/office/drawing/2017/decorative" val="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782800" y="859233"/>
            <a:ext cx="749125" cy="749125"/>
          </a:xfrm>
          <a:prstGeom prst="rect">
            <a:avLst/>
          </a:prstGeom>
        </p:spPr>
      </p:pic>
      <p:pic>
        <p:nvPicPr>
          <p:cNvPr id="10" name="Picture 9">
            <a:extLst>
              <a:ext uri="{FF2B5EF4-FFF2-40B4-BE49-F238E27FC236}">
                <a16:creationId xmlns:a16="http://schemas.microsoft.com/office/drawing/2014/main" id="{F9A668F5-3FE0-69A8-72B1-500929D3A19F}"/>
              </a:ext>
              <a:ext uri="{C183D7F6-B498-43B3-948B-1728B52AA6E4}">
                <adec:decorative xmlns:adec="http://schemas.microsoft.com/office/drawing/2017/decorative" val="1"/>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970082" y="1619644"/>
            <a:ext cx="374562" cy="374562"/>
          </a:xfrm>
          <a:prstGeom prst="rect">
            <a:avLst/>
          </a:prstGeom>
        </p:spPr>
      </p:pic>
      <p:pic>
        <p:nvPicPr>
          <p:cNvPr id="6" name="Picture 5">
            <a:extLst>
              <a:ext uri="{FF2B5EF4-FFF2-40B4-BE49-F238E27FC236}">
                <a16:creationId xmlns:a16="http://schemas.microsoft.com/office/drawing/2014/main" id="{632A5864-69FD-6E52-39B1-8A307F812DC8}"/>
              </a:ext>
              <a:ext uri="{C183D7F6-B498-43B3-948B-1728B52AA6E4}">
                <adec:decorative xmlns:adec="http://schemas.microsoft.com/office/drawing/2017/decorative" val="1"/>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7955318" y="2098267"/>
            <a:ext cx="492069" cy="492069"/>
          </a:xfrm>
          <a:prstGeom prst="rect">
            <a:avLst/>
          </a:prstGeom>
        </p:spPr>
      </p:pic>
      <p:pic>
        <p:nvPicPr>
          <p:cNvPr id="5" name="Picture 4">
            <a:extLst>
              <a:ext uri="{FF2B5EF4-FFF2-40B4-BE49-F238E27FC236}">
                <a16:creationId xmlns:a16="http://schemas.microsoft.com/office/drawing/2014/main" id="{0ABBC6B3-C1A9-FAD2-2BDE-54ADB7B50ABC}"/>
              </a:ext>
              <a:ext uri="{C183D7F6-B498-43B3-948B-1728B52AA6E4}">
                <adec:decorative xmlns:adec="http://schemas.microsoft.com/office/drawing/2017/decorative" val="1"/>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7925243" y="2600291"/>
            <a:ext cx="552218" cy="552218"/>
          </a:xfrm>
          <a:prstGeom prst="rect">
            <a:avLst/>
          </a:prstGeom>
        </p:spPr>
      </p:pic>
    </p:spTree>
    <p:extLst>
      <p:ext uri="{BB962C8B-B14F-4D97-AF65-F5344CB8AC3E}">
        <p14:creationId xmlns:p14="http://schemas.microsoft.com/office/powerpoint/2010/main" val="39102392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9A6C01-FC17-A2EA-35EB-53EE22E3370B}"/>
              </a:ext>
            </a:extLst>
          </p:cNvPr>
          <p:cNvSpPr>
            <a:spLocks noGrp="1"/>
          </p:cNvSpPr>
          <p:nvPr>
            <p:ph type="title"/>
          </p:nvPr>
        </p:nvSpPr>
        <p:spPr>
          <a:xfrm>
            <a:off x="301173" y="253158"/>
            <a:ext cx="7322252" cy="815354"/>
          </a:xfrm>
          <a:solidFill>
            <a:srgbClr val="71A84F"/>
          </a:solidFill>
          <a:ln w="76200">
            <a:solidFill>
              <a:srgbClr val="71A84F"/>
            </a:solidFill>
          </a:ln>
        </p:spPr>
        <p:txBody>
          <a:bodyPr lIns="228600" tIns="228600" rIns="228600" bIns="228600" anchor="ctr" anchorCtr="0">
            <a:noAutofit/>
          </a:bodyPr>
          <a:lstStyle/>
          <a:p>
            <a:pPr algn="ctr">
              <a:lnSpc>
                <a:spcPct val="120000"/>
              </a:lnSpc>
              <a:spcAft>
                <a:spcPts val="1800"/>
              </a:spcAft>
            </a:pPr>
            <a:r>
              <a:rPr lang="en-US" sz="2400" dirty="0">
                <a:solidFill>
                  <a:schemeClr val="tx1">
                    <a:lumMod val="85000"/>
                    <a:lumOff val="15000"/>
                  </a:schemeClr>
                </a:solidFill>
              </a:rPr>
              <a:t>Mixed-use example from our community</a:t>
            </a:r>
          </a:p>
        </p:txBody>
      </p:sp>
      <p:pic>
        <p:nvPicPr>
          <p:cNvPr id="12" name="Picture 11" descr="A placeholder image">
            <a:extLst>
              <a:ext uri="{FF2B5EF4-FFF2-40B4-BE49-F238E27FC236}">
                <a16:creationId xmlns:a16="http://schemas.microsoft.com/office/drawing/2014/main" id="{218041E6-67B1-5598-DC32-9A1C74D8281C}"/>
              </a:ext>
            </a:extLst>
          </p:cNvPr>
          <p:cNvPicPr>
            <a:picLocks noChangeAspect="1"/>
          </p:cNvPicPr>
          <p:nvPr/>
        </p:nvPicPr>
        <p:blipFill rotWithShape="1">
          <a:blip r:embed="rId3"/>
          <a:srcRect/>
          <a:stretch/>
        </p:blipFill>
        <p:spPr>
          <a:xfrm>
            <a:off x="301172" y="1075936"/>
            <a:ext cx="7322253" cy="5528906"/>
          </a:xfrm>
          <a:prstGeom prst="rect">
            <a:avLst/>
          </a:prstGeom>
          <a:ln w="38100">
            <a:solidFill>
              <a:srgbClr val="71A84F"/>
            </a:solidFill>
          </a:ln>
        </p:spPr>
      </p:pic>
      <p:sp>
        <p:nvSpPr>
          <p:cNvPr id="7" name="TextBox 6">
            <a:extLst>
              <a:ext uri="{FF2B5EF4-FFF2-40B4-BE49-F238E27FC236}">
                <a16:creationId xmlns:a16="http://schemas.microsoft.com/office/drawing/2014/main" id="{70324B4E-7985-5638-199D-3F4CDB6CD757}"/>
              </a:ext>
            </a:extLst>
          </p:cNvPr>
          <p:cNvSpPr txBox="1"/>
          <p:nvPr/>
        </p:nvSpPr>
        <p:spPr>
          <a:xfrm>
            <a:off x="8085762" y="130713"/>
            <a:ext cx="3605096" cy="3298287"/>
          </a:xfrm>
          <a:prstGeom prst="rect">
            <a:avLst/>
          </a:prstGeom>
          <a:noFill/>
        </p:spPr>
        <p:txBody>
          <a:bodyPr wrap="square" lIns="228600" tIns="228600" rIns="0" bIns="228600" rtlCol="0" anchor="t" anchorCtr="0">
            <a:noAutofit/>
          </a:bodyPr>
          <a:lstStyle/>
          <a:p>
            <a:pPr marL="365760" lvl="1">
              <a:lnSpc>
                <a:spcPct val="150000"/>
              </a:lnSpc>
            </a:pPr>
            <a:r>
              <a:rPr lang="en-US" sz="2400" u="none" strike="noStrike" dirty="0">
                <a:solidFill>
                  <a:schemeClr val="tx1">
                    <a:lumMod val="85000"/>
                    <a:lumOff val="15000"/>
                  </a:schemeClr>
                </a:solidFill>
                <a:effectLst/>
                <a:latin typeface="Aptos" panose="020B0004020202020204" pitchFamily="34" charset="0"/>
              </a:rPr>
              <a:t>Address</a:t>
            </a:r>
            <a:endParaRPr lang="en-US" sz="2400" dirty="0">
              <a:solidFill>
                <a:schemeClr val="tx1">
                  <a:lumMod val="85000"/>
                  <a:lumOff val="15000"/>
                </a:schemeClr>
              </a:solidFill>
              <a:effectLst/>
              <a:latin typeface="Aptos" panose="020B0004020202020204" pitchFamily="34" charset="0"/>
            </a:endParaRPr>
          </a:p>
          <a:p>
            <a:pPr marL="365760" lvl="1">
              <a:lnSpc>
                <a:spcPct val="150000"/>
              </a:lnSpc>
            </a:pPr>
            <a:r>
              <a:rPr lang="en-US" sz="2400" u="none" strike="noStrike" dirty="0">
                <a:solidFill>
                  <a:schemeClr val="tx1">
                    <a:lumMod val="85000"/>
                    <a:lumOff val="15000"/>
                  </a:schemeClr>
                </a:solidFill>
                <a:effectLst/>
                <a:latin typeface="Aptos" panose="020B0004020202020204" pitchFamily="34" charset="0"/>
              </a:rPr>
              <a:t>Location</a:t>
            </a:r>
            <a:endParaRPr lang="en-US" sz="2400" dirty="0">
              <a:solidFill>
                <a:schemeClr val="tx1">
                  <a:lumMod val="85000"/>
                  <a:lumOff val="15000"/>
                </a:schemeClr>
              </a:solidFill>
              <a:effectLst/>
              <a:latin typeface="Aptos" panose="020B0004020202020204" pitchFamily="34" charset="0"/>
            </a:endParaRPr>
          </a:p>
          <a:p>
            <a:pPr marL="365760" lvl="1">
              <a:lnSpc>
                <a:spcPct val="150000"/>
              </a:lnSpc>
            </a:pPr>
            <a:r>
              <a:rPr lang="en-US" sz="2400" dirty="0">
                <a:solidFill>
                  <a:schemeClr val="tx1">
                    <a:lumMod val="85000"/>
                    <a:lumOff val="15000"/>
                  </a:schemeClr>
                </a:solidFill>
                <a:latin typeface="Aptos" panose="020B0004020202020204" pitchFamily="34" charset="0"/>
              </a:rPr>
              <a:t>Housing type</a:t>
            </a:r>
            <a:endParaRPr lang="en-US" sz="2400" dirty="0">
              <a:solidFill>
                <a:schemeClr val="tx1">
                  <a:lumMod val="85000"/>
                  <a:lumOff val="15000"/>
                </a:schemeClr>
              </a:solidFill>
              <a:effectLst/>
              <a:latin typeface="Aptos" panose="020B0004020202020204" pitchFamily="34" charset="0"/>
            </a:endParaRPr>
          </a:p>
          <a:p>
            <a:pPr marL="365760" lvl="1">
              <a:lnSpc>
                <a:spcPct val="150000"/>
              </a:lnSpc>
            </a:pPr>
            <a:r>
              <a:rPr lang="en-US" sz="2400" u="none" strike="noStrike" dirty="0">
                <a:solidFill>
                  <a:schemeClr val="tx1">
                    <a:lumMod val="85000"/>
                    <a:lumOff val="15000"/>
                  </a:schemeClr>
                </a:solidFill>
                <a:effectLst/>
                <a:latin typeface="Aptos" panose="020B0004020202020204" pitchFamily="34" charset="0"/>
              </a:rPr>
              <a:t>Year built</a:t>
            </a:r>
          </a:p>
          <a:p>
            <a:pPr marL="365760" lvl="1">
              <a:lnSpc>
                <a:spcPct val="150000"/>
              </a:lnSpc>
            </a:pPr>
            <a:r>
              <a:rPr lang="en-US" sz="2400" dirty="0">
                <a:solidFill>
                  <a:schemeClr val="tx1">
                    <a:lumMod val="85000"/>
                    <a:lumOff val="15000"/>
                  </a:schemeClr>
                </a:solidFill>
                <a:latin typeface="Aptos" panose="020B0004020202020204" pitchFamily="34" charset="0"/>
              </a:rPr>
              <a:t>##</a:t>
            </a:r>
            <a:r>
              <a:rPr lang="en-US" sz="2400" u="none" strike="noStrike" dirty="0">
                <a:solidFill>
                  <a:schemeClr val="tx1">
                    <a:lumMod val="85000"/>
                    <a:lumOff val="15000"/>
                  </a:schemeClr>
                </a:solidFill>
                <a:effectLst/>
                <a:latin typeface="Aptos" panose="020B0004020202020204" pitchFamily="34" charset="0"/>
              </a:rPr>
              <a:t> homes per acre</a:t>
            </a:r>
            <a:endParaRPr lang="en-US" sz="2400" dirty="0">
              <a:solidFill>
                <a:schemeClr val="tx1">
                  <a:lumMod val="75000"/>
                  <a:lumOff val="25000"/>
                </a:schemeClr>
              </a:solidFill>
              <a:latin typeface="Aptos" panose="020B0004020202020204" pitchFamily="34" charset="0"/>
            </a:endParaRPr>
          </a:p>
        </p:txBody>
      </p:sp>
      <p:pic>
        <p:nvPicPr>
          <p:cNvPr id="8" name="Picture 7">
            <a:extLst>
              <a:ext uri="{FF2B5EF4-FFF2-40B4-BE49-F238E27FC236}">
                <a16:creationId xmlns:a16="http://schemas.microsoft.com/office/drawing/2014/main" id="{858C55BD-959C-2116-AFEB-5299D9295533}"/>
              </a:ext>
              <a:ext uri="{C183D7F6-B498-43B3-948B-1728B52AA6E4}">
                <adec:decorative xmlns:adec="http://schemas.microsoft.com/office/drawing/2017/decorative" val="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895168" y="409757"/>
            <a:ext cx="449476" cy="449476"/>
          </a:xfrm>
          <a:prstGeom prst="rect">
            <a:avLst/>
          </a:prstGeom>
        </p:spPr>
      </p:pic>
      <p:pic>
        <p:nvPicPr>
          <p:cNvPr id="9" name="Picture 8">
            <a:extLst>
              <a:ext uri="{FF2B5EF4-FFF2-40B4-BE49-F238E27FC236}">
                <a16:creationId xmlns:a16="http://schemas.microsoft.com/office/drawing/2014/main" id="{2716B6E3-BB29-54DD-0988-8E2222428561}"/>
              </a:ext>
              <a:ext uri="{C183D7F6-B498-43B3-948B-1728B52AA6E4}">
                <adec:decorative xmlns:adec="http://schemas.microsoft.com/office/drawing/2017/decorative" val="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782800" y="859233"/>
            <a:ext cx="749125" cy="749125"/>
          </a:xfrm>
          <a:prstGeom prst="rect">
            <a:avLst/>
          </a:prstGeom>
        </p:spPr>
      </p:pic>
      <p:pic>
        <p:nvPicPr>
          <p:cNvPr id="10" name="Picture 9">
            <a:extLst>
              <a:ext uri="{FF2B5EF4-FFF2-40B4-BE49-F238E27FC236}">
                <a16:creationId xmlns:a16="http://schemas.microsoft.com/office/drawing/2014/main" id="{F9A668F5-3FE0-69A8-72B1-500929D3A19F}"/>
              </a:ext>
              <a:ext uri="{C183D7F6-B498-43B3-948B-1728B52AA6E4}">
                <adec:decorative xmlns:adec="http://schemas.microsoft.com/office/drawing/2017/decorative" val="1"/>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970082" y="1619644"/>
            <a:ext cx="374562" cy="374562"/>
          </a:xfrm>
          <a:prstGeom prst="rect">
            <a:avLst/>
          </a:prstGeom>
        </p:spPr>
      </p:pic>
      <p:pic>
        <p:nvPicPr>
          <p:cNvPr id="5" name="Picture 4">
            <a:extLst>
              <a:ext uri="{FF2B5EF4-FFF2-40B4-BE49-F238E27FC236}">
                <a16:creationId xmlns:a16="http://schemas.microsoft.com/office/drawing/2014/main" id="{0ABBC6B3-C1A9-FAD2-2BDE-54ADB7B50ABC}"/>
              </a:ext>
              <a:ext uri="{C183D7F6-B498-43B3-948B-1728B52AA6E4}">
                <adec:decorative xmlns:adec="http://schemas.microsoft.com/office/drawing/2017/decorative" val="1"/>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7925243" y="2600291"/>
            <a:ext cx="552218" cy="552218"/>
          </a:xfrm>
          <a:prstGeom prst="rect">
            <a:avLst/>
          </a:prstGeom>
        </p:spPr>
      </p:pic>
      <p:pic>
        <p:nvPicPr>
          <p:cNvPr id="6" name="Picture 5">
            <a:extLst>
              <a:ext uri="{FF2B5EF4-FFF2-40B4-BE49-F238E27FC236}">
                <a16:creationId xmlns:a16="http://schemas.microsoft.com/office/drawing/2014/main" id="{632A5864-69FD-6E52-39B1-8A307F812DC8}"/>
              </a:ext>
              <a:ext uri="{C183D7F6-B498-43B3-948B-1728B52AA6E4}">
                <adec:decorative xmlns:adec="http://schemas.microsoft.com/office/drawing/2017/decorative" val="1"/>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7955318" y="2098267"/>
            <a:ext cx="492069" cy="492069"/>
          </a:xfrm>
          <a:prstGeom prst="rect">
            <a:avLst/>
          </a:prstGeom>
        </p:spPr>
      </p:pic>
    </p:spTree>
    <p:extLst>
      <p:ext uri="{BB962C8B-B14F-4D97-AF65-F5344CB8AC3E}">
        <p14:creationId xmlns:p14="http://schemas.microsoft.com/office/powerpoint/2010/main" val="11659602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9A6C01-FC17-A2EA-35EB-53EE22E3370B}"/>
              </a:ext>
            </a:extLst>
          </p:cNvPr>
          <p:cNvSpPr>
            <a:spLocks noGrp="1"/>
          </p:cNvSpPr>
          <p:nvPr>
            <p:ph type="title"/>
          </p:nvPr>
        </p:nvSpPr>
        <p:spPr>
          <a:xfrm>
            <a:off x="251925" y="279233"/>
            <a:ext cx="5375152" cy="1555094"/>
          </a:xfrm>
          <a:solidFill>
            <a:srgbClr val="CD7820"/>
          </a:solidFill>
          <a:ln w="38100">
            <a:solidFill>
              <a:srgbClr val="CD7820"/>
            </a:solidFill>
          </a:ln>
        </p:spPr>
        <p:txBody>
          <a:bodyPr lIns="228600" tIns="228600" rIns="228600" bIns="228600" anchor="ctr" anchorCtr="0">
            <a:normAutofit/>
          </a:bodyPr>
          <a:lstStyle/>
          <a:p>
            <a:pPr algn="ctr">
              <a:lnSpc>
                <a:spcPct val="120000"/>
              </a:lnSpc>
              <a:spcAft>
                <a:spcPts val="1800"/>
              </a:spcAft>
            </a:pPr>
            <a:r>
              <a:rPr lang="en-US" sz="2400" b="0" i="1" dirty="0">
                <a:solidFill>
                  <a:schemeClr val="bg1"/>
                </a:solidFill>
                <a:latin typeface="Aptos" panose="020B0004020202020204" pitchFamily="34" charset="0"/>
              </a:rPr>
              <a:t>Home Type:</a:t>
            </a:r>
            <a:br>
              <a:rPr lang="en-US" sz="2800" b="0" i="1" dirty="0">
                <a:solidFill>
                  <a:schemeClr val="bg1"/>
                </a:solidFill>
                <a:latin typeface="Aptos" panose="020B0004020202020204" pitchFamily="34" charset="0"/>
              </a:rPr>
            </a:br>
            <a:r>
              <a:rPr lang="en-US" sz="3100" dirty="0">
                <a:solidFill>
                  <a:schemeClr val="bg1"/>
                </a:solidFill>
              </a:rPr>
              <a:t>Cottage Courts</a:t>
            </a:r>
          </a:p>
        </p:txBody>
      </p:sp>
      <p:pic>
        <p:nvPicPr>
          <p:cNvPr id="22" name="Picture 21">
            <a:extLst>
              <a:ext uri="{FF2B5EF4-FFF2-40B4-BE49-F238E27FC236}">
                <a16:creationId xmlns:a16="http://schemas.microsoft.com/office/drawing/2014/main" id="{E1CD26B9-6813-7BF5-758A-0767545BFD01}"/>
              </a:ext>
              <a:ext uri="{C183D7F6-B498-43B3-948B-1728B52AA6E4}">
                <adec:decorative xmlns:adec="http://schemas.microsoft.com/office/drawing/2017/decorative" val="1"/>
              </a:ext>
            </a:extLst>
          </p:cNvPr>
          <p:cNvPicPr>
            <a:picLocks noChangeAspect="1"/>
          </p:cNvPicPr>
          <p:nvPr/>
        </p:nvPicPr>
        <p:blipFill rotWithShape="1">
          <a:blip r:embed="rId3" cstate="screen">
            <a:alphaModFix amt="27000"/>
            <a:extLst>
              <a:ext uri="{28A0092B-C50C-407E-A947-70E740481C1C}">
                <a14:useLocalDpi xmlns:a14="http://schemas.microsoft.com/office/drawing/2010/main"/>
              </a:ext>
            </a:extLst>
          </a:blip>
          <a:srcRect/>
          <a:stretch/>
        </p:blipFill>
        <p:spPr>
          <a:xfrm>
            <a:off x="194621" y="330547"/>
            <a:ext cx="5371635" cy="1555093"/>
          </a:xfrm>
          <a:prstGeom prst="rect">
            <a:avLst/>
          </a:prstGeom>
          <a:ln>
            <a:noFill/>
          </a:ln>
        </p:spPr>
      </p:pic>
      <p:sp>
        <p:nvSpPr>
          <p:cNvPr id="9" name="Rectangle 8">
            <a:extLst>
              <a:ext uri="{FF2B5EF4-FFF2-40B4-BE49-F238E27FC236}">
                <a16:creationId xmlns:a16="http://schemas.microsoft.com/office/drawing/2014/main" id="{B3E7C2A0-2DF8-EAAC-CA9A-4CF89D652003}"/>
              </a:ext>
              <a:ext uri="{C183D7F6-B498-43B3-948B-1728B52AA6E4}">
                <adec:decorative xmlns:adec="http://schemas.microsoft.com/office/drawing/2017/decorative" val="1"/>
              </a:ext>
            </a:extLst>
          </p:cNvPr>
          <p:cNvSpPr/>
          <p:nvPr/>
        </p:nvSpPr>
        <p:spPr>
          <a:xfrm>
            <a:off x="251923" y="1834326"/>
            <a:ext cx="5371635" cy="4866920"/>
          </a:xfrm>
          <a:prstGeom prst="rect">
            <a:avLst/>
          </a:prstGeom>
          <a:noFill/>
          <a:ln w="38100">
            <a:solidFill>
              <a:srgbClr val="CD782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n illustration of a cottage court">
            <a:extLst>
              <a:ext uri="{FF2B5EF4-FFF2-40B4-BE49-F238E27FC236}">
                <a16:creationId xmlns:a16="http://schemas.microsoft.com/office/drawing/2014/main" id="{AC29D09F-E4ED-7C68-F747-71629632E542}"/>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65904" y="1575634"/>
            <a:ext cx="5629070" cy="4420296"/>
          </a:xfrm>
          <a:prstGeom prst="rect">
            <a:avLst/>
          </a:prstGeom>
        </p:spPr>
      </p:pic>
      <p:sp>
        <p:nvSpPr>
          <p:cNvPr id="5" name="TextBox 4">
            <a:extLst>
              <a:ext uri="{FF2B5EF4-FFF2-40B4-BE49-F238E27FC236}">
                <a16:creationId xmlns:a16="http://schemas.microsoft.com/office/drawing/2014/main" id="{E17CEA5A-23CF-C67C-1B4E-B9056EC9FB16}"/>
              </a:ext>
            </a:extLst>
          </p:cNvPr>
          <p:cNvSpPr txBox="1"/>
          <p:nvPr/>
        </p:nvSpPr>
        <p:spPr>
          <a:xfrm>
            <a:off x="1514877" y="5878760"/>
            <a:ext cx="2845729" cy="369332"/>
          </a:xfrm>
          <a:prstGeom prst="rect">
            <a:avLst/>
          </a:prstGeom>
          <a:noFill/>
        </p:spPr>
        <p:txBody>
          <a:bodyPr wrap="square" rtlCol="0">
            <a:spAutoFit/>
          </a:bodyPr>
          <a:lstStyle/>
          <a:p>
            <a:pPr algn="ctr"/>
            <a:r>
              <a:rPr lang="en-US" b="1" spc="-100" dirty="0">
                <a:solidFill>
                  <a:srgbClr val="633511"/>
                </a:solidFill>
                <a:latin typeface="Aptos" panose="020B0004020202020204" pitchFamily="34" charset="0"/>
              </a:rPr>
              <a:t>20-40 homes per acre (DU/A)</a:t>
            </a:r>
          </a:p>
        </p:txBody>
      </p:sp>
      <p:sp>
        <p:nvSpPr>
          <p:cNvPr id="6" name="TextBox 5">
            <a:extLst>
              <a:ext uri="{FF2B5EF4-FFF2-40B4-BE49-F238E27FC236}">
                <a16:creationId xmlns:a16="http://schemas.microsoft.com/office/drawing/2014/main" id="{65738BA3-08AD-E08E-3FDC-650827408FA0}"/>
              </a:ext>
            </a:extLst>
          </p:cNvPr>
          <p:cNvSpPr txBox="1"/>
          <p:nvPr/>
        </p:nvSpPr>
        <p:spPr>
          <a:xfrm>
            <a:off x="5969285" y="253158"/>
            <a:ext cx="5826475" cy="3231654"/>
          </a:xfrm>
          <a:prstGeom prst="rect">
            <a:avLst/>
          </a:prstGeom>
          <a:noFill/>
        </p:spPr>
        <p:txBody>
          <a:bodyPr wrap="square" rtlCol="0">
            <a:spAutoFit/>
          </a:bodyPr>
          <a:lstStyle/>
          <a:p>
            <a:pPr rtl="0">
              <a:spcBef>
                <a:spcPts val="0"/>
              </a:spcBef>
              <a:spcAft>
                <a:spcPts val="1200"/>
              </a:spcAft>
            </a:pPr>
            <a:r>
              <a:rPr lang="en-US" sz="2000" b="1" i="0" u="none" strike="noStrike" dirty="0">
                <a:solidFill>
                  <a:srgbClr val="633511"/>
                </a:solidFill>
                <a:effectLst/>
                <a:latin typeface="Aptos" panose="020B0004020202020204" pitchFamily="34" charset="0"/>
              </a:rPr>
              <a:t>CHARACTERISTICS</a:t>
            </a:r>
          </a:p>
          <a:p>
            <a:pPr rtl="0">
              <a:spcBef>
                <a:spcPts val="0"/>
              </a:spcBef>
              <a:spcAft>
                <a:spcPts val="1200"/>
              </a:spcAft>
            </a:pPr>
            <a:r>
              <a:rPr lang="en-US" b="1" u="none" strike="noStrike" dirty="0">
                <a:solidFill>
                  <a:srgbClr val="633511"/>
                </a:solidFill>
                <a:effectLst/>
                <a:latin typeface="Aptos" panose="020B0004020202020204" pitchFamily="34" charset="0"/>
              </a:rPr>
              <a:t>A cluster of smaller homes around a shared courtyard or small park.</a:t>
            </a:r>
            <a:endParaRPr lang="en-US" b="1" dirty="0">
              <a:solidFill>
                <a:srgbClr val="633511"/>
              </a:solidFill>
              <a:effectLst/>
              <a:latin typeface="Aptos" panose="020B0004020202020204" pitchFamily="34" charset="0"/>
            </a:endParaRPr>
          </a:p>
          <a:p>
            <a:pPr marL="285750" indent="-285750" rtl="0">
              <a:spcBef>
                <a:spcPts val="0"/>
              </a:spcBef>
              <a:spcAft>
                <a:spcPts val="1200"/>
              </a:spcAft>
              <a:buFont typeface="Arial" panose="020B0604020202020204" pitchFamily="34" charset="0"/>
              <a:buChar char="•"/>
            </a:pPr>
            <a:r>
              <a:rPr lang="en-US" b="0" i="0" u="none" strike="noStrike" dirty="0">
                <a:solidFill>
                  <a:srgbClr val="633511"/>
                </a:solidFill>
                <a:effectLst/>
                <a:latin typeface="Aptos" panose="020B0004020202020204" pitchFamily="34" charset="0"/>
              </a:rPr>
              <a:t>Usually one- or two- story buildings.</a:t>
            </a:r>
            <a:endParaRPr lang="en-US" b="0" dirty="0">
              <a:solidFill>
                <a:srgbClr val="633511"/>
              </a:solidFill>
              <a:effectLst/>
              <a:latin typeface="Aptos" panose="020B0004020202020204" pitchFamily="34" charset="0"/>
            </a:endParaRPr>
          </a:p>
          <a:p>
            <a:pPr marL="285750" indent="-285750" rtl="0">
              <a:spcBef>
                <a:spcPts val="0"/>
              </a:spcBef>
              <a:spcAft>
                <a:spcPts val="1200"/>
              </a:spcAft>
              <a:buFont typeface="Arial" panose="020B0604020202020204" pitchFamily="34" charset="0"/>
              <a:buChar char="•"/>
            </a:pPr>
            <a:r>
              <a:rPr lang="en-US" b="0" i="0" u="none" strike="noStrike" dirty="0">
                <a:solidFill>
                  <a:srgbClr val="633511"/>
                </a:solidFill>
                <a:effectLst/>
                <a:latin typeface="Aptos" panose="020B0004020202020204" pitchFamily="34" charset="0"/>
              </a:rPr>
              <a:t>Were more common in the first half of the 1900s, but there are more recent examples in some communities.</a:t>
            </a:r>
            <a:endParaRPr lang="en-US" b="0" dirty="0">
              <a:solidFill>
                <a:srgbClr val="633511"/>
              </a:solidFill>
              <a:effectLst/>
              <a:latin typeface="Aptos" panose="020B0004020202020204" pitchFamily="34" charset="0"/>
            </a:endParaRPr>
          </a:p>
          <a:p>
            <a:pPr marL="285750" indent="-285750" rtl="0">
              <a:spcBef>
                <a:spcPts val="0"/>
              </a:spcBef>
              <a:spcAft>
                <a:spcPts val="1200"/>
              </a:spcAft>
              <a:buFont typeface="Arial" panose="020B0604020202020204" pitchFamily="34" charset="0"/>
              <a:buChar char="•"/>
            </a:pPr>
            <a:r>
              <a:rPr lang="en-US" b="0" i="0" u="none" strike="noStrike" dirty="0">
                <a:solidFill>
                  <a:srgbClr val="633511"/>
                </a:solidFill>
                <a:effectLst/>
                <a:latin typeface="Aptos" panose="020B0004020202020204" pitchFamily="34" charset="0"/>
              </a:rPr>
              <a:t>Sometimes built with other amenities for families to share in addition to green space.</a:t>
            </a:r>
            <a:br>
              <a:rPr lang="en-US" sz="1600" dirty="0">
                <a:latin typeface="Aptos" panose="020B0004020202020204" pitchFamily="34" charset="0"/>
              </a:rPr>
            </a:br>
            <a:endParaRPr lang="en-US" dirty="0">
              <a:solidFill>
                <a:schemeClr val="tx1">
                  <a:lumMod val="85000"/>
                  <a:lumOff val="15000"/>
                </a:schemeClr>
              </a:solidFill>
              <a:latin typeface="Aptos" panose="020B0004020202020204" pitchFamily="34" charset="0"/>
            </a:endParaRPr>
          </a:p>
        </p:txBody>
      </p:sp>
      <p:sp>
        <p:nvSpPr>
          <p:cNvPr id="3" name="TextBox 2">
            <a:extLst>
              <a:ext uri="{FF2B5EF4-FFF2-40B4-BE49-F238E27FC236}">
                <a16:creationId xmlns:a16="http://schemas.microsoft.com/office/drawing/2014/main" id="{C01D580A-8362-EE85-DDCF-4A86E313D6D7}"/>
              </a:ext>
            </a:extLst>
          </p:cNvPr>
          <p:cNvSpPr txBox="1"/>
          <p:nvPr/>
        </p:nvSpPr>
        <p:spPr>
          <a:xfrm>
            <a:off x="6096000" y="3895872"/>
            <a:ext cx="6211328" cy="553998"/>
          </a:xfrm>
          <a:prstGeom prst="rect">
            <a:avLst/>
          </a:prstGeom>
          <a:solidFill>
            <a:srgbClr val="CD7820">
              <a:alpha val="20000"/>
            </a:srgbClr>
          </a:solidFill>
        </p:spPr>
        <p:txBody>
          <a:bodyPr wrap="square" lIns="137160" tIns="137160" rIns="137160" bIns="137160" rtlCol="0" anchor="ctr" anchorCtr="0">
            <a:spAutoFit/>
          </a:bodyPr>
          <a:lstStyle/>
          <a:p>
            <a:r>
              <a:rPr lang="en-US" b="0" i="0" u="none" strike="noStrike" dirty="0">
                <a:solidFill>
                  <a:srgbClr val="633511"/>
                </a:solidFill>
                <a:effectLst/>
                <a:latin typeface="Aptos" panose="020B0004020202020204" pitchFamily="34" charset="0"/>
              </a:rPr>
              <a:t>What housing needs do cottage courts serve?</a:t>
            </a:r>
            <a:endParaRPr lang="en-US" b="0" dirty="0">
              <a:solidFill>
                <a:srgbClr val="633511"/>
              </a:solidFill>
              <a:effectLst/>
              <a:latin typeface="Aptos" panose="020B0004020202020204" pitchFamily="34" charset="0"/>
            </a:endParaRPr>
          </a:p>
        </p:txBody>
      </p:sp>
      <p:sp>
        <p:nvSpPr>
          <p:cNvPr id="7" name="TextBox 6">
            <a:extLst>
              <a:ext uri="{FF2B5EF4-FFF2-40B4-BE49-F238E27FC236}">
                <a16:creationId xmlns:a16="http://schemas.microsoft.com/office/drawing/2014/main" id="{196AF513-CA0E-2750-385D-A9EC0E397E93}"/>
              </a:ext>
            </a:extLst>
          </p:cNvPr>
          <p:cNvSpPr txBox="1"/>
          <p:nvPr/>
        </p:nvSpPr>
        <p:spPr>
          <a:xfrm>
            <a:off x="6096000" y="4709261"/>
            <a:ext cx="6211328" cy="830997"/>
          </a:xfrm>
          <a:prstGeom prst="rect">
            <a:avLst/>
          </a:prstGeom>
          <a:solidFill>
            <a:srgbClr val="CD7820">
              <a:alpha val="20000"/>
            </a:srgbClr>
          </a:solidFill>
        </p:spPr>
        <p:txBody>
          <a:bodyPr wrap="square" lIns="137160" tIns="137160" rIns="457200" bIns="137160" rtlCol="0" anchor="ctr" anchorCtr="0">
            <a:spAutoFit/>
          </a:bodyPr>
          <a:lstStyle/>
          <a:p>
            <a:r>
              <a:rPr lang="en-US" b="0" i="0" u="none" strike="noStrike" dirty="0">
                <a:solidFill>
                  <a:srgbClr val="633511"/>
                </a:solidFill>
                <a:effectLst/>
                <a:latin typeface="Aptos" panose="020B0004020202020204" pitchFamily="34" charset="0"/>
              </a:rPr>
              <a:t>Are there cottage courts in our community today?</a:t>
            </a:r>
            <a:r>
              <a:rPr lang="en-US" b="0" dirty="0">
                <a:solidFill>
                  <a:srgbClr val="633511"/>
                </a:solidFill>
                <a:latin typeface="Aptos" panose="020B0004020202020204" pitchFamily="34" charset="0"/>
              </a:rPr>
              <a:t> </a:t>
            </a:r>
            <a:r>
              <a:rPr lang="en-US" b="0" i="0" u="none" strike="noStrike" dirty="0">
                <a:solidFill>
                  <a:srgbClr val="633511"/>
                </a:solidFill>
                <a:effectLst/>
                <a:latin typeface="Aptos" panose="020B0004020202020204" pitchFamily="34" charset="0"/>
              </a:rPr>
              <a:t>Where are they?</a:t>
            </a:r>
            <a:endParaRPr lang="en-US" b="0" dirty="0">
              <a:solidFill>
                <a:srgbClr val="633511"/>
              </a:solidFill>
              <a:effectLst/>
              <a:latin typeface="Aptos" panose="020B0004020202020204" pitchFamily="34" charset="0"/>
            </a:endParaRPr>
          </a:p>
        </p:txBody>
      </p:sp>
      <p:sp>
        <p:nvSpPr>
          <p:cNvPr id="8" name="TextBox 7">
            <a:extLst>
              <a:ext uri="{FF2B5EF4-FFF2-40B4-BE49-F238E27FC236}">
                <a16:creationId xmlns:a16="http://schemas.microsoft.com/office/drawing/2014/main" id="{C88E6325-331E-BD4E-E144-B66E56C1A606}"/>
              </a:ext>
            </a:extLst>
          </p:cNvPr>
          <p:cNvSpPr txBox="1"/>
          <p:nvPr/>
        </p:nvSpPr>
        <p:spPr>
          <a:xfrm>
            <a:off x="6096000" y="5784260"/>
            <a:ext cx="6211328" cy="830997"/>
          </a:xfrm>
          <a:prstGeom prst="rect">
            <a:avLst/>
          </a:prstGeom>
          <a:solidFill>
            <a:srgbClr val="CD7820">
              <a:alpha val="20000"/>
            </a:srgbClr>
          </a:solidFill>
        </p:spPr>
        <p:txBody>
          <a:bodyPr wrap="square" lIns="137160" tIns="137160" rIns="137160" bIns="137160" rtlCol="0" anchor="ctr" anchorCtr="0">
            <a:spAutoFit/>
          </a:bodyPr>
          <a:lstStyle/>
          <a:p>
            <a:pPr rtl="0">
              <a:spcBef>
                <a:spcPts val="0"/>
              </a:spcBef>
              <a:spcAft>
                <a:spcPts val="0"/>
              </a:spcAft>
            </a:pPr>
            <a:r>
              <a:rPr lang="en-US" b="0" i="0" u="none" strike="noStrike" dirty="0">
                <a:solidFill>
                  <a:srgbClr val="633511"/>
                </a:solidFill>
                <a:effectLst/>
                <a:latin typeface="Aptos" panose="020B0004020202020204" pitchFamily="34" charset="0"/>
              </a:rPr>
              <a:t>Are there places in our community where cottage courts could work?</a:t>
            </a:r>
            <a:endParaRPr lang="en-US" b="0" dirty="0">
              <a:solidFill>
                <a:srgbClr val="633511"/>
              </a:solidFill>
              <a:effectLst/>
              <a:latin typeface="Aptos" panose="020B0004020202020204" pitchFamily="34" charset="0"/>
            </a:endParaRPr>
          </a:p>
        </p:txBody>
      </p:sp>
    </p:spTree>
    <p:extLst>
      <p:ext uri="{BB962C8B-B14F-4D97-AF65-F5344CB8AC3E}">
        <p14:creationId xmlns:p14="http://schemas.microsoft.com/office/powerpoint/2010/main" val="307045864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9A6C01-FC17-A2EA-35EB-53EE22E3370B}"/>
              </a:ext>
            </a:extLst>
          </p:cNvPr>
          <p:cNvSpPr>
            <a:spLocks noGrp="1"/>
          </p:cNvSpPr>
          <p:nvPr>
            <p:ph type="title"/>
          </p:nvPr>
        </p:nvSpPr>
        <p:spPr>
          <a:xfrm>
            <a:off x="301173" y="253158"/>
            <a:ext cx="7322252" cy="815354"/>
          </a:xfrm>
          <a:solidFill>
            <a:srgbClr val="CD7820"/>
          </a:solidFill>
          <a:ln w="76200">
            <a:solidFill>
              <a:srgbClr val="CD7820"/>
            </a:solidFill>
          </a:ln>
        </p:spPr>
        <p:txBody>
          <a:bodyPr lIns="228600" tIns="228600" rIns="228600" bIns="228600" anchor="ctr" anchorCtr="0">
            <a:noAutofit/>
          </a:bodyPr>
          <a:lstStyle/>
          <a:p>
            <a:pPr algn="ctr">
              <a:lnSpc>
                <a:spcPct val="120000"/>
              </a:lnSpc>
              <a:spcAft>
                <a:spcPts val="1800"/>
              </a:spcAft>
            </a:pPr>
            <a:r>
              <a:rPr lang="en-US" sz="2800" dirty="0">
                <a:solidFill>
                  <a:schemeClr val="bg1"/>
                </a:solidFill>
              </a:rPr>
              <a:t>Cottage Court Example </a:t>
            </a:r>
          </a:p>
        </p:txBody>
      </p:sp>
      <p:pic>
        <p:nvPicPr>
          <p:cNvPr id="24" name="Picture 23" descr="A photo of a cottage court with small traditional style units with a shared pedestrian path and small lawns">
            <a:extLst>
              <a:ext uri="{FF2B5EF4-FFF2-40B4-BE49-F238E27FC236}">
                <a16:creationId xmlns:a16="http://schemas.microsoft.com/office/drawing/2014/main" id="{9ED08714-840A-6F57-95A4-7F8A83275BAD}"/>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p:blipFill>
        <p:spPr bwMode="auto">
          <a:xfrm>
            <a:off x="301173" y="1075936"/>
            <a:ext cx="7322252" cy="5528906"/>
          </a:xfrm>
          <a:prstGeom prst="rect">
            <a:avLst/>
          </a:prstGeom>
          <a:noFill/>
          <a:ln w="38100">
            <a:solidFill>
              <a:srgbClr val="CD7820"/>
            </a:solidFill>
          </a:ln>
          <a:extLst>
            <a:ext uri="{909E8E84-426E-40DD-AFC4-6F175D3DCCD1}">
              <a14:hiddenFill xmlns:a14="http://schemas.microsoft.com/office/drawing/2010/main">
                <a:solidFill>
                  <a:srgbClr val="FFFFFF"/>
                </a:solidFill>
              </a14:hiddenFill>
            </a:ext>
          </a:extLst>
        </p:spPr>
      </p:pic>
      <p:sp>
        <p:nvSpPr>
          <p:cNvPr id="18" name="TextBox 17">
            <a:extLst>
              <a:ext uri="{FF2B5EF4-FFF2-40B4-BE49-F238E27FC236}">
                <a16:creationId xmlns:a16="http://schemas.microsoft.com/office/drawing/2014/main" id="{59D50EA8-921E-1D69-4DBB-1785670B7EB0}"/>
              </a:ext>
            </a:extLst>
          </p:cNvPr>
          <p:cNvSpPr txBox="1"/>
          <p:nvPr/>
        </p:nvSpPr>
        <p:spPr>
          <a:xfrm>
            <a:off x="7925243" y="130714"/>
            <a:ext cx="3683422" cy="2252049"/>
          </a:xfrm>
          <a:prstGeom prst="rect">
            <a:avLst/>
          </a:prstGeom>
          <a:noFill/>
        </p:spPr>
        <p:txBody>
          <a:bodyPr wrap="square" lIns="228600" tIns="228600" rIns="0" bIns="228600" rtlCol="0" anchor="t" anchorCtr="0">
            <a:noAutofit/>
          </a:bodyPr>
          <a:lstStyle/>
          <a:p>
            <a:pPr marL="365760" lvl="1">
              <a:lnSpc>
                <a:spcPct val="150000"/>
              </a:lnSpc>
            </a:pPr>
            <a:r>
              <a:rPr lang="en-US" sz="2400" u="none" strike="noStrike" dirty="0">
                <a:solidFill>
                  <a:schemeClr val="tx1">
                    <a:lumMod val="85000"/>
                    <a:lumOff val="15000"/>
                  </a:schemeClr>
                </a:solidFill>
                <a:effectLst/>
                <a:latin typeface="Aptos" panose="020B0004020202020204" pitchFamily="34" charset="0"/>
              </a:rPr>
              <a:t>1508 10</a:t>
            </a:r>
            <a:r>
              <a:rPr lang="en-US" sz="2400" u="none" strike="noStrike" baseline="30000" dirty="0">
                <a:solidFill>
                  <a:schemeClr val="tx1">
                    <a:lumMod val="85000"/>
                    <a:lumOff val="15000"/>
                  </a:schemeClr>
                </a:solidFill>
                <a:effectLst/>
                <a:latin typeface="Aptos" panose="020B0004020202020204" pitchFamily="34" charset="0"/>
              </a:rPr>
              <a:t>th</a:t>
            </a:r>
            <a:r>
              <a:rPr lang="en-US" sz="2400" u="none" strike="noStrike" dirty="0">
                <a:solidFill>
                  <a:schemeClr val="tx1">
                    <a:lumMod val="85000"/>
                    <a:lumOff val="15000"/>
                  </a:schemeClr>
                </a:solidFill>
                <a:effectLst/>
                <a:latin typeface="Aptos" panose="020B0004020202020204" pitchFamily="34" charset="0"/>
              </a:rPr>
              <a:t> St</a:t>
            </a:r>
            <a:endParaRPr lang="en-US" sz="2400" dirty="0">
              <a:solidFill>
                <a:schemeClr val="tx1">
                  <a:lumMod val="85000"/>
                  <a:lumOff val="15000"/>
                </a:schemeClr>
              </a:solidFill>
              <a:effectLst/>
              <a:latin typeface="Aptos" panose="020B0004020202020204" pitchFamily="34" charset="0"/>
            </a:endParaRPr>
          </a:p>
          <a:p>
            <a:pPr marL="365760" lvl="1">
              <a:lnSpc>
                <a:spcPct val="150000"/>
              </a:lnSpc>
            </a:pPr>
            <a:r>
              <a:rPr lang="en-US" sz="2400" u="none" strike="noStrike" dirty="0">
                <a:solidFill>
                  <a:schemeClr val="tx1">
                    <a:lumMod val="85000"/>
                    <a:lumOff val="15000"/>
                  </a:schemeClr>
                </a:solidFill>
                <a:effectLst/>
                <a:latin typeface="Aptos" panose="020B0004020202020204" pitchFamily="34" charset="0"/>
              </a:rPr>
              <a:t>Alameda County</a:t>
            </a:r>
            <a:endParaRPr lang="en-US" sz="2400" dirty="0">
              <a:solidFill>
                <a:schemeClr val="tx1">
                  <a:lumMod val="85000"/>
                  <a:lumOff val="15000"/>
                </a:schemeClr>
              </a:solidFill>
              <a:effectLst/>
              <a:latin typeface="Aptos" panose="020B0004020202020204" pitchFamily="34" charset="0"/>
            </a:endParaRPr>
          </a:p>
          <a:p>
            <a:pPr marL="365760" lvl="1">
              <a:lnSpc>
                <a:spcPct val="150000"/>
              </a:lnSpc>
            </a:pPr>
            <a:r>
              <a:rPr lang="en-US" sz="2400" u="none" strike="noStrike" dirty="0">
                <a:solidFill>
                  <a:schemeClr val="tx1">
                    <a:lumMod val="85000"/>
                    <a:lumOff val="15000"/>
                  </a:schemeClr>
                </a:solidFill>
                <a:effectLst/>
                <a:latin typeface="Aptos" panose="020B0004020202020204" pitchFamily="34" charset="0"/>
              </a:rPr>
              <a:t>Market-rate senior</a:t>
            </a:r>
          </a:p>
          <a:p>
            <a:pPr marL="365760" lvl="1">
              <a:lnSpc>
                <a:spcPct val="150000"/>
              </a:lnSpc>
            </a:pPr>
            <a:r>
              <a:rPr lang="en-US" sz="2400" dirty="0">
                <a:solidFill>
                  <a:schemeClr val="tx1">
                    <a:lumMod val="85000"/>
                    <a:lumOff val="15000"/>
                  </a:schemeClr>
                </a:solidFill>
                <a:latin typeface="Aptos" panose="020B0004020202020204" pitchFamily="34" charset="0"/>
              </a:rPr>
              <a:t>Built 1926</a:t>
            </a:r>
            <a:endParaRPr lang="en-US" sz="2400" dirty="0">
              <a:solidFill>
                <a:schemeClr val="tx1">
                  <a:lumMod val="85000"/>
                  <a:lumOff val="15000"/>
                </a:schemeClr>
              </a:solidFill>
              <a:effectLst/>
              <a:latin typeface="Aptos" panose="020B0004020202020204" pitchFamily="34" charset="0"/>
            </a:endParaRPr>
          </a:p>
          <a:p>
            <a:pPr marL="365760" lvl="1">
              <a:lnSpc>
                <a:spcPct val="150000"/>
              </a:lnSpc>
            </a:pPr>
            <a:r>
              <a:rPr lang="en-US" sz="2400" dirty="0">
                <a:solidFill>
                  <a:schemeClr val="tx1">
                    <a:lumMod val="85000"/>
                    <a:lumOff val="15000"/>
                  </a:schemeClr>
                </a:solidFill>
                <a:latin typeface="Aptos" panose="020B0004020202020204" pitchFamily="34" charset="0"/>
              </a:rPr>
              <a:t>30</a:t>
            </a:r>
            <a:r>
              <a:rPr lang="en-US" sz="2400" u="none" strike="noStrike" dirty="0">
                <a:solidFill>
                  <a:schemeClr val="tx1">
                    <a:lumMod val="85000"/>
                    <a:lumOff val="15000"/>
                  </a:schemeClr>
                </a:solidFill>
                <a:effectLst/>
                <a:latin typeface="Aptos" panose="020B0004020202020204" pitchFamily="34" charset="0"/>
              </a:rPr>
              <a:t> homes per acre</a:t>
            </a:r>
            <a:endParaRPr lang="en-US" sz="2400" dirty="0">
              <a:solidFill>
                <a:schemeClr val="tx1">
                  <a:lumMod val="75000"/>
                  <a:lumOff val="25000"/>
                </a:schemeClr>
              </a:solidFill>
              <a:latin typeface="Aptos" panose="020B0004020202020204" pitchFamily="34" charset="0"/>
            </a:endParaRPr>
          </a:p>
        </p:txBody>
      </p:sp>
      <p:pic>
        <p:nvPicPr>
          <p:cNvPr id="25" name="Picture 24">
            <a:extLst>
              <a:ext uri="{FF2B5EF4-FFF2-40B4-BE49-F238E27FC236}">
                <a16:creationId xmlns:a16="http://schemas.microsoft.com/office/drawing/2014/main" id="{DEB993E9-38E2-FC7D-2DB2-AC66B019A46E}"/>
              </a:ext>
              <a:ext uri="{C183D7F6-B498-43B3-948B-1728B52AA6E4}">
                <adec:decorative xmlns:adec="http://schemas.microsoft.com/office/drawing/2017/decorative" val="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837293" y="409757"/>
            <a:ext cx="449476" cy="449476"/>
          </a:xfrm>
          <a:prstGeom prst="rect">
            <a:avLst/>
          </a:prstGeom>
        </p:spPr>
      </p:pic>
      <p:pic>
        <p:nvPicPr>
          <p:cNvPr id="26" name="Picture 25">
            <a:extLst>
              <a:ext uri="{FF2B5EF4-FFF2-40B4-BE49-F238E27FC236}">
                <a16:creationId xmlns:a16="http://schemas.microsoft.com/office/drawing/2014/main" id="{3395D56B-788E-BDBF-177D-F8D0DE0803D8}"/>
              </a:ext>
              <a:ext uri="{C183D7F6-B498-43B3-948B-1728B52AA6E4}">
                <adec:decorative xmlns:adec="http://schemas.microsoft.com/office/drawing/2017/decorative" val="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724925" y="859233"/>
            <a:ext cx="749125" cy="749125"/>
          </a:xfrm>
          <a:prstGeom prst="rect">
            <a:avLst/>
          </a:prstGeom>
        </p:spPr>
      </p:pic>
      <p:pic>
        <p:nvPicPr>
          <p:cNvPr id="27" name="Picture 26">
            <a:extLst>
              <a:ext uri="{FF2B5EF4-FFF2-40B4-BE49-F238E27FC236}">
                <a16:creationId xmlns:a16="http://schemas.microsoft.com/office/drawing/2014/main" id="{06FEF588-7D36-E50E-9224-D731B95F96BB}"/>
              </a:ext>
              <a:ext uri="{C183D7F6-B498-43B3-948B-1728B52AA6E4}">
                <adec:decorative xmlns:adec="http://schemas.microsoft.com/office/drawing/2017/decorative" val="1"/>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912207" y="1619644"/>
            <a:ext cx="374562" cy="374562"/>
          </a:xfrm>
          <a:prstGeom prst="rect">
            <a:avLst/>
          </a:prstGeom>
        </p:spPr>
      </p:pic>
      <p:pic>
        <p:nvPicPr>
          <p:cNvPr id="28" name="Picture 27">
            <a:extLst>
              <a:ext uri="{FF2B5EF4-FFF2-40B4-BE49-F238E27FC236}">
                <a16:creationId xmlns:a16="http://schemas.microsoft.com/office/drawing/2014/main" id="{2A52B7FB-76B2-6861-86B8-E00A0DF0DC69}"/>
              </a:ext>
              <a:ext uri="{C183D7F6-B498-43B3-948B-1728B52AA6E4}">
                <adec:decorative xmlns:adec="http://schemas.microsoft.com/office/drawing/2017/decorative" val="1"/>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7867368" y="2582200"/>
            <a:ext cx="552218" cy="552218"/>
          </a:xfrm>
          <a:prstGeom prst="rect">
            <a:avLst/>
          </a:prstGeom>
        </p:spPr>
      </p:pic>
      <p:pic>
        <p:nvPicPr>
          <p:cNvPr id="3" name="Picture 2">
            <a:extLst>
              <a:ext uri="{FF2B5EF4-FFF2-40B4-BE49-F238E27FC236}">
                <a16:creationId xmlns:a16="http://schemas.microsoft.com/office/drawing/2014/main" id="{B12405DC-1ACC-8875-8695-90DAA30EAE75}"/>
              </a:ext>
              <a:ext uri="{C183D7F6-B498-43B3-948B-1728B52AA6E4}">
                <adec:decorative xmlns:adec="http://schemas.microsoft.com/office/drawing/2017/decorative" val="1"/>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7853452" y="2084972"/>
            <a:ext cx="492069" cy="492069"/>
          </a:xfrm>
          <a:prstGeom prst="rect">
            <a:avLst/>
          </a:prstGeom>
        </p:spPr>
      </p:pic>
    </p:spTree>
    <p:extLst>
      <p:ext uri="{BB962C8B-B14F-4D97-AF65-F5344CB8AC3E}">
        <p14:creationId xmlns:p14="http://schemas.microsoft.com/office/powerpoint/2010/main" val="165845555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9A6C01-FC17-A2EA-35EB-53EE22E3370B}"/>
              </a:ext>
            </a:extLst>
          </p:cNvPr>
          <p:cNvSpPr>
            <a:spLocks noGrp="1"/>
          </p:cNvSpPr>
          <p:nvPr>
            <p:ph type="title"/>
          </p:nvPr>
        </p:nvSpPr>
        <p:spPr>
          <a:xfrm>
            <a:off x="301173" y="253158"/>
            <a:ext cx="7322252" cy="815354"/>
          </a:xfrm>
          <a:solidFill>
            <a:srgbClr val="CD7820"/>
          </a:solidFill>
          <a:ln w="76200">
            <a:solidFill>
              <a:srgbClr val="CD7820"/>
            </a:solidFill>
          </a:ln>
        </p:spPr>
        <p:txBody>
          <a:bodyPr lIns="228600" tIns="228600" rIns="228600" bIns="228600" anchor="ctr" anchorCtr="0">
            <a:noAutofit/>
          </a:bodyPr>
          <a:lstStyle/>
          <a:p>
            <a:pPr algn="ctr">
              <a:lnSpc>
                <a:spcPct val="120000"/>
              </a:lnSpc>
              <a:spcAft>
                <a:spcPts val="1800"/>
              </a:spcAft>
            </a:pPr>
            <a:r>
              <a:rPr lang="en-US" sz="2800" dirty="0">
                <a:solidFill>
                  <a:schemeClr val="bg1"/>
                </a:solidFill>
              </a:rPr>
              <a:t>Cottage Court Example</a:t>
            </a:r>
          </a:p>
        </p:txBody>
      </p:sp>
      <p:pic>
        <p:nvPicPr>
          <p:cNvPr id="3" name="Picture 2" descr="A photo of cottage courts in a Southwest style with a shared paved driveway leading to a shared garage">
            <a:extLst>
              <a:ext uri="{FF2B5EF4-FFF2-40B4-BE49-F238E27FC236}">
                <a16:creationId xmlns:a16="http://schemas.microsoft.com/office/drawing/2014/main" id="{2D0643E7-0212-E829-E3D8-26C73440B1B6}"/>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p:blipFill>
        <p:spPr bwMode="auto">
          <a:xfrm>
            <a:off x="301173" y="1075936"/>
            <a:ext cx="7322252" cy="5528906"/>
          </a:xfrm>
          <a:prstGeom prst="rect">
            <a:avLst/>
          </a:prstGeom>
          <a:noFill/>
          <a:ln w="38100">
            <a:solidFill>
              <a:srgbClr val="CD7820"/>
            </a:solidFill>
          </a:ln>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70324B4E-7985-5638-199D-3F4CDB6CD757}"/>
              </a:ext>
            </a:extLst>
          </p:cNvPr>
          <p:cNvSpPr txBox="1"/>
          <p:nvPr/>
        </p:nvSpPr>
        <p:spPr>
          <a:xfrm>
            <a:off x="8085762" y="130713"/>
            <a:ext cx="3605096" cy="3469014"/>
          </a:xfrm>
          <a:prstGeom prst="rect">
            <a:avLst/>
          </a:prstGeom>
          <a:noFill/>
        </p:spPr>
        <p:txBody>
          <a:bodyPr wrap="square" lIns="228600" tIns="228600" rIns="0" bIns="228600" rtlCol="0" anchor="t" anchorCtr="0">
            <a:noAutofit/>
          </a:bodyPr>
          <a:lstStyle/>
          <a:p>
            <a:pPr marL="365760" lvl="1">
              <a:lnSpc>
                <a:spcPct val="150000"/>
              </a:lnSpc>
            </a:pPr>
            <a:r>
              <a:rPr lang="en-US" sz="2400" dirty="0">
                <a:solidFill>
                  <a:schemeClr val="tx1">
                    <a:lumMod val="85000"/>
                    <a:lumOff val="15000"/>
                  </a:schemeClr>
                </a:solidFill>
                <a:latin typeface="Aptos" panose="020B0004020202020204" pitchFamily="34" charset="0"/>
              </a:rPr>
              <a:t>150 Birch St</a:t>
            </a:r>
            <a:endParaRPr lang="en-US" sz="2400" dirty="0">
              <a:solidFill>
                <a:schemeClr val="tx1">
                  <a:lumMod val="85000"/>
                  <a:lumOff val="15000"/>
                </a:schemeClr>
              </a:solidFill>
              <a:effectLst/>
              <a:latin typeface="Aptos" panose="020B0004020202020204" pitchFamily="34" charset="0"/>
            </a:endParaRPr>
          </a:p>
          <a:p>
            <a:pPr marL="365760" lvl="1">
              <a:lnSpc>
                <a:spcPct val="150000"/>
              </a:lnSpc>
            </a:pPr>
            <a:r>
              <a:rPr lang="en-US" sz="2400" u="none" strike="noStrike" dirty="0">
                <a:solidFill>
                  <a:schemeClr val="tx1">
                    <a:lumMod val="85000"/>
                    <a:lumOff val="15000"/>
                  </a:schemeClr>
                </a:solidFill>
                <a:effectLst/>
                <a:latin typeface="Aptos" panose="020B0004020202020204" pitchFamily="34" charset="0"/>
              </a:rPr>
              <a:t>San Mateo County</a:t>
            </a:r>
          </a:p>
          <a:p>
            <a:pPr marL="365760" lvl="1">
              <a:lnSpc>
                <a:spcPct val="150000"/>
              </a:lnSpc>
            </a:pPr>
            <a:r>
              <a:rPr lang="en-US" sz="2400" dirty="0">
                <a:solidFill>
                  <a:schemeClr val="tx1">
                    <a:lumMod val="85000"/>
                    <a:lumOff val="15000"/>
                  </a:schemeClr>
                </a:solidFill>
                <a:latin typeface="Aptos" panose="020B0004020202020204" pitchFamily="34" charset="0"/>
              </a:rPr>
              <a:t>Built 1922</a:t>
            </a:r>
          </a:p>
          <a:p>
            <a:pPr marL="365760" lvl="1">
              <a:lnSpc>
                <a:spcPct val="150000"/>
              </a:lnSpc>
            </a:pPr>
            <a:r>
              <a:rPr lang="en-US" sz="2400" dirty="0">
                <a:solidFill>
                  <a:schemeClr val="tx1">
                    <a:lumMod val="85000"/>
                    <a:lumOff val="15000"/>
                  </a:schemeClr>
                </a:solidFill>
                <a:effectLst/>
                <a:latin typeface="Aptos" panose="020B0004020202020204" pitchFamily="34" charset="0"/>
              </a:rPr>
              <a:t>28 homes per acre</a:t>
            </a:r>
          </a:p>
        </p:txBody>
      </p:sp>
      <p:pic>
        <p:nvPicPr>
          <p:cNvPr id="8" name="Picture 7">
            <a:extLst>
              <a:ext uri="{FF2B5EF4-FFF2-40B4-BE49-F238E27FC236}">
                <a16:creationId xmlns:a16="http://schemas.microsoft.com/office/drawing/2014/main" id="{858C55BD-959C-2116-AFEB-5299D9295533}"/>
              </a:ext>
              <a:ext uri="{C183D7F6-B498-43B3-948B-1728B52AA6E4}">
                <adec:decorative xmlns:adec="http://schemas.microsoft.com/office/drawing/2017/decorative" val="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895168" y="409757"/>
            <a:ext cx="449476" cy="449476"/>
          </a:xfrm>
          <a:prstGeom prst="rect">
            <a:avLst/>
          </a:prstGeom>
        </p:spPr>
      </p:pic>
      <p:pic>
        <p:nvPicPr>
          <p:cNvPr id="9" name="Picture 8">
            <a:extLst>
              <a:ext uri="{FF2B5EF4-FFF2-40B4-BE49-F238E27FC236}">
                <a16:creationId xmlns:a16="http://schemas.microsoft.com/office/drawing/2014/main" id="{2716B6E3-BB29-54DD-0988-8E2222428561}"/>
              </a:ext>
              <a:ext uri="{C183D7F6-B498-43B3-948B-1728B52AA6E4}">
                <adec:decorative xmlns:adec="http://schemas.microsoft.com/office/drawing/2017/decorative" val="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782800" y="859233"/>
            <a:ext cx="749125" cy="749125"/>
          </a:xfrm>
          <a:prstGeom prst="rect">
            <a:avLst/>
          </a:prstGeom>
        </p:spPr>
      </p:pic>
      <p:pic>
        <p:nvPicPr>
          <p:cNvPr id="4" name="Picture 3">
            <a:extLst>
              <a:ext uri="{FF2B5EF4-FFF2-40B4-BE49-F238E27FC236}">
                <a16:creationId xmlns:a16="http://schemas.microsoft.com/office/drawing/2014/main" id="{51B97B75-0255-731C-F771-C2EF4E537CF3}"/>
              </a:ext>
              <a:ext uri="{C183D7F6-B498-43B3-948B-1728B52AA6E4}">
                <adec:decorative xmlns:adec="http://schemas.microsoft.com/office/drawing/2017/decorative" val="1"/>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940303" y="2034466"/>
            <a:ext cx="552218" cy="552218"/>
          </a:xfrm>
          <a:prstGeom prst="rect">
            <a:avLst/>
          </a:prstGeom>
        </p:spPr>
      </p:pic>
      <p:pic>
        <p:nvPicPr>
          <p:cNvPr id="11" name="Picture 10">
            <a:extLst>
              <a:ext uri="{FF2B5EF4-FFF2-40B4-BE49-F238E27FC236}">
                <a16:creationId xmlns:a16="http://schemas.microsoft.com/office/drawing/2014/main" id="{F60A1604-2070-AB7B-DD73-1105CFFDBF77}"/>
              </a:ext>
              <a:ext uri="{C183D7F6-B498-43B3-948B-1728B52AA6E4}">
                <adec:decorative xmlns:adec="http://schemas.microsoft.com/office/drawing/2017/decorative" val="1"/>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7926387" y="1537238"/>
            <a:ext cx="492069" cy="492069"/>
          </a:xfrm>
          <a:prstGeom prst="rect">
            <a:avLst/>
          </a:prstGeom>
        </p:spPr>
      </p:pic>
    </p:spTree>
    <p:extLst>
      <p:ext uri="{BB962C8B-B14F-4D97-AF65-F5344CB8AC3E}">
        <p14:creationId xmlns:p14="http://schemas.microsoft.com/office/powerpoint/2010/main" val="228339433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9A6C01-FC17-A2EA-35EB-53EE22E3370B}"/>
              </a:ext>
            </a:extLst>
          </p:cNvPr>
          <p:cNvSpPr>
            <a:spLocks noGrp="1"/>
          </p:cNvSpPr>
          <p:nvPr>
            <p:ph type="title"/>
          </p:nvPr>
        </p:nvSpPr>
        <p:spPr>
          <a:xfrm>
            <a:off x="301173" y="253158"/>
            <a:ext cx="7322252" cy="815354"/>
          </a:xfrm>
          <a:solidFill>
            <a:srgbClr val="CD7820"/>
          </a:solidFill>
          <a:ln w="76200">
            <a:solidFill>
              <a:srgbClr val="CD7820"/>
            </a:solidFill>
          </a:ln>
        </p:spPr>
        <p:txBody>
          <a:bodyPr lIns="228600" tIns="228600" rIns="228600" bIns="228600" anchor="ctr" anchorCtr="0">
            <a:noAutofit/>
          </a:bodyPr>
          <a:lstStyle/>
          <a:p>
            <a:pPr algn="ctr">
              <a:lnSpc>
                <a:spcPct val="120000"/>
              </a:lnSpc>
              <a:spcAft>
                <a:spcPts val="1800"/>
              </a:spcAft>
            </a:pPr>
            <a:r>
              <a:rPr lang="en-US" sz="2200" dirty="0">
                <a:solidFill>
                  <a:schemeClr val="bg1"/>
                </a:solidFill>
              </a:rPr>
              <a:t>Cottage court example from our community</a:t>
            </a:r>
          </a:p>
        </p:txBody>
      </p:sp>
      <p:pic>
        <p:nvPicPr>
          <p:cNvPr id="12" name="Picture 11" descr="A placeholder image">
            <a:extLst>
              <a:ext uri="{FF2B5EF4-FFF2-40B4-BE49-F238E27FC236}">
                <a16:creationId xmlns:a16="http://schemas.microsoft.com/office/drawing/2014/main" id="{218041E6-67B1-5598-DC32-9A1C74D8281C}"/>
              </a:ext>
            </a:extLst>
          </p:cNvPr>
          <p:cNvPicPr>
            <a:picLocks noChangeAspect="1"/>
          </p:cNvPicPr>
          <p:nvPr/>
        </p:nvPicPr>
        <p:blipFill rotWithShape="1">
          <a:blip r:embed="rId3"/>
          <a:srcRect/>
          <a:stretch/>
        </p:blipFill>
        <p:spPr>
          <a:xfrm>
            <a:off x="301172" y="1075936"/>
            <a:ext cx="7322253" cy="5528906"/>
          </a:xfrm>
          <a:prstGeom prst="rect">
            <a:avLst/>
          </a:prstGeom>
          <a:ln w="38100">
            <a:solidFill>
              <a:srgbClr val="CD7820"/>
            </a:solidFill>
          </a:ln>
        </p:spPr>
      </p:pic>
      <p:sp>
        <p:nvSpPr>
          <p:cNvPr id="7" name="TextBox 6">
            <a:extLst>
              <a:ext uri="{FF2B5EF4-FFF2-40B4-BE49-F238E27FC236}">
                <a16:creationId xmlns:a16="http://schemas.microsoft.com/office/drawing/2014/main" id="{70324B4E-7985-5638-199D-3F4CDB6CD757}"/>
              </a:ext>
            </a:extLst>
          </p:cNvPr>
          <p:cNvSpPr txBox="1"/>
          <p:nvPr/>
        </p:nvSpPr>
        <p:spPr>
          <a:xfrm>
            <a:off x="8085762" y="130713"/>
            <a:ext cx="3605096" cy="3298287"/>
          </a:xfrm>
          <a:prstGeom prst="rect">
            <a:avLst/>
          </a:prstGeom>
          <a:noFill/>
        </p:spPr>
        <p:txBody>
          <a:bodyPr wrap="square" lIns="228600" tIns="228600" rIns="0" bIns="228600" rtlCol="0" anchor="t" anchorCtr="0">
            <a:noAutofit/>
          </a:bodyPr>
          <a:lstStyle/>
          <a:p>
            <a:pPr marL="365760" lvl="1">
              <a:lnSpc>
                <a:spcPct val="150000"/>
              </a:lnSpc>
            </a:pPr>
            <a:r>
              <a:rPr lang="en-US" sz="2400" u="none" strike="noStrike" dirty="0">
                <a:solidFill>
                  <a:schemeClr val="tx1">
                    <a:lumMod val="85000"/>
                    <a:lumOff val="15000"/>
                  </a:schemeClr>
                </a:solidFill>
                <a:effectLst/>
                <a:latin typeface="Aptos" panose="020B0004020202020204" pitchFamily="34" charset="0"/>
              </a:rPr>
              <a:t>Address</a:t>
            </a:r>
            <a:endParaRPr lang="en-US" sz="2400" dirty="0">
              <a:solidFill>
                <a:schemeClr val="tx1">
                  <a:lumMod val="85000"/>
                  <a:lumOff val="15000"/>
                </a:schemeClr>
              </a:solidFill>
              <a:effectLst/>
              <a:latin typeface="Aptos" panose="020B0004020202020204" pitchFamily="34" charset="0"/>
            </a:endParaRPr>
          </a:p>
          <a:p>
            <a:pPr marL="365760" lvl="1">
              <a:lnSpc>
                <a:spcPct val="150000"/>
              </a:lnSpc>
            </a:pPr>
            <a:r>
              <a:rPr lang="en-US" sz="2400" u="none" strike="noStrike" dirty="0">
                <a:solidFill>
                  <a:schemeClr val="tx1">
                    <a:lumMod val="85000"/>
                    <a:lumOff val="15000"/>
                  </a:schemeClr>
                </a:solidFill>
                <a:effectLst/>
                <a:latin typeface="Aptos" panose="020B0004020202020204" pitchFamily="34" charset="0"/>
              </a:rPr>
              <a:t>Location</a:t>
            </a:r>
            <a:endParaRPr lang="en-US" sz="2400" dirty="0">
              <a:solidFill>
                <a:schemeClr val="tx1">
                  <a:lumMod val="85000"/>
                  <a:lumOff val="15000"/>
                </a:schemeClr>
              </a:solidFill>
              <a:effectLst/>
              <a:latin typeface="Aptos" panose="020B0004020202020204" pitchFamily="34" charset="0"/>
            </a:endParaRPr>
          </a:p>
          <a:p>
            <a:pPr marL="365760" lvl="1">
              <a:lnSpc>
                <a:spcPct val="150000"/>
              </a:lnSpc>
            </a:pPr>
            <a:r>
              <a:rPr lang="en-US" sz="2400" dirty="0">
                <a:solidFill>
                  <a:schemeClr val="tx1">
                    <a:lumMod val="85000"/>
                    <a:lumOff val="15000"/>
                  </a:schemeClr>
                </a:solidFill>
                <a:latin typeface="Aptos" panose="020B0004020202020204" pitchFamily="34" charset="0"/>
              </a:rPr>
              <a:t>Housing type</a:t>
            </a:r>
            <a:endParaRPr lang="en-US" sz="2400" dirty="0">
              <a:solidFill>
                <a:schemeClr val="tx1">
                  <a:lumMod val="85000"/>
                  <a:lumOff val="15000"/>
                </a:schemeClr>
              </a:solidFill>
              <a:effectLst/>
              <a:latin typeface="Aptos" panose="020B0004020202020204" pitchFamily="34" charset="0"/>
            </a:endParaRPr>
          </a:p>
          <a:p>
            <a:pPr marL="365760" lvl="1">
              <a:lnSpc>
                <a:spcPct val="150000"/>
              </a:lnSpc>
            </a:pPr>
            <a:r>
              <a:rPr lang="en-US" sz="2400" u="none" strike="noStrike" dirty="0">
                <a:solidFill>
                  <a:schemeClr val="tx1">
                    <a:lumMod val="85000"/>
                    <a:lumOff val="15000"/>
                  </a:schemeClr>
                </a:solidFill>
                <a:effectLst/>
                <a:latin typeface="Aptos" panose="020B0004020202020204" pitchFamily="34" charset="0"/>
              </a:rPr>
              <a:t>Year built</a:t>
            </a:r>
          </a:p>
          <a:p>
            <a:pPr marL="365760" lvl="1">
              <a:lnSpc>
                <a:spcPct val="150000"/>
              </a:lnSpc>
            </a:pPr>
            <a:r>
              <a:rPr lang="en-US" sz="2400" dirty="0">
                <a:solidFill>
                  <a:schemeClr val="tx1">
                    <a:lumMod val="85000"/>
                    <a:lumOff val="15000"/>
                  </a:schemeClr>
                </a:solidFill>
                <a:latin typeface="Aptos" panose="020B0004020202020204" pitchFamily="34" charset="0"/>
              </a:rPr>
              <a:t>##</a:t>
            </a:r>
            <a:r>
              <a:rPr lang="en-US" sz="2400" u="none" strike="noStrike" dirty="0">
                <a:solidFill>
                  <a:schemeClr val="tx1">
                    <a:lumMod val="85000"/>
                    <a:lumOff val="15000"/>
                  </a:schemeClr>
                </a:solidFill>
                <a:effectLst/>
                <a:latin typeface="Aptos" panose="020B0004020202020204" pitchFamily="34" charset="0"/>
              </a:rPr>
              <a:t> homes per acre</a:t>
            </a:r>
            <a:endParaRPr lang="en-US" sz="2400" dirty="0">
              <a:solidFill>
                <a:schemeClr val="tx1">
                  <a:lumMod val="75000"/>
                  <a:lumOff val="25000"/>
                </a:schemeClr>
              </a:solidFill>
              <a:latin typeface="Aptos" panose="020B0004020202020204" pitchFamily="34" charset="0"/>
            </a:endParaRPr>
          </a:p>
        </p:txBody>
      </p:sp>
      <p:pic>
        <p:nvPicPr>
          <p:cNvPr id="8" name="Picture 7">
            <a:extLst>
              <a:ext uri="{FF2B5EF4-FFF2-40B4-BE49-F238E27FC236}">
                <a16:creationId xmlns:a16="http://schemas.microsoft.com/office/drawing/2014/main" id="{858C55BD-959C-2116-AFEB-5299D9295533}"/>
              </a:ext>
              <a:ext uri="{C183D7F6-B498-43B3-948B-1728B52AA6E4}">
                <adec:decorative xmlns:adec="http://schemas.microsoft.com/office/drawing/2017/decorative" val="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895168" y="409757"/>
            <a:ext cx="449476" cy="449476"/>
          </a:xfrm>
          <a:prstGeom prst="rect">
            <a:avLst/>
          </a:prstGeom>
        </p:spPr>
      </p:pic>
      <p:pic>
        <p:nvPicPr>
          <p:cNvPr id="9" name="Picture 8">
            <a:extLst>
              <a:ext uri="{FF2B5EF4-FFF2-40B4-BE49-F238E27FC236}">
                <a16:creationId xmlns:a16="http://schemas.microsoft.com/office/drawing/2014/main" id="{2716B6E3-BB29-54DD-0988-8E2222428561}"/>
              </a:ext>
              <a:ext uri="{C183D7F6-B498-43B3-948B-1728B52AA6E4}">
                <adec:decorative xmlns:adec="http://schemas.microsoft.com/office/drawing/2017/decorative" val="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782800" y="859233"/>
            <a:ext cx="749125" cy="749125"/>
          </a:xfrm>
          <a:prstGeom prst="rect">
            <a:avLst/>
          </a:prstGeom>
        </p:spPr>
      </p:pic>
      <p:pic>
        <p:nvPicPr>
          <p:cNvPr id="10" name="Picture 9">
            <a:extLst>
              <a:ext uri="{FF2B5EF4-FFF2-40B4-BE49-F238E27FC236}">
                <a16:creationId xmlns:a16="http://schemas.microsoft.com/office/drawing/2014/main" id="{F9A668F5-3FE0-69A8-72B1-500929D3A19F}"/>
              </a:ext>
              <a:ext uri="{C183D7F6-B498-43B3-948B-1728B52AA6E4}">
                <adec:decorative xmlns:adec="http://schemas.microsoft.com/office/drawing/2017/decorative" val="1"/>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970082" y="1619644"/>
            <a:ext cx="374562" cy="374562"/>
          </a:xfrm>
          <a:prstGeom prst="rect">
            <a:avLst/>
          </a:prstGeom>
        </p:spPr>
      </p:pic>
      <p:pic>
        <p:nvPicPr>
          <p:cNvPr id="5" name="Picture 4">
            <a:extLst>
              <a:ext uri="{FF2B5EF4-FFF2-40B4-BE49-F238E27FC236}">
                <a16:creationId xmlns:a16="http://schemas.microsoft.com/office/drawing/2014/main" id="{0ABBC6B3-C1A9-FAD2-2BDE-54ADB7B50ABC}"/>
              </a:ext>
              <a:ext uri="{C183D7F6-B498-43B3-948B-1728B52AA6E4}">
                <adec:decorative xmlns:adec="http://schemas.microsoft.com/office/drawing/2017/decorative" val="1"/>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7925243" y="2600291"/>
            <a:ext cx="552218" cy="552218"/>
          </a:xfrm>
          <a:prstGeom prst="rect">
            <a:avLst/>
          </a:prstGeom>
        </p:spPr>
      </p:pic>
      <p:pic>
        <p:nvPicPr>
          <p:cNvPr id="6" name="Picture 5">
            <a:extLst>
              <a:ext uri="{FF2B5EF4-FFF2-40B4-BE49-F238E27FC236}">
                <a16:creationId xmlns:a16="http://schemas.microsoft.com/office/drawing/2014/main" id="{632A5864-69FD-6E52-39B1-8A307F812DC8}"/>
              </a:ext>
              <a:ext uri="{C183D7F6-B498-43B3-948B-1728B52AA6E4}">
                <adec:decorative xmlns:adec="http://schemas.microsoft.com/office/drawing/2017/decorative" val="1"/>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7955318" y="2098267"/>
            <a:ext cx="492069" cy="492069"/>
          </a:xfrm>
          <a:prstGeom prst="rect">
            <a:avLst/>
          </a:prstGeom>
        </p:spPr>
      </p:pic>
    </p:spTree>
    <p:extLst>
      <p:ext uri="{BB962C8B-B14F-4D97-AF65-F5344CB8AC3E}">
        <p14:creationId xmlns:p14="http://schemas.microsoft.com/office/powerpoint/2010/main" val="77016421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9A6C01-FC17-A2EA-35EB-53EE22E3370B}"/>
              </a:ext>
            </a:extLst>
          </p:cNvPr>
          <p:cNvSpPr>
            <a:spLocks noGrp="1"/>
          </p:cNvSpPr>
          <p:nvPr>
            <p:ph type="title"/>
          </p:nvPr>
        </p:nvSpPr>
        <p:spPr>
          <a:xfrm>
            <a:off x="251925" y="253158"/>
            <a:ext cx="5375152" cy="1555094"/>
          </a:xfrm>
          <a:solidFill>
            <a:srgbClr val="1174A9"/>
          </a:solidFill>
          <a:ln w="38100">
            <a:solidFill>
              <a:srgbClr val="1074A8"/>
            </a:solidFill>
          </a:ln>
        </p:spPr>
        <p:txBody>
          <a:bodyPr lIns="228600" tIns="228600" rIns="228600" bIns="228600" anchor="ctr" anchorCtr="0">
            <a:normAutofit/>
          </a:bodyPr>
          <a:lstStyle/>
          <a:p>
            <a:pPr algn="ctr">
              <a:lnSpc>
                <a:spcPct val="120000"/>
              </a:lnSpc>
              <a:spcAft>
                <a:spcPts val="1800"/>
              </a:spcAft>
            </a:pPr>
            <a:r>
              <a:rPr lang="en-US" sz="2400" b="0" i="1" dirty="0">
                <a:solidFill>
                  <a:schemeClr val="bg1"/>
                </a:solidFill>
                <a:latin typeface="Aptos" panose="020B0004020202020204" pitchFamily="34" charset="0"/>
              </a:rPr>
              <a:t>Home Type:</a:t>
            </a:r>
            <a:br>
              <a:rPr lang="en-US" sz="2800" b="0" i="1" dirty="0">
                <a:solidFill>
                  <a:schemeClr val="bg1"/>
                </a:solidFill>
                <a:latin typeface="Daytona" panose="020B0604030500040204" pitchFamily="34" charset="0"/>
              </a:rPr>
            </a:br>
            <a:r>
              <a:rPr lang="en-US" sz="3100" dirty="0">
                <a:solidFill>
                  <a:schemeClr val="bg1"/>
                </a:solidFill>
              </a:rPr>
              <a:t>Low-Rise Housing</a:t>
            </a:r>
          </a:p>
        </p:txBody>
      </p:sp>
      <p:pic>
        <p:nvPicPr>
          <p:cNvPr id="22" name="Picture 21">
            <a:extLst>
              <a:ext uri="{FF2B5EF4-FFF2-40B4-BE49-F238E27FC236}">
                <a16:creationId xmlns:a16="http://schemas.microsoft.com/office/drawing/2014/main" id="{E1CD26B9-6813-7BF5-758A-0767545BFD01}"/>
              </a:ext>
              <a:ext uri="{C183D7F6-B498-43B3-948B-1728B52AA6E4}">
                <adec:decorative xmlns:adec="http://schemas.microsoft.com/office/drawing/2017/decorative" val="1"/>
              </a:ext>
            </a:extLst>
          </p:cNvPr>
          <p:cNvPicPr>
            <a:picLocks noChangeAspect="1"/>
          </p:cNvPicPr>
          <p:nvPr/>
        </p:nvPicPr>
        <p:blipFill rotWithShape="1">
          <a:blip r:embed="rId3" cstate="screen">
            <a:alphaModFix amt="27000"/>
            <a:extLst>
              <a:ext uri="{28A0092B-C50C-407E-A947-70E740481C1C}">
                <a14:useLocalDpi xmlns:a14="http://schemas.microsoft.com/office/drawing/2010/main"/>
              </a:ext>
            </a:extLst>
          </a:blip>
          <a:srcRect/>
          <a:stretch/>
        </p:blipFill>
        <p:spPr>
          <a:xfrm>
            <a:off x="233516" y="263946"/>
            <a:ext cx="5371635" cy="1555093"/>
          </a:xfrm>
          <a:prstGeom prst="rect">
            <a:avLst/>
          </a:prstGeom>
        </p:spPr>
      </p:pic>
      <p:sp>
        <p:nvSpPr>
          <p:cNvPr id="9" name="Rectangle 8">
            <a:extLst>
              <a:ext uri="{FF2B5EF4-FFF2-40B4-BE49-F238E27FC236}">
                <a16:creationId xmlns:a16="http://schemas.microsoft.com/office/drawing/2014/main" id="{6D3D6F76-4C1B-1632-B9E2-E69874620005}"/>
              </a:ext>
              <a:ext uri="{C183D7F6-B498-43B3-948B-1728B52AA6E4}">
                <adec:decorative xmlns:adec="http://schemas.microsoft.com/office/drawing/2017/decorative" val="1"/>
              </a:ext>
            </a:extLst>
          </p:cNvPr>
          <p:cNvSpPr/>
          <p:nvPr/>
        </p:nvSpPr>
        <p:spPr>
          <a:xfrm>
            <a:off x="251925" y="1808252"/>
            <a:ext cx="5371635" cy="4879931"/>
          </a:xfrm>
          <a:prstGeom prst="rect">
            <a:avLst/>
          </a:prstGeom>
          <a:noFill/>
          <a:ln w="38100">
            <a:solidFill>
              <a:srgbClr val="1174A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n illustration of a low-rise apartment building">
            <a:extLst>
              <a:ext uri="{FF2B5EF4-FFF2-40B4-BE49-F238E27FC236}">
                <a16:creationId xmlns:a16="http://schemas.microsoft.com/office/drawing/2014/main" id="{AC29D09F-E4ED-7C68-F747-71629632E542}"/>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600765" y="1267737"/>
            <a:ext cx="7040201" cy="5103529"/>
          </a:xfrm>
          <a:prstGeom prst="rect">
            <a:avLst/>
          </a:prstGeom>
        </p:spPr>
      </p:pic>
      <p:sp>
        <p:nvSpPr>
          <p:cNvPr id="5" name="TextBox 4">
            <a:extLst>
              <a:ext uri="{FF2B5EF4-FFF2-40B4-BE49-F238E27FC236}">
                <a16:creationId xmlns:a16="http://schemas.microsoft.com/office/drawing/2014/main" id="{E17CEA5A-23CF-C67C-1B4E-B9056EC9FB16}"/>
              </a:ext>
            </a:extLst>
          </p:cNvPr>
          <p:cNvSpPr txBox="1"/>
          <p:nvPr/>
        </p:nvSpPr>
        <p:spPr>
          <a:xfrm>
            <a:off x="1847973" y="5878760"/>
            <a:ext cx="2142723" cy="830997"/>
          </a:xfrm>
          <a:prstGeom prst="rect">
            <a:avLst/>
          </a:prstGeom>
          <a:noFill/>
        </p:spPr>
        <p:txBody>
          <a:bodyPr wrap="square" rtlCol="0">
            <a:spAutoFit/>
          </a:bodyPr>
          <a:lstStyle/>
          <a:p>
            <a:pPr algn="ctr"/>
            <a:r>
              <a:rPr lang="en-US" sz="2400" b="1" spc="-100" dirty="0">
                <a:solidFill>
                  <a:srgbClr val="1074A8"/>
                </a:solidFill>
                <a:latin typeface="Aptos" panose="020B0004020202020204" pitchFamily="34" charset="0"/>
              </a:rPr>
              <a:t>25-50 homes per acre (DU/A)</a:t>
            </a:r>
          </a:p>
        </p:txBody>
      </p:sp>
      <p:sp>
        <p:nvSpPr>
          <p:cNvPr id="6" name="TextBox 5">
            <a:extLst>
              <a:ext uri="{FF2B5EF4-FFF2-40B4-BE49-F238E27FC236}">
                <a16:creationId xmlns:a16="http://schemas.microsoft.com/office/drawing/2014/main" id="{65738BA3-08AD-E08E-3FDC-650827408FA0}"/>
              </a:ext>
            </a:extLst>
          </p:cNvPr>
          <p:cNvSpPr txBox="1"/>
          <p:nvPr/>
        </p:nvSpPr>
        <p:spPr>
          <a:xfrm>
            <a:off x="5969285" y="253158"/>
            <a:ext cx="5826475" cy="3200876"/>
          </a:xfrm>
          <a:prstGeom prst="rect">
            <a:avLst/>
          </a:prstGeom>
          <a:noFill/>
        </p:spPr>
        <p:txBody>
          <a:bodyPr wrap="square" rtlCol="0">
            <a:spAutoFit/>
          </a:bodyPr>
          <a:lstStyle/>
          <a:p>
            <a:pPr rtl="0">
              <a:spcBef>
                <a:spcPts val="0"/>
              </a:spcBef>
              <a:spcAft>
                <a:spcPts val="1200"/>
              </a:spcAft>
            </a:pPr>
            <a:r>
              <a:rPr lang="en-US" b="1" i="0" u="none" strike="noStrike" dirty="0">
                <a:solidFill>
                  <a:srgbClr val="1074A8"/>
                </a:solidFill>
                <a:effectLst/>
                <a:latin typeface="Aptos" panose="020B0004020202020204" pitchFamily="34" charset="0"/>
              </a:rPr>
              <a:t>CHARACTERISTICS</a:t>
            </a:r>
          </a:p>
          <a:p>
            <a:pPr rtl="0">
              <a:spcBef>
                <a:spcPts val="0"/>
              </a:spcBef>
              <a:spcAft>
                <a:spcPts val="1200"/>
              </a:spcAft>
            </a:pPr>
            <a:r>
              <a:rPr lang="en-US" sz="2000" b="1" i="0" u="none" strike="noStrike" dirty="0">
                <a:solidFill>
                  <a:srgbClr val="515260"/>
                </a:solidFill>
                <a:effectLst/>
                <a:latin typeface="Aptos" panose="020B0004020202020204" pitchFamily="34" charset="0"/>
                <a:ea typeface="Tahoma" panose="020B0604030504040204" pitchFamily="34" charset="0"/>
                <a:cs typeface="Tahoma" panose="020B0604030504040204" pitchFamily="34" charset="0"/>
              </a:rPr>
              <a:t>Two- to four-story multi-unit buildings.</a:t>
            </a:r>
            <a:endParaRPr lang="en-US" sz="2000" b="1" dirty="0">
              <a:effectLst/>
              <a:latin typeface="Aptos" panose="020B0004020202020204" pitchFamily="34" charset="0"/>
              <a:ea typeface="Tahoma" panose="020B0604030504040204" pitchFamily="34" charset="0"/>
              <a:cs typeface="Tahoma" panose="020B0604030504040204" pitchFamily="34" charset="0"/>
            </a:endParaRPr>
          </a:p>
          <a:p>
            <a:pPr marL="285750" indent="-285750" rtl="0">
              <a:spcBef>
                <a:spcPts val="0"/>
              </a:spcBef>
              <a:spcAft>
                <a:spcPts val="1200"/>
              </a:spcAft>
              <a:buFont typeface="Arial" panose="020B0604020202020204" pitchFamily="34" charset="0"/>
              <a:buChar char="•"/>
            </a:pPr>
            <a:r>
              <a:rPr lang="en-US" sz="2000" b="0" i="0" u="none" strike="noStrike" dirty="0">
                <a:solidFill>
                  <a:srgbClr val="515260"/>
                </a:solidFill>
                <a:effectLst/>
                <a:latin typeface="Aptos" panose="020B0004020202020204" pitchFamily="34" charset="0"/>
                <a:ea typeface="Tahoma" panose="020B0604030504040204" pitchFamily="34" charset="0"/>
                <a:cs typeface="Tahoma" panose="020B0604030504040204" pitchFamily="34" charset="0"/>
              </a:rPr>
              <a:t>Number of bedrooms per unit can vary, from studios to three or even four bedrooms.</a:t>
            </a:r>
            <a:endParaRPr lang="en-US" sz="2000" b="0" dirty="0">
              <a:effectLst/>
              <a:latin typeface="Aptos" panose="020B0004020202020204" pitchFamily="34" charset="0"/>
              <a:ea typeface="Tahoma" panose="020B0604030504040204" pitchFamily="34" charset="0"/>
              <a:cs typeface="Tahoma" panose="020B0604030504040204" pitchFamily="34" charset="0"/>
            </a:endParaRPr>
          </a:p>
          <a:p>
            <a:pPr marL="285750" indent="-285750" rtl="0">
              <a:spcBef>
                <a:spcPts val="0"/>
              </a:spcBef>
              <a:spcAft>
                <a:spcPts val="1200"/>
              </a:spcAft>
              <a:buFont typeface="Arial" panose="020B0604020202020204" pitchFamily="34" charset="0"/>
              <a:buChar char="•"/>
            </a:pPr>
            <a:r>
              <a:rPr lang="en-US" sz="2000" b="0" i="0" u="none" strike="noStrike" dirty="0">
                <a:solidFill>
                  <a:srgbClr val="515260"/>
                </a:solidFill>
                <a:effectLst/>
                <a:latin typeface="Aptos" panose="020B0004020202020204" pitchFamily="34" charset="0"/>
                <a:ea typeface="Tahoma" panose="020B0604030504040204" pitchFamily="34" charset="0"/>
                <a:cs typeface="Tahoma" panose="020B0604030504040204" pitchFamily="34" charset="0"/>
              </a:rPr>
              <a:t>Often located in walkable locations near neighborhood shopping districts and close to transit with limited parking.</a:t>
            </a:r>
            <a:br>
              <a:rPr lang="en-US" dirty="0">
                <a:latin typeface="Aptos" panose="020B0004020202020204" pitchFamily="34" charset="0"/>
              </a:rPr>
            </a:br>
            <a:br>
              <a:rPr lang="en-US" sz="1600" dirty="0">
                <a:latin typeface="Aptos" panose="020B0004020202020204" pitchFamily="34" charset="0"/>
              </a:rPr>
            </a:br>
            <a:endParaRPr lang="en-US" dirty="0">
              <a:solidFill>
                <a:schemeClr val="tx1">
                  <a:lumMod val="85000"/>
                  <a:lumOff val="15000"/>
                </a:schemeClr>
              </a:solidFill>
              <a:latin typeface="Aptos" panose="020B0004020202020204" pitchFamily="34" charset="0"/>
            </a:endParaRPr>
          </a:p>
        </p:txBody>
      </p:sp>
      <p:sp>
        <p:nvSpPr>
          <p:cNvPr id="3" name="TextBox 2">
            <a:extLst>
              <a:ext uri="{FF2B5EF4-FFF2-40B4-BE49-F238E27FC236}">
                <a16:creationId xmlns:a16="http://schemas.microsoft.com/office/drawing/2014/main" id="{C5DA5F3B-568F-65DC-5186-6072C4872E9F}"/>
              </a:ext>
            </a:extLst>
          </p:cNvPr>
          <p:cNvSpPr txBox="1"/>
          <p:nvPr/>
        </p:nvSpPr>
        <p:spPr>
          <a:xfrm>
            <a:off x="6096000" y="3895872"/>
            <a:ext cx="6211328" cy="553998"/>
          </a:xfrm>
          <a:prstGeom prst="rect">
            <a:avLst/>
          </a:prstGeom>
          <a:solidFill>
            <a:srgbClr val="1174A9">
              <a:alpha val="20000"/>
            </a:srgbClr>
          </a:solidFill>
        </p:spPr>
        <p:txBody>
          <a:bodyPr wrap="square" lIns="137160" tIns="137160" rIns="137160" bIns="137160" rtlCol="0" anchor="ctr" anchorCtr="0">
            <a:spAutoFit/>
          </a:bodyPr>
          <a:lstStyle/>
          <a:p>
            <a:r>
              <a:rPr lang="en-US" b="0" i="0" u="none" strike="noStrike" dirty="0">
                <a:solidFill>
                  <a:srgbClr val="633511"/>
                </a:solidFill>
                <a:effectLst/>
                <a:latin typeface="Aptos" panose="020B0004020202020204" pitchFamily="34" charset="0"/>
              </a:rPr>
              <a:t>What housing needs does low-rise housing serve?</a:t>
            </a:r>
            <a:endParaRPr lang="en-US" b="0" dirty="0">
              <a:solidFill>
                <a:srgbClr val="633511"/>
              </a:solidFill>
              <a:effectLst/>
              <a:latin typeface="Aptos" panose="020B0004020202020204" pitchFamily="34" charset="0"/>
            </a:endParaRPr>
          </a:p>
        </p:txBody>
      </p:sp>
      <p:sp>
        <p:nvSpPr>
          <p:cNvPr id="7" name="TextBox 6">
            <a:extLst>
              <a:ext uri="{FF2B5EF4-FFF2-40B4-BE49-F238E27FC236}">
                <a16:creationId xmlns:a16="http://schemas.microsoft.com/office/drawing/2014/main" id="{47C5D5B5-01AA-7312-07EC-B30B393537B3}"/>
              </a:ext>
            </a:extLst>
          </p:cNvPr>
          <p:cNvSpPr txBox="1"/>
          <p:nvPr/>
        </p:nvSpPr>
        <p:spPr>
          <a:xfrm>
            <a:off x="6096000" y="4709261"/>
            <a:ext cx="6211328" cy="830997"/>
          </a:xfrm>
          <a:prstGeom prst="rect">
            <a:avLst/>
          </a:prstGeom>
          <a:solidFill>
            <a:srgbClr val="1174A9">
              <a:alpha val="20000"/>
            </a:srgbClr>
          </a:solidFill>
        </p:spPr>
        <p:txBody>
          <a:bodyPr wrap="square" lIns="137160" tIns="137160" rIns="457200" bIns="137160" rtlCol="0" anchor="ctr" anchorCtr="0">
            <a:spAutoFit/>
          </a:bodyPr>
          <a:lstStyle/>
          <a:p>
            <a:r>
              <a:rPr lang="en-US" b="0" i="0" u="none" strike="noStrike" dirty="0">
                <a:solidFill>
                  <a:srgbClr val="633511"/>
                </a:solidFill>
                <a:effectLst/>
                <a:latin typeface="Aptos" panose="020B0004020202020204" pitchFamily="34" charset="0"/>
              </a:rPr>
              <a:t>Is there low-rise housing in our community today?</a:t>
            </a:r>
            <a:r>
              <a:rPr lang="en-US" b="0" dirty="0">
                <a:solidFill>
                  <a:srgbClr val="633511"/>
                </a:solidFill>
                <a:latin typeface="Aptos" panose="020B0004020202020204" pitchFamily="34" charset="0"/>
              </a:rPr>
              <a:t> </a:t>
            </a:r>
            <a:r>
              <a:rPr lang="en-US" b="0" i="0" u="none" strike="noStrike" dirty="0">
                <a:solidFill>
                  <a:srgbClr val="633511"/>
                </a:solidFill>
                <a:effectLst/>
                <a:latin typeface="Aptos" panose="020B0004020202020204" pitchFamily="34" charset="0"/>
              </a:rPr>
              <a:t>Where is it?</a:t>
            </a:r>
            <a:endParaRPr lang="en-US" b="0" dirty="0">
              <a:solidFill>
                <a:srgbClr val="633511"/>
              </a:solidFill>
              <a:effectLst/>
              <a:latin typeface="Aptos" panose="020B0004020202020204" pitchFamily="34" charset="0"/>
            </a:endParaRPr>
          </a:p>
        </p:txBody>
      </p:sp>
      <p:sp>
        <p:nvSpPr>
          <p:cNvPr id="8" name="TextBox 7">
            <a:extLst>
              <a:ext uri="{FF2B5EF4-FFF2-40B4-BE49-F238E27FC236}">
                <a16:creationId xmlns:a16="http://schemas.microsoft.com/office/drawing/2014/main" id="{3EC18591-39BB-76AC-6C20-FF87C16E7364}"/>
              </a:ext>
            </a:extLst>
          </p:cNvPr>
          <p:cNvSpPr txBox="1"/>
          <p:nvPr/>
        </p:nvSpPr>
        <p:spPr>
          <a:xfrm>
            <a:off x="6096000" y="5784260"/>
            <a:ext cx="6211328" cy="830997"/>
          </a:xfrm>
          <a:prstGeom prst="rect">
            <a:avLst/>
          </a:prstGeom>
          <a:solidFill>
            <a:srgbClr val="1174A9">
              <a:alpha val="20000"/>
            </a:srgbClr>
          </a:solidFill>
        </p:spPr>
        <p:txBody>
          <a:bodyPr wrap="square" lIns="137160" tIns="137160" rIns="137160" bIns="137160" rtlCol="0" anchor="ctr" anchorCtr="0">
            <a:spAutoFit/>
          </a:bodyPr>
          <a:lstStyle/>
          <a:p>
            <a:pPr rtl="0">
              <a:spcBef>
                <a:spcPts val="0"/>
              </a:spcBef>
              <a:spcAft>
                <a:spcPts val="0"/>
              </a:spcAft>
            </a:pPr>
            <a:r>
              <a:rPr lang="en-US" b="0" i="0" u="none" strike="noStrike" dirty="0">
                <a:solidFill>
                  <a:srgbClr val="633511"/>
                </a:solidFill>
                <a:effectLst/>
                <a:latin typeface="Aptos" panose="020B0004020202020204" pitchFamily="34" charset="0"/>
              </a:rPr>
              <a:t>Are there places in our community where low-rise housing could work?</a:t>
            </a:r>
            <a:endParaRPr lang="en-US" b="0" dirty="0">
              <a:solidFill>
                <a:srgbClr val="633511"/>
              </a:solidFill>
              <a:effectLst/>
              <a:latin typeface="Aptos" panose="020B0004020202020204" pitchFamily="34" charset="0"/>
            </a:endParaRPr>
          </a:p>
        </p:txBody>
      </p:sp>
    </p:spTree>
    <p:extLst>
      <p:ext uri="{BB962C8B-B14F-4D97-AF65-F5344CB8AC3E}">
        <p14:creationId xmlns:p14="http://schemas.microsoft.com/office/powerpoint/2010/main" val="179063804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9A6C01-FC17-A2EA-35EB-53EE22E3370B}"/>
              </a:ext>
            </a:extLst>
          </p:cNvPr>
          <p:cNvSpPr>
            <a:spLocks noGrp="1"/>
          </p:cNvSpPr>
          <p:nvPr>
            <p:ph type="title"/>
          </p:nvPr>
        </p:nvSpPr>
        <p:spPr>
          <a:xfrm>
            <a:off x="301173" y="253158"/>
            <a:ext cx="7322252" cy="815354"/>
          </a:xfrm>
          <a:solidFill>
            <a:srgbClr val="1074A8"/>
          </a:solidFill>
          <a:ln w="76200">
            <a:solidFill>
              <a:srgbClr val="1074A8"/>
            </a:solidFill>
          </a:ln>
        </p:spPr>
        <p:txBody>
          <a:bodyPr lIns="228600" tIns="228600" rIns="228600" bIns="228600" anchor="ctr" anchorCtr="0">
            <a:noAutofit/>
          </a:bodyPr>
          <a:lstStyle/>
          <a:p>
            <a:pPr algn="ctr">
              <a:lnSpc>
                <a:spcPct val="120000"/>
              </a:lnSpc>
              <a:spcAft>
                <a:spcPts val="1800"/>
              </a:spcAft>
            </a:pPr>
            <a:r>
              <a:rPr lang="en-US" sz="2800" dirty="0">
                <a:solidFill>
                  <a:schemeClr val="bg1"/>
                </a:solidFill>
              </a:rPr>
              <a:t>Low-Rise Housing Example </a:t>
            </a:r>
          </a:p>
        </p:txBody>
      </p:sp>
      <p:pic>
        <p:nvPicPr>
          <p:cNvPr id="24" name="Picture 23" descr="A photo of a two-story white and pink apartment building in a Spanish Colonial style with a set back entrance (also known as a forecourt) ">
            <a:extLst>
              <a:ext uri="{FF2B5EF4-FFF2-40B4-BE49-F238E27FC236}">
                <a16:creationId xmlns:a16="http://schemas.microsoft.com/office/drawing/2014/main" id="{9ED08714-840A-6F57-95A4-7F8A83275BAD}"/>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p:blipFill>
        <p:spPr bwMode="auto">
          <a:xfrm>
            <a:off x="301173" y="1075936"/>
            <a:ext cx="7322252" cy="5528906"/>
          </a:xfrm>
          <a:prstGeom prst="rect">
            <a:avLst/>
          </a:prstGeom>
          <a:noFill/>
          <a:ln w="38100">
            <a:solidFill>
              <a:srgbClr val="1074A8"/>
            </a:solidFill>
          </a:ln>
          <a:extLst>
            <a:ext uri="{909E8E84-426E-40DD-AFC4-6F175D3DCCD1}">
              <a14:hiddenFill xmlns:a14="http://schemas.microsoft.com/office/drawing/2010/main">
                <a:solidFill>
                  <a:srgbClr val="FFFFFF"/>
                </a:solidFill>
              </a14:hiddenFill>
            </a:ext>
          </a:extLst>
        </p:spPr>
      </p:pic>
      <p:sp>
        <p:nvSpPr>
          <p:cNvPr id="18" name="TextBox 17">
            <a:extLst>
              <a:ext uri="{FF2B5EF4-FFF2-40B4-BE49-F238E27FC236}">
                <a16:creationId xmlns:a16="http://schemas.microsoft.com/office/drawing/2014/main" id="{59D50EA8-921E-1D69-4DBB-1785670B7EB0}"/>
              </a:ext>
            </a:extLst>
          </p:cNvPr>
          <p:cNvSpPr txBox="1"/>
          <p:nvPr/>
        </p:nvSpPr>
        <p:spPr>
          <a:xfrm>
            <a:off x="7925243" y="130714"/>
            <a:ext cx="3683422" cy="3592869"/>
          </a:xfrm>
          <a:prstGeom prst="rect">
            <a:avLst/>
          </a:prstGeom>
          <a:noFill/>
        </p:spPr>
        <p:txBody>
          <a:bodyPr wrap="square" lIns="228600" tIns="228600" rIns="0" bIns="228600" rtlCol="0" anchor="t" anchorCtr="0">
            <a:noAutofit/>
          </a:bodyPr>
          <a:lstStyle/>
          <a:p>
            <a:pPr marL="365760" lvl="1">
              <a:lnSpc>
                <a:spcPct val="150000"/>
              </a:lnSpc>
            </a:pPr>
            <a:r>
              <a:rPr lang="en-US" sz="2400" u="none" strike="noStrike" dirty="0">
                <a:solidFill>
                  <a:schemeClr val="tx1">
                    <a:lumMod val="85000"/>
                    <a:lumOff val="15000"/>
                  </a:schemeClr>
                </a:solidFill>
                <a:effectLst/>
                <a:latin typeface="Aptos" panose="020B0004020202020204" pitchFamily="34" charset="0"/>
              </a:rPr>
              <a:t>500 8</a:t>
            </a:r>
            <a:r>
              <a:rPr lang="en-US" sz="2400" u="none" strike="noStrike" baseline="30000" dirty="0">
                <a:solidFill>
                  <a:schemeClr val="tx1">
                    <a:lumMod val="85000"/>
                    <a:lumOff val="15000"/>
                  </a:schemeClr>
                </a:solidFill>
                <a:effectLst/>
                <a:latin typeface="Aptos" panose="020B0004020202020204" pitchFamily="34" charset="0"/>
              </a:rPr>
              <a:t>th</a:t>
            </a:r>
            <a:r>
              <a:rPr lang="en-US" sz="2400" u="none" strike="noStrike" dirty="0">
                <a:solidFill>
                  <a:schemeClr val="tx1">
                    <a:lumMod val="85000"/>
                    <a:lumOff val="15000"/>
                  </a:schemeClr>
                </a:solidFill>
                <a:effectLst/>
                <a:latin typeface="Aptos" panose="020B0004020202020204" pitchFamily="34" charset="0"/>
              </a:rPr>
              <a:t> St</a:t>
            </a:r>
            <a:endParaRPr lang="en-US" sz="2400" dirty="0">
              <a:solidFill>
                <a:schemeClr val="tx1">
                  <a:lumMod val="85000"/>
                  <a:lumOff val="15000"/>
                </a:schemeClr>
              </a:solidFill>
              <a:effectLst/>
              <a:latin typeface="Aptos" panose="020B0004020202020204" pitchFamily="34" charset="0"/>
            </a:endParaRPr>
          </a:p>
          <a:p>
            <a:pPr marL="365760" lvl="1">
              <a:lnSpc>
                <a:spcPct val="150000"/>
              </a:lnSpc>
            </a:pPr>
            <a:r>
              <a:rPr lang="en-US" sz="2400" u="none" strike="noStrike" dirty="0">
                <a:solidFill>
                  <a:schemeClr val="tx1">
                    <a:lumMod val="85000"/>
                    <a:lumOff val="15000"/>
                  </a:schemeClr>
                </a:solidFill>
                <a:effectLst/>
                <a:latin typeface="Aptos" panose="020B0004020202020204" pitchFamily="34" charset="0"/>
              </a:rPr>
              <a:t>Sonoma County</a:t>
            </a:r>
            <a:endParaRPr lang="en-US" sz="2400" dirty="0">
              <a:solidFill>
                <a:schemeClr val="tx1">
                  <a:lumMod val="85000"/>
                  <a:lumOff val="15000"/>
                </a:schemeClr>
              </a:solidFill>
              <a:effectLst/>
              <a:latin typeface="Aptos" panose="020B0004020202020204" pitchFamily="34" charset="0"/>
            </a:endParaRPr>
          </a:p>
          <a:p>
            <a:pPr marL="365760" lvl="1">
              <a:lnSpc>
                <a:spcPct val="150000"/>
              </a:lnSpc>
            </a:pPr>
            <a:r>
              <a:rPr lang="en-US" sz="2400" u="none" strike="noStrike" dirty="0">
                <a:solidFill>
                  <a:schemeClr val="tx1">
                    <a:lumMod val="85000"/>
                    <a:lumOff val="15000"/>
                  </a:schemeClr>
                </a:solidFill>
                <a:effectLst/>
                <a:latin typeface="Aptos" panose="020B0004020202020204" pitchFamily="34" charset="0"/>
              </a:rPr>
              <a:t>Market-rate housing</a:t>
            </a:r>
          </a:p>
          <a:p>
            <a:pPr marL="365760" lvl="1">
              <a:lnSpc>
                <a:spcPct val="150000"/>
              </a:lnSpc>
            </a:pPr>
            <a:r>
              <a:rPr lang="en-US" sz="2400" dirty="0">
                <a:solidFill>
                  <a:schemeClr val="tx1">
                    <a:lumMod val="85000"/>
                    <a:lumOff val="15000"/>
                  </a:schemeClr>
                </a:solidFill>
                <a:latin typeface="Aptos" panose="020B0004020202020204" pitchFamily="34" charset="0"/>
              </a:rPr>
              <a:t>Built 1933</a:t>
            </a:r>
            <a:endParaRPr lang="en-US" sz="2400" dirty="0">
              <a:solidFill>
                <a:schemeClr val="tx1">
                  <a:lumMod val="85000"/>
                  <a:lumOff val="15000"/>
                </a:schemeClr>
              </a:solidFill>
              <a:effectLst/>
              <a:latin typeface="Aptos" panose="020B0004020202020204" pitchFamily="34" charset="0"/>
            </a:endParaRPr>
          </a:p>
          <a:p>
            <a:pPr marL="365760" lvl="1">
              <a:lnSpc>
                <a:spcPct val="150000"/>
              </a:lnSpc>
            </a:pPr>
            <a:r>
              <a:rPr lang="en-US" sz="2400" dirty="0">
                <a:solidFill>
                  <a:schemeClr val="tx1">
                    <a:lumMod val="85000"/>
                    <a:lumOff val="15000"/>
                  </a:schemeClr>
                </a:solidFill>
                <a:latin typeface="Aptos" panose="020B0004020202020204" pitchFamily="34" charset="0"/>
              </a:rPr>
              <a:t>35</a:t>
            </a:r>
            <a:r>
              <a:rPr lang="en-US" sz="2400" u="none" strike="noStrike" dirty="0">
                <a:solidFill>
                  <a:schemeClr val="tx1">
                    <a:lumMod val="85000"/>
                    <a:lumOff val="15000"/>
                  </a:schemeClr>
                </a:solidFill>
                <a:effectLst/>
                <a:latin typeface="Aptos" panose="020B0004020202020204" pitchFamily="34" charset="0"/>
              </a:rPr>
              <a:t> homes per acre</a:t>
            </a:r>
            <a:endParaRPr lang="en-US" sz="2400" dirty="0">
              <a:solidFill>
                <a:schemeClr val="tx1">
                  <a:lumMod val="75000"/>
                  <a:lumOff val="25000"/>
                </a:schemeClr>
              </a:solidFill>
              <a:latin typeface="Aptos" panose="020B0004020202020204" pitchFamily="34" charset="0"/>
            </a:endParaRPr>
          </a:p>
        </p:txBody>
      </p:sp>
      <p:pic>
        <p:nvPicPr>
          <p:cNvPr id="25" name="Picture 24">
            <a:extLst>
              <a:ext uri="{FF2B5EF4-FFF2-40B4-BE49-F238E27FC236}">
                <a16:creationId xmlns:a16="http://schemas.microsoft.com/office/drawing/2014/main" id="{DEB993E9-38E2-FC7D-2DB2-AC66B019A46E}"/>
              </a:ext>
              <a:ext uri="{C183D7F6-B498-43B3-948B-1728B52AA6E4}">
                <adec:decorative xmlns:adec="http://schemas.microsoft.com/office/drawing/2017/decorative" val="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837293" y="409757"/>
            <a:ext cx="449476" cy="449476"/>
          </a:xfrm>
          <a:prstGeom prst="rect">
            <a:avLst/>
          </a:prstGeom>
        </p:spPr>
      </p:pic>
      <p:pic>
        <p:nvPicPr>
          <p:cNvPr id="26" name="Picture 25">
            <a:extLst>
              <a:ext uri="{FF2B5EF4-FFF2-40B4-BE49-F238E27FC236}">
                <a16:creationId xmlns:a16="http://schemas.microsoft.com/office/drawing/2014/main" id="{3395D56B-788E-BDBF-177D-F8D0DE0803D8}"/>
              </a:ext>
              <a:ext uri="{C183D7F6-B498-43B3-948B-1728B52AA6E4}">
                <adec:decorative xmlns:adec="http://schemas.microsoft.com/office/drawing/2017/decorative" val="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724925" y="859233"/>
            <a:ext cx="749125" cy="749125"/>
          </a:xfrm>
          <a:prstGeom prst="rect">
            <a:avLst/>
          </a:prstGeom>
        </p:spPr>
      </p:pic>
      <p:pic>
        <p:nvPicPr>
          <p:cNvPr id="27" name="Picture 26">
            <a:extLst>
              <a:ext uri="{FF2B5EF4-FFF2-40B4-BE49-F238E27FC236}">
                <a16:creationId xmlns:a16="http://schemas.microsoft.com/office/drawing/2014/main" id="{06FEF588-7D36-E50E-9224-D731B95F96BB}"/>
              </a:ext>
              <a:ext uri="{C183D7F6-B498-43B3-948B-1728B52AA6E4}">
                <adec:decorative xmlns:adec="http://schemas.microsoft.com/office/drawing/2017/decorative" val="1"/>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912207" y="1581007"/>
            <a:ext cx="374562" cy="374562"/>
          </a:xfrm>
          <a:prstGeom prst="rect">
            <a:avLst/>
          </a:prstGeom>
        </p:spPr>
      </p:pic>
      <p:pic>
        <p:nvPicPr>
          <p:cNvPr id="28" name="Picture 27">
            <a:extLst>
              <a:ext uri="{FF2B5EF4-FFF2-40B4-BE49-F238E27FC236}">
                <a16:creationId xmlns:a16="http://schemas.microsoft.com/office/drawing/2014/main" id="{2A52B7FB-76B2-6861-86B8-E00A0DF0DC69}"/>
              </a:ext>
              <a:ext uri="{C183D7F6-B498-43B3-948B-1728B52AA6E4}">
                <adec:decorative xmlns:adec="http://schemas.microsoft.com/office/drawing/2017/decorative" val="1"/>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7867368" y="2582200"/>
            <a:ext cx="552218" cy="552218"/>
          </a:xfrm>
          <a:prstGeom prst="rect">
            <a:avLst/>
          </a:prstGeom>
        </p:spPr>
      </p:pic>
      <p:pic>
        <p:nvPicPr>
          <p:cNvPr id="3" name="Picture 2">
            <a:extLst>
              <a:ext uri="{FF2B5EF4-FFF2-40B4-BE49-F238E27FC236}">
                <a16:creationId xmlns:a16="http://schemas.microsoft.com/office/drawing/2014/main" id="{B12405DC-1ACC-8875-8695-90DAA30EAE75}"/>
              </a:ext>
              <a:ext uri="{C183D7F6-B498-43B3-948B-1728B52AA6E4}">
                <adec:decorative xmlns:adec="http://schemas.microsoft.com/office/drawing/2017/decorative" val="1"/>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7853452" y="2084972"/>
            <a:ext cx="492069" cy="492069"/>
          </a:xfrm>
          <a:prstGeom prst="rect">
            <a:avLst/>
          </a:prstGeom>
        </p:spPr>
      </p:pic>
    </p:spTree>
    <p:extLst>
      <p:ext uri="{BB962C8B-B14F-4D97-AF65-F5344CB8AC3E}">
        <p14:creationId xmlns:p14="http://schemas.microsoft.com/office/powerpoint/2010/main" val="302028234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9A6C01-FC17-A2EA-35EB-53EE22E3370B}"/>
              </a:ext>
            </a:extLst>
          </p:cNvPr>
          <p:cNvSpPr>
            <a:spLocks noGrp="1"/>
          </p:cNvSpPr>
          <p:nvPr>
            <p:ph type="title"/>
          </p:nvPr>
        </p:nvSpPr>
        <p:spPr>
          <a:xfrm>
            <a:off x="301173" y="253158"/>
            <a:ext cx="7322252" cy="815354"/>
          </a:xfrm>
          <a:solidFill>
            <a:srgbClr val="1074A8"/>
          </a:solidFill>
          <a:ln w="76200">
            <a:solidFill>
              <a:srgbClr val="1074A8"/>
            </a:solidFill>
          </a:ln>
        </p:spPr>
        <p:txBody>
          <a:bodyPr lIns="228600" tIns="228600" rIns="228600" bIns="228600" anchor="ctr" anchorCtr="0">
            <a:noAutofit/>
          </a:bodyPr>
          <a:lstStyle/>
          <a:p>
            <a:pPr algn="ctr">
              <a:lnSpc>
                <a:spcPct val="120000"/>
              </a:lnSpc>
              <a:spcAft>
                <a:spcPts val="1800"/>
              </a:spcAft>
            </a:pPr>
            <a:r>
              <a:rPr lang="en-US" sz="2800" dirty="0">
                <a:solidFill>
                  <a:schemeClr val="bg1"/>
                </a:solidFill>
              </a:rPr>
              <a:t>Low-Rise Housing Example</a:t>
            </a:r>
          </a:p>
        </p:txBody>
      </p:sp>
      <p:pic>
        <p:nvPicPr>
          <p:cNvPr id="3" name="Picture 2" descr="A colorful modern apartment building with slanted roofs and green space. Some older adults can be seen visible walking around.">
            <a:extLst>
              <a:ext uri="{FF2B5EF4-FFF2-40B4-BE49-F238E27FC236}">
                <a16:creationId xmlns:a16="http://schemas.microsoft.com/office/drawing/2014/main" id="{2D0643E7-0212-E829-E3D8-26C73440B1B6}"/>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p:blipFill>
        <p:spPr bwMode="auto">
          <a:xfrm>
            <a:off x="301173" y="1075936"/>
            <a:ext cx="7322252" cy="5528906"/>
          </a:xfrm>
          <a:prstGeom prst="rect">
            <a:avLst/>
          </a:prstGeom>
          <a:noFill/>
          <a:ln w="38100">
            <a:solidFill>
              <a:srgbClr val="1074A8"/>
            </a:solidFill>
          </a:ln>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99F49147-F607-FC75-F937-59737C01CB36}"/>
              </a:ext>
            </a:extLst>
          </p:cNvPr>
          <p:cNvSpPr txBox="1"/>
          <p:nvPr/>
        </p:nvSpPr>
        <p:spPr>
          <a:xfrm>
            <a:off x="3991691" y="6253080"/>
            <a:ext cx="3631734" cy="276999"/>
          </a:xfrm>
          <a:prstGeom prst="rect">
            <a:avLst/>
          </a:prstGeom>
          <a:noFill/>
        </p:spPr>
        <p:txBody>
          <a:bodyPr wrap="square" rtlCol="0">
            <a:spAutoFit/>
          </a:bodyPr>
          <a:lstStyle/>
          <a:p>
            <a:pPr algn="r"/>
            <a:r>
              <a:rPr lang="en-US" sz="1200" dirty="0">
                <a:solidFill>
                  <a:schemeClr val="bg1"/>
                </a:solidFill>
                <a:latin typeface="Aptos" panose="020B0004020202020204" pitchFamily="34" charset="0"/>
              </a:rPr>
              <a:t>Photo by Bruce </a:t>
            </a:r>
            <a:r>
              <a:rPr lang="en-US" sz="1200" dirty="0" err="1">
                <a:solidFill>
                  <a:schemeClr val="bg1"/>
                </a:solidFill>
                <a:latin typeface="Aptos" panose="020B0004020202020204" pitchFamily="34" charset="0"/>
              </a:rPr>
              <a:t>Damonte</a:t>
            </a:r>
            <a:r>
              <a:rPr lang="en-US" sz="1200" dirty="0">
                <a:solidFill>
                  <a:schemeClr val="bg1"/>
                </a:solidFill>
                <a:latin typeface="Aptos" panose="020B0004020202020204" pitchFamily="34" charset="0"/>
              </a:rPr>
              <a:t>, Courtesy </a:t>
            </a:r>
            <a:r>
              <a:rPr lang="en-US" sz="1200" dirty="0" err="1">
                <a:solidFill>
                  <a:schemeClr val="bg1"/>
                </a:solidFill>
                <a:latin typeface="Aptos" panose="020B0004020202020204" pitchFamily="34" charset="0"/>
              </a:rPr>
              <a:t>MidPen</a:t>
            </a:r>
            <a:r>
              <a:rPr lang="en-US" sz="1200" dirty="0">
                <a:solidFill>
                  <a:schemeClr val="bg1"/>
                </a:solidFill>
                <a:latin typeface="Aptos" panose="020B0004020202020204" pitchFamily="34" charset="0"/>
              </a:rPr>
              <a:t> Housing</a:t>
            </a:r>
          </a:p>
        </p:txBody>
      </p:sp>
      <p:sp>
        <p:nvSpPr>
          <p:cNvPr id="7" name="TextBox 6">
            <a:extLst>
              <a:ext uri="{FF2B5EF4-FFF2-40B4-BE49-F238E27FC236}">
                <a16:creationId xmlns:a16="http://schemas.microsoft.com/office/drawing/2014/main" id="{70324B4E-7985-5638-199D-3F4CDB6CD757}"/>
              </a:ext>
            </a:extLst>
          </p:cNvPr>
          <p:cNvSpPr txBox="1"/>
          <p:nvPr/>
        </p:nvSpPr>
        <p:spPr>
          <a:xfrm>
            <a:off x="8085762" y="130713"/>
            <a:ext cx="3605096" cy="3469014"/>
          </a:xfrm>
          <a:prstGeom prst="rect">
            <a:avLst/>
          </a:prstGeom>
          <a:noFill/>
        </p:spPr>
        <p:txBody>
          <a:bodyPr wrap="square" lIns="228600" tIns="228600" rIns="0" bIns="228600" rtlCol="0" anchor="t" anchorCtr="0">
            <a:noAutofit/>
          </a:bodyPr>
          <a:lstStyle/>
          <a:p>
            <a:pPr marL="365760" lvl="1">
              <a:spcAft>
                <a:spcPts val="1200"/>
              </a:spcAft>
            </a:pPr>
            <a:r>
              <a:rPr lang="en-US" sz="2400" dirty="0">
                <a:solidFill>
                  <a:schemeClr val="tx1">
                    <a:lumMod val="85000"/>
                    <a:lumOff val="15000"/>
                  </a:schemeClr>
                </a:solidFill>
                <a:latin typeface="Aptos" panose="020B0004020202020204" pitchFamily="34" charset="0"/>
              </a:rPr>
              <a:t>801 Arnold Way</a:t>
            </a:r>
            <a:endParaRPr lang="en-US" sz="2400" dirty="0">
              <a:solidFill>
                <a:schemeClr val="tx1">
                  <a:lumMod val="85000"/>
                  <a:lumOff val="15000"/>
                </a:schemeClr>
              </a:solidFill>
              <a:effectLst/>
              <a:latin typeface="Aptos" panose="020B0004020202020204" pitchFamily="34" charset="0"/>
            </a:endParaRPr>
          </a:p>
          <a:p>
            <a:pPr marL="365760" lvl="1">
              <a:spcAft>
                <a:spcPts val="1200"/>
              </a:spcAft>
            </a:pPr>
            <a:r>
              <a:rPr lang="en-US" sz="2400" u="none" strike="noStrike" dirty="0">
                <a:solidFill>
                  <a:schemeClr val="tx1">
                    <a:lumMod val="85000"/>
                    <a:lumOff val="15000"/>
                  </a:schemeClr>
                </a:solidFill>
                <a:effectLst/>
                <a:latin typeface="Aptos" panose="020B0004020202020204" pitchFamily="34" charset="0"/>
              </a:rPr>
              <a:t>San Mateo County</a:t>
            </a:r>
          </a:p>
          <a:p>
            <a:pPr marL="365760" lvl="1">
              <a:spcAft>
                <a:spcPts val="1200"/>
              </a:spcAft>
            </a:pPr>
            <a:r>
              <a:rPr lang="en-US" sz="2400" dirty="0">
                <a:solidFill>
                  <a:schemeClr val="tx1">
                    <a:lumMod val="85000"/>
                    <a:lumOff val="15000"/>
                  </a:schemeClr>
                </a:solidFill>
                <a:latin typeface="Aptos" panose="020B0004020202020204" pitchFamily="34" charset="0"/>
              </a:rPr>
              <a:t>Built 2015</a:t>
            </a:r>
          </a:p>
          <a:p>
            <a:pPr marL="365760" lvl="1">
              <a:spcAft>
                <a:spcPts val="1200"/>
              </a:spcAft>
            </a:pPr>
            <a:r>
              <a:rPr lang="en-US" sz="2400" dirty="0">
                <a:solidFill>
                  <a:schemeClr val="tx1">
                    <a:lumMod val="85000"/>
                    <a:lumOff val="15000"/>
                  </a:schemeClr>
                </a:solidFill>
                <a:latin typeface="Aptos" panose="020B0004020202020204" pitchFamily="34" charset="0"/>
              </a:rPr>
              <a:t>Affordable senior housing</a:t>
            </a:r>
          </a:p>
          <a:p>
            <a:pPr marL="365760" lvl="1">
              <a:spcAft>
                <a:spcPts val="1200"/>
              </a:spcAft>
            </a:pPr>
            <a:r>
              <a:rPr lang="en-US" sz="2400" dirty="0">
                <a:solidFill>
                  <a:schemeClr val="tx1">
                    <a:lumMod val="85000"/>
                    <a:lumOff val="15000"/>
                  </a:schemeClr>
                </a:solidFill>
                <a:effectLst/>
                <a:latin typeface="Aptos" panose="020B0004020202020204" pitchFamily="34" charset="0"/>
              </a:rPr>
              <a:t>27 homes per acre</a:t>
            </a:r>
          </a:p>
        </p:txBody>
      </p:sp>
      <p:pic>
        <p:nvPicPr>
          <p:cNvPr id="8" name="Picture 7">
            <a:extLst>
              <a:ext uri="{FF2B5EF4-FFF2-40B4-BE49-F238E27FC236}">
                <a16:creationId xmlns:a16="http://schemas.microsoft.com/office/drawing/2014/main" id="{858C55BD-959C-2116-AFEB-5299D9295533}"/>
              </a:ext>
              <a:ext uri="{C183D7F6-B498-43B3-948B-1728B52AA6E4}">
                <adec:decorative xmlns:adec="http://schemas.microsoft.com/office/drawing/2017/decorative" val="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895168" y="291470"/>
            <a:ext cx="449476" cy="449476"/>
          </a:xfrm>
          <a:prstGeom prst="rect">
            <a:avLst/>
          </a:prstGeom>
        </p:spPr>
      </p:pic>
      <p:pic>
        <p:nvPicPr>
          <p:cNvPr id="9" name="Picture 8">
            <a:extLst>
              <a:ext uri="{FF2B5EF4-FFF2-40B4-BE49-F238E27FC236}">
                <a16:creationId xmlns:a16="http://schemas.microsoft.com/office/drawing/2014/main" id="{2716B6E3-BB29-54DD-0988-8E2222428561}"/>
              </a:ext>
              <a:ext uri="{C183D7F6-B498-43B3-948B-1728B52AA6E4}">
                <adec:decorative xmlns:adec="http://schemas.microsoft.com/office/drawing/2017/decorative" val="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782800" y="669887"/>
            <a:ext cx="749125" cy="749125"/>
          </a:xfrm>
          <a:prstGeom prst="rect">
            <a:avLst/>
          </a:prstGeom>
        </p:spPr>
      </p:pic>
      <p:pic>
        <p:nvPicPr>
          <p:cNvPr id="4" name="Picture 3">
            <a:extLst>
              <a:ext uri="{FF2B5EF4-FFF2-40B4-BE49-F238E27FC236}">
                <a16:creationId xmlns:a16="http://schemas.microsoft.com/office/drawing/2014/main" id="{51B97B75-0255-731C-F771-C2EF4E537CF3}"/>
              </a:ext>
              <a:ext uri="{C183D7F6-B498-43B3-948B-1728B52AA6E4}">
                <adec:decorative xmlns:adec="http://schemas.microsoft.com/office/drawing/2017/decorative" val="1"/>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940303" y="2707312"/>
            <a:ext cx="552218" cy="552218"/>
          </a:xfrm>
          <a:prstGeom prst="rect">
            <a:avLst/>
          </a:prstGeom>
        </p:spPr>
      </p:pic>
      <p:pic>
        <p:nvPicPr>
          <p:cNvPr id="11" name="Picture 10">
            <a:extLst>
              <a:ext uri="{FF2B5EF4-FFF2-40B4-BE49-F238E27FC236}">
                <a16:creationId xmlns:a16="http://schemas.microsoft.com/office/drawing/2014/main" id="{F60A1604-2070-AB7B-DD73-1105CFFDBF77}"/>
              </a:ext>
              <a:ext uri="{C183D7F6-B498-43B3-948B-1728B52AA6E4}">
                <adec:decorative xmlns:adec="http://schemas.microsoft.com/office/drawing/2017/decorative" val="1"/>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7926387" y="1374453"/>
            <a:ext cx="492069" cy="492069"/>
          </a:xfrm>
          <a:prstGeom prst="rect">
            <a:avLst/>
          </a:prstGeom>
        </p:spPr>
      </p:pic>
      <p:pic>
        <p:nvPicPr>
          <p:cNvPr id="10" name="Picture 9">
            <a:extLst>
              <a:ext uri="{FF2B5EF4-FFF2-40B4-BE49-F238E27FC236}">
                <a16:creationId xmlns:a16="http://schemas.microsoft.com/office/drawing/2014/main" id="{910A7829-D447-F13C-9045-557CA27DDFEC}"/>
              </a:ext>
              <a:ext uri="{C183D7F6-B498-43B3-948B-1728B52AA6E4}">
                <adec:decorative xmlns:adec="http://schemas.microsoft.com/office/drawing/2017/decorative" val="1"/>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7912207" y="1992553"/>
            <a:ext cx="374562" cy="374562"/>
          </a:xfrm>
          <a:prstGeom prst="rect">
            <a:avLst/>
          </a:prstGeom>
        </p:spPr>
      </p:pic>
    </p:spTree>
    <p:extLst>
      <p:ext uri="{BB962C8B-B14F-4D97-AF65-F5344CB8AC3E}">
        <p14:creationId xmlns:p14="http://schemas.microsoft.com/office/powerpoint/2010/main" val="22497313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9A6C01-FC17-A2EA-35EB-53EE22E3370B}"/>
              </a:ext>
            </a:extLst>
          </p:cNvPr>
          <p:cNvSpPr>
            <a:spLocks noGrp="1"/>
          </p:cNvSpPr>
          <p:nvPr>
            <p:ph type="title"/>
          </p:nvPr>
        </p:nvSpPr>
        <p:spPr>
          <a:xfrm>
            <a:off x="251926" y="253157"/>
            <a:ext cx="11663265" cy="1325880"/>
          </a:xfrm>
          <a:solidFill>
            <a:srgbClr val="1174A9"/>
          </a:solidFill>
        </p:spPr>
        <p:txBody>
          <a:bodyPr lIns="548640">
            <a:normAutofit/>
          </a:bodyPr>
          <a:lstStyle/>
          <a:p>
            <a:r>
              <a:rPr lang="en-US" sz="3200" dirty="0"/>
              <a:t>A great neighborhood provides housing options</a:t>
            </a:r>
          </a:p>
        </p:txBody>
      </p:sp>
      <p:pic>
        <p:nvPicPr>
          <p:cNvPr id="57" name="Picture 56">
            <a:extLst>
              <a:ext uri="{FF2B5EF4-FFF2-40B4-BE49-F238E27FC236}">
                <a16:creationId xmlns:a16="http://schemas.microsoft.com/office/drawing/2014/main" id="{1D419577-B3CA-22F9-8995-FA14A93D1A89}"/>
              </a:ext>
              <a:ext uri="{C183D7F6-B498-43B3-948B-1728B52AA6E4}">
                <adec:decorative xmlns:adec="http://schemas.microsoft.com/office/drawing/2017/decorative" val="1"/>
              </a:ext>
            </a:extLst>
          </p:cNvPr>
          <p:cNvPicPr>
            <a:picLocks noChangeAspect="1"/>
          </p:cNvPicPr>
          <p:nvPr/>
        </p:nvPicPr>
        <p:blipFill>
          <a:blip r:embed="rId3" cstate="screen">
            <a:alphaModFix amt="27000"/>
            <a:extLst>
              <a:ext uri="{28A0092B-C50C-407E-A947-70E740481C1C}">
                <a14:useLocalDpi xmlns:a14="http://schemas.microsoft.com/office/drawing/2010/main"/>
              </a:ext>
            </a:extLst>
          </a:blip>
          <a:srcRect/>
          <a:stretch/>
        </p:blipFill>
        <p:spPr>
          <a:xfrm>
            <a:off x="7211021" y="253158"/>
            <a:ext cx="4719964" cy="1325563"/>
          </a:xfrm>
          <a:prstGeom prst="rect">
            <a:avLst/>
          </a:prstGeom>
        </p:spPr>
      </p:pic>
      <p:pic>
        <p:nvPicPr>
          <p:cNvPr id="6" name="Picture 5" descr="An illustration of a row of people of different ages, genders, and abilities with a variety of housing behind them">
            <a:extLst>
              <a:ext uri="{FF2B5EF4-FFF2-40B4-BE49-F238E27FC236}">
                <a16:creationId xmlns:a16="http://schemas.microsoft.com/office/drawing/2014/main" id="{D349BE3F-9902-506D-16C1-E96349E6C631}"/>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179615" y="2525491"/>
            <a:ext cx="8010415" cy="3831487"/>
          </a:xfrm>
          <a:prstGeom prst="rect">
            <a:avLst/>
          </a:prstGeom>
        </p:spPr>
      </p:pic>
      <p:sp>
        <p:nvSpPr>
          <p:cNvPr id="7" name="TextBox 6">
            <a:extLst>
              <a:ext uri="{FF2B5EF4-FFF2-40B4-BE49-F238E27FC236}">
                <a16:creationId xmlns:a16="http://schemas.microsoft.com/office/drawing/2014/main" id="{6568D570-1C63-C742-A09A-F59E537B30ED}"/>
              </a:ext>
            </a:extLst>
          </p:cNvPr>
          <p:cNvSpPr txBox="1"/>
          <p:nvPr/>
        </p:nvSpPr>
        <p:spPr>
          <a:xfrm>
            <a:off x="7985534" y="2132718"/>
            <a:ext cx="3929657" cy="1015663"/>
          </a:xfrm>
          <a:prstGeom prst="rect">
            <a:avLst/>
          </a:prstGeom>
          <a:solidFill>
            <a:srgbClr val="F8E791"/>
          </a:solidFill>
        </p:spPr>
        <p:txBody>
          <a:bodyPr wrap="square" lIns="228600" tIns="228600" rIns="228600" bIns="228600" rtlCol="0">
            <a:spAutoFit/>
          </a:bodyPr>
          <a:lstStyle/>
          <a:p>
            <a:pPr algn="ctr">
              <a:spcAft>
                <a:spcPts val="600"/>
              </a:spcAft>
            </a:pPr>
            <a:r>
              <a:rPr lang="en-US" u="none" strike="noStrike" dirty="0">
                <a:effectLst/>
                <a:latin typeface="Aptos" panose="020B0004020202020204" pitchFamily="34" charset="0"/>
              </a:rPr>
              <a:t>By creating neighborhoods with </a:t>
            </a:r>
            <a:r>
              <a:rPr lang="en-US" b="1" u="none" strike="noStrike" dirty="0">
                <a:effectLst/>
                <a:latin typeface="Aptos" panose="020B0004020202020204" pitchFamily="34" charset="0"/>
              </a:rPr>
              <a:t>more housing options</a:t>
            </a:r>
            <a:endParaRPr lang="en-US" b="1" dirty="0">
              <a:latin typeface="Aptos" panose="020B0004020202020204" pitchFamily="34" charset="0"/>
            </a:endParaRPr>
          </a:p>
        </p:txBody>
      </p:sp>
      <p:cxnSp>
        <p:nvCxnSpPr>
          <p:cNvPr id="8" name="Straight Arrow Connector 7">
            <a:extLst>
              <a:ext uri="{FF2B5EF4-FFF2-40B4-BE49-F238E27FC236}">
                <a16:creationId xmlns:a16="http://schemas.microsoft.com/office/drawing/2014/main" id="{9E141856-E246-BD72-CE6C-EF12AF699847}"/>
              </a:ext>
              <a:ext uri="{C183D7F6-B498-43B3-948B-1728B52AA6E4}">
                <adec:decorative xmlns:adec="http://schemas.microsoft.com/office/drawing/2017/decorative" val="1"/>
              </a:ext>
            </a:extLst>
          </p:cNvPr>
          <p:cNvCxnSpPr>
            <a:cxnSpLocks/>
            <a:stCxn id="7" idx="2"/>
            <a:endCxn id="9" idx="0"/>
          </p:cNvCxnSpPr>
          <p:nvPr/>
        </p:nvCxnSpPr>
        <p:spPr>
          <a:xfrm>
            <a:off x="9950363" y="3148381"/>
            <a:ext cx="0" cy="454381"/>
          </a:xfrm>
          <a:prstGeom prst="straightConnector1">
            <a:avLst/>
          </a:prstGeom>
          <a:ln w="63500">
            <a:solidFill>
              <a:schemeClr val="tx1">
                <a:lumMod val="65000"/>
                <a:lumOff val="3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18F0EE90-0825-EA62-13FB-894510CEAED5}"/>
              </a:ext>
            </a:extLst>
          </p:cNvPr>
          <p:cNvSpPr txBox="1"/>
          <p:nvPr/>
        </p:nvSpPr>
        <p:spPr>
          <a:xfrm>
            <a:off x="7985534" y="3602762"/>
            <a:ext cx="3929657" cy="1569660"/>
          </a:xfrm>
          <a:prstGeom prst="rect">
            <a:avLst/>
          </a:prstGeom>
          <a:solidFill>
            <a:srgbClr val="81EC9A"/>
          </a:solidFill>
        </p:spPr>
        <p:txBody>
          <a:bodyPr wrap="square" lIns="228600" tIns="228600" rIns="228600" bIns="228600" rtlCol="0">
            <a:spAutoFit/>
          </a:bodyPr>
          <a:lstStyle/>
          <a:p>
            <a:pPr algn="ctr">
              <a:spcAft>
                <a:spcPts val="600"/>
              </a:spcAft>
            </a:pPr>
            <a:r>
              <a:rPr lang="en-US" u="none" strike="noStrike" dirty="0">
                <a:effectLst/>
                <a:latin typeface="Aptos" panose="020B0004020202020204" pitchFamily="34" charset="0"/>
              </a:rPr>
              <a:t>we help our </a:t>
            </a:r>
            <a:r>
              <a:rPr lang="en-US" b="1" u="none" strike="noStrike" dirty="0">
                <a:effectLst/>
                <a:latin typeface="Aptos" panose="020B0004020202020204" pitchFamily="34" charset="0"/>
              </a:rPr>
              <a:t>friends, neighbors and future generations </a:t>
            </a:r>
            <a:r>
              <a:rPr lang="en-US" u="none" strike="noStrike" dirty="0">
                <a:effectLst/>
                <a:latin typeface="Aptos" panose="020B0004020202020204" pitchFamily="34" charset="0"/>
              </a:rPr>
              <a:t>remain in </a:t>
            </a:r>
            <a:r>
              <a:rPr lang="en-US" dirty="0">
                <a:latin typeface="Aptos" panose="020B0004020202020204" pitchFamily="34" charset="0"/>
              </a:rPr>
              <a:t>our</a:t>
            </a:r>
            <a:r>
              <a:rPr lang="en-US" u="none" strike="noStrike" dirty="0">
                <a:effectLst/>
                <a:latin typeface="Aptos" panose="020B0004020202020204" pitchFamily="34" charset="0"/>
              </a:rPr>
              <a:t> community as their needs change</a:t>
            </a:r>
            <a:endParaRPr lang="en-US" dirty="0">
              <a:solidFill>
                <a:schemeClr val="tx1">
                  <a:lumMod val="85000"/>
                  <a:lumOff val="15000"/>
                </a:schemeClr>
              </a:solidFill>
              <a:latin typeface="Aptos" panose="020B0004020202020204" pitchFamily="34" charset="0"/>
            </a:endParaRPr>
          </a:p>
        </p:txBody>
      </p:sp>
      <p:cxnSp>
        <p:nvCxnSpPr>
          <p:cNvPr id="10" name="Straight Arrow Connector 9">
            <a:extLst>
              <a:ext uri="{FF2B5EF4-FFF2-40B4-BE49-F238E27FC236}">
                <a16:creationId xmlns:a16="http://schemas.microsoft.com/office/drawing/2014/main" id="{C27AA763-6760-5A49-AE65-4951246258D6}"/>
              </a:ext>
              <a:ext uri="{C183D7F6-B498-43B3-948B-1728B52AA6E4}">
                <adec:decorative xmlns:adec="http://schemas.microsoft.com/office/drawing/2017/decorative" val="1"/>
              </a:ext>
            </a:extLst>
          </p:cNvPr>
          <p:cNvCxnSpPr>
            <a:cxnSpLocks/>
            <a:stCxn id="9" idx="2"/>
            <a:endCxn id="11" idx="0"/>
          </p:cNvCxnSpPr>
          <p:nvPr/>
        </p:nvCxnSpPr>
        <p:spPr>
          <a:xfrm>
            <a:off x="9950363" y="5172422"/>
            <a:ext cx="0" cy="445892"/>
          </a:xfrm>
          <a:prstGeom prst="straightConnector1">
            <a:avLst/>
          </a:prstGeom>
          <a:ln w="63500">
            <a:solidFill>
              <a:schemeClr val="tx1">
                <a:lumMod val="65000"/>
                <a:lumOff val="3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E308D277-718F-85FF-F931-F4EC1263A30C}"/>
              </a:ext>
            </a:extLst>
          </p:cNvPr>
          <p:cNvSpPr txBox="1"/>
          <p:nvPr/>
        </p:nvSpPr>
        <p:spPr>
          <a:xfrm>
            <a:off x="7985534" y="5618314"/>
            <a:ext cx="3929657" cy="738664"/>
          </a:xfrm>
          <a:prstGeom prst="rect">
            <a:avLst/>
          </a:prstGeom>
          <a:solidFill>
            <a:srgbClr val="BECAE7"/>
          </a:solidFill>
        </p:spPr>
        <p:txBody>
          <a:bodyPr wrap="square" lIns="228600" tIns="228600" rIns="228600" bIns="228600" rtlCol="0">
            <a:spAutoFit/>
          </a:bodyPr>
          <a:lstStyle/>
          <a:p>
            <a:pPr algn="ctr">
              <a:spcAft>
                <a:spcPts val="600"/>
              </a:spcAft>
            </a:pPr>
            <a:r>
              <a:rPr lang="en-US" u="none" strike="noStrike" dirty="0">
                <a:effectLst/>
                <a:latin typeface="Aptos" panose="020B0004020202020204" pitchFamily="34" charset="0"/>
              </a:rPr>
              <a:t>while </a:t>
            </a:r>
            <a:r>
              <a:rPr lang="en-US" b="1" u="none" strike="noStrike" dirty="0">
                <a:effectLst/>
                <a:latin typeface="Aptos" panose="020B0004020202020204" pitchFamily="34" charset="0"/>
              </a:rPr>
              <a:t>welcoming</a:t>
            </a:r>
            <a:r>
              <a:rPr lang="en-US" u="none" strike="noStrike" dirty="0">
                <a:effectLst/>
                <a:latin typeface="Aptos" panose="020B0004020202020204" pitchFamily="34" charset="0"/>
              </a:rPr>
              <a:t> new neighbors!</a:t>
            </a:r>
            <a:endParaRPr lang="en-US" dirty="0">
              <a:solidFill>
                <a:schemeClr val="tx1">
                  <a:lumMod val="85000"/>
                  <a:lumOff val="15000"/>
                </a:schemeClr>
              </a:solidFill>
              <a:latin typeface="Aptos" panose="020B0004020202020204" pitchFamily="34" charset="0"/>
            </a:endParaRPr>
          </a:p>
        </p:txBody>
      </p:sp>
    </p:spTree>
    <p:extLst>
      <p:ext uri="{BB962C8B-B14F-4D97-AF65-F5344CB8AC3E}">
        <p14:creationId xmlns:p14="http://schemas.microsoft.com/office/powerpoint/2010/main" val="378612606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9A6C01-FC17-A2EA-35EB-53EE22E3370B}"/>
              </a:ext>
            </a:extLst>
          </p:cNvPr>
          <p:cNvSpPr>
            <a:spLocks noGrp="1"/>
          </p:cNvSpPr>
          <p:nvPr>
            <p:ph type="title"/>
          </p:nvPr>
        </p:nvSpPr>
        <p:spPr>
          <a:xfrm>
            <a:off x="301173" y="253158"/>
            <a:ext cx="7322252" cy="815354"/>
          </a:xfrm>
          <a:solidFill>
            <a:srgbClr val="1074A8"/>
          </a:solidFill>
          <a:ln w="76200">
            <a:solidFill>
              <a:srgbClr val="1074A8"/>
            </a:solidFill>
          </a:ln>
        </p:spPr>
        <p:txBody>
          <a:bodyPr lIns="228600" tIns="228600" rIns="228600" bIns="228600" anchor="ctr" anchorCtr="0">
            <a:noAutofit/>
          </a:bodyPr>
          <a:lstStyle/>
          <a:p>
            <a:pPr algn="ctr">
              <a:lnSpc>
                <a:spcPct val="100000"/>
              </a:lnSpc>
              <a:spcAft>
                <a:spcPts val="1800"/>
              </a:spcAft>
            </a:pPr>
            <a:r>
              <a:rPr lang="en-US" sz="2400" dirty="0">
                <a:solidFill>
                  <a:schemeClr val="bg1"/>
                </a:solidFill>
              </a:rPr>
              <a:t>Low-rise housing example from our community</a:t>
            </a:r>
          </a:p>
        </p:txBody>
      </p:sp>
      <p:pic>
        <p:nvPicPr>
          <p:cNvPr id="12" name="Picture 11" descr="A placeholder image">
            <a:extLst>
              <a:ext uri="{FF2B5EF4-FFF2-40B4-BE49-F238E27FC236}">
                <a16:creationId xmlns:a16="http://schemas.microsoft.com/office/drawing/2014/main" id="{218041E6-67B1-5598-DC32-9A1C74D8281C}"/>
              </a:ext>
            </a:extLst>
          </p:cNvPr>
          <p:cNvPicPr>
            <a:picLocks noChangeAspect="1"/>
          </p:cNvPicPr>
          <p:nvPr/>
        </p:nvPicPr>
        <p:blipFill rotWithShape="1">
          <a:blip r:embed="rId3"/>
          <a:srcRect/>
          <a:stretch/>
        </p:blipFill>
        <p:spPr>
          <a:xfrm>
            <a:off x="301172" y="1075936"/>
            <a:ext cx="7322253" cy="5528906"/>
          </a:xfrm>
          <a:prstGeom prst="rect">
            <a:avLst/>
          </a:prstGeom>
          <a:ln w="38100">
            <a:solidFill>
              <a:srgbClr val="1074A8"/>
            </a:solidFill>
          </a:ln>
        </p:spPr>
      </p:pic>
      <p:sp>
        <p:nvSpPr>
          <p:cNvPr id="7" name="TextBox 6">
            <a:extLst>
              <a:ext uri="{FF2B5EF4-FFF2-40B4-BE49-F238E27FC236}">
                <a16:creationId xmlns:a16="http://schemas.microsoft.com/office/drawing/2014/main" id="{70324B4E-7985-5638-199D-3F4CDB6CD757}"/>
              </a:ext>
            </a:extLst>
          </p:cNvPr>
          <p:cNvSpPr txBox="1"/>
          <p:nvPr/>
        </p:nvSpPr>
        <p:spPr>
          <a:xfrm>
            <a:off x="8085762" y="130713"/>
            <a:ext cx="3605096" cy="3298287"/>
          </a:xfrm>
          <a:prstGeom prst="rect">
            <a:avLst/>
          </a:prstGeom>
          <a:noFill/>
        </p:spPr>
        <p:txBody>
          <a:bodyPr wrap="square" lIns="228600" tIns="228600" rIns="0" bIns="228600" rtlCol="0" anchor="t" anchorCtr="0">
            <a:noAutofit/>
          </a:bodyPr>
          <a:lstStyle/>
          <a:p>
            <a:pPr marL="365760" lvl="1">
              <a:lnSpc>
                <a:spcPct val="150000"/>
              </a:lnSpc>
            </a:pPr>
            <a:r>
              <a:rPr lang="en-US" sz="2400" u="none" strike="noStrike" dirty="0">
                <a:solidFill>
                  <a:schemeClr val="tx1">
                    <a:lumMod val="85000"/>
                    <a:lumOff val="15000"/>
                  </a:schemeClr>
                </a:solidFill>
                <a:effectLst/>
                <a:latin typeface="Aptos" panose="020B0004020202020204" pitchFamily="34" charset="0"/>
              </a:rPr>
              <a:t>Address</a:t>
            </a:r>
            <a:endParaRPr lang="en-US" sz="2400" dirty="0">
              <a:solidFill>
                <a:schemeClr val="tx1">
                  <a:lumMod val="85000"/>
                  <a:lumOff val="15000"/>
                </a:schemeClr>
              </a:solidFill>
              <a:effectLst/>
              <a:latin typeface="Aptos" panose="020B0004020202020204" pitchFamily="34" charset="0"/>
            </a:endParaRPr>
          </a:p>
          <a:p>
            <a:pPr marL="365760" lvl="1">
              <a:lnSpc>
                <a:spcPct val="150000"/>
              </a:lnSpc>
            </a:pPr>
            <a:r>
              <a:rPr lang="en-US" sz="2400" u="none" strike="noStrike" dirty="0">
                <a:solidFill>
                  <a:schemeClr val="tx1">
                    <a:lumMod val="85000"/>
                    <a:lumOff val="15000"/>
                  </a:schemeClr>
                </a:solidFill>
                <a:effectLst/>
                <a:latin typeface="Aptos" panose="020B0004020202020204" pitchFamily="34" charset="0"/>
              </a:rPr>
              <a:t>Location</a:t>
            </a:r>
            <a:endParaRPr lang="en-US" sz="2400" dirty="0">
              <a:solidFill>
                <a:schemeClr val="tx1">
                  <a:lumMod val="85000"/>
                  <a:lumOff val="15000"/>
                </a:schemeClr>
              </a:solidFill>
              <a:effectLst/>
              <a:latin typeface="Aptos" panose="020B0004020202020204" pitchFamily="34" charset="0"/>
            </a:endParaRPr>
          </a:p>
          <a:p>
            <a:pPr marL="365760" lvl="1">
              <a:lnSpc>
                <a:spcPct val="150000"/>
              </a:lnSpc>
            </a:pPr>
            <a:r>
              <a:rPr lang="en-US" sz="2400" dirty="0">
                <a:solidFill>
                  <a:schemeClr val="tx1">
                    <a:lumMod val="85000"/>
                    <a:lumOff val="15000"/>
                  </a:schemeClr>
                </a:solidFill>
                <a:latin typeface="Aptos" panose="020B0004020202020204" pitchFamily="34" charset="0"/>
              </a:rPr>
              <a:t>Housing type</a:t>
            </a:r>
            <a:endParaRPr lang="en-US" sz="2400" dirty="0">
              <a:solidFill>
                <a:schemeClr val="tx1">
                  <a:lumMod val="85000"/>
                  <a:lumOff val="15000"/>
                </a:schemeClr>
              </a:solidFill>
              <a:effectLst/>
              <a:latin typeface="Aptos" panose="020B0004020202020204" pitchFamily="34" charset="0"/>
            </a:endParaRPr>
          </a:p>
          <a:p>
            <a:pPr marL="365760" lvl="1">
              <a:lnSpc>
                <a:spcPct val="150000"/>
              </a:lnSpc>
            </a:pPr>
            <a:r>
              <a:rPr lang="en-US" sz="2400" u="none" strike="noStrike" dirty="0">
                <a:solidFill>
                  <a:schemeClr val="tx1">
                    <a:lumMod val="85000"/>
                    <a:lumOff val="15000"/>
                  </a:schemeClr>
                </a:solidFill>
                <a:effectLst/>
                <a:latin typeface="Aptos" panose="020B0004020202020204" pitchFamily="34" charset="0"/>
              </a:rPr>
              <a:t>Year built</a:t>
            </a:r>
          </a:p>
          <a:p>
            <a:pPr marL="365760" lvl="1">
              <a:lnSpc>
                <a:spcPct val="150000"/>
              </a:lnSpc>
            </a:pPr>
            <a:r>
              <a:rPr lang="en-US" sz="2400" dirty="0">
                <a:solidFill>
                  <a:schemeClr val="tx1">
                    <a:lumMod val="85000"/>
                    <a:lumOff val="15000"/>
                  </a:schemeClr>
                </a:solidFill>
                <a:latin typeface="Aptos" panose="020B0004020202020204" pitchFamily="34" charset="0"/>
              </a:rPr>
              <a:t>##</a:t>
            </a:r>
            <a:r>
              <a:rPr lang="en-US" sz="2400" u="none" strike="noStrike" dirty="0">
                <a:solidFill>
                  <a:schemeClr val="tx1">
                    <a:lumMod val="85000"/>
                    <a:lumOff val="15000"/>
                  </a:schemeClr>
                </a:solidFill>
                <a:effectLst/>
                <a:latin typeface="Aptos" panose="020B0004020202020204" pitchFamily="34" charset="0"/>
              </a:rPr>
              <a:t> homes per acre</a:t>
            </a:r>
            <a:endParaRPr lang="en-US" sz="2400" dirty="0">
              <a:solidFill>
                <a:schemeClr val="tx1">
                  <a:lumMod val="75000"/>
                  <a:lumOff val="25000"/>
                </a:schemeClr>
              </a:solidFill>
              <a:latin typeface="Aptos" panose="020B0004020202020204" pitchFamily="34" charset="0"/>
            </a:endParaRPr>
          </a:p>
        </p:txBody>
      </p:sp>
      <p:pic>
        <p:nvPicPr>
          <p:cNvPr id="8" name="Picture 7">
            <a:extLst>
              <a:ext uri="{FF2B5EF4-FFF2-40B4-BE49-F238E27FC236}">
                <a16:creationId xmlns:a16="http://schemas.microsoft.com/office/drawing/2014/main" id="{858C55BD-959C-2116-AFEB-5299D9295533}"/>
              </a:ext>
              <a:ext uri="{C183D7F6-B498-43B3-948B-1728B52AA6E4}">
                <adec:decorative xmlns:adec="http://schemas.microsoft.com/office/drawing/2017/decorative" val="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895168" y="409757"/>
            <a:ext cx="449476" cy="449476"/>
          </a:xfrm>
          <a:prstGeom prst="rect">
            <a:avLst/>
          </a:prstGeom>
        </p:spPr>
      </p:pic>
      <p:pic>
        <p:nvPicPr>
          <p:cNvPr id="9" name="Picture 8">
            <a:extLst>
              <a:ext uri="{FF2B5EF4-FFF2-40B4-BE49-F238E27FC236}">
                <a16:creationId xmlns:a16="http://schemas.microsoft.com/office/drawing/2014/main" id="{2716B6E3-BB29-54DD-0988-8E2222428561}"/>
              </a:ext>
              <a:ext uri="{C183D7F6-B498-43B3-948B-1728B52AA6E4}">
                <adec:decorative xmlns:adec="http://schemas.microsoft.com/office/drawing/2017/decorative" val="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782800" y="859233"/>
            <a:ext cx="749125" cy="749125"/>
          </a:xfrm>
          <a:prstGeom prst="rect">
            <a:avLst/>
          </a:prstGeom>
        </p:spPr>
      </p:pic>
      <p:pic>
        <p:nvPicPr>
          <p:cNvPr id="10" name="Picture 9">
            <a:extLst>
              <a:ext uri="{FF2B5EF4-FFF2-40B4-BE49-F238E27FC236}">
                <a16:creationId xmlns:a16="http://schemas.microsoft.com/office/drawing/2014/main" id="{F9A668F5-3FE0-69A8-72B1-500929D3A19F}"/>
              </a:ext>
              <a:ext uri="{C183D7F6-B498-43B3-948B-1728B52AA6E4}">
                <adec:decorative xmlns:adec="http://schemas.microsoft.com/office/drawing/2017/decorative" val="1"/>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970082" y="1619644"/>
            <a:ext cx="374562" cy="374562"/>
          </a:xfrm>
          <a:prstGeom prst="rect">
            <a:avLst/>
          </a:prstGeom>
        </p:spPr>
      </p:pic>
      <p:pic>
        <p:nvPicPr>
          <p:cNvPr id="5" name="Picture 4">
            <a:extLst>
              <a:ext uri="{FF2B5EF4-FFF2-40B4-BE49-F238E27FC236}">
                <a16:creationId xmlns:a16="http://schemas.microsoft.com/office/drawing/2014/main" id="{0ABBC6B3-C1A9-FAD2-2BDE-54ADB7B50ABC}"/>
              </a:ext>
              <a:ext uri="{C183D7F6-B498-43B3-948B-1728B52AA6E4}">
                <adec:decorative xmlns:adec="http://schemas.microsoft.com/office/drawing/2017/decorative" val="1"/>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7925243" y="2600291"/>
            <a:ext cx="552218" cy="552218"/>
          </a:xfrm>
          <a:prstGeom prst="rect">
            <a:avLst/>
          </a:prstGeom>
        </p:spPr>
      </p:pic>
      <p:pic>
        <p:nvPicPr>
          <p:cNvPr id="6" name="Picture 5">
            <a:extLst>
              <a:ext uri="{FF2B5EF4-FFF2-40B4-BE49-F238E27FC236}">
                <a16:creationId xmlns:a16="http://schemas.microsoft.com/office/drawing/2014/main" id="{632A5864-69FD-6E52-39B1-8A307F812DC8}"/>
              </a:ext>
              <a:ext uri="{C183D7F6-B498-43B3-948B-1728B52AA6E4}">
                <adec:decorative xmlns:adec="http://schemas.microsoft.com/office/drawing/2017/decorative" val="1"/>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7955318" y="2098267"/>
            <a:ext cx="492069" cy="492069"/>
          </a:xfrm>
          <a:prstGeom prst="rect">
            <a:avLst/>
          </a:prstGeom>
        </p:spPr>
      </p:pic>
    </p:spTree>
    <p:extLst>
      <p:ext uri="{BB962C8B-B14F-4D97-AF65-F5344CB8AC3E}">
        <p14:creationId xmlns:p14="http://schemas.microsoft.com/office/powerpoint/2010/main" val="426189930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9A6C01-FC17-A2EA-35EB-53EE22E3370B}"/>
              </a:ext>
            </a:extLst>
          </p:cNvPr>
          <p:cNvSpPr>
            <a:spLocks noGrp="1"/>
          </p:cNvSpPr>
          <p:nvPr>
            <p:ph type="title"/>
          </p:nvPr>
        </p:nvSpPr>
        <p:spPr>
          <a:xfrm>
            <a:off x="250165" y="273211"/>
            <a:ext cx="5375152" cy="1555094"/>
          </a:xfrm>
          <a:solidFill>
            <a:srgbClr val="062F87"/>
          </a:solidFill>
          <a:ln w="38100">
            <a:solidFill>
              <a:srgbClr val="062F87"/>
            </a:solidFill>
          </a:ln>
        </p:spPr>
        <p:txBody>
          <a:bodyPr lIns="228600" tIns="228600" rIns="228600" bIns="228600" anchor="ctr" anchorCtr="0">
            <a:normAutofit/>
          </a:bodyPr>
          <a:lstStyle/>
          <a:p>
            <a:pPr algn="ctr">
              <a:lnSpc>
                <a:spcPct val="120000"/>
              </a:lnSpc>
              <a:spcAft>
                <a:spcPts val="1800"/>
              </a:spcAft>
            </a:pPr>
            <a:r>
              <a:rPr lang="en-US" sz="2400" b="0" i="1" dirty="0">
                <a:solidFill>
                  <a:schemeClr val="bg1"/>
                </a:solidFill>
                <a:latin typeface="Aptos" panose="020B0004020202020204" pitchFamily="34" charset="0"/>
              </a:rPr>
              <a:t>Home Type:</a:t>
            </a:r>
            <a:br>
              <a:rPr lang="en-US" sz="2800" b="0" i="1" dirty="0">
                <a:solidFill>
                  <a:schemeClr val="bg1"/>
                </a:solidFill>
                <a:latin typeface="Aptos" panose="020B0004020202020204" pitchFamily="34" charset="0"/>
              </a:rPr>
            </a:br>
            <a:r>
              <a:rPr lang="en-US" sz="3100" dirty="0">
                <a:solidFill>
                  <a:schemeClr val="bg1"/>
                </a:solidFill>
              </a:rPr>
              <a:t>Mid-Rise Housing</a:t>
            </a:r>
          </a:p>
        </p:txBody>
      </p:sp>
      <p:pic>
        <p:nvPicPr>
          <p:cNvPr id="22" name="Picture 21">
            <a:extLst>
              <a:ext uri="{FF2B5EF4-FFF2-40B4-BE49-F238E27FC236}">
                <a16:creationId xmlns:a16="http://schemas.microsoft.com/office/drawing/2014/main" id="{E1CD26B9-6813-7BF5-758A-0767545BFD01}"/>
              </a:ext>
              <a:ext uri="{C183D7F6-B498-43B3-948B-1728B52AA6E4}">
                <adec:decorative xmlns:adec="http://schemas.microsoft.com/office/drawing/2017/decorative" val="1"/>
              </a:ext>
            </a:extLst>
          </p:cNvPr>
          <p:cNvPicPr>
            <a:picLocks noChangeAspect="1"/>
          </p:cNvPicPr>
          <p:nvPr/>
        </p:nvPicPr>
        <p:blipFill rotWithShape="1">
          <a:blip r:embed="rId3" cstate="screen">
            <a:alphaModFix amt="27000"/>
            <a:extLst>
              <a:ext uri="{28A0092B-C50C-407E-A947-70E740481C1C}">
                <a14:useLocalDpi xmlns:a14="http://schemas.microsoft.com/office/drawing/2010/main"/>
              </a:ext>
            </a:extLst>
          </a:blip>
          <a:srcRect/>
          <a:stretch/>
        </p:blipFill>
        <p:spPr>
          <a:xfrm>
            <a:off x="202882" y="273212"/>
            <a:ext cx="5371635" cy="1555093"/>
          </a:xfrm>
          <a:prstGeom prst="rect">
            <a:avLst/>
          </a:prstGeom>
        </p:spPr>
      </p:pic>
      <p:sp>
        <p:nvSpPr>
          <p:cNvPr id="9" name="Rectangle 8">
            <a:extLst>
              <a:ext uri="{FF2B5EF4-FFF2-40B4-BE49-F238E27FC236}">
                <a16:creationId xmlns:a16="http://schemas.microsoft.com/office/drawing/2014/main" id="{F6F620D9-C9F1-3DA6-6919-5CDD72AC64E8}"/>
              </a:ext>
              <a:ext uri="{C183D7F6-B498-43B3-948B-1728B52AA6E4}">
                <adec:decorative xmlns:adec="http://schemas.microsoft.com/office/drawing/2017/decorative" val="1"/>
              </a:ext>
            </a:extLst>
          </p:cNvPr>
          <p:cNvSpPr/>
          <p:nvPr/>
        </p:nvSpPr>
        <p:spPr>
          <a:xfrm>
            <a:off x="250165" y="1828305"/>
            <a:ext cx="5373395" cy="4820689"/>
          </a:xfrm>
          <a:prstGeom prst="rect">
            <a:avLst/>
          </a:prstGeom>
          <a:noFill/>
          <a:ln w="38100">
            <a:solidFill>
              <a:srgbClr val="062F8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n illustration of a mid-rise apartment building">
            <a:extLst>
              <a:ext uri="{FF2B5EF4-FFF2-40B4-BE49-F238E27FC236}">
                <a16:creationId xmlns:a16="http://schemas.microsoft.com/office/drawing/2014/main" id="{AC29D09F-E4ED-7C68-F747-71629632E542}"/>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251925" y="1903232"/>
            <a:ext cx="5418918" cy="4104857"/>
          </a:xfrm>
          <a:prstGeom prst="rect">
            <a:avLst/>
          </a:prstGeom>
        </p:spPr>
      </p:pic>
      <p:sp>
        <p:nvSpPr>
          <p:cNvPr id="5" name="TextBox 4">
            <a:extLst>
              <a:ext uri="{FF2B5EF4-FFF2-40B4-BE49-F238E27FC236}">
                <a16:creationId xmlns:a16="http://schemas.microsoft.com/office/drawing/2014/main" id="{E17CEA5A-23CF-C67C-1B4E-B9056EC9FB16}"/>
              </a:ext>
            </a:extLst>
          </p:cNvPr>
          <p:cNvSpPr txBox="1"/>
          <p:nvPr/>
        </p:nvSpPr>
        <p:spPr>
          <a:xfrm>
            <a:off x="1514877" y="5878760"/>
            <a:ext cx="2845729" cy="369332"/>
          </a:xfrm>
          <a:prstGeom prst="rect">
            <a:avLst/>
          </a:prstGeom>
          <a:noFill/>
        </p:spPr>
        <p:txBody>
          <a:bodyPr wrap="square" rtlCol="0">
            <a:spAutoFit/>
          </a:bodyPr>
          <a:lstStyle/>
          <a:p>
            <a:pPr algn="ctr"/>
            <a:r>
              <a:rPr lang="en-US" b="1" spc="-100" dirty="0">
                <a:solidFill>
                  <a:schemeClr val="tx1">
                    <a:lumMod val="85000"/>
                    <a:lumOff val="15000"/>
                  </a:schemeClr>
                </a:solidFill>
                <a:latin typeface="Aptos" panose="020B0004020202020204" pitchFamily="34" charset="0"/>
              </a:rPr>
              <a:t>40-80 homes per acre (DU/A)</a:t>
            </a:r>
          </a:p>
        </p:txBody>
      </p:sp>
      <p:sp>
        <p:nvSpPr>
          <p:cNvPr id="6" name="TextBox 5">
            <a:extLst>
              <a:ext uri="{FF2B5EF4-FFF2-40B4-BE49-F238E27FC236}">
                <a16:creationId xmlns:a16="http://schemas.microsoft.com/office/drawing/2014/main" id="{65738BA3-08AD-E08E-3FDC-650827408FA0}"/>
              </a:ext>
            </a:extLst>
          </p:cNvPr>
          <p:cNvSpPr txBox="1"/>
          <p:nvPr/>
        </p:nvSpPr>
        <p:spPr>
          <a:xfrm>
            <a:off x="5969285" y="253158"/>
            <a:ext cx="5826475" cy="4678204"/>
          </a:xfrm>
          <a:prstGeom prst="rect">
            <a:avLst/>
          </a:prstGeom>
          <a:noFill/>
        </p:spPr>
        <p:txBody>
          <a:bodyPr wrap="square" rtlCol="0">
            <a:spAutoFit/>
          </a:bodyPr>
          <a:lstStyle/>
          <a:p>
            <a:pPr rtl="0">
              <a:spcBef>
                <a:spcPts val="0"/>
              </a:spcBef>
              <a:spcAft>
                <a:spcPts val="1200"/>
              </a:spcAft>
            </a:pPr>
            <a:r>
              <a:rPr lang="en-US" b="1" i="0" u="none" strike="noStrike" dirty="0">
                <a:solidFill>
                  <a:srgbClr val="062F87"/>
                </a:solidFill>
                <a:effectLst/>
                <a:latin typeface="Aptos" panose="020B0004020202020204" pitchFamily="34" charset="0"/>
              </a:rPr>
              <a:t>CHARACTERISTICS</a:t>
            </a:r>
          </a:p>
          <a:p>
            <a:pPr rtl="0">
              <a:spcBef>
                <a:spcPts val="0"/>
              </a:spcBef>
              <a:spcAft>
                <a:spcPts val="600"/>
              </a:spcAft>
            </a:pPr>
            <a:r>
              <a:rPr lang="en-US" sz="1800" b="1" i="0" u="none" strike="noStrike" dirty="0">
                <a:solidFill>
                  <a:srgbClr val="515260"/>
                </a:solidFill>
                <a:effectLst/>
                <a:latin typeface="Aptos" panose="020B0004020202020204" pitchFamily="34" charset="0"/>
              </a:rPr>
              <a:t>Four- to eight-story buildings.</a:t>
            </a:r>
            <a:endParaRPr lang="en-US" sz="2000" b="1" dirty="0">
              <a:effectLst/>
              <a:latin typeface="Aptos" panose="020B0004020202020204" pitchFamily="34" charset="0"/>
            </a:endParaRPr>
          </a:p>
          <a:p>
            <a:pPr marL="285750" indent="-285750" rtl="0">
              <a:spcBef>
                <a:spcPts val="0"/>
              </a:spcBef>
              <a:spcAft>
                <a:spcPts val="600"/>
              </a:spcAft>
              <a:buFont typeface="Arial" panose="020B0604020202020204" pitchFamily="34" charset="0"/>
              <a:buChar char="•"/>
            </a:pPr>
            <a:r>
              <a:rPr lang="en-US" sz="1800" b="0" i="0" u="none" strike="noStrike" dirty="0">
                <a:solidFill>
                  <a:srgbClr val="515260"/>
                </a:solidFill>
                <a:effectLst/>
                <a:latin typeface="Aptos" panose="020B0004020202020204" pitchFamily="34" charset="0"/>
              </a:rPr>
              <a:t>Variety of unit sizes, either for-rent or for-sale (apartments or condos).</a:t>
            </a:r>
            <a:endParaRPr lang="en-US" sz="2000" b="0" dirty="0">
              <a:effectLst/>
              <a:latin typeface="Aptos" panose="020B0004020202020204" pitchFamily="34" charset="0"/>
            </a:endParaRPr>
          </a:p>
          <a:p>
            <a:pPr marL="285750" indent="-285750" rtl="0">
              <a:spcBef>
                <a:spcPts val="0"/>
              </a:spcBef>
              <a:spcAft>
                <a:spcPts val="600"/>
              </a:spcAft>
              <a:buFont typeface="Arial" panose="020B0604020202020204" pitchFamily="34" charset="0"/>
              <a:buChar char="•"/>
            </a:pPr>
            <a:r>
              <a:rPr lang="en-US" sz="1800" b="0" i="0" u="none" strike="noStrike" dirty="0">
                <a:solidFill>
                  <a:srgbClr val="515260"/>
                </a:solidFill>
                <a:effectLst/>
                <a:latin typeface="Aptos" panose="020B0004020202020204" pitchFamily="34" charset="0"/>
              </a:rPr>
              <a:t>Often include amenities like covered or structured parking, shared green space</a:t>
            </a:r>
            <a:r>
              <a:rPr lang="en-US" dirty="0">
                <a:solidFill>
                  <a:srgbClr val="515260"/>
                </a:solidFill>
                <a:latin typeface="Aptos" panose="020B0004020202020204" pitchFamily="34" charset="0"/>
              </a:rPr>
              <a:t> and </a:t>
            </a:r>
            <a:r>
              <a:rPr lang="en-US" sz="1800" b="0" i="0" u="none" strike="noStrike" dirty="0">
                <a:solidFill>
                  <a:srgbClr val="515260"/>
                </a:solidFill>
                <a:effectLst/>
                <a:latin typeface="Aptos" panose="020B0004020202020204" pitchFamily="34" charset="0"/>
              </a:rPr>
              <a:t>ground-level businesses.</a:t>
            </a:r>
            <a:endParaRPr lang="en-US" sz="2000" b="0" dirty="0">
              <a:effectLst/>
              <a:latin typeface="Aptos" panose="020B0004020202020204" pitchFamily="34" charset="0"/>
            </a:endParaRPr>
          </a:p>
          <a:p>
            <a:pPr marL="285750" indent="-285750" rtl="0">
              <a:spcBef>
                <a:spcPts val="0"/>
              </a:spcBef>
              <a:spcAft>
                <a:spcPts val="600"/>
              </a:spcAft>
              <a:buFont typeface="Arial" panose="020B0604020202020204" pitchFamily="34" charset="0"/>
              <a:buChar char="•"/>
            </a:pPr>
            <a:r>
              <a:rPr lang="en-US" sz="1800" b="0" i="0" u="none" strike="noStrike" dirty="0">
                <a:solidFill>
                  <a:srgbClr val="515260"/>
                </a:solidFill>
                <a:effectLst/>
                <a:latin typeface="Aptos" panose="020B0004020202020204" pitchFamily="34" charset="0"/>
              </a:rPr>
              <a:t>Typically located in walkable, transit-oriented areas where larger buildings are more common, and in transition zones between commercial areas and lower-intensity residential areas.</a:t>
            </a:r>
            <a:endParaRPr lang="en-US" sz="2000" b="0" dirty="0">
              <a:effectLst/>
              <a:latin typeface="Aptos" panose="020B0004020202020204" pitchFamily="34" charset="0"/>
            </a:endParaRPr>
          </a:p>
          <a:p>
            <a:br>
              <a:rPr lang="en-US" sz="2000" dirty="0">
                <a:latin typeface="Aptos" panose="020B0004020202020204" pitchFamily="34" charset="0"/>
              </a:rPr>
            </a:br>
            <a:br>
              <a:rPr lang="en-US" dirty="0">
                <a:latin typeface="Aptos" panose="020B0004020202020204" pitchFamily="34" charset="0"/>
              </a:rPr>
            </a:br>
            <a:br>
              <a:rPr lang="en-US" sz="1600" dirty="0">
                <a:latin typeface="Aptos" panose="020B0004020202020204" pitchFamily="34" charset="0"/>
              </a:rPr>
            </a:br>
            <a:endParaRPr lang="en-US" dirty="0">
              <a:solidFill>
                <a:schemeClr val="tx1">
                  <a:lumMod val="85000"/>
                  <a:lumOff val="15000"/>
                </a:schemeClr>
              </a:solidFill>
              <a:latin typeface="Aptos" panose="020B0004020202020204" pitchFamily="34" charset="0"/>
            </a:endParaRPr>
          </a:p>
        </p:txBody>
      </p:sp>
      <p:sp>
        <p:nvSpPr>
          <p:cNvPr id="3" name="TextBox 2">
            <a:extLst>
              <a:ext uri="{FF2B5EF4-FFF2-40B4-BE49-F238E27FC236}">
                <a16:creationId xmlns:a16="http://schemas.microsoft.com/office/drawing/2014/main" id="{2D7E22B5-B6EC-4C11-454D-B58A7E8425BE}"/>
              </a:ext>
            </a:extLst>
          </p:cNvPr>
          <p:cNvSpPr txBox="1"/>
          <p:nvPr/>
        </p:nvSpPr>
        <p:spPr>
          <a:xfrm>
            <a:off x="6096000" y="3895872"/>
            <a:ext cx="6211328" cy="553998"/>
          </a:xfrm>
          <a:prstGeom prst="rect">
            <a:avLst/>
          </a:prstGeom>
          <a:solidFill>
            <a:srgbClr val="062F87">
              <a:alpha val="20000"/>
            </a:srgbClr>
          </a:solidFill>
        </p:spPr>
        <p:txBody>
          <a:bodyPr wrap="square" lIns="137160" tIns="137160" rIns="137160" bIns="137160" rtlCol="0" anchor="ctr" anchorCtr="0">
            <a:spAutoFit/>
          </a:bodyPr>
          <a:lstStyle/>
          <a:p>
            <a:r>
              <a:rPr lang="en-US" b="0" i="0" u="none" strike="noStrike" dirty="0">
                <a:solidFill>
                  <a:srgbClr val="633511"/>
                </a:solidFill>
                <a:effectLst/>
                <a:latin typeface="Aptos" panose="020B0004020202020204" pitchFamily="34" charset="0"/>
              </a:rPr>
              <a:t>What housing needs does mid-rise housing serve?</a:t>
            </a:r>
            <a:endParaRPr lang="en-US" b="0" dirty="0">
              <a:solidFill>
                <a:srgbClr val="633511"/>
              </a:solidFill>
              <a:effectLst/>
              <a:latin typeface="Aptos" panose="020B0004020202020204" pitchFamily="34" charset="0"/>
            </a:endParaRPr>
          </a:p>
        </p:txBody>
      </p:sp>
      <p:sp>
        <p:nvSpPr>
          <p:cNvPr id="7" name="TextBox 6">
            <a:extLst>
              <a:ext uri="{FF2B5EF4-FFF2-40B4-BE49-F238E27FC236}">
                <a16:creationId xmlns:a16="http://schemas.microsoft.com/office/drawing/2014/main" id="{2A7A88E4-B688-EBF2-FCD6-DE25A3015FA5}"/>
              </a:ext>
            </a:extLst>
          </p:cNvPr>
          <p:cNvSpPr txBox="1"/>
          <p:nvPr/>
        </p:nvSpPr>
        <p:spPr>
          <a:xfrm>
            <a:off x="6096000" y="4709261"/>
            <a:ext cx="6211328" cy="830997"/>
          </a:xfrm>
          <a:prstGeom prst="rect">
            <a:avLst/>
          </a:prstGeom>
          <a:solidFill>
            <a:srgbClr val="062F87">
              <a:alpha val="20000"/>
            </a:srgbClr>
          </a:solidFill>
        </p:spPr>
        <p:txBody>
          <a:bodyPr wrap="square" lIns="137160" tIns="137160" rIns="457200" bIns="137160" rtlCol="0" anchor="ctr" anchorCtr="0">
            <a:spAutoFit/>
          </a:bodyPr>
          <a:lstStyle/>
          <a:p>
            <a:r>
              <a:rPr lang="en-US" b="0" i="0" u="none" strike="noStrike" dirty="0">
                <a:solidFill>
                  <a:srgbClr val="633511"/>
                </a:solidFill>
                <a:effectLst/>
                <a:latin typeface="Aptos" panose="020B0004020202020204" pitchFamily="34" charset="0"/>
              </a:rPr>
              <a:t>Is there mid-rise housing in our community today?</a:t>
            </a:r>
            <a:r>
              <a:rPr lang="en-US" b="0" dirty="0">
                <a:solidFill>
                  <a:srgbClr val="633511"/>
                </a:solidFill>
                <a:latin typeface="Aptos" panose="020B0004020202020204" pitchFamily="34" charset="0"/>
              </a:rPr>
              <a:t> </a:t>
            </a:r>
            <a:r>
              <a:rPr lang="en-US" b="0" i="0" u="none" strike="noStrike" dirty="0">
                <a:solidFill>
                  <a:srgbClr val="633511"/>
                </a:solidFill>
                <a:effectLst/>
                <a:latin typeface="Aptos" panose="020B0004020202020204" pitchFamily="34" charset="0"/>
              </a:rPr>
              <a:t>Where is it?</a:t>
            </a:r>
            <a:endParaRPr lang="en-US" b="0" dirty="0">
              <a:solidFill>
                <a:srgbClr val="633511"/>
              </a:solidFill>
              <a:effectLst/>
              <a:latin typeface="Aptos" panose="020B0004020202020204" pitchFamily="34" charset="0"/>
            </a:endParaRPr>
          </a:p>
        </p:txBody>
      </p:sp>
      <p:sp>
        <p:nvSpPr>
          <p:cNvPr id="8" name="TextBox 7">
            <a:extLst>
              <a:ext uri="{FF2B5EF4-FFF2-40B4-BE49-F238E27FC236}">
                <a16:creationId xmlns:a16="http://schemas.microsoft.com/office/drawing/2014/main" id="{6C09DC37-6D3A-DB69-BBCC-A6B464E97D46}"/>
              </a:ext>
            </a:extLst>
          </p:cNvPr>
          <p:cNvSpPr txBox="1"/>
          <p:nvPr/>
        </p:nvSpPr>
        <p:spPr>
          <a:xfrm>
            <a:off x="6096000" y="5784260"/>
            <a:ext cx="6211328" cy="830997"/>
          </a:xfrm>
          <a:prstGeom prst="rect">
            <a:avLst/>
          </a:prstGeom>
          <a:solidFill>
            <a:srgbClr val="062F87">
              <a:alpha val="20000"/>
            </a:srgbClr>
          </a:solidFill>
        </p:spPr>
        <p:txBody>
          <a:bodyPr wrap="square" lIns="137160" tIns="137160" rIns="137160" bIns="137160" rtlCol="0" anchor="ctr" anchorCtr="0">
            <a:spAutoFit/>
          </a:bodyPr>
          <a:lstStyle/>
          <a:p>
            <a:pPr rtl="0">
              <a:spcBef>
                <a:spcPts val="0"/>
              </a:spcBef>
              <a:spcAft>
                <a:spcPts val="0"/>
              </a:spcAft>
            </a:pPr>
            <a:r>
              <a:rPr lang="en-US" b="0" i="0" u="none" strike="noStrike" dirty="0">
                <a:solidFill>
                  <a:srgbClr val="633511"/>
                </a:solidFill>
                <a:effectLst/>
                <a:latin typeface="Aptos" panose="020B0004020202020204" pitchFamily="34" charset="0"/>
              </a:rPr>
              <a:t>Are there places in our community where </a:t>
            </a:r>
            <a:r>
              <a:rPr lang="en-US" dirty="0">
                <a:solidFill>
                  <a:srgbClr val="633511"/>
                </a:solidFill>
                <a:latin typeface="Aptos" panose="020B0004020202020204" pitchFamily="34" charset="0"/>
              </a:rPr>
              <a:t>mid</a:t>
            </a:r>
            <a:r>
              <a:rPr lang="en-US" b="0" i="0" u="none" strike="noStrike" dirty="0">
                <a:solidFill>
                  <a:srgbClr val="633511"/>
                </a:solidFill>
                <a:effectLst/>
                <a:latin typeface="Aptos" panose="020B0004020202020204" pitchFamily="34" charset="0"/>
              </a:rPr>
              <a:t>-rise housing could work?</a:t>
            </a:r>
            <a:endParaRPr lang="en-US" b="0" dirty="0">
              <a:solidFill>
                <a:srgbClr val="633511"/>
              </a:solidFill>
              <a:effectLst/>
              <a:latin typeface="Aptos" panose="020B0004020202020204" pitchFamily="34" charset="0"/>
            </a:endParaRPr>
          </a:p>
        </p:txBody>
      </p:sp>
    </p:spTree>
    <p:extLst>
      <p:ext uri="{BB962C8B-B14F-4D97-AF65-F5344CB8AC3E}">
        <p14:creationId xmlns:p14="http://schemas.microsoft.com/office/powerpoint/2010/main" val="183824079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9A6C01-FC17-A2EA-35EB-53EE22E3370B}"/>
              </a:ext>
            </a:extLst>
          </p:cNvPr>
          <p:cNvSpPr>
            <a:spLocks noGrp="1"/>
          </p:cNvSpPr>
          <p:nvPr>
            <p:ph type="title"/>
          </p:nvPr>
        </p:nvSpPr>
        <p:spPr>
          <a:xfrm>
            <a:off x="301173" y="253158"/>
            <a:ext cx="7322252" cy="815354"/>
          </a:xfrm>
          <a:solidFill>
            <a:srgbClr val="062F87"/>
          </a:solidFill>
          <a:ln w="76200">
            <a:solidFill>
              <a:srgbClr val="062F87"/>
            </a:solidFill>
          </a:ln>
        </p:spPr>
        <p:txBody>
          <a:bodyPr lIns="228600" tIns="228600" rIns="228600" bIns="228600" anchor="ctr" anchorCtr="0">
            <a:noAutofit/>
          </a:bodyPr>
          <a:lstStyle/>
          <a:p>
            <a:pPr algn="ctr">
              <a:lnSpc>
                <a:spcPct val="120000"/>
              </a:lnSpc>
              <a:spcAft>
                <a:spcPts val="1800"/>
              </a:spcAft>
            </a:pPr>
            <a:r>
              <a:rPr lang="en-US" sz="2800" dirty="0">
                <a:solidFill>
                  <a:schemeClr val="bg1"/>
                </a:solidFill>
              </a:rPr>
              <a:t>Mid-Rise Housing Example </a:t>
            </a:r>
          </a:p>
        </p:txBody>
      </p:sp>
      <p:pic>
        <p:nvPicPr>
          <p:cNvPr id="24" name="Picture 23" descr="A multi-story apartment building with a more traditional style of architecture&#10;">
            <a:extLst>
              <a:ext uri="{FF2B5EF4-FFF2-40B4-BE49-F238E27FC236}">
                <a16:creationId xmlns:a16="http://schemas.microsoft.com/office/drawing/2014/main" id="{9ED08714-840A-6F57-95A4-7F8A83275BAD}"/>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301173" y="1075936"/>
            <a:ext cx="7322252" cy="5528906"/>
          </a:xfrm>
          <a:prstGeom prst="rect">
            <a:avLst/>
          </a:prstGeom>
          <a:noFill/>
          <a:ln w="38100">
            <a:solidFill>
              <a:srgbClr val="062F87"/>
            </a:solidFill>
          </a:ln>
          <a:extLst>
            <a:ext uri="{909E8E84-426E-40DD-AFC4-6F175D3DCCD1}">
              <a14:hiddenFill xmlns:a14="http://schemas.microsoft.com/office/drawing/2010/main">
                <a:solidFill>
                  <a:srgbClr val="FFFFFF"/>
                </a:solidFill>
              </a14:hiddenFill>
            </a:ext>
          </a:extLst>
        </p:spPr>
      </p:pic>
      <p:sp>
        <p:nvSpPr>
          <p:cNvPr id="18" name="TextBox 17">
            <a:extLst>
              <a:ext uri="{FF2B5EF4-FFF2-40B4-BE49-F238E27FC236}">
                <a16:creationId xmlns:a16="http://schemas.microsoft.com/office/drawing/2014/main" id="{59D50EA8-921E-1D69-4DBB-1785670B7EB0}"/>
              </a:ext>
            </a:extLst>
          </p:cNvPr>
          <p:cNvSpPr txBox="1"/>
          <p:nvPr/>
        </p:nvSpPr>
        <p:spPr>
          <a:xfrm>
            <a:off x="7925243" y="130714"/>
            <a:ext cx="3683422" cy="3592869"/>
          </a:xfrm>
          <a:prstGeom prst="rect">
            <a:avLst/>
          </a:prstGeom>
          <a:noFill/>
        </p:spPr>
        <p:txBody>
          <a:bodyPr wrap="square" lIns="228600" tIns="228600" rIns="0" bIns="228600" rtlCol="0" anchor="t" anchorCtr="0">
            <a:noAutofit/>
          </a:bodyPr>
          <a:lstStyle/>
          <a:p>
            <a:pPr marL="365760" lvl="1">
              <a:spcAft>
                <a:spcPts val="1200"/>
              </a:spcAft>
            </a:pPr>
            <a:r>
              <a:rPr lang="en-US" sz="2400" u="none" strike="noStrike" dirty="0">
                <a:solidFill>
                  <a:schemeClr val="tx1">
                    <a:lumMod val="85000"/>
                    <a:lumOff val="15000"/>
                  </a:schemeClr>
                </a:solidFill>
                <a:effectLst/>
                <a:latin typeface="Aptos" panose="020B0004020202020204" pitchFamily="34" charset="0"/>
              </a:rPr>
              <a:t>306 Mendocino Ave</a:t>
            </a:r>
            <a:endParaRPr lang="en-US" sz="2400" dirty="0">
              <a:solidFill>
                <a:schemeClr val="tx1">
                  <a:lumMod val="85000"/>
                  <a:lumOff val="15000"/>
                </a:schemeClr>
              </a:solidFill>
              <a:effectLst/>
              <a:latin typeface="Aptos" panose="020B0004020202020204" pitchFamily="34" charset="0"/>
            </a:endParaRPr>
          </a:p>
          <a:p>
            <a:pPr marL="365760" lvl="1">
              <a:spcAft>
                <a:spcPts val="1200"/>
              </a:spcAft>
            </a:pPr>
            <a:r>
              <a:rPr lang="en-US" sz="2400" u="none" strike="noStrike" dirty="0">
                <a:solidFill>
                  <a:schemeClr val="tx1">
                    <a:lumMod val="85000"/>
                    <a:lumOff val="15000"/>
                  </a:schemeClr>
                </a:solidFill>
                <a:effectLst/>
                <a:latin typeface="Aptos" panose="020B0004020202020204" pitchFamily="34" charset="0"/>
              </a:rPr>
              <a:t>Sonoma County</a:t>
            </a:r>
            <a:endParaRPr lang="en-US" sz="2400" dirty="0">
              <a:solidFill>
                <a:schemeClr val="tx1">
                  <a:lumMod val="85000"/>
                  <a:lumOff val="15000"/>
                </a:schemeClr>
              </a:solidFill>
              <a:effectLst/>
              <a:latin typeface="Aptos" panose="020B0004020202020204" pitchFamily="34" charset="0"/>
            </a:endParaRPr>
          </a:p>
          <a:p>
            <a:pPr marL="365760" lvl="1">
              <a:spcAft>
                <a:spcPts val="1200"/>
              </a:spcAft>
            </a:pPr>
            <a:r>
              <a:rPr lang="en-US" sz="2400" u="none" strike="noStrike" dirty="0">
                <a:solidFill>
                  <a:schemeClr val="tx1">
                    <a:lumMod val="85000"/>
                    <a:lumOff val="15000"/>
                  </a:schemeClr>
                </a:solidFill>
                <a:effectLst/>
                <a:latin typeface="Aptos" panose="020B0004020202020204" pitchFamily="34" charset="0"/>
              </a:rPr>
              <a:t>Affordable senior housing</a:t>
            </a:r>
          </a:p>
          <a:p>
            <a:pPr marL="365760" lvl="1">
              <a:spcAft>
                <a:spcPts val="1200"/>
              </a:spcAft>
            </a:pPr>
            <a:r>
              <a:rPr lang="en-US" sz="2400" dirty="0">
                <a:solidFill>
                  <a:schemeClr val="tx1">
                    <a:lumMod val="85000"/>
                    <a:lumOff val="15000"/>
                  </a:schemeClr>
                </a:solidFill>
                <a:latin typeface="Aptos" panose="020B0004020202020204" pitchFamily="34" charset="0"/>
              </a:rPr>
              <a:t>Mixed use</a:t>
            </a:r>
            <a:endParaRPr lang="en-US" sz="2400" u="none" strike="noStrike" dirty="0">
              <a:solidFill>
                <a:schemeClr val="tx1">
                  <a:lumMod val="85000"/>
                  <a:lumOff val="15000"/>
                </a:schemeClr>
              </a:solidFill>
              <a:effectLst/>
              <a:latin typeface="Aptos" panose="020B0004020202020204" pitchFamily="34" charset="0"/>
            </a:endParaRPr>
          </a:p>
          <a:p>
            <a:pPr marL="365760" lvl="1">
              <a:spcAft>
                <a:spcPts val="1200"/>
              </a:spcAft>
            </a:pPr>
            <a:r>
              <a:rPr lang="en-US" sz="2400" dirty="0">
                <a:solidFill>
                  <a:schemeClr val="tx1">
                    <a:lumMod val="85000"/>
                    <a:lumOff val="15000"/>
                  </a:schemeClr>
                </a:solidFill>
                <a:latin typeface="Aptos" panose="020B0004020202020204" pitchFamily="34" charset="0"/>
              </a:rPr>
              <a:t>Built 1921</a:t>
            </a:r>
            <a:endParaRPr lang="en-US" sz="2400" dirty="0">
              <a:solidFill>
                <a:schemeClr val="tx1">
                  <a:lumMod val="85000"/>
                  <a:lumOff val="15000"/>
                </a:schemeClr>
              </a:solidFill>
              <a:effectLst/>
              <a:latin typeface="Aptos" panose="020B0004020202020204" pitchFamily="34" charset="0"/>
            </a:endParaRPr>
          </a:p>
          <a:p>
            <a:pPr marL="365760" lvl="1">
              <a:spcAft>
                <a:spcPts val="1200"/>
              </a:spcAft>
            </a:pPr>
            <a:r>
              <a:rPr lang="en-US" sz="2400" u="none" strike="noStrike" dirty="0">
                <a:solidFill>
                  <a:schemeClr val="tx1">
                    <a:lumMod val="85000"/>
                    <a:lumOff val="15000"/>
                  </a:schemeClr>
                </a:solidFill>
                <a:effectLst/>
                <a:latin typeface="Aptos" panose="020B0004020202020204" pitchFamily="34" charset="0"/>
              </a:rPr>
              <a:t>241 homes per acre</a:t>
            </a:r>
            <a:endParaRPr lang="en-US" sz="2400" dirty="0">
              <a:solidFill>
                <a:schemeClr val="tx1">
                  <a:lumMod val="75000"/>
                  <a:lumOff val="25000"/>
                </a:schemeClr>
              </a:solidFill>
              <a:latin typeface="Aptos" panose="020B0004020202020204" pitchFamily="34" charset="0"/>
            </a:endParaRPr>
          </a:p>
        </p:txBody>
      </p:sp>
      <p:pic>
        <p:nvPicPr>
          <p:cNvPr id="25" name="Picture 24">
            <a:extLst>
              <a:ext uri="{FF2B5EF4-FFF2-40B4-BE49-F238E27FC236}">
                <a16:creationId xmlns:a16="http://schemas.microsoft.com/office/drawing/2014/main" id="{DEB993E9-38E2-FC7D-2DB2-AC66B019A46E}"/>
              </a:ext>
              <a:ext uri="{C183D7F6-B498-43B3-948B-1728B52AA6E4}">
                <adec:decorative xmlns:adec="http://schemas.microsoft.com/office/drawing/2017/decorative" val="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837293" y="280967"/>
            <a:ext cx="449476" cy="449476"/>
          </a:xfrm>
          <a:prstGeom prst="rect">
            <a:avLst/>
          </a:prstGeom>
        </p:spPr>
      </p:pic>
      <p:pic>
        <p:nvPicPr>
          <p:cNvPr id="26" name="Picture 25">
            <a:extLst>
              <a:ext uri="{FF2B5EF4-FFF2-40B4-BE49-F238E27FC236}">
                <a16:creationId xmlns:a16="http://schemas.microsoft.com/office/drawing/2014/main" id="{3395D56B-788E-BDBF-177D-F8D0DE0803D8}"/>
              </a:ext>
              <a:ext uri="{C183D7F6-B498-43B3-948B-1728B52AA6E4}">
                <adec:decorative xmlns:adec="http://schemas.microsoft.com/office/drawing/2017/decorative" val="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724925" y="691806"/>
            <a:ext cx="749125" cy="749125"/>
          </a:xfrm>
          <a:prstGeom prst="rect">
            <a:avLst/>
          </a:prstGeom>
        </p:spPr>
      </p:pic>
      <p:pic>
        <p:nvPicPr>
          <p:cNvPr id="27" name="Picture 26">
            <a:extLst>
              <a:ext uri="{FF2B5EF4-FFF2-40B4-BE49-F238E27FC236}">
                <a16:creationId xmlns:a16="http://schemas.microsoft.com/office/drawing/2014/main" id="{06FEF588-7D36-E50E-9224-D731B95F96BB}"/>
              </a:ext>
              <a:ext uri="{C183D7F6-B498-43B3-948B-1728B52AA6E4}">
                <adec:decorative xmlns:adec="http://schemas.microsoft.com/office/drawing/2017/decorative" val="1"/>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912207" y="1427270"/>
            <a:ext cx="374562" cy="374562"/>
          </a:xfrm>
          <a:prstGeom prst="rect">
            <a:avLst/>
          </a:prstGeom>
        </p:spPr>
      </p:pic>
      <p:pic>
        <p:nvPicPr>
          <p:cNvPr id="28" name="Picture 27">
            <a:extLst>
              <a:ext uri="{FF2B5EF4-FFF2-40B4-BE49-F238E27FC236}">
                <a16:creationId xmlns:a16="http://schemas.microsoft.com/office/drawing/2014/main" id="{2A52B7FB-76B2-6861-86B8-E00A0DF0DC69}"/>
              </a:ext>
              <a:ext uri="{C183D7F6-B498-43B3-948B-1728B52AA6E4}">
                <adec:decorative xmlns:adec="http://schemas.microsoft.com/office/drawing/2017/decorative" val="1"/>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7867368" y="3297314"/>
            <a:ext cx="552218" cy="552218"/>
          </a:xfrm>
          <a:prstGeom prst="rect">
            <a:avLst/>
          </a:prstGeom>
        </p:spPr>
      </p:pic>
      <p:pic>
        <p:nvPicPr>
          <p:cNvPr id="3" name="Picture 2">
            <a:extLst>
              <a:ext uri="{FF2B5EF4-FFF2-40B4-BE49-F238E27FC236}">
                <a16:creationId xmlns:a16="http://schemas.microsoft.com/office/drawing/2014/main" id="{B12405DC-1ACC-8875-8695-90DAA30EAE75}"/>
              </a:ext>
              <a:ext uri="{C183D7F6-B498-43B3-948B-1728B52AA6E4}">
                <adec:decorative xmlns:adec="http://schemas.microsoft.com/office/drawing/2017/decorative" val="1"/>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7853452" y="2800086"/>
            <a:ext cx="492069" cy="492069"/>
          </a:xfrm>
          <a:prstGeom prst="rect">
            <a:avLst/>
          </a:prstGeom>
        </p:spPr>
      </p:pic>
      <p:pic>
        <p:nvPicPr>
          <p:cNvPr id="4" name="Picture 3">
            <a:extLst>
              <a:ext uri="{FF2B5EF4-FFF2-40B4-BE49-F238E27FC236}">
                <a16:creationId xmlns:a16="http://schemas.microsoft.com/office/drawing/2014/main" id="{4AD6643E-0EF1-93FA-B4E2-D5A3F6F041EF}"/>
              </a:ext>
              <a:ext uri="{C183D7F6-B498-43B3-948B-1728B52AA6E4}">
                <adec:decorative xmlns:adec="http://schemas.microsoft.com/office/drawing/2017/decorative" val="1"/>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912207" y="2261203"/>
            <a:ext cx="374562" cy="374562"/>
          </a:xfrm>
          <a:prstGeom prst="rect">
            <a:avLst/>
          </a:prstGeom>
        </p:spPr>
      </p:pic>
    </p:spTree>
    <p:extLst>
      <p:ext uri="{BB962C8B-B14F-4D97-AF65-F5344CB8AC3E}">
        <p14:creationId xmlns:p14="http://schemas.microsoft.com/office/powerpoint/2010/main" val="126909711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9A6C01-FC17-A2EA-35EB-53EE22E3370B}"/>
              </a:ext>
            </a:extLst>
          </p:cNvPr>
          <p:cNvSpPr>
            <a:spLocks noGrp="1"/>
          </p:cNvSpPr>
          <p:nvPr>
            <p:ph type="title"/>
          </p:nvPr>
        </p:nvSpPr>
        <p:spPr>
          <a:xfrm>
            <a:off x="301173" y="253158"/>
            <a:ext cx="7322252" cy="815354"/>
          </a:xfrm>
          <a:solidFill>
            <a:srgbClr val="062F87"/>
          </a:solidFill>
          <a:ln w="76200">
            <a:solidFill>
              <a:srgbClr val="062F87"/>
            </a:solidFill>
          </a:ln>
        </p:spPr>
        <p:txBody>
          <a:bodyPr lIns="228600" tIns="228600" rIns="228600" bIns="228600" anchor="ctr" anchorCtr="0">
            <a:noAutofit/>
          </a:bodyPr>
          <a:lstStyle/>
          <a:p>
            <a:pPr algn="ctr">
              <a:lnSpc>
                <a:spcPct val="120000"/>
              </a:lnSpc>
              <a:spcAft>
                <a:spcPts val="1800"/>
              </a:spcAft>
            </a:pPr>
            <a:r>
              <a:rPr lang="en-US" sz="2800" dirty="0">
                <a:solidFill>
                  <a:schemeClr val="bg1"/>
                </a:solidFill>
              </a:rPr>
              <a:t>Mid-Rise Housing Example</a:t>
            </a:r>
          </a:p>
        </p:txBody>
      </p:sp>
      <p:pic>
        <p:nvPicPr>
          <p:cNvPr id="3" name="Picture 2" descr="A five-story apartment modern style building with a large mural and a playground structure in the foreground">
            <a:extLst>
              <a:ext uri="{FF2B5EF4-FFF2-40B4-BE49-F238E27FC236}">
                <a16:creationId xmlns:a16="http://schemas.microsoft.com/office/drawing/2014/main" id="{2D0643E7-0212-E829-E3D8-26C73440B1B6}"/>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p:blipFill>
        <p:spPr bwMode="auto">
          <a:xfrm>
            <a:off x="301173" y="1075936"/>
            <a:ext cx="7322252" cy="5528906"/>
          </a:xfrm>
          <a:prstGeom prst="rect">
            <a:avLst/>
          </a:prstGeom>
          <a:noFill/>
          <a:ln w="38100">
            <a:solidFill>
              <a:srgbClr val="1074A8"/>
            </a:solidFill>
          </a:ln>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889C6ADC-81F7-CB0B-3319-B80D4436CF38}"/>
              </a:ext>
            </a:extLst>
          </p:cNvPr>
          <p:cNvSpPr txBox="1"/>
          <p:nvPr/>
        </p:nvSpPr>
        <p:spPr>
          <a:xfrm>
            <a:off x="7925243" y="130714"/>
            <a:ext cx="3683422" cy="3592869"/>
          </a:xfrm>
          <a:prstGeom prst="rect">
            <a:avLst/>
          </a:prstGeom>
          <a:noFill/>
        </p:spPr>
        <p:txBody>
          <a:bodyPr wrap="square" lIns="228600" tIns="228600" rIns="0" bIns="228600" rtlCol="0" anchor="t" anchorCtr="0">
            <a:noAutofit/>
          </a:bodyPr>
          <a:lstStyle/>
          <a:p>
            <a:pPr marL="365760" lvl="1">
              <a:spcAft>
                <a:spcPts val="1200"/>
              </a:spcAft>
            </a:pPr>
            <a:r>
              <a:rPr lang="en-US" sz="2400" dirty="0">
                <a:solidFill>
                  <a:schemeClr val="tx1">
                    <a:lumMod val="85000"/>
                    <a:lumOff val="15000"/>
                  </a:schemeClr>
                </a:solidFill>
                <a:latin typeface="Aptos" panose="020B0004020202020204" pitchFamily="34" charset="0"/>
              </a:rPr>
              <a:t>Union Flats</a:t>
            </a:r>
            <a:endParaRPr lang="en-US" sz="2400" dirty="0">
              <a:solidFill>
                <a:schemeClr val="tx1">
                  <a:lumMod val="85000"/>
                  <a:lumOff val="15000"/>
                </a:schemeClr>
              </a:solidFill>
              <a:effectLst/>
              <a:latin typeface="Aptos" panose="020B0004020202020204" pitchFamily="34" charset="0"/>
            </a:endParaRPr>
          </a:p>
          <a:p>
            <a:pPr marL="365760" lvl="1">
              <a:spcAft>
                <a:spcPts val="1200"/>
              </a:spcAft>
            </a:pPr>
            <a:r>
              <a:rPr lang="en-US" sz="2400" u="none" strike="noStrike" dirty="0">
                <a:solidFill>
                  <a:schemeClr val="tx1">
                    <a:lumMod val="85000"/>
                    <a:lumOff val="15000"/>
                  </a:schemeClr>
                </a:solidFill>
                <a:effectLst/>
                <a:latin typeface="Aptos" panose="020B0004020202020204" pitchFamily="34" charset="0"/>
              </a:rPr>
              <a:t>Alameda County</a:t>
            </a:r>
            <a:endParaRPr lang="en-US" sz="2400" dirty="0">
              <a:solidFill>
                <a:schemeClr val="tx1">
                  <a:lumMod val="85000"/>
                  <a:lumOff val="15000"/>
                </a:schemeClr>
              </a:solidFill>
              <a:effectLst/>
              <a:latin typeface="Aptos" panose="020B0004020202020204" pitchFamily="34" charset="0"/>
            </a:endParaRPr>
          </a:p>
          <a:p>
            <a:pPr marL="365760" lvl="1">
              <a:spcAft>
                <a:spcPts val="1200"/>
              </a:spcAft>
            </a:pPr>
            <a:r>
              <a:rPr lang="en-US" sz="2400" u="none" strike="noStrike" dirty="0">
                <a:solidFill>
                  <a:schemeClr val="tx1">
                    <a:lumMod val="85000"/>
                    <a:lumOff val="15000"/>
                  </a:schemeClr>
                </a:solidFill>
                <a:effectLst/>
                <a:latin typeface="Aptos" panose="020B0004020202020204" pitchFamily="34" charset="0"/>
              </a:rPr>
              <a:t>Affordable housing for families</a:t>
            </a:r>
          </a:p>
          <a:p>
            <a:pPr marL="365760" lvl="1">
              <a:spcAft>
                <a:spcPts val="1200"/>
              </a:spcAft>
            </a:pPr>
            <a:r>
              <a:rPr lang="en-US" sz="2400" dirty="0">
                <a:solidFill>
                  <a:schemeClr val="tx1">
                    <a:lumMod val="85000"/>
                    <a:lumOff val="15000"/>
                  </a:schemeClr>
                </a:solidFill>
                <a:latin typeface="Aptos" panose="020B0004020202020204" pitchFamily="34" charset="0"/>
              </a:rPr>
              <a:t>Transit-oriented</a:t>
            </a:r>
            <a:endParaRPr lang="en-US" sz="2400" u="none" strike="noStrike" dirty="0">
              <a:solidFill>
                <a:schemeClr val="tx1">
                  <a:lumMod val="85000"/>
                  <a:lumOff val="15000"/>
                </a:schemeClr>
              </a:solidFill>
              <a:effectLst/>
              <a:latin typeface="Aptos" panose="020B0004020202020204" pitchFamily="34" charset="0"/>
            </a:endParaRPr>
          </a:p>
          <a:p>
            <a:pPr marL="365760" lvl="1">
              <a:spcAft>
                <a:spcPts val="1200"/>
              </a:spcAft>
            </a:pPr>
            <a:r>
              <a:rPr lang="en-US" sz="2400" dirty="0">
                <a:solidFill>
                  <a:schemeClr val="tx1">
                    <a:lumMod val="85000"/>
                    <a:lumOff val="15000"/>
                  </a:schemeClr>
                </a:solidFill>
                <a:latin typeface="Aptos" panose="020B0004020202020204" pitchFamily="34" charset="0"/>
              </a:rPr>
              <a:t>Built 2022</a:t>
            </a:r>
            <a:endParaRPr lang="en-US" sz="2400" dirty="0">
              <a:solidFill>
                <a:schemeClr val="tx1">
                  <a:lumMod val="85000"/>
                  <a:lumOff val="15000"/>
                </a:schemeClr>
              </a:solidFill>
              <a:effectLst/>
              <a:latin typeface="Aptos" panose="020B0004020202020204" pitchFamily="34" charset="0"/>
            </a:endParaRPr>
          </a:p>
          <a:p>
            <a:pPr marL="365760" lvl="1">
              <a:spcAft>
                <a:spcPts val="1200"/>
              </a:spcAft>
            </a:pPr>
            <a:r>
              <a:rPr lang="en-US" sz="2400" dirty="0">
                <a:solidFill>
                  <a:schemeClr val="tx1">
                    <a:lumMod val="85000"/>
                    <a:lumOff val="15000"/>
                  </a:schemeClr>
                </a:solidFill>
                <a:latin typeface="Aptos" panose="020B0004020202020204" pitchFamily="34" charset="0"/>
              </a:rPr>
              <a:t>72</a:t>
            </a:r>
            <a:r>
              <a:rPr lang="en-US" sz="2400" u="none" strike="noStrike" dirty="0">
                <a:solidFill>
                  <a:schemeClr val="tx1">
                    <a:lumMod val="85000"/>
                    <a:lumOff val="15000"/>
                  </a:schemeClr>
                </a:solidFill>
                <a:effectLst/>
                <a:latin typeface="Aptos" panose="020B0004020202020204" pitchFamily="34" charset="0"/>
              </a:rPr>
              <a:t> homes per acre</a:t>
            </a:r>
            <a:endParaRPr lang="en-US" sz="2400" dirty="0">
              <a:solidFill>
                <a:schemeClr val="tx1">
                  <a:lumMod val="75000"/>
                  <a:lumOff val="25000"/>
                </a:schemeClr>
              </a:solidFill>
              <a:latin typeface="Aptos" panose="020B0004020202020204" pitchFamily="34" charset="0"/>
            </a:endParaRPr>
          </a:p>
        </p:txBody>
      </p:sp>
      <p:pic>
        <p:nvPicPr>
          <p:cNvPr id="6" name="Picture 5">
            <a:extLst>
              <a:ext uri="{FF2B5EF4-FFF2-40B4-BE49-F238E27FC236}">
                <a16:creationId xmlns:a16="http://schemas.microsoft.com/office/drawing/2014/main" id="{2CDF4A9A-9692-FD13-5584-CAA4DD54875B}"/>
              </a:ext>
              <a:ext uri="{C183D7F6-B498-43B3-948B-1728B52AA6E4}">
                <adec:decorative xmlns:adec="http://schemas.microsoft.com/office/drawing/2017/decorative" val="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837293" y="280967"/>
            <a:ext cx="449476" cy="449476"/>
          </a:xfrm>
          <a:prstGeom prst="rect">
            <a:avLst/>
          </a:prstGeom>
        </p:spPr>
      </p:pic>
      <p:pic>
        <p:nvPicPr>
          <p:cNvPr id="10" name="Picture 9">
            <a:extLst>
              <a:ext uri="{FF2B5EF4-FFF2-40B4-BE49-F238E27FC236}">
                <a16:creationId xmlns:a16="http://schemas.microsoft.com/office/drawing/2014/main" id="{BAFD77EB-49A1-7F3F-9E7D-9896011F1E72}"/>
              </a:ext>
              <a:ext uri="{C183D7F6-B498-43B3-948B-1728B52AA6E4}">
                <adec:decorative xmlns:adec="http://schemas.microsoft.com/office/drawing/2017/decorative" val="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724925" y="691806"/>
            <a:ext cx="749125" cy="749125"/>
          </a:xfrm>
          <a:prstGeom prst="rect">
            <a:avLst/>
          </a:prstGeom>
        </p:spPr>
      </p:pic>
      <p:pic>
        <p:nvPicPr>
          <p:cNvPr id="12" name="Picture 11">
            <a:extLst>
              <a:ext uri="{FF2B5EF4-FFF2-40B4-BE49-F238E27FC236}">
                <a16:creationId xmlns:a16="http://schemas.microsoft.com/office/drawing/2014/main" id="{01CE1538-2246-F8A0-55D1-389D2B1B2E33}"/>
              </a:ext>
              <a:ext uri="{C183D7F6-B498-43B3-948B-1728B52AA6E4}">
                <adec:decorative xmlns:adec="http://schemas.microsoft.com/office/drawing/2017/decorative" val="1"/>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912207" y="1427270"/>
            <a:ext cx="374562" cy="374562"/>
          </a:xfrm>
          <a:prstGeom prst="rect">
            <a:avLst/>
          </a:prstGeom>
        </p:spPr>
      </p:pic>
      <p:pic>
        <p:nvPicPr>
          <p:cNvPr id="13" name="Picture 12">
            <a:extLst>
              <a:ext uri="{FF2B5EF4-FFF2-40B4-BE49-F238E27FC236}">
                <a16:creationId xmlns:a16="http://schemas.microsoft.com/office/drawing/2014/main" id="{7A071E88-B5FE-A132-7CC9-6965F06B1510}"/>
              </a:ext>
              <a:ext uri="{C183D7F6-B498-43B3-948B-1728B52AA6E4}">
                <adec:decorative xmlns:adec="http://schemas.microsoft.com/office/drawing/2017/decorative" val="1"/>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7867368" y="3297314"/>
            <a:ext cx="552218" cy="552218"/>
          </a:xfrm>
          <a:prstGeom prst="rect">
            <a:avLst/>
          </a:prstGeom>
        </p:spPr>
      </p:pic>
      <p:pic>
        <p:nvPicPr>
          <p:cNvPr id="14" name="Picture 13">
            <a:extLst>
              <a:ext uri="{FF2B5EF4-FFF2-40B4-BE49-F238E27FC236}">
                <a16:creationId xmlns:a16="http://schemas.microsoft.com/office/drawing/2014/main" id="{43B309BA-BA44-64CC-DB95-10A59B0D4281}"/>
              </a:ext>
              <a:ext uri="{C183D7F6-B498-43B3-948B-1728B52AA6E4}">
                <adec:decorative xmlns:adec="http://schemas.microsoft.com/office/drawing/2017/decorative" val="1"/>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7853452" y="2800086"/>
            <a:ext cx="492069" cy="492069"/>
          </a:xfrm>
          <a:prstGeom prst="rect">
            <a:avLst/>
          </a:prstGeom>
        </p:spPr>
      </p:pic>
      <p:pic>
        <p:nvPicPr>
          <p:cNvPr id="15" name="Picture 14">
            <a:extLst>
              <a:ext uri="{FF2B5EF4-FFF2-40B4-BE49-F238E27FC236}">
                <a16:creationId xmlns:a16="http://schemas.microsoft.com/office/drawing/2014/main" id="{63E1799D-4782-8280-062C-0A26A8EB173A}"/>
              </a:ext>
              <a:ext uri="{C183D7F6-B498-43B3-948B-1728B52AA6E4}">
                <adec:decorative xmlns:adec="http://schemas.microsoft.com/office/drawing/2017/decorative" val="1"/>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912207" y="2261203"/>
            <a:ext cx="374562" cy="374562"/>
          </a:xfrm>
          <a:prstGeom prst="rect">
            <a:avLst/>
          </a:prstGeom>
        </p:spPr>
      </p:pic>
    </p:spTree>
    <p:extLst>
      <p:ext uri="{BB962C8B-B14F-4D97-AF65-F5344CB8AC3E}">
        <p14:creationId xmlns:p14="http://schemas.microsoft.com/office/powerpoint/2010/main" val="256433164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9A6C01-FC17-A2EA-35EB-53EE22E3370B}"/>
              </a:ext>
            </a:extLst>
          </p:cNvPr>
          <p:cNvSpPr>
            <a:spLocks noGrp="1"/>
          </p:cNvSpPr>
          <p:nvPr>
            <p:ph type="title"/>
          </p:nvPr>
        </p:nvSpPr>
        <p:spPr>
          <a:xfrm>
            <a:off x="301173" y="253158"/>
            <a:ext cx="7322252" cy="815354"/>
          </a:xfrm>
          <a:solidFill>
            <a:srgbClr val="062F87"/>
          </a:solidFill>
          <a:ln w="76200">
            <a:solidFill>
              <a:srgbClr val="062F87"/>
            </a:solidFill>
          </a:ln>
        </p:spPr>
        <p:txBody>
          <a:bodyPr lIns="228600" tIns="228600" rIns="228600" bIns="228600" anchor="ctr" anchorCtr="0">
            <a:noAutofit/>
          </a:bodyPr>
          <a:lstStyle/>
          <a:p>
            <a:pPr algn="ctr">
              <a:lnSpc>
                <a:spcPct val="100000"/>
              </a:lnSpc>
              <a:spcAft>
                <a:spcPts val="1800"/>
              </a:spcAft>
            </a:pPr>
            <a:r>
              <a:rPr lang="en-US" sz="2400" dirty="0">
                <a:solidFill>
                  <a:schemeClr val="bg1"/>
                </a:solidFill>
              </a:rPr>
              <a:t>Mid-rise apartment example from our community</a:t>
            </a:r>
          </a:p>
        </p:txBody>
      </p:sp>
      <p:pic>
        <p:nvPicPr>
          <p:cNvPr id="12" name="Picture 11" descr="A placeholder image">
            <a:extLst>
              <a:ext uri="{FF2B5EF4-FFF2-40B4-BE49-F238E27FC236}">
                <a16:creationId xmlns:a16="http://schemas.microsoft.com/office/drawing/2014/main" id="{218041E6-67B1-5598-DC32-9A1C74D8281C}"/>
              </a:ext>
            </a:extLst>
          </p:cNvPr>
          <p:cNvPicPr>
            <a:picLocks noChangeAspect="1"/>
          </p:cNvPicPr>
          <p:nvPr/>
        </p:nvPicPr>
        <p:blipFill rotWithShape="1">
          <a:blip r:embed="rId3"/>
          <a:srcRect/>
          <a:stretch/>
        </p:blipFill>
        <p:spPr>
          <a:xfrm>
            <a:off x="301172" y="1075936"/>
            <a:ext cx="7322253" cy="5528906"/>
          </a:xfrm>
          <a:prstGeom prst="rect">
            <a:avLst/>
          </a:prstGeom>
          <a:ln w="38100">
            <a:solidFill>
              <a:srgbClr val="062F87"/>
            </a:solidFill>
          </a:ln>
        </p:spPr>
      </p:pic>
      <p:sp>
        <p:nvSpPr>
          <p:cNvPr id="7" name="TextBox 6">
            <a:extLst>
              <a:ext uri="{FF2B5EF4-FFF2-40B4-BE49-F238E27FC236}">
                <a16:creationId xmlns:a16="http://schemas.microsoft.com/office/drawing/2014/main" id="{70324B4E-7985-5638-199D-3F4CDB6CD757}"/>
              </a:ext>
            </a:extLst>
          </p:cNvPr>
          <p:cNvSpPr txBox="1"/>
          <p:nvPr/>
        </p:nvSpPr>
        <p:spPr>
          <a:xfrm>
            <a:off x="8085762" y="130713"/>
            <a:ext cx="3605096" cy="3298287"/>
          </a:xfrm>
          <a:prstGeom prst="rect">
            <a:avLst/>
          </a:prstGeom>
          <a:noFill/>
        </p:spPr>
        <p:txBody>
          <a:bodyPr wrap="square" lIns="228600" tIns="228600" rIns="0" bIns="228600" rtlCol="0" anchor="t" anchorCtr="0">
            <a:noAutofit/>
          </a:bodyPr>
          <a:lstStyle/>
          <a:p>
            <a:pPr marL="365760" lvl="1">
              <a:lnSpc>
                <a:spcPct val="150000"/>
              </a:lnSpc>
            </a:pPr>
            <a:r>
              <a:rPr lang="en-US" sz="2400" u="none" strike="noStrike" dirty="0">
                <a:solidFill>
                  <a:schemeClr val="tx1">
                    <a:lumMod val="85000"/>
                    <a:lumOff val="15000"/>
                  </a:schemeClr>
                </a:solidFill>
                <a:effectLst/>
                <a:latin typeface="Aptos" panose="020B0004020202020204" pitchFamily="34" charset="0"/>
              </a:rPr>
              <a:t>Address</a:t>
            </a:r>
            <a:endParaRPr lang="en-US" sz="2400" dirty="0">
              <a:solidFill>
                <a:schemeClr val="tx1">
                  <a:lumMod val="85000"/>
                  <a:lumOff val="15000"/>
                </a:schemeClr>
              </a:solidFill>
              <a:effectLst/>
              <a:latin typeface="Aptos" panose="020B0004020202020204" pitchFamily="34" charset="0"/>
            </a:endParaRPr>
          </a:p>
          <a:p>
            <a:pPr marL="365760" lvl="1">
              <a:lnSpc>
                <a:spcPct val="150000"/>
              </a:lnSpc>
            </a:pPr>
            <a:r>
              <a:rPr lang="en-US" sz="2400" u="none" strike="noStrike" dirty="0">
                <a:solidFill>
                  <a:schemeClr val="tx1">
                    <a:lumMod val="85000"/>
                    <a:lumOff val="15000"/>
                  </a:schemeClr>
                </a:solidFill>
                <a:effectLst/>
                <a:latin typeface="Aptos" panose="020B0004020202020204" pitchFamily="34" charset="0"/>
              </a:rPr>
              <a:t>Location</a:t>
            </a:r>
            <a:endParaRPr lang="en-US" sz="2400" dirty="0">
              <a:solidFill>
                <a:schemeClr val="tx1">
                  <a:lumMod val="85000"/>
                  <a:lumOff val="15000"/>
                </a:schemeClr>
              </a:solidFill>
              <a:effectLst/>
              <a:latin typeface="Aptos" panose="020B0004020202020204" pitchFamily="34" charset="0"/>
            </a:endParaRPr>
          </a:p>
          <a:p>
            <a:pPr marL="365760" lvl="1">
              <a:lnSpc>
                <a:spcPct val="150000"/>
              </a:lnSpc>
            </a:pPr>
            <a:r>
              <a:rPr lang="en-US" sz="2400" dirty="0">
                <a:solidFill>
                  <a:schemeClr val="tx1">
                    <a:lumMod val="85000"/>
                    <a:lumOff val="15000"/>
                  </a:schemeClr>
                </a:solidFill>
                <a:latin typeface="Aptos" panose="020B0004020202020204" pitchFamily="34" charset="0"/>
              </a:rPr>
              <a:t>Housing type</a:t>
            </a:r>
            <a:endParaRPr lang="en-US" sz="2400" dirty="0">
              <a:solidFill>
                <a:schemeClr val="tx1">
                  <a:lumMod val="85000"/>
                  <a:lumOff val="15000"/>
                </a:schemeClr>
              </a:solidFill>
              <a:effectLst/>
              <a:latin typeface="Aptos" panose="020B0004020202020204" pitchFamily="34" charset="0"/>
            </a:endParaRPr>
          </a:p>
          <a:p>
            <a:pPr marL="365760" lvl="1">
              <a:lnSpc>
                <a:spcPct val="150000"/>
              </a:lnSpc>
            </a:pPr>
            <a:r>
              <a:rPr lang="en-US" sz="2400" u="none" strike="noStrike" dirty="0">
                <a:solidFill>
                  <a:schemeClr val="tx1">
                    <a:lumMod val="85000"/>
                    <a:lumOff val="15000"/>
                  </a:schemeClr>
                </a:solidFill>
                <a:effectLst/>
                <a:latin typeface="Aptos" panose="020B0004020202020204" pitchFamily="34" charset="0"/>
              </a:rPr>
              <a:t>Year built</a:t>
            </a:r>
          </a:p>
          <a:p>
            <a:pPr marL="365760" lvl="1">
              <a:lnSpc>
                <a:spcPct val="150000"/>
              </a:lnSpc>
            </a:pPr>
            <a:r>
              <a:rPr lang="en-US" sz="2400" dirty="0">
                <a:solidFill>
                  <a:schemeClr val="tx1">
                    <a:lumMod val="85000"/>
                    <a:lumOff val="15000"/>
                  </a:schemeClr>
                </a:solidFill>
                <a:latin typeface="Aptos" panose="020B0004020202020204" pitchFamily="34" charset="0"/>
              </a:rPr>
              <a:t>##</a:t>
            </a:r>
            <a:r>
              <a:rPr lang="en-US" sz="2400" u="none" strike="noStrike" dirty="0">
                <a:solidFill>
                  <a:schemeClr val="tx1">
                    <a:lumMod val="85000"/>
                    <a:lumOff val="15000"/>
                  </a:schemeClr>
                </a:solidFill>
                <a:effectLst/>
                <a:latin typeface="Aptos" panose="020B0004020202020204" pitchFamily="34" charset="0"/>
              </a:rPr>
              <a:t> homes per acre</a:t>
            </a:r>
            <a:endParaRPr lang="en-US" sz="2400" dirty="0">
              <a:solidFill>
                <a:schemeClr val="tx1">
                  <a:lumMod val="75000"/>
                  <a:lumOff val="25000"/>
                </a:schemeClr>
              </a:solidFill>
              <a:latin typeface="Aptos" panose="020B0004020202020204" pitchFamily="34" charset="0"/>
            </a:endParaRPr>
          </a:p>
        </p:txBody>
      </p:sp>
      <p:pic>
        <p:nvPicPr>
          <p:cNvPr id="8" name="Picture 7">
            <a:extLst>
              <a:ext uri="{FF2B5EF4-FFF2-40B4-BE49-F238E27FC236}">
                <a16:creationId xmlns:a16="http://schemas.microsoft.com/office/drawing/2014/main" id="{858C55BD-959C-2116-AFEB-5299D9295533}"/>
              </a:ext>
              <a:ext uri="{C183D7F6-B498-43B3-948B-1728B52AA6E4}">
                <adec:decorative xmlns:adec="http://schemas.microsoft.com/office/drawing/2017/decorative" val="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895168" y="409757"/>
            <a:ext cx="449476" cy="449476"/>
          </a:xfrm>
          <a:prstGeom prst="rect">
            <a:avLst/>
          </a:prstGeom>
        </p:spPr>
      </p:pic>
      <p:pic>
        <p:nvPicPr>
          <p:cNvPr id="9" name="Picture 8">
            <a:extLst>
              <a:ext uri="{FF2B5EF4-FFF2-40B4-BE49-F238E27FC236}">
                <a16:creationId xmlns:a16="http://schemas.microsoft.com/office/drawing/2014/main" id="{2716B6E3-BB29-54DD-0988-8E2222428561}"/>
              </a:ext>
              <a:ext uri="{C183D7F6-B498-43B3-948B-1728B52AA6E4}">
                <adec:decorative xmlns:adec="http://schemas.microsoft.com/office/drawing/2017/decorative" val="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782800" y="859233"/>
            <a:ext cx="749125" cy="749125"/>
          </a:xfrm>
          <a:prstGeom prst="rect">
            <a:avLst/>
          </a:prstGeom>
        </p:spPr>
      </p:pic>
      <p:pic>
        <p:nvPicPr>
          <p:cNvPr id="10" name="Picture 9">
            <a:extLst>
              <a:ext uri="{FF2B5EF4-FFF2-40B4-BE49-F238E27FC236}">
                <a16:creationId xmlns:a16="http://schemas.microsoft.com/office/drawing/2014/main" id="{F9A668F5-3FE0-69A8-72B1-500929D3A19F}"/>
              </a:ext>
              <a:ext uri="{C183D7F6-B498-43B3-948B-1728B52AA6E4}">
                <adec:decorative xmlns:adec="http://schemas.microsoft.com/office/drawing/2017/decorative" val="1"/>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970082" y="1619644"/>
            <a:ext cx="374562" cy="374562"/>
          </a:xfrm>
          <a:prstGeom prst="rect">
            <a:avLst/>
          </a:prstGeom>
        </p:spPr>
      </p:pic>
      <p:pic>
        <p:nvPicPr>
          <p:cNvPr id="5" name="Picture 4">
            <a:extLst>
              <a:ext uri="{FF2B5EF4-FFF2-40B4-BE49-F238E27FC236}">
                <a16:creationId xmlns:a16="http://schemas.microsoft.com/office/drawing/2014/main" id="{0ABBC6B3-C1A9-FAD2-2BDE-54ADB7B50ABC}"/>
              </a:ext>
              <a:ext uri="{C183D7F6-B498-43B3-948B-1728B52AA6E4}">
                <adec:decorative xmlns:adec="http://schemas.microsoft.com/office/drawing/2017/decorative" val="1"/>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7925243" y="2600291"/>
            <a:ext cx="552218" cy="552218"/>
          </a:xfrm>
          <a:prstGeom prst="rect">
            <a:avLst/>
          </a:prstGeom>
        </p:spPr>
      </p:pic>
      <p:pic>
        <p:nvPicPr>
          <p:cNvPr id="6" name="Picture 5">
            <a:extLst>
              <a:ext uri="{FF2B5EF4-FFF2-40B4-BE49-F238E27FC236}">
                <a16:creationId xmlns:a16="http://schemas.microsoft.com/office/drawing/2014/main" id="{632A5864-69FD-6E52-39B1-8A307F812DC8}"/>
              </a:ext>
              <a:ext uri="{C183D7F6-B498-43B3-948B-1728B52AA6E4}">
                <adec:decorative xmlns:adec="http://schemas.microsoft.com/office/drawing/2017/decorative" val="1"/>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7955318" y="2098267"/>
            <a:ext cx="492069" cy="492069"/>
          </a:xfrm>
          <a:prstGeom prst="rect">
            <a:avLst/>
          </a:prstGeom>
        </p:spPr>
      </p:pic>
    </p:spTree>
    <p:extLst>
      <p:ext uri="{BB962C8B-B14F-4D97-AF65-F5344CB8AC3E}">
        <p14:creationId xmlns:p14="http://schemas.microsoft.com/office/powerpoint/2010/main" val="211750301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20BCCB3-52F0-E686-090A-4591C525C3D5}"/>
              </a:ext>
              <a:ext uri="{C183D7F6-B498-43B3-948B-1728B52AA6E4}">
                <adec:decorative xmlns:adec="http://schemas.microsoft.com/office/drawing/2017/decorative" val="1"/>
              </a:ext>
            </a:extLst>
          </p:cNvPr>
          <p:cNvPicPr>
            <a:picLocks noChangeAspect="1"/>
          </p:cNvPicPr>
          <p:nvPr/>
        </p:nvPicPr>
        <p:blipFill rotWithShape="1">
          <a:blip r:embed="rId3" cstate="screen">
            <a:alphaModFix amt="19000"/>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11" name="Title 10">
            <a:extLst>
              <a:ext uri="{FF2B5EF4-FFF2-40B4-BE49-F238E27FC236}">
                <a16:creationId xmlns:a16="http://schemas.microsoft.com/office/drawing/2014/main" id="{5F6C8A2C-809C-CF2D-67FF-73BB0986EEB2}"/>
              </a:ext>
            </a:extLst>
          </p:cNvPr>
          <p:cNvSpPr>
            <a:spLocks noGrp="1"/>
          </p:cNvSpPr>
          <p:nvPr>
            <p:ph type="title"/>
          </p:nvPr>
        </p:nvSpPr>
        <p:spPr>
          <a:xfrm>
            <a:off x="2686260" y="1205871"/>
            <a:ext cx="6819479" cy="2223129"/>
          </a:xfrm>
          <a:solidFill>
            <a:srgbClr val="FFFFF0"/>
          </a:solidFill>
          <a:ln w="38100">
            <a:solidFill>
              <a:srgbClr val="4472C4"/>
            </a:solidFill>
          </a:ln>
        </p:spPr>
        <p:txBody>
          <a:bodyPr>
            <a:normAutofit/>
          </a:bodyPr>
          <a:lstStyle/>
          <a:p>
            <a:pPr algn="ctr"/>
            <a:r>
              <a:rPr lang="en-US" dirty="0">
                <a:solidFill>
                  <a:srgbClr val="1174A9"/>
                </a:solidFill>
                <a:latin typeface="Bookman Old Style"/>
              </a:rPr>
              <a:t>Thanks for joining the conversation!</a:t>
            </a:r>
          </a:p>
        </p:txBody>
      </p:sp>
      <p:sp>
        <p:nvSpPr>
          <p:cNvPr id="5" name="TextBox 4">
            <a:extLst>
              <a:ext uri="{FF2B5EF4-FFF2-40B4-BE49-F238E27FC236}">
                <a16:creationId xmlns:a16="http://schemas.microsoft.com/office/drawing/2014/main" id="{8A8B101D-116A-EB79-07ED-46D1845E7F19}"/>
              </a:ext>
            </a:extLst>
          </p:cNvPr>
          <p:cNvSpPr txBox="1"/>
          <p:nvPr/>
        </p:nvSpPr>
        <p:spPr>
          <a:xfrm>
            <a:off x="3803461" y="4743390"/>
            <a:ext cx="4585075" cy="400110"/>
          </a:xfrm>
          <a:prstGeom prst="rect">
            <a:avLst/>
          </a:prstGeom>
          <a:noFill/>
        </p:spPr>
        <p:txBody>
          <a:bodyPr wrap="square" rtlCol="0">
            <a:spAutoFit/>
          </a:bodyPr>
          <a:lstStyle/>
          <a:p>
            <a:pPr algn="ctr"/>
            <a:r>
              <a:rPr lang="en-US" sz="2000" b="1" dirty="0">
                <a:solidFill>
                  <a:srgbClr val="083763"/>
                </a:solidFill>
                <a:latin typeface="Aptos" panose="020B0004020202020204" pitchFamily="34" charset="0"/>
              </a:rPr>
              <a:t>created by</a:t>
            </a:r>
          </a:p>
        </p:txBody>
      </p:sp>
      <p:pic>
        <p:nvPicPr>
          <p:cNvPr id="6" name="Picture 5" descr="Technical Asssistance for Local Planning Housing program logo">
            <a:hlinkClick r:id="rId4"/>
            <a:extLst>
              <a:ext uri="{FF2B5EF4-FFF2-40B4-BE49-F238E27FC236}">
                <a16:creationId xmlns:a16="http://schemas.microsoft.com/office/drawing/2014/main" id="{A7FD1AE6-AEF9-3004-D631-D645DA3A4F9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05482" y="5225317"/>
            <a:ext cx="2519073" cy="1110100"/>
          </a:xfrm>
          <a:prstGeom prst="rect">
            <a:avLst/>
          </a:prstGeom>
        </p:spPr>
      </p:pic>
      <p:pic>
        <p:nvPicPr>
          <p:cNvPr id="7" name="Picture 6" descr="Association of Bay Area Governments logo">
            <a:hlinkClick r:id="rId6"/>
            <a:extLst>
              <a:ext uri="{FF2B5EF4-FFF2-40B4-BE49-F238E27FC236}">
                <a16:creationId xmlns:a16="http://schemas.microsoft.com/office/drawing/2014/main" id="{9BAC2847-4544-FB42-81D6-8F6DA77DE272}"/>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3917794" y="5410465"/>
            <a:ext cx="3976511" cy="729370"/>
          </a:xfrm>
          <a:prstGeom prst="rect">
            <a:avLst/>
          </a:prstGeom>
        </p:spPr>
      </p:pic>
      <p:pic>
        <p:nvPicPr>
          <p:cNvPr id="8" name="Picture 7" descr="Community Planning Collaborative logo">
            <a:hlinkClick r:id="rId8"/>
            <a:extLst>
              <a:ext uri="{FF2B5EF4-FFF2-40B4-BE49-F238E27FC236}">
                <a16:creationId xmlns:a16="http://schemas.microsoft.com/office/drawing/2014/main" id="{0C60F7B3-0CE9-743E-FBA4-2E979A4FBBC8}"/>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8629515" y="5382992"/>
            <a:ext cx="2304826" cy="678301"/>
          </a:xfrm>
          <a:prstGeom prst="rect">
            <a:avLst/>
          </a:prstGeom>
        </p:spPr>
      </p:pic>
    </p:spTree>
    <p:extLst>
      <p:ext uri="{BB962C8B-B14F-4D97-AF65-F5344CB8AC3E}">
        <p14:creationId xmlns:p14="http://schemas.microsoft.com/office/powerpoint/2010/main" val="174679372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5F6C8A2C-809C-CF2D-67FF-73BB0986EEB2}"/>
              </a:ext>
            </a:extLst>
          </p:cNvPr>
          <p:cNvSpPr>
            <a:spLocks noGrp="1"/>
          </p:cNvSpPr>
          <p:nvPr>
            <p:ph type="title"/>
          </p:nvPr>
        </p:nvSpPr>
        <p:spPr>
          <a:xfrm>
            <a:off x="526012" y="253159"/>
            <a:ext cx="11389179" cy="1221968"/>
          </a:xfrm>
          <a:noFill/>
          <a:ln w="38100">
            <a:solidFill>
              <a:srgbClr val="4472C4"/>
            </a:solidFill>
          </a:ln>
        </p:spPr>
        <p:txBody>
          <a:bodyPr/>
          <a:lstStyle/>
          <a:p>
            <a:r>
              <a:rPr lang="en-US" dirty="0">
                <a:solidFill>
                  <a:srgbClr val="1174A9"/>
                </a:solidFill>
                <a:latin typeface="Bookman Old Style"/>
              </a:rPr>
              <a:t>Postscript</a:t>
            </a:r>
          </a:p>
        </p:txBody>
      </p:sp>
      <p:sp>
        <p:nvSpPr>
          <p:cNvPr id="7" name="TextBox 6">
            <a:extLst>
              <a:ext uri="{FF2B5EF4-FFF2-40B4-BE49-F238E27FC236}">
                <a16:creationId xmlns:a16="http://schemas.microsoft.com/office/drawing/2014/main" id="{44ED38BE-DF81-B997-8B97-F70FB5C3C663}"/>
              </a:ext>
            </a:extLst>
          </p:cNvPr>
          <p:cNvSpPr txBox="1"/>
          <p:nvPr/>
        </p:nvSpPr>
        <p:spPr>
          <a:xfrm>
            <a:off x="526012" y="1617785"/>
            <a:ext cx="11115091" cy="3765088"/>
          </a:xfrm>
          <a:prstGeom prst="rect">
            <a:avLst/>
          </a:prstGeom>
          <a:noFill/>
        </p:spPr>
        <p:txBody>
          <a:bodyPr wrap="square" lIns="91440" tIns="45720" rIns="91440" bIns="45720" rtlCol="0" anchor="t">
            <a:normAutofit/>
          </a:bodyPr>
          <a:lstStyle/>
          <a:p>
            <a:r>
              <a:rPr lang="en-US" sz="1600" dirty="0">
                <a:latin typeface="Aptos" panose="020B0004020202020204" pitchFamily="34" charset="0"/>
              </a:rPr>
              <a:t>This resource was created to support local government staff in having constructive conversations about housing with their communities.</a:t>
            </a:r>
            <a:endParaRPr lang="en-US" dirty="0">
              <a:latin typeface="Aptos" panose="020B0004020202020204" pitchFamily="34" charset="0"/>
            </a:endParaRPr>
          </a:p>
          <a:p>
            <a:endParaRPr lang="en-US" sz="1600" dirty="0">
              <a:latin typeface="Aptos" panose="020B0004020202020204" pitchFamily="34" charset="0"/>
            </a:endParaRPr>
          </a:p>
          <a:p>
            <a:r>
              <a:rPr lang="en-US" sz="1600" dirty="0">
                <a:latin typeface="Aptos" panose="020B0004020202020204" pitchFamily="34" charset="0"/>
              </a:rPr>
              <a:t>Related materials, including speaker notes and hi-resolution images, can be found at </a:t>
            </a:r>
            <a:r>
              <a:rPr lang="en-US" sz="1600" dirty="0">
                <a:latin typeface="Aptos" panose="020B0004020202020204" pitchFamily="34" charset="0"/>
                <a:hlinkClick r:id="rId3"/>
              </a:rPr>
              <a:t>https://abag.ca.gov/technical-assistance/housing-density-design-resources</a:t>
            </a:r>
            <a:endParaRPr lang="en-US" sz="1600" dirty="0">
              <a:latin typeface="Aptos" panose="020B0004020202020204" pitchFamily="34" charset="0"/>
            </a:endParaRPr>
          </a:p>
          <a:p>
            <a:endParaRPr lang="en-US" sz="1600" dirty="0">
              <a:latin typeface="Aptos" panose="020B0004020202020204" pitchFamily="34" charset="0"/>
            </a:endParaRPr>
          </a:p>
          <a:p>
            <a:r>
              <a:rPr lang="en-US" sz="1600" dirty="0">
                <a:latin typeface="Aptos" panose="020B0004020202020204" pitchFamily="34" charset="0"/>
              </a:rPr>
              <a:t>All images in this presentation may be re-used. Certain images have a corresponding citation – if re-publishing that image in other contexts, duplicating that citation is required. </a:t>
            </a:r>
          </a:p>
          <a:p>
            <a:endParaRPr lang="en-US" sz="1600" dirty="0">
              <a:latin typeface="Aptos" panose="020B0004020202020204" pitchFamily="34" charset="0"/>
            </a:endParaRPr>
          </a:p>
        </p:txBody>
      </p:sp>
    </p:spTree>
    <p:extLst>
      <p:ext uri="{BB962C8B-B14F-4D97-AF65-F5344CB8AC3E}">
        <p14:creationId xmlns:p14="http://schemas.microsoft.com/office/powerpoint/2010/main" val="41594868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9A6C01-FC17-A2EA-35EB-53EE22E3370B}"/>
              </a:ext>
            </a:extLst>
          </p:cNvPr>
          <p:cNvSpPr>
            <a:spLocks noGrp="1"/>
          </p:cNvSpPr>
          <p:nvPr>
            <p:ph type="title"/>
          </p:nvPr>
        </p:nvSpPr>
        <p:spPr>
          <a:xfrm>
            <a:off x="251925" y="253158"/>
            <a:ext cx="11667744" cy="1325880"/>
          </a:xfrm>
          <a:solidFill>
            <a:srgbClr val="1174A9"/>
          </a:solidFill>
        </p:spPr>
        <p:txBody>
          <a:bodyPr lIns="548640">
            <a:normAutofit/>
          </a:bodyPr>
          <a:lstStyle/>
          <a:p>
            <a:r>
              <a:rPr lang="en-US" sz="2800" dirty="0"/>
              <a:t>Tools for creating housing choices in our neighborhoods</a:t>
            </a:r>
          </a:p>
        </p:txBody>
      </p:sp>
      <p:pic>
        <p:nvPicPr>
          <p:cNvPr id="57" name="Picture 56">
            <a:extLst>
              <a:ext uri="{FF2B5EF4-FFF2-40B4-BE49-F238E27FC236}">
                <a16:creationId xmlns:a16="http://schemas.microsoft.com/office/drawing/2014/main" id="{1D419577-B3CA-22F9-8995-FA14A93D1A89}"/>
              </a:ext>
              <a:ext uri="{C183D7F6-B498-43B3-948B-1728B52AA6E4}">
                <adec:decorative xmlns:adec="http://schemas.microsoft.com/office/drawing/2017/decorative" val="1"/>
              </a:ext>
            </a:extLst>
          </p:cNvPr>
          <p:cNvPicPr>
            <a:picLocks noChangeAspect="1"/>
          </p:cNvPicPr>
          <p:nvPr/>
        </p:nvPicPr>
        <p:blipFill>
          <a:blip r:embed="rId3" cstate="screen">
            <a:alphaModFix amt="27000"/>
            <a:extLst>
              <a:ext uri="{28A0092B-C50C-407E-A947-70E740481C1C}">
                <a14:useLocalDpi xmlns:a14="http://schemas.microsoft.com/office/drawing/2010/main"/>
              </a:ext>
            </a:extLst>
          </a:blip>
          <a:srcRect/>
          <a:stretch/>
        </p:blipFill>
        <p:spPr>
          <a:xfrm>
            <a:off x="7220111" y="253475"/>
            <a:ext cx="4719964" cy="1325563"/>
          </a:xfrm>
          <a:prstGeom prst="rect">
            <a:avLst/>
          </a:prstGeom>
        </p:spPr>
      </p:pic>
      <p:pic>
        <p:nvPicPr>
          <p:cNvPr id="3" name="Picture 2" descr="An illustration of a neighborhood of colorful puzzle pieces resembling buildings fitting together">
            <a:extLst>
              <a:ext uri="{FF2B5EF4-FFF2-40B4-BE49-F238E27FC236}">
                <a16:creationId xmlns:a16="http://schemas.microsoft.com/office/drawing/2014/main" id="{39B5F590-22C7-2355-D427-5D280BA2A72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335851" y="684472"/>
            <a:ext cx="5317601" cy="5317601"/>
          </a:xfrm>
          <a:prstGeom prst="rect">
            <a:avLst/>
          </a:prstGeom>
        </p:spPr>
      </p:pic>
      <p:sp>
        <p:nvSpPr>
          <p:cNvPr id="21" name="TextBox 20">
            <a:extLst>
              <a:ext uri="{FF2B5EF4-FFF2-40B4-BE49-F238E27FC236}">
                <a16:creationId xmlns:a16="http://schemas.microsoft.com/office/drawing/2014/main" id="{2C23C6F5-0D04-E5ED-6EC7-26CB7CCA6591}"/>
              </a:ext>
            </a:extLst>
          </p:cNvPr>
          <p:cNvSpPr txBox="1"/>
          <p:nvPr/>
        </p:nvSpPr>
        <p:spPr>
          <a:xfrm>
            <a:off x="297908" y="2293555"/>
            <a:ext cx="3590609" cy="738664"/>
          </a:xfrm>
          <a:prstGeom prst="rect">
            <a:avLst/>
          </a:prstGeom>
          <a:solidFill>
            <a:srgbClr val="81EC9A"/>
          </a:solidFill>
        </p:spPr>
        <p:txBody>
          <a:bodyPr wrap="square" lIns="228600" tIns="228600" rIns="228600" bIns="228600" rtlCol="0">
            <a:spAutoFit/>
          </a:bodyPr>
          <a:lstStyle/>
          <a:p>
            <a:pPr algn="ctr">
              <a:spcAft>
                <a:spcPts val="600"/>
              </a:spcAft>
            </a:pPr>
            <a:r>
              <a:rPr lang="en-US" b="1" u="none" strike="noStrike" dirty="0">
                <a:solidFill>
                  <a:schemeClr val="tx1">
                    <a:lumMod val="85000"/>
                    <a:lumOff val="15000"/>
                  </a:schemeClr>
                </a:solidFill>
                <a:effectLst/>
                <a:latin typeface="Aptos" panose="020B0004020202020204" pitchFamily="34" charset="0"/>
              </a:rPr>
              <a:t>Tools that shape buildings</a:t>
            </a:r>
            <a:endParaRPr lang="en-US" b="1" dirty="0">
              <a:solidFill>
                <a:schemeClr val="tx1">
                  <a:lumMod val="85000"/>
                  <a:lumOff val="15000"/>
                </a:schemeClr>
              </a:solidFill>
              <a:latin typeface="Aptos" panose="020B0004020202020204" pitchFamily="34" charset="0"/>
            </a:endParaRPr>
          </a:p>
        </p:txBody>
      </p:sp>
      <p:sp>
        <p:nvSpPr>
          <p:cNvPr id="22" name="TextBox 21">
            <a:extLst>
              <a:ext uri="{FF2B5EF4-FFF2-40B4-BE49-F238E27FC236}">
                <a16:creationId xmlns:a16="http://schemas.microsoft.com/office/drawing/2014/main" id="{0ED3766B-EAB7-A216-5999-528FFF8FE982}"/>
              </a:ext>
            </a:extLst>
          </p:cNvPr>
          <p:cNvSpPr txBox="1"/>
          <p:nvPr/>
        </p:nvSpPr>
        <p:spPr>
          <a:xfrm>
            <a:off x="297908" y="2972651"/>
            <a:ext cx="3590608" cy="1412694"/>
          </a:xfrm>
          <a:prstGeom prst="rect">
            <a:avLst/>
          </a:prstGeom>
          <a:noFill/>
        </p:spPr>
        <p:txBody>
          <a:bodyPr wrap="square" lIns="228600" tIns="118872" rIns="228600" bIns="228600" rtlCol="0">
            <a:spAutoFit/>
          </a:bodyPr>
          <a:lstStyle/>
          <a:p>
            <a:pPr marL="285750" indent="-285750">
              <a:spcAft>
                <a:spcPts val="600"/>
              </a:spcAft>
              <a:buFont typeface="Arial" panose="020B0604020202020204" pitchFamily="34" charset="0"/>
              <a:buChar char="•"/>
            </a:pPr>
            <a:r>
              <a:rPr lang="en-US" sz="1600" b="1" dirty="0">
                <a:solidFill>
                  <a:schemeClr val="tx1">
                    <a:lumMod val="85000"/>
                    <a:lumOff val="15000"/>
                  </a:schemeClr>
                </a:solidFill>
                <a:latin typeface="Aptos" panose="020B0004020202020204" pitchFamily="34" charset="0"/>
              </a:rPr>
              <a:t>Design standards </a:t>
            </a:r>
            <a:r>
              <a:rPr lang="en-US" sz="1600" dirty="0">
                <a:solidFill>
                  <a:schemeClr val="tx1">
                    <a:lumMod val="85000"/>
                    <a:lumOff val="15000"/>
                  </a:schemeClr>
                </a:solidFill>
                <a:latin typeface="Aptos" panose="020B0004020202020204" pitchFamily="34" charset="0"/>
              </a:rPr>
              <a:t>and</a:t>
            </a:r>
            <a:r>
              <a:rPr lang="en-US" sz="1600" b="1" dirty="0">
                <a:solidFill>
                  <a:schemeClr val="tx1">
                    <a:lumMod val="85000"/>
                    <a:lumOff val="15000"/>
                  </a:schemeClr>
                </a:solidFill>
                <a:latin typeface="Aptos" panose="020B0004020202020204" pitchFamily="34" charset="0"/>
              </a:rPr>
              <a:t> architectural guidelines</a:t>
            </a:r>
          </a:p>
          <a:p>
            <a:pPr marL="285750" indent="-285750">
              <a:spcAft>
                <a:spcPts val="600"/>
              </a:spcAft>
              <a:buFont typeface="Arial" panose="020B0604020202020204" pitchFamily="34" charset="0"/>
              <a:buChar char="•"/>
            </a:pPr>
            <a:r>
              <a:rPr lang="en-US" sz="1600" dirty="0">
                <a:solidFill>
                  <a:schemeClr val="tx1">
                    <a:lumMod val="85000"/>
                    <a:lumOff val="15000"/>
                  </a:schemeClr>
                </a:solidFill>
                <a:latin typeface="Aptos" panose="020B0004020202020204" pitchFamily="34" charset="0"/>
              </a:rPr>
              <a:t>Development standards like </a:t>
            </a:r>
            <a:r>
              <a:rPr lang="en-US" sz="1600" b="1" dirty="0">
                <a:solidFill>
                  <a:schemeClr val="tx1">
                    <a:lumMod val="85000"/>
                    <a:lumOff val="15000"/>
                  </a:schemeClr>
                </a:solidFill>
                <a:latin typeface="Aptos" panose="020B0004020202020204" pitchFamily="34" charset="0"/>
              </a:rPr>
              <a:t>height limits</a:t>
            </a:r>
          </a:p>
        </p:txBody>
      </p:sp>
      <p:sp>
        <p:nvSpPr>
          <p:cNvPr id="12" name="TextBox 11">
            <a:extLst>
              <a:ext uri="{FF2B5EF4-FFF2-40B4-BE49-F238E27FC236}">
                <a16:creationId xmlns:a16="http://schemas.microsoft.com/office/drawing/2014/main" id="{9E233C09-B232-6D0D-82E1-888AEDFFED89}"/>
              </a:ext>
            </a:extLst>
          </p:cNvPr>
          <p:cNvSpPr txBox="1"/>
          <p:nvPr/>
        </p:nvSpPr>
        <p:spPr>
          <a:xfrm>
            <a:off x="3335851" y="4968795"/>
            <a:ext cx="5317601" cy="738664"/>
          </a:xfrm>
          <a:prstGeom prst="rect">
            <a:avLst/>
          </a:prstGeom>
          <a:solidFill>
            <a:srgbClr val="F8E791"/>
          </a:solidFill>
        </p:spPr>
        <p:txBody>
          <a:bodyPr wrap="square" lIns="228600" tIns="228600" rIns="228600" bIns="228600" rtlCol="0">
            <a:spAutoFit/>
          </a:bodyPr>
          <a:lstStyle/>
          <a:p>
            <a:pPr algn="ctr">
              <a:spcAft>
                <a:spcPts val="600"/>
              </a:spcAft>
            </a:pPr>
            <a:r>
              <a:rPr lang="en-US" b="1" u="none" strike="noStrike" dirty="0">
                <a:solidFill>
                  <a:schemeClr val="tx1">
                    <a:lumMod val="85000"/>
                    <a:lumOff val="15000"/>
                  </a:schemeClr>
                </a:solidFill>
                <a:effectLst/>
                <a:latin typeface="Aptos" panose="020B0004020202020204" pitchFamily="34" charset="0"/>
              </a:rPr>
              <a:t>Tools that define what, where and how </a:t>
            </a:r>
            <a:r>
              <a:rPr lang="en-US" b="1" dirty="0">
                <a:solidFill>
                  <a:schemeClr val="tx1">
                    <a:lumMod val="85000"/>
                    <a:lumOff val="15000"/>
                  </a:schemeClr>
                </a:solidFill>
                <a:latin typeface="Aptos" panose="020B0004020202020204" pitchFamily="34" charset="0"/>
              </a:rPr>
              <a:t>m</a:t>
            </a:r>
            <a:r>
              <a:rPr lang="en-US" b="1" u="none" strike="noStrike" dirty="0">
                <a:solidFill>
                  <a:schemeClr val="tx1">
                    <a:lumMod val="85000"/>
                    <a:lumOff val="15000"/>
                  </a:schemeClr>
                </a:solidFill>
                <a:effectLst/>
                <a:latin typeface="Aptos" panose="020B0004020202020204" pitchFamily="34" charset="0"/>
              </a:rPr>
              <a:t>uch</a:t>
            </a:r>
            <a:endParaRPr lang="en-US" b="1" dirty="0">
              <a:solidFill>
                <a:schemeClr val="tx1">
                  <a:lumMod val="85000"/>
                  <a:lumOff val="15000"/>
                </a:schemeClr>
              </a:solidFill>
              <a:latin typeface="Aptos" panose="020B0004020202020204" pitchFamily="34" charset="0"/>
            </a:endParaRPr>
          </a:p>
        </p:txBody>
      </p:sp>
      <p:sp>
        <p:nvSpPr>
          <p:cNvPr id="20" name="TextBox 19">
            <a:extLst>
              <a:ext uri="{FF2B5EF4-FFF2-40B4-BE49-F238E27FC236}">
                <a16:creationId xmlns:a16="http://schemas.microsoft.com/office/drawing/2014/main" id="{FA754EE0-269C-545C-71C0-3424ACA3B743}"/>
              </a:ext>
            </a:extLst>
          </p:cNvPr>
          <p:cNvSpPr txBox="1"/>
          <p:nvPr/>
        </p:nvSpPr>
        <p:spPr>
          <a:xfrm>
            <a:off x="4183088" y="5643835"/>
            <a:ext cx="4470364" cy="1166473"/>
          </a:xfrm>
          <a:prstGeom prst="rect">
            <a:avLst/>
          </a:prstGeom>
          <a:noFill/>
        </p:spPr>
        <p:txBody>
          <a:bodyPr wrap="square" lIns="228600" tIns="118872" rIns="228600" bIns="228600" rtlCol="0">
            <a:spAutoFit/>
          </a:bodyPr>
          <a:lstStyle/>
          <a:p>
            <a:pPr marL="285750" indent="-285750">
              <a:spcAft>
                <a:spcPts val="600"/>
              </a:spcAft>
              <a:buFont typeface="Arial" panose="020B0604020202020204" pitchFamily="34" charset="0"/>
              <a:buChar char="•"/>
            </a:pPr>
            <a:r>
              <a:rPr lang="en-US" sz="1600" dirty="0">
                <a:solidFill>
                  <a:schemeClr val="tx1">
                    <a:lumMod val="85000"/>
                    <a:lumOff val="15000"/>
                  </a:schemeClr>
                </a:solidFill>
                <a:latin typeface="Aptos" panose="020B0004020202020204" pitchFamily="34" charset="0"/>
              </a:rPr>
              <a:t>Zoning for </a:t>
            </a:r>
            <a:r>
              <a:rPr lang="en-US" sz="1600" b="1" dirty="0">
                <a:solidFill>
                  <a:schemeClr val="tx1">
                    <a:lumMod val="85000"/>
                    <a:lumOff val="15000"/>
                  </a:schemeClr>
                </a:solidFill>
                <a:latin typeface="Aptos" panose="020B0004020202020204" pitchFamily="34" charset="0"/>
              </a:rPr>
              <a:t>use and density</a:t>
            </a:r>
          </a:p>
          <a:p>
            <a:pPr marL="285750" indent="-285750">
              <a:spcAft>
                <a:spcPts val="600"/>
              </a:spcAft>
              <a:buFont typeface="Arial" panose="020B0604020202020204" pitchFamily="34" charset="0"/>
              <a:buChar char="•"/>
            </a:pPr>
            <a:r>
              <a:rPr lang="en-US" sz="1600" dirty="0">
                <a:solidFill>
                  <a:schemeClr val="tx1">
                    <a:lumMod val="85000"/>
                    <a:lumOff val="15000"/>
                  </a:schemeClr>
                </a:solidFill>
                <a:latin typeface="Aptos" panose="020B0004020202020204" pitchFamily="34" charset="0"/>
              </a:rPr>
              <a:t>Development standards like requirements for </a:t>
            </a:r>
            <a:r>
              <a:rPr lang="en-US" sz="1600" b="1" dirty="0">
                <a:solidFill>
                  <a:schemeClr val="tx1">
                    <a:lumMod val="85000"/>
                    <a:lumOff val="15000"/>
                  </a:schemeClr>
                </a:solidFill>
                <a:latin typeface="Aptos" panose="020B0004020202020204" pitchFamily="34" charset="0"/>
              </a:rPr>
              <a:t>parking and setbacks</a:t>
            </a:r>
          </a:p>
        </p:txBody>
      </p:sp>
      <p:sp>
        <p:nvSpPr>
          <p:cNvPr id="23" name="TextBox 22">
            <a:extLst>
              <a:ext uri="{FF2B5EF4-FFF2-40B4-BE49-F238E27FC236}">
                <a16:creationId xmlns:a16="http://schemas.microsoft.com/office/drawing/2014/main" id="{71852BFD-FA2A-4F8A-AA4C-638BB94213BC}"/>
              </a:ext>
            </a:extLst>
          </p:cNvPr>
          <p:cNvSpPr txBox="1"/>
          <p:nvPr/>
        </p:nvSpPr>
        <p:spPr>
          <a:xfrm>
            <a:off x="8153841" y="2324464"/>
            <a:ext cx="3740251" cy="738664"/>
          </a:xfrm>
          <a:prstGeom prst="rect">
            <a:avLst/>
          </a:prstGeom>
          <a:solidFill>
            <a:srgbClr val="BECAE7"/>
          </a:solidFill>
        </p:spPr>
        <p:txBody>
          <a:bodyPr wrap="square" lIns="228600" tIns="228600" rIns="228600" bIns="228600" rtlCol="0">
            <a:spAutoFit/>
          </a:bodyPr>
          <a:lstStyle/>
          <a:p>
            <a:pPr algn="ctr">
              <a:spcAft>
                <a:spcPts val="600"/>
              </a:spcAft>
            </a:pPr>
            <a:r>
              <a:rPr lang="en-US" b="1" u="none" strike="noStrike" dirty="0">
                <a:solidFill>
                  <a:schemeClr val="tx1">
                    <a:lumMod val="85000"/>
                    <a:lumOff val="15000"/>
                  </a:schemeClr>
                </a:solidFill>
                <a:effectLst/>
                <a:latin typeface="Aptos" panose="020B0004020202020204" pitchFamily="34" charset="0"/>
              </a:rPr>
              <a:t>Tools that support affordability</a:t>
            </a:r>
            <a:endParaRPr lang="en-US" b="1" dirty="0">
              <a:solidFill>
                <a:schemeClr val="tx1">
                  <a:lumMod val="85000"/>
                  <a:lumOff val="15000"/>
                </a:schemeClr>
              </a:solidFill>
              <a:latin typeface="Aptos" panose="020B0004020202020204" pitchFamily="34" charset="0"/>
            </a:endParaRPr>
          </a:p>
        </p:txBody>
      </p:sp>
      <p:sp>
        <p:nvSpPr>
          <p:cNvPr id="24" name="TextBox 23">
            <a:extLst>
              <a:ext uri="{FF2B5EF4-FFF2-40B4-BE49-F238E27FC236}">
                <a16:creationId xmlns:a16="http://schemas.microsoft.com/office/drawing/2014/main" id="{E11EE929-0FE4-86C1-6D97-DC55D130AA73}"/>
              </a:ext>
            </a:extLst>
          </p:cNvPr>
          <p:cNvSpPr txBox="1"/>
          <p:nvPr/>
        </p:nvSpPr>
        <p:spPr>
          <a:xfrm>
            <a:off x="8534401" y="3011081"/>
            <a:ext cx="3359692" cy="1982081"/>
          </a:xfrm>
          <a:prstGeom prst="rect">
            <a:avLst/>
          </a:prstGeom>
          <a:noFill/>
        </p:spPr>
        <p:txBody>
          <a:bodyPr wrap="square" lIns="228600" tIns="118872" rIns="228600" bIns="228600" rtlCol="0">
            <a:spAutoFit/>
          </a:bodyPr>
          <a:lstStyle/>
          <a:p>
            <a:pPr marL="285750" indent="-285750">
              <a:spcAft>
                <a:spcPts val="600"/>
              </a:spcAft>
              <a:buFont typeface="Arial" panose="020B0604020202020204" pitchFamily="34" charset="0"/>
              <a:buChar char="•"/>
            </a:pPr>
            <a:r>
              <a:rPr lang="en-US" sz="1600" dirty="0">
                <a:solidFill>
                  <a:schemeClr val="tx1">
                    <a:lumMod val="85000"/>
                    <a:lumOff val="15000"/>
                  </a:schemeClr>
                </a:solidFill>
                <a:latin typeface="Aptos" panose="020B0004020202020204" pitchFamily="34" charset="0"/>
              </a:rPr>
              <a:t>Zoning for </a:t>
            </a:r>
            <a:r>
              <a:rPr lang="en-US" sz="1600" b="1" dirty="0">
                <a:solidFill>
                  <a:schemeClr val="tx1">
                    <a:lumMod val="85000"/>
                    <a:lumOff val="15000"/>
                  </a:schemeClr>
                </a:solidFill>
                <a:latin typeface="Aptos" panose="020B0004020202020204" pitchFamily="34" charset="0"/>
              </a:rPr>
              <a:t>more density, smaller unit sizes</a:t>
            </a:r>
          </a:p>
          <a:p>
            <a:pPr marL="285750" indent="-285750">
              <a:spcAft>
                <a:spcPts val="600"/>
              </a:spcAft>
              <a:buFont typeface="Arial" panose="020B0604020202020204" pitchFamily="34" charset="0"/>
              <a:buChar char="•"/>
            </a:pPr>
            <a:r>
              <a:rPr lang="en-US" sz="1600" dirty="0">
                <a:solidFill>
                  <a:schemeClr val="tx1">
                    <a:lumMod val="85000"/>
                    <a:lumOff val="15000"/>
                  </a:schemeClr>
                </a:solidFill>
                <a:latin typeface="Aptos" panose="020B0004020202020204" pitchFamily="34" charset="0"/>
              </a:rPr>
              <a:t>Requirements or incentives </a:t>
            </a:r>
            <a:r>
              <a:rPr lang="en-US" sz="1600" b="1" dirty="0">
                <a:solidFill>
                  <a:schemeClr val="tx1">
                    <a:lumMod val="85000"/>
                    <a:lumOff val="15000"/>
                  </a:schemeClr>
                </a:solidFill>
                <a:latin typeface="Aptos" panose="020B0004020202020204" pitchFamily="34" charset="0"/>
              </a:rPr>
              <a:t>for affordability</a:t>
            </a:r>
          </a:p>
          <a:p>
            <a:pPr marL="285750" indent="-285750">
              <a:spcAft>
                <a:spcPts val="600"/>
              </a:spcAft>
              <a:buFont typeface="Arial" panose="020B0604020202020204" pitchFamily="34" charset="0"/>
              <a:buChar char="•"/>
            </a:pPr>
            <a:r>
              <a:rPr lang="en-US" sz="1600" b="1" dirty="0">
                <a:solidFill>
                  <a:schemeClr val="tx1">
                    <a:lumMod val="85000"/>
                    <a:lumOff val="15000"/>
                  </a:schemeClr>
                </a:solidFill>
                <a:latin typeface="Aptos" panose="020B0004020202020204" pitchFamily="34" charset="0"/>
              </a:rPr>
              <a:t>Streamlined review </a:t>
            </a:r>
            <a:r>
              <a:rPr lang="en-US" sz="1600" dirty="0">
                <a:solidFill>
                  <a:schemeClr val="tx1">
                    <a:lumMod val="85000"/>
                    <a:lumOff val="15000"/>
                  </a:schemeClr>
                </a:solidFill>
                <a:latin typeface="Aptos" panose="020B0004020202020204" pitchFamily="34" charset="0"/>
              </a:rPr>
              <a:t>for affordable housing</a:t>
            </a:r>
          </a:p>
        </p:txBody>
      </p:sp>
    </p:spTree>
    <p:extLst>
      <p:ext uri="{BB962C8B-B14F-4D97-AF65-F5344CB8AC3E}">
        <p14:creationId xmlns:p14="http://schemas.microsoft.com/office/powerpoint/2010/main" val="17031512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9A6C01-FC17-A2EA-35EB-53EE22E3370B}"/>
              </a:ext>
            </a:extLst>
          </p:cNvPr>
          <p:cNvSpPr>
            <a:spLocks noGrp="1"/>
          </p:cNvSpPr>
          <p:nvPr>
            <p:ph type="title"/>
          </p:nvPr>
        </p:nvSpPr>
        <p:spPr>
          <a:xfrm>
            <a:off x="251925" y="253159"/>
            <a:ext cx="11667744" cy="1325880"/>
          </a:xfrm>
          <a:solidFill>
            <a:srgbClr val="1174A9"/>
          </a:solidFill>
        </p:spPr>
        <p:txBody>
          <a:bodyPr lIns="548640">
            <a:normAutofit/>
          </a:bodyPr>
          <a:lstStyle/>
          <a:p>
            <a:r>
              <a:rPr lang="en-US" sz="2800" b="0" i="1" dirty="0">
                <a:latin typeface="Daytona" panose="020B0604030500040204" pitchFamily="34" charset="0"/>
              </a:rPr>
              <a:t>Tools that define what, where and how much: </a:t>
            </a:r>
            <a:br>
              <a:rPr lang="en-US" sz="2800" b="0" i="1" dirty="0">
                <a:latin typeface="Daytona" panose="020B0604030500040204" pitchFamily="34" charset="0"/>
              </a:rPr>
            </a:br>
            <a:r>
              <a:rPr lang="en-US" sz="2800" dirty="0"/>
              <a:t>Zoning and Development Standards</a:t>
            </a:r>
          </a:p>
        </p:txBody>
      </p:sp>
      <p:pic>
        <p:nvPicPr>
          <p:cNvPr id="57" name="Picture 56">
            <a:extLst>
              <a:ext uri="{FF2B5EF4-FFF2-40B4-BE49-F238E27FC236}">
                <a16:creationId xmlns:a16="http://schemas.microsoft.com/office/drawing/2014/main" id="{1D419577-B3CA-22F9-8995-FA14A93D1A89}"/>
              </a:ext>
              <a:ext uri="{C183D7F6-B498-43B3-948B-1728B52AA6E4}">
                <adec:decorative xmlns:adec="http://schemas.microsoft.com/office/drawing/2017/decorative" val="1"/>
              </a:ext>
            </a:extLst>
          </p:cNvPr>
          <p:cNvPicPr>
            <a:picLocks noChangeAspect="1"/>
          </p:cNvPicPr>
          <p:nvPr/>
        </p:nvPicPr>
        <p:blipFill>
          <a:blip r:embed="rId3" cstate="screen">
            <a:alphaModFix amt="27000"/>
            <a:extLst>
              <a:ext uri="{28A0092B-C50C-407E-A947-70E740481C1C}">
                <a14:useLocalDpi xmlns:a14="http://schemas.microsoft.com/office/drawing/2010/main"/>
              </a:ext>
            </a:extLst>
          </a:blip>
          <a:srcRect/>
          <a:stretch/>
        </p:blipFill>
        <p:spPr>
          <a:xfrm>
            <a:off x="7211021" y="253158"/>
            <a:ext cx="4719964" cy="1325563"/>
          </a:xfrm>
          <a:prstGeom prst="rect">
            <a:avLst/>
          </a:prstGeom>
        </p:spPr>
      </p:pic>
      <p:sp>
        <p:nvSpPr>
          <p:cNvPr id="3" name="TextBox 2">
            <a:extLst>
              <a:ext uri="{FF2B5EF4-FFF2-40B4-BE49-F238E27FC236}">
                <a16:creationId xmlns:a16="http://schemas.microsoft.com/office/drawing/2014/main" id="{992E1BE0-7747-35CC-3317-F34C64485DCF}"/>
              </a:ext>
            </a:extLst>
          </p:cNvPr>
          <p:cNvSpPr txBox="1"/>
          <p:nvPr/>
        </p:nvSpPr>
        <p:spPr>
          <a:xfrm>
            <a:off x="355261" y="1544426"/>
            <a:ext cx="11206118" cy="1200329"/>
          </a:xfrm>
          <a:prstGeom prst="rect">
            <a:avLst/>
          </a:prstGeom>
          <a:noFill/>
        </p:spPr>
        <p:txBody>
          <a:bodyPr wrap="square" lIns="228600" tIns="228600" rIns="228600" bIns="228600" rtlCol="0">
            <a:spAutoFit/>
          </a:bodyPr>
          <a:lstStyle/>
          <a:p>
            <a:pPr>
              <a:spcAft>
                <a:spcPts val="600"/>
              </a:spcAft>
            </a:pPr>
            <a:r>
              <a:rPr lang="en-US" sz="2400" b="1" i="0" u="none" strike="noStrike" dirty="0">
                <a:solidFill>
                  <a:schemeClr val="tx1">
                    <a:lumMod val="85000"/>
                    <a:lumOff val="15000"/>
                  </a:schemeClr>
                </a:solidFill>
                <a:effectLst/>
                <a:latin typeface="Aptos" panose="020B0004020202020204" pitchFamily="34" charset="0"/>
              </a:rPr>
              <a:t>Different densities </a:t>
            </a:r>
            <a:r>
              <a:rPr lang="en-US" sz="2400" i="0" u="none" strike="noStrike" dirty="0">
                <a:solidFill>
                  <a:schemeClr val="tx1">
                    <a:lumMod val="85000"/>
                    <a:lumOff val="15000"/>
                  </a:schemeClr>
                </a:solidFill>
                <a:effectLst/>
                <a:latin typeface="Aptos" panose="020B0004020202020204" pitchFamily="34" charset="0"/>
              </a:rPr>
              <a:t>support</a:t>
            </a:r>
            <a:r>
              <a:rPr lang="en-US" sz="2400" b="1" i="0" u="none" strike="noStrike" dirty="0">
                <a:solidFill>
                  <a:schemeClr val="tx1">
                    <a:lumMod val="85000"/>
                    <a:lumOff val="15000"/>
                  </a:schemeClr>
                </a:solidFill>
                <a:effectLst/>
                <a:latin typeface="Aptos" panose="020B0004020202020204" pitchFamily="34" charset="0"/>
              </a:rPr>
              <a:t> different types of housing. </a:t>
            </a:r>
            <a:r>
              <a:rPr lang="en-US" sz="2400" i="0" u="none" strike="noStrike" dirty="0">
                <a:solidFill>
                  <a:schemeClr val="tx1">
                    <a:lumMod val="85000"/>
                    <a:lumOff val="15000"/>
                  </a:schemeClr>
                </a:solidFill>
                <a:effectLst/>
                <a:latin typeface="Aptos" panose="020B0004020202020204" pitchFamily="34" charset="0"/>
              </a:rPr>
              <a:t>A wider range of densities </a:t>
            </a:r>
            <a:r>
              <a:rPr lang="en-US" sz="2400" b="1" i="0" u="none" strike="noStrike" dirty="0">
                <a:solidFill>
                  <a:schemeClr val="tx1">
                    <a:lumMod val="85000"/>
                    <a:lumOff val="15000"/>
                  </a:schemeClr>
                </a:solidFill>
                <a:effectLst/>
                <a:latin typeface="Aptos" panose="020B0004020202020204" pitchFamily="34" charset="0"/>
              </a:rPr>
              <a:t>creates more diverse housing </a:t>
            </a:r>
            <a:r>
              <a:rPr lang="en-US" sz="2400" b="1" dirty="0">
                <a:solidFill>
                  <a:schemeClr val="tx1">
                    <a:lumMod val="85000"/>
                    <a:lumOff val="15000"/>
                  </a:schemeClr>
                </a:solidFill>
                <a:latin typeface="Aptos" panose="020B0004020202020204" pitchFamily="34" charset="0"/>
              </a:rPr>
              <a:t>options</a:t>
            </a:r>
            <a:r>
              <a:rPr lang="en-US" sz="2400" b="1" i="0" u="none" strike="noStrike" dirty="0">
                <a:solidFill>
                  <a:schemeClr val="tx1">
                    <a:lumMod val="85000"/>
                    <a:lumOff val="15000"/>
                  </a:schemeClr>
                </a:solidFill>
                <a:effectLst/>
                <a:latin typeface="Aptos" panose="020B0004020202020204" pitchFamily="34" charset="0"/>
              </a:rPr>
              <a:t>.</a:t>
            </a:r>
            <a:endParaRPr lang="en-US" sz="2400" b="1" dirty="0">
              <a:solidFill>
                <a:schemeClr val="tx1">
                  <a:lumMod val="85000"/>
                  <a:lumOff val="15000"/>
                </a:schemeClr>
              </a:solidFill>
              <a:latin typeface="Aptos" panose="020B0004020202020204" pitchFamily="34" charset="0"/>
            </a:endParaRPr>
          </a:p>
        </p:txBody>
      </p:sp>
      <p:pic>
        <p:nvPicPr>
          <p:cNvPr id="30" name="Picture 29" descr="An infographic showing the spectrum of different housing types, with an icon and label for each. From less dense to more dense, it includes: single family house (4-12 du/a), townhome (12-25 du/a), small multi-unit (plexes) (15-30 du/a), cottage court (20-40 du/a), low-rise housing (25-50 du/a), mid-rise housing (40-80 du/a), hi-rise housing (80 du/a).">
            <a:extLst>
              <a:ext uri="{FF2B5EF4-FFF2-40B4-BE49-F238E27FC236}">
                <a16:creationId xmlns:a16="http://schemas.microsoft.com/office/drawing/2014/main" id="{5B4AB52E-9C6C-1F48-9F82-5F47AEA7362F}"/>
              </a:ext>
            </a:extLst>
          </p:cNvPr>
          <p:cNvPicPr>
            <a:picLocks noChangeAspect="1"/>
          </p:cNvPicPr>
          <p:nvPr/>
        </p:nvPicPr>
        <p:blipFill>
          <a:blip r:embed="rId4"/>
          <a:srcRect/>
          <a:stretch/>
        </p:blipFill>
        <p:spPr>
          <a:xfrm>
            <a:off x="14535" y="2501588"/>
            <a:ext cx="12099894" cy="2242498"/>
          </a:xfrm>
          <a:prstGeom prst="rect">
            <a:avLst/>
          </a:prstGeom>
        </p:spPr>
      </p:pic>
      <p:sp>
        <p:nvSpPr>
          <p:cNvPr id="32" name="TextBox 31">
            <a:extLst>
              <a:ext uri="{FF2B5EF4-FFF2-40B4-BE49-F238E27FC236}">
                <a16:creationId xmlns:a16="http://schemas.microsoft.com/office/drawing/2014/main" id="{D91D037A-932A-07C7-826D-44A16841F432}"/>
              </a:ext>
            </a:extLst>
          </p:cNvPr>
          <p:cNvSpPr txBox="1"/>
          <p:nvPr/>
        </p:nvSpPr>
        <p:spPr>
          <a:xfrm>
            <a:off x="1139951" y="4713409"/>
            <a:ext cx="6990497" cy="535531"/>
          </a:xfrm>
          <a:prstGeom prst="rect">
            <a:avLst/>
          </a:prstGeom>
          <a:gradFill>
            <a:gsLst>
              <a:gs pos="0">
                <a:schemeClr val="accent4">
                  <a:lumMod val="40000"/>
                  <a:lumOff val="60000"/>
                </a:schemeClr>
              </a:gs>
              <a:gs pos="99000">
                <a:srgbClr val="FFFFF0"/>
              </a:gs>
            </a:gsLst>
            <a:lin ang="0" scaled="0"/>
          </a:gradFill>
        </p:spPr>
        <p:txBody>
          <a:bodyPr wrap="square" lIns="228600" tIns="118872" rIns="228600" bIns="137160" rtlCol="0">
            <a:spAutoFit/>
          </a:bodyPr>
          <a:lstStyle/>
          <a:p>
            <a:pPr algn="ctr">
              <a:spcAft>
                <a:spcPts val="600"/>
              </a:spcAft>
            </a:pPr>
            <a:r>
              <a:rPr lang="en-US" b="1" dirty="0">
                <a:latin typeface="Aptos" panose="020B0004020202020204" pitchFamily="34" charset="0"/>
              </a:rPr>
              <a:t>Larger families</a:t>
            </a:r>
            <a:endParaRPr lang="en-US" dirty="0">
              <a:latin typeface="Aptos" panose="020B0004020202020204" pitchFamily="34" charset="0"/>
            </a:endParaRPr>
          </a:p>
        </p:txBody>
      </p:sp>
      <p:sp>
        <p:nvSpPr>
          <p:cNvPr id="35" name="TextBox 34">
            <a:extLst>
              <a:ext uri="{FF2B5EF4-FFF2-40B4-BE49-F238E27FC236}">
                <a16:creationId xmlns:a16="http://schemas.microsoft.com/office/drawing/2014/main" id="{CEAD236A-C52C-211D-CC37-3C8321291CE2}"/>
              </a:ext>
            </a:extLst>
          </p:cNvPr>
          <p:cNvSpPr txBox="1"/>
          <p:nvPr/>
        </p:nvSpPr>
        <p:spPr>
          <a:xfrm>
            <a:off x="2500829" y="5335109"/>
            <a:ext cx="9430156" cy="535531"/>
          </a:xfrm>
          <a:prstGeom prst="rect">
            <a:avLst/>
          </a:prstGeom>
          <a:gradFill>
            <a:gsLst>
              <a:gs pos="88000">
                <a:srgbClr val="D4E8BF"/>
              </a:gs>
              <a:gs pos="0">
                <a:schemeClr val="accent6">
                  <a:lumMod val="60000"/>
                  <a:lumOff val="40000"/>
                </a:schemeClr>
              </a:gs>
              <a:gs pos="99000">
                <a:srgbClr val="FFFFF0"/>
              </a:gs>
            </a:gsLst>
            <a:lin ang="0" scaled="0"/>
          </a:gradFill>
        </p:spPr>
        <p:txBody>
          <a:bodyPr wrap="square" lIns="228600" tIns="118872" rIns="228600" bIns="137160" rtlCol="0">
            <a:spAutoFit/>
          </a:bodyPr>
          <a:lstStyle/>
          <a:p>
            <a:pPr algn="ctr">
              <a:spcAft>
                <a:spcPts val="600"/>
              </a:spcAft>
            </a:pPr>
            <a:r>
              <a:rPr lang="en-US" b="1" dirty="0">
                <a:latin typeface="Aptos" panose="020B0004020202020204" pitchFamily="34" charset="0"/>
              </a:rPr>
              <a:t>Older adults, smaller families, local workers</a:t>
            </a:r>
            <a:endParaRPr lang="en-US" dirty="0">
              <a:latin typeface="Aptos" panose="020B0004020202020204" pitchFamily="34" charset="0"/>
            </a:endParaRPr>
          </a:p>
        </p:txBody>
      </p:sp>
      <p:sp>
        <p:nvSpPr>
          <p:cNvPr id="36" name="TextBox 35">
            <a:extLst>
              <a:ext uri="{FF2B5EF4-FFF2-40B4-BE49-F238E27FC236}">
                <a16:creationId xmlns:a16="http://schemas.microsoft.com/office/drawing/2014/main" id="{2155DC4D-8584-D584-6D84-93FE0AC85EF6}"/>
              </a:ext>
            </a:extLst>
          </p:cNvPr>
          <p:cNvSpPr txBox="1"/>
          <p:nvPr/>
        </p:nvSpPr>
        <p:spPr>
          <a:xfrm>
            <a:off x="4946573" y="5942433"/>
            <a:ext cx="6864975" cy="535531"/>
          </a:xfrm>
          <a:prstGeom prst="rect">
            <a:avLst/>
          </a:prstGeom>
          <a:gradFill>
            <a:gsLst>
              <a:gs pos="0">
                <a:schemeClr val="accent1">
                  <a:lumMod val="40000"/>
                  <a:lumOff val="60000"/>
                </a:schemeClr>
              </a:gs>
              <a:gs pos="85000">
                <a:srgbClr val="DAE3EC"/>
              </a:gs>
              <a:gs pos="99000">
                <a:srgbClr val="FFFFF0"/>
              </a:gs>
            </a:gsLst>
            <a:lin ang="0" scaled="0"/>
          </a:gradFill>
        </p:spPr>
        <p:txBody>
          <a:bodyPr wrap="square" lIns="228600" tIns="118872" rIns="228600" bIns="137160" rtlCol="0">
            <a:spAutoFit/>
          </a:bodyPr>
          <a:lstStyle/>
          <a:p>
            <a:pPr algn="ctr">
              <a:spcAft>
                <a:spcPts val="600"/>
              </a:spcAft>
            </a:pPr>
            <a:r>
              <a:rPr lang="en-US" b="1" dirty="0">
                <a:latin typeface="Aptos" panose="020B0004020202020204" pitchFamily="34" charset="0"/>
              </a:rPr>
              <a:t>Young adults, friends sharing homes</a:t>
            </a:r>
            <a:endParaRPr lang="en-US" dirty="0">
              <a:latin typeface="Aptos" panose="020B0004020202020204" pitchFamily="34" charset="0"/>
            </a:endParaRPr>
          </a:p>
        </p:txBody>
      </p:sp>
    </p:spTree>
    <p:extLst>
      <p:ext uri="{BB962C8B-B14F-4D97-AF65-F5344CB8AC3E}">
        <p14:creationId xmlns:p14="http://schemas.microsoft.com/office/powerpoint/2010/main" val="28828194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9A6C01-FC17-A2EA-35EB-53EE22E3370B}"/>
              </a:ext>
            </a:extLst>
          </p:cNvPr>
          <p:cNvSpPr>
            <a:spLocks noGrp="1"/>
          </p:cNvSpPr>
          <p:nvPr>
            <p:ph type="title"/>
          </p:nvPr>
        </p:nvSpPr>
        <p:spPr>
          <a:xfrm>
            <a:off x="251925" y="253158"/>
            <a:ext cx="11667744" cy="1325880"/>
          </a:xfrm>
          <a:solidFill>
            <a:srgbClr val="1174A9"/>
          </a:solidFill>
        </p:spPr>
        <p:txBody>
          <a:bodyPr lIns="548640">
            <a:normAutofit/>
          </a:bodyPr>
          <a:lstStyle/>
          <a:p>
            <a:r>
              <a:rPr lang="en-US" sz="2800" b="0" i="1" dirty="0">
                <a:latin typeface="Daytona" panose="020B0604030500040204" pitchFamily="34" charset="0"/>
              </a:rPr>
              <a:t>Tools that shape buildings: </a:t>
            </a:r>
            <a:br>
              <a:rPr lang="en-US" sz="2800" b="0" i="1" dirty="0">
                <a:latin typeface="Daytona" panose="020B0604030500040204" pitchFamily="34" charset="0"/>
              </a:rPr>
            </a:br>
            <a:r>
              <a:rPr lang="en-US" sz="2800" dirty="0"/>
              <a:t>Parking, setback, and landscape standards</a:t>
            </a:r>
          </a:p>
        </p:txBody>
      </p:sp>
      <p:pic>
        <p:nvPicPr>
          <p:cNvPr id="57" name="Picture 56">
            <a:extLst>
              <a:ext uri="{FF2B5EF4-FFF2-40B4-BE49-F238E27FC236}">
                <a16:creationId xmlns:a16="http://schemas.microsoft.com/office/drawing/2014/main" id="{1D419577-B3CA-22F9-8995-FA14A93D1A89}"/>
              </a:ext>
              <a:ext uri="{C183D7F6-B498-43B3-948B-1728B52AA6E4}">
                <adec:decorative xmlns:adec="http://schemas.microsoft.com/office/drawing/2017/decorative" val="1"/>
              </a:ext>
            </a:extLst>
          </p:cNvPr>
          <p:cNvPicPr>
            <a:picLocks noChangeAspect="1"/>
          </p:cNvPicPr>
          <p:nvPr/>
        </p:nvPicPr>
        <p:blipFill>
          <a:blip r:embed="rId3" cstate="screen">
            <a:alphaModFix amt="27000"/>
            <a:extLst>
              <a:ext uri="{28A0092B-C50C-407E-A947-70E740481C1C}">
                <a14:useLocalDpi xmlns:a14="http://schemas.microsoft.com/office/drawing/2010/main"/>
              </a:ext>
            </a:extLst>
          </a:blip>
          <a:srcRect/>
          <a:stretch/>
        </p:blipFill>
        <p:spPr>
          <a:xfrm>
            <a:off x="7211021" y="253158"/>
            <a:ext cx="4719964" cy="1325563"/>
          </a:xfrm>
          <a:prstGeom prst="rect">
            <a:avLst/>
          </a:prstGeom>
        </p:spPr>
      </p:pic>
      <p:sp>
        <p:nvSpPr>
          <p:cNvPr id="3" name="TextBox 2">
            <a:extLst>
              <a:ext uri="{FF2B5EF4-FFF2-40B4-BE49-F238E27FC236}">
                <a16:creationId xmlns:a16="http://schemas.microsoft.com/office/drawing/2014/main" id="{992E1BE0-7747-35CC-3317-F34C64485DCF}"/>
              </a:ext>
            </a:extLst>
          </p:cNvPr>
          <p:cNvSpPr txBox="1"/>
          <p:nvPr/>
        </p:nvSpPr>
        <p:spPr>
          <a:xfrm>
            <a:off x="714542" y="1544363"/>
            <a:ext cx="9081260" cy="1200329"/>
          </a:xfrm>
          <a:prstGeom prst="rect">
            <a:avLst/>
          </a:prstGeom>
          <a:noFill/>
        </p:spPr>
        <p:txBody>
          <a:bodyPr wrap="square" lIns="228600" tIns="228600" rIns="228600" bIns="228600" rtlCol="0">
            <a:spAutoFit/>
          </a:bodyPr>
          <a:lstStyle/>
          <a:p>
            <a:pPr>
              <a:spcAft>
                <a:spcPts val="600"/>
              </a:spcAft>
            </a:pPr>
            <a:r>
              <a:rPr lang="en-US" sz="2400" b="1" i="0" u="none" strike="noStrike" dirty="0">
                <a:solidFill>
                  <a:schemeClr val="tx1">
                    <a:lumMod val="85000"/>
                    <a:lumOff val="15000"/>
                  </a:schemeClr>
                </a:solidFill>
                <a:effectLst/>
                <a:latin typeface="Aptos" panose="020B0004020202020204" pitchFamily="34" charset="0"/>
              </a:rPr>
              <a:t>Parking, setback </a:t>
            </a:r>
            <a:r>
              <a:rPr lang="en-US" sz="2400" i="0" u="none" strike="noStrike" dirty="0">
                <a:solidFill>
                  <a:schemeClr val="tx1">
                    <a:lumMod val="85000"/>
                    <a:lumOff val="15000"/>
                  </a:schemeClr>
                </a:solidFill>
                <a:effectLst/>
                <a:latin typeface="Aptos" panose="020B0004020202020204" pitchFamily="34" charset="0"/>
              </a:rPr>
              <a:t>and</a:t>
            </a:r>
            <a:r>
              <a:rPr lang="en-US" sz="2400" b="1" i="0" u="none" strike="noStrike" dirty="0">
                <a:solidFill>
                  <a:schemeClr val="tx1">
                    <a:lumMod val="85000"/>
                    <a:lumOff val="15000"/>
                  </a:schemeClr>
                </a:solidFill>
                <a:effectLst/>
                <a:latin typeface="Aptos" panose="020B0004020202020204" pitchFamily="34" charset="0"/>
              </a:rPr>
              <a:t> landscape standards </a:t>
            </a:r>
            <a:r>
              <a:rPr lang="en-US" sz="2400" i="0" u="none" strike="noStrike" dirty="0">
                <a:solidFill>
                  <a:schemeClr val="tx1">
                    <a:lumMod val="85000"/>
                    <a:lumOff val="15000"/>
                  </a:schemeClr>
                </a:solidFill>
                <a:effectLst/>
                <a:latin typeface="Aptos" panose="020B0004020202020204" pitchFamily="34" charset="0"/>
              </a:rPr>
              <a:t>should be appropriate for the </a:t>
            </a:r>
            <a:r>
              <a:rPr lang="en-US" sz="2400" b="1" i="0" u="none" strike="noStrike" dirty="0">
                <a:solidFill>
                  <a:schemeClr val="tx1">
                    <a:lumMod val="85000"/>
                    <a:lumOff val="15000"/>
                  </a:schemeClr>
                </a:solidFill>
                <a:effectLst/>
                <a:latin typeface="Aptos" panose="020B0004020202020204" pitchFamily="34" charset="0"/>
              </a:rPr>
              <a:t>location and type of housing</a:t>
            </a:r>
            <a:endParaRPr lang="en-US" sz="2400" b="1" dirty="0">
              <a:solidFill>
                <a:schemeClr val="tx1">
                  <a:lumMod val="85000"/>
                  <a:lumOff val="15000"/>
                </a:schemeClr>
              </a:solidFill>
              <a:latin typeface="Aptos" panose="020B0004020202020204" pitchFamily="34" charset="0"/>
            </a:endParaRPr>
          </a:p>
        </p:txBody>
      </p:sp>
      <p:pic>
        <p:nvPicPr>
          <p:cNvPr id="4" name="Picture 2" descr="A sunny picture of cottage courts apartments with shared green space">
            <a:extLst>
              <a:ext uri="{FF2B5EF4-FFF2-40B4-BE49-F238E27FC236}">
                <a16:creationId xmlns:a16="http://schemas.microsoft.com/office/drawing/2014/main" id="{DE15DA5E-FAE3-9152-3011-3A4893320FC8}"/>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956441" y="2768709"/>
            <a:ext cx="4298731" cy="286670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E2838B41-5402-685A-4E51-F6A8A49AFD82}"/>
              </a:ext>
            </a:extLst>
          </p:cNvPr>
          <p:cNvSpPr txBox="1"/>
          <p:nvPr/>
        </p:nvSpPr>
        <p:spPr>
          <a:xfrm>
            <a:off x="956441" y="5635414"/>
            <a:ext cx="4298731" cy="674719"/>
          </a:xfrm>
          <a:prstGeom prst="rect">
            <a:avLst/>
          </a:prstGeom>
          <a:solidFill>
            <a:schemeClr val="accent6">
              <a:lumMod val="60000"/>
              <a:lumOff val="40000"/>
            </a:schemeClr>
          </a:solidFill>
        </p:spPr>
        <p:txBody>
          <a:bodyPr wrap="square" lIns="228600" tIns="118872" rIns="228600" bIns="118872" rtlCol="0" anchor="ctr" anchorCtr="0">
            <a:noAutofit/>
          </a:bodyPr>
          <a:lstStyle/>
          <a:p>
            <a:pPr algn="ctr">
              <a:spcAft>
                <a:spcPts val="600"/>
              </a:spcAft>
            </a:pPr>
            <a:r>
              <a:rPr lang="en-US" sz="1600" b="1" dirty="0">
                <a:latin typeface="Aptos" panose="020B0004020202020204" pitchFamily="34" charset="0"/>
              </a:rPr>
              <a:t>This relatively dense senior housing is set back far from the sidewalk</a:t>
            </a:r>
            <a:endParaRPr lang="en-US" sz="1600" dirty="0">
              <a:latin typeface="Aptos" panose="020B0004020202020204" pitchFamily="34" charset="0"/>
            </a:endParaRPr>
          </a:p>
        </p:txBody>
      </p:sp>
      <p:sp>
        <p:nvSpPr>
          <p:cNvPr id="9" name="TextBox 8">
            <a:extLst>
              <a:ext uri="{FF2B5EF4-FFF2-40B4-BE49-F238E27FC236}">
                <a16:creationId xmlns:a16="http://schemas.microsoft.com/office/drawing/2014/main" id="{40710A1F-429F-776F-FBB0-AE6C1BC77BB3}"/>
              </a:ext>
            </a:extLst>
          </p:cNvPr>
          <p:cNvSpPr txBox="1"/>
          <p:nvPr/>
        </p:nvSpPr>
        <p:spPr>
          <a:xfrm>
            <a:off x="5255172" y="3950715"/>
            <a:ext cx="1955849" cy="830997"/>
          </a:xfrm>
          <a:prstGeom prst="rect">
            <a:avLst/>
          </a:prstGeom>
          <a:noFill/>
        </p:spPr>
        <p:txBody>
          <a:bodyPr wrap="square">
            <a:spAutoFit/>
          </a:bodyPr>
          <a:lstStyle/>
          <a:p>
            <a:pPr algn="ctr"/>
            <a:r>
              <a:rPr lang="en-US" sz="2400" b="1" i="1" dirty="0">
                <a:solidFill>
                  <a:schemeClr val="tx1">
                    <a:lumMod val="85000"/>
                    <a:lumOff val="15000"/>
                  </a:schemeClr>
                </a:solidFill>
                <a:latin typeface="Aptos" panose="020B0004020202020204" pitchFamily="34" charset="0"/>
                <a:cs typeface="Calibri" panose="020F0502020204030204" pitchFamily="34" charset="0"/>
              </a:rPr>
              <a:t>compared</a:t>
            </a:r>
            <a:br>
              <a:rPr lang="en-US" sz="2400" b="1" i="1" dirty="0">
                <a:solidFill>
                  <a:schemeClr val="tx1">
                    <a:lumMod val="85000"/>
                    <a:lumOff val="15000"/>
                  </a:schemeClr>
                </a:solidFill>
                <a:latin typeface="Aptos" panose="020B0004020202020204" pitchFamily="34" charset="0"/>
                <a:cs typeface="Calibri" panose="020F0502020204030204" pitchFamily="34" charset="0"/>
              </a:rPr>
            </a:br>
            <a:r>
              <a:rPr lang="en-US" sz="2400" b="1" i="1" dirty="0">
                <a:solidFill>
                  <a:schemeClr val="tx1">
                    <a:lumMod val="85000"/>
                    <a:lumOff val="15000"/>
                  </a:schemeClr>
                </a:solidFill>
                <a:latin typeface="Aptos" panose="020B0004020202020204" pitchFamily="34" charset="0"/>
                <a:cs typeface="Calibri" panose="020F0502020204030204" pitchFamily="34" charset="0"/>
              </a:rPr>
              <a:t>to</a:t>
            </a:r>
            <a:endParaRPr lang="en-US" sz="2400" b="1" i="1" dirty="0">
              <a:solidFill>
                <a:schemeClr val="tx1">
                  <a:lumMod val="85000"/>
                  <a:lumOff val="15000"/>
                </a:schemeClr>
              </a:solidFill>
              <a:latin typeface="Aptos" panose="020B0004020202020204" pitchFamily="34" charset="0"/>
            </a:endParaRPr>
          </a:p>
        </p:txBody>
      </p:sp>
      <p:sp>
        <p:nvSpPr>
          <p:cNvPr id="7" name="TextBox 6">
            <a:extLst>
              <a:ext uri="{FF2B5EF4-FFF2-40B4-BE49-F238E27FC236}">
                <a16:creationId xmlns:a16="http://schemas.microsoft.com/office/drawing/2014/main" id="{2EE79114-823C-A469-E044-21EE6002A87B}"/>
              </a:ext>
            </a:extLst>
          </p:cNvPr>
          <p:cNvSpPr txBox="1"/>
          <p:nvPr/>
        </p:nvSpPr>
        <p:spPr>
          <a:xfrm>
            <a:off x="7185212" y="5635414"/>
            <a:ext cx="4313105" cy="732508"/>
          </a:xfrm>
          <a:prstGeom prst="rect">
            <a:avLst/>
          </a:prstGeom>
          <a:solidFill>
            <a:srgbClr val="82CCE4"/>
          </a:solidFill>
        </p:spPr>
        <p:txBody>
          <a:bodyPr wrap="square" lIns="228600" tIns="118872" rIns="228600" bIns="118872" rtlCol="0">
            <a:spAutoFit/>
          </a:bodyPr>
          <a:lstStyle/>
          <a:p>
            <a:pPr algn="ctr">
              <a:spcAft>
                <a:spcPts val="600"/>
              </a:spcAft>
            </a:pPr>
            <a:r>
              <a:rPr lang="en-US" sz="1600" b="1" dirty="0">
                <a:latin typeface="Aptos" panose="020B0004020202020204" pitchFamily="34" charset="0"/>
              </a:rPr>
              <a:t>This four-story housing has a smaller setback and is closer to the sidewalk</a:t>
            </a:r>
            <a:endParaRPr lang="en-US" sz="1400" dirty="0">
              <a:latin typeface="Aptos" panose="020B0004020202020204" pitchFamily="34" charset="0"/>
            </a:endParaRPr>
          </a:p>
        </p:txBody>
      </p:sp>
      <p:pic>
        <p:nvPicPr>
          <p:cNvPr id="6" name="Picture 8" descr="A photo of red mid-rise apartments">
            <a:extLst>
              <a:ext uri="{FF2B5EF4-FFF2-40B4-BE49-F238E27FC236}">
                <a16:creationId xmlns:a16="http://schemas.microsoft.com/office/drawing/2014/main" id="{DF8EC032-A90A-9F46-FF31-11F2D43DD4C2}"/>
              </a:ext>
            </a:extLst>
          </p:cNvPr>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a:stretch/>
        </p:blipFill>
        <p:spPr bwMode="auto">
          <a:xfrm>
            <a:off x="7185211" y="2784744"/>
            <a:ext cx="4298731" cy="28667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70440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9A6C01-FC17-A2EA-35EB-53EE22E3370B}"/>
              </a:ext>
            </a:extLst>
          </p:cNvPr>
          <p:cNvSpPr>
            <a:spLocks noGrp="1"/>
          </p:cNvSpPr>
          <p:nvPr>
            <p:ph type="title"/>
          </p:nvPr>
        </p:nvSpPr>
        <p:spPr>
          <a:xfrm>
            <a:off x="251925" y="253157"/>
            <a:ext cx="11667744" cy="1325880"/>
          </a:xfrm>
          <a:solidFill>
            <a:srgbClr val="1174A9"/>
          </a:solidFill>
        </p:spPr>
        <p:txBody>
          <a:bodyPr lIns="548640">
            <a:normAutofit/>
          </a:bodyPr>
          <a:lstStyle/>
          <a:p>
            <a:r>
              <a:rPr lang="en-US" sz="2800" b="0" i="1" dirty="0">
                <a:latin typeface="Daytona" panose="020B0604030500040204" pitchFamily="34" charset="0"/>
              </a:rPr>
              <a:t>Tools that shape buildings: </a:t>
            </a:r>
            <a:br>
              <a:rPr lang="en-US" sz="2800" b="0" i="1" dirty="0">
                <a:latin typeface="Daytona" panose="020B0604030500040204" pitchFamily="34" charset="0"/>
              </a:rPr>
            </a:br>
            <a:r>
              <a:rPr lang="en-US" sz="2800" dirty="0"/>
              <a:t>Design standards or guidelines</a:t>
            </a:r>
          </a:p>
        </p:txBody>
      </p:sp>
      <p:pic>
        <p:nvPicPr>
          <p:cNvPr id="57" name="Picture 56">
            <a:extLst>
              <a:ext uri="{FF2B5EF4-FFF2-40B4-BE49-F238E27FC236}">
                <a16:creationId xmlns:a16="http://schemas.microsoft.com/office/drawing/2014/main" id="{1D419577-B3CA-22F9-8995-FA14A93D1A89}"/>
              </a:ext>
              <a:ext uri="{C183D7F6-B498-43B3-948B-1728B52AA6E4}">
                <adec:decorative xmlns:adec="http://schemas.microsoft.com/office/drawing/2017/decorative" val="1"/>
              </a:ext>
            </a:extLst>
          </p:cNvPr>
          <p:cNvPicPr>
            <a:picLocks noChangeAspect="1"/>
          </p:cNvPicPr>
          <p:nvPr/>
        </p:nvPicPr>
        <p:blipFill>
          <a:blip r:embed="rId3" cstate="screen">
            <a:alphaModFix amt="27000"/>
            <a:extLst>
              <a:ext uri="{28A0092B-C50C-407E-A947-70E740481C1C}">
                <a14:useLocalDpi xmlns:a14="http://schemas.microsoft.com/office/drawing/2010/main"/>
              </a:ext>
            </a:extLst>
          </a:blip>
          <a:srcRect/>
          <a:stretch/>
        </p:blipFill>
        <p:spPr>
          <a:xfrm>
            <a:off x="7211021" y="253158"/>
            <a:ext cx="4719964" cy="1325563"/>
          </a:xfrm>
          <a:prstGeom prst="rect">
            <a:avLst/>
          </a:prstGeom>
        </p:spPr>
      </p:pic>
      <p:sp>
        <p:nvSpPr>
          <p:cNvPr id="25" name="TextBox 24">
            <a:extLst>
              <a:ext uri="{FF2B5EF4-FFF2-40B4-BE49-F238E27FC236}">
                <a16:creationId xmlns:a16="http://schemas.microsoft.com/office/drawing/2014/main" id="{754F919D-ED5D-9B42-9E47-D407DA2D9D15}"/>
              </a:ext>
            </a:extLst>
          </p:cNvPr>
          <p:cNvSpPr txBox="1"/>
          <p:nvPr/>
        </p:nvSpPr>
        <p:spPr>
          <a:xfrm>
            <a:off x="595900" y="1653398"/>
            <a:ext cx="4900773" cy="2077492"/>
          </a:xfrm>
          <a:prstGeom prst="rect">
            <a:avLst/>
          </a:prstGeom>
          <a:noFill/>
        </p:spPr>
        <p:txBody>
          <a:bodyPr wrap="square" lIns="228600" tIns="228600" rIns="228600" bIns="228600" rtlCol="0">
            <a:spAutoFit/>
          </a:bodyPr>
          <a:lstStyle/>
          <a:p>
            <a:pPr>
              <a:spcAft>
                <a:spcPts val="600"/>
              </a:spcAft>
            </a:pPr>
            <a:r>
              <a:rPr lang="en-US" b="1" i="0" u="none" strike="noStrike" dirty="0">
                <a:effectLst/>
                <a:latin typeface="Aptos" panose="020B0004020202020204" pitchFamily="34" charset="0"/>
              </a:rPr>
              <a:t>Design tools </a:t>
            </a:r>
            <a:r>
              <a:rPr lang="en-US" b="0" i="0" u="none" strike="noStrike" dirty="0">
                <a:effectLst/>
                <a:latin typeface="Aptos" panose="020B0004020202020204" pitchFamily="34" charset="0"/>
              </a:rPr>
              <a:t>shape:</a:t>
            </a:r>
          </a:p>
          <a:p>
            <a:pPr marL="285750" indent="-285750">
              <a:spcAft>
                <a:spcPts val="600"/>
              </a:spcAft>
              <a:buFont typeface="Arial" panose="020B0604020202020204" pitchFamily="34" charset="0"/>
              <a:buChar char="•"/>
            </a:pPr>
            <a:r>
              <a:rPr lang="en-US" b="1" i="0" u="none" strike="noStrike" dirty="0">
                <a:effectLst/>
                <a:latin typeface="Aptos" panose="020B0004020202020204" pitchFamily="34" charset="0"/>
              </a:rPr>
              <a:t>the building’s form and materials</a:t>
            </a:r>
          </a:p>
          <a:p>
            <a:pPr marL="285750" indent="-285750">
              <a:spcAft>
                <a:spcPts val="600"/>
              </a:spcAft>
              <a:buFont typeface="Arial" panose="020B0604020202020204" pitchFamily="34" charset="0"/>
              <a:buChar char="•"/>
            </a:pPr>
            <a:r>
              <a:rPr lang="en-US" b="1" i="0" u="none" strike="noStrike" dirty="0">
                <a:effectLst/>
                <a:latin typeface="Aptos" panose="020B0004020202020204" pitchFamily="34" charset="0"/>
              </a:rPr>
              <a:t>where it is located</a:t>
            </a:r>
            <a:r>
              <a:rPr lang="en-US" b="0" i="0" u="none" strike="noStrike" dirty="0">
                <a:effectLst/>
                <a:latin typeface="Aptos" panose="020B0004020202020204" pitchFamily="34" charset="0"/>
              </a:rPr>
              <a:t> on the property</a:t>
            </a:r>
          </a:p>
          <a:p>
            <a:pPr marL="285750" indent="-285750">
              <a:spcAft>
                <a:spcPts val="600"/>
              </a:spcAft>
              <a:buFont typeface="Arial" panose="020B0604020202020204" pitchFamily="34" charset="0"/>
              <a:buChar char="•"/>
            </a:pPr>
            <a:r>
              <a:rPr lang="en-US" b="1" i="0" u="none" strike="noStrike" dirty="0">
                <a:effectLst/>
                <a:latin typeface="Aptos" panose="020B0004020202020204" pitchFamily="34" charset="0"/>
              </a:rPr>
              <a:t>how it </a:t>
            </a:r>
            <a:r>
              <a:rPr lang="en-US" b="1" dirty="0">
                <a:latin typeface="Aptos" panose="020B0004020202020204" pitchFamily="34" charset="0"/>
              </a:rPr>
              <a:t>connects</a:t>
            </a:r>
            <a:r>
              <a:rPr lang="en-US" b="0" i="0" u="none" strike="noStrike" dirty="0">
                <a:effectLst/>
                <a:latin typeface="Aptos" panose="020B0004020202020204" pitchFamily="34" charset="0"/>
              </a:rPr>
              <a:t> to the street and surroundings</a:t>
            </a:r>
            <a:endParaRPr lang="en-US" b="1" dirty="0">
              <a:latin typeface="Aptos" panose="020B0004020202020204" pitchFamily="34" charset="0"/>
            </a:endParaRPr>
          </a:p>
        </p:txBody>
      </p:sp>
      <p:pic>
        <p:nvPicPr>
          <p:cNvPr id="32" name="Picture 31" descr="An icon showing design standards">
            <a:extLst>
              <a:ext uri="{FF2B5EF4-FFF2-40B4-BE49-F238E27FC236}">
                <a16:creationId xmlns:a16="http://schemas.microsoft.com/office/drawing/2014/main" id="{145C5ED9-8ADB-F39F-1845-66038C0D347A}"/>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5342657" y="1596906"/>
            <a:ext cx="1332725" cy="1332725"/>
          </a:xfrm>
          <a:prstGeom prst="rect">
            <a:avLst/>
          </a:prstGeom>
        </p:spPr>
      </p:pic>
      <p:sp>
        <p:nvSpPr>
          <p:cNvPr id="26" name="TextBox 25">
            <a:extLst>
              <a:ext uri="{FF2B5EF4-FFF2-40B4-BE49-F238E27FC236}">
                <a16:creationId xmlns:a16="http://schemas.microsoft.com/office/drawing/2014/main" id="{F8FE117A-44A6-1888-9ED5-CCAEC719C07E}"/>
              </a:ext>
            </a:extLst>
          </p:cNvPr>
          <p:cNvSpPr txBox="1"/>
          <p:nvPr/>
        </p:nvSpPr>
        <p:spPr>
          <a:xfrm>
            <a:off x="7211020" y="1653398"/>
            <a:ext cx="4153841" cy="1569660"/>
          </a:xfrm>
          <a:prstGeom prst="rect">
            <a:avLst/>
          </a:prstGeom>
          <a:noFill/>
        </p:spPr>
        <p:txBody>
          <a:bodyPr wrap="square" lIns="228600" tIns="228600" rIns="228600" bIns="228600" rtlCol="0">
            <a:spAutoFit/>
          </a:bodyPr>
          <a:lstStyle/>
          <a:p>
            <a:pPr>
              <a:spcAft>
                <a:spcPts val="600"/>
              </a:spcAft>
            </a:pPr>
            <a:r>
              <a:rPr lang="en-US" dirty="0">
                <a:latin typeface="Aptos" panose="020B0004020202020204" pitchFamily="34" charset="0"/>
              </a:rPr>
              <a:t>Design guidelines</a:t>
            </a:r>
            <a:r>
              <a:rPr lang="en-US" i="0" u="none" strike="noStrike" dirty="0">
                <a:effectLst/>
                <a:latin typeface="Aptos" panose="020B0004020202020204" pitchFamily="34" charset="0"/>
              </a:rPr>
              <a:t> </a:t>
            </a:r>
            <a:r>
              <a:rPr lang="en-US" b="1" i="0" u="none" strike="noStrike" dirty="0">
                <a:effectLst/>
                <a:latin typeface="Aptos" panose="020B0004020202020204" pitchFamily="34" charset="0"/>
              </a:rPr>
              <a:t>help buildings fit their context and improve the street, </a:t>
            </a:r>
            <a:r>
              <a:rPr lang="en-US" i="0" u="none" strike="noStrike" dirty="0">
                <a:effectLst/>
                <a:latin typeface="Aptos" panose="020B0004020202020204" pitchFamily="34" charset="0"/>
              </a:rPr>
              <a:t>even if the building contains multiple homes.</a:t>
            </a:r>
            <a:endParaRPr lang="en-US" dirty="0">
              <a:latin typeface="Aptos" panose="020B0004020202020204" pitchFamily="34" charset="0"/>
            </a:endParaRPr>
          </a:p>
        </p:txBody>
      </p:sp>
      <p:sp>
        <p:nvSpPr>
          <p:cNvPr id="8" name="TextBox 7">
            <a:extLst>
              <a:ext uri="{FF2B5EF4-FFF2-40B4-BE49-F238E27FC236}">
                <a16:creationId xmlns:a16="http://schemas.microsoft.com/office/drawing/2014/main" id="{F60FD54A-0454-6BE6-0867-C449F9ED7220}"/>
              </a:ext>
            </a:extLst>
          </p:cNvPr>
          <p:cNvSpPr txBox="1"/>
          <p:nvPr/>
        </p:nvSpPr>
        <p:spPr>
          <a:xfrm>
            <a:off x="577301" y="3633372"/>
            <a:ext cx="3350204" cy="1107996"/>
          </a:xfrm>
          <a:prstGeom prst="rect">
            <a:avLst/>
          </a:prstGeom>
          <a:solidFill>
            <a:schemeClr val="accent2">
              <a:lumMod val="40000"/>
              <a:lumOff val="60000"/>
            </a:schemeClr>
          </a:solidFill>
        </p:spPr>
        <p:txBody>
          <a:bodyPr wrap="square" lIns="1097280" tIns="274320" rIns="228600" bIns="274320" rtlCol="0" anchor="ctr" anchorCtr="0">
            <a:spAutoFit/>
          </a:bodyPr>
          <a:lstStyle/>
          <a:p>
            <a:pPr>
              <a:spcAft>
                <a:spcPts val="600"/>
              </a:spcAft>
            </a:pPr>
            <a:r>
              <a:rPr lang="en-US" b="1" dirty="0">
                <a:latin typeface="Aptos" panose="020B0004020202020204" pitchFamily="34" charset="0"/>
              </a:rPr>
              <a:t>Setbacks and street connectivity</a:t>
            </a:r>
            <a:endParaRPr lang="en-US" dirty="0">
              <a:latin typeface="Aptos" panose="020B0004020202020204" pitchFamily="34" charset="0"/>
            </a:endParaRPr>
          </a:p>
        </p:txBody>
      </p:sp>
      <p:pic>
        <p:nvPicPr>
          <p:cNvPr id="10" name="Picture 9" descr="An icon showing setbacks">
            <a:extLst>
              <a:ext uri="{FF2B5EF4-FFF2-40B4-BE49-F238E27FC236}">
                <a16:creationId xmlns:a16="http://schemas.microsoft.com/office/drawing/2014/main" id="{251E12EB-992C-5CBC-955A-951376F447AF}"/>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77296" y="3811375"/>
            <a:ext cx="914400" cy="914400"/>
          </a:xfrm>
          <a:prstGeom prst="rect">
            <a:avLst/>
          </a:prstGeom>
        </p:spPr>
      </p:pic>
      <p:pic>
        <p:nvPicPr>
          <p:cNvPr id="18" name="Picture 17" descr="A photo of a row of houses with porches and front gardens">
            <a:extLst>
              <a:ext uri="{FF2B5EF4-FFF2-40B4-BE49-F238E27FC236}">
                <a16:creationId xmlns:a16="http://schemas.microsoft.com/office/drawing/2014/main" id="{D6208446-D8BE-DB99-6695-4DC99019F8DE}"/>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595901" y="4710590"/>
            <a:ext cx="3331604" cy="1894252"/>
          </a:xfrm>
          <a:prstGeom prst="rect">
            <a:avLst/>
          </a:prstGeom>
        </p:spPr>
      </p:pic>
      <p:sp>
        <p:nvSpPr>
          <p:cNvPr id="11" name="TextBox 10">
            <a:extLst>
              <a:ext uri="{FF2B5EF4-FFF2-40B4-BE49-F238E27FC236}">
                <a16:creationId xmlns:a16="http://schemas.microsoft.com/office/drawing/2014/main" id="{CFBAD557-79C6-DC56-7BB6-B30E44473169}"/>
              </a:ext>
            </a:extLst>
          </p:cNvPr>
          <p:cNvSpPr txBox="1"/>
          <p:nvPr/>
        </p:nvSpPr>
        <p:spPr>
          <a:xfrm>
            <a:off x="4333920" y="3627691"/>
            <a:ext cx="3350204" cy="1107996"/>
          </a:xfrm>
          <a:prstGeom prst="rect">
            <a:avLst/>
          </a:prstGeom>
          <a:solidFill>
            <a:schemeClr val="accent4">
              <a:lumMod val="60000"/>
              <a:lumOff val="40000"/>
            </a:schemeClr>
          </a:solidFill>
        </p:spPr>
        <p:txBody>
          <a:bodyPr wrap="square" lIns="1097280" tIns="274320" rIns="228600" bIns="274320" rtlCol="0" anchor="ctr" anchorCtr="0">
            <a:spAutoFit/>
          </a:bodyPr>
          <a:lstStyle/>
          <a:p>
            <a:pPr>
              <a:spcAft>
                <a:spcPts val="600"/>
              </a:spcAft>
            </a:pPr>
            <a:r>
              <a:rPr lang="en-US" b="1" dirty="0">
                <a:latin typeface="Aptos" panose="020B0004020202020204" pitchFamily="34" charset="0"/>
              </a:rPr>
              <a:t>Façade, massing, and step backs</a:t>
            </a:r>
            <a:endParaRPr lang="en-US" dirty="0">
              <a:latin typeface="Aptos" panose="020B0004020202020204" pitchFamily="34" charset="0"/>
            </a:endParaRPr>
          </a:p>
        </p:txBody>
      </p:sp>
      <p:pic>
        <p:nvPicPr>
          <p:cNvPr id="12" name="Picture 11" descr="An icon showing massing or step backs">
            <a:extLst>
              <a:ext uri="{FF2B5EF4-FFF2-40B4-BE49-F238E27FC236}">
                <a16:creationId xmlns:a16="http://schemas.microsoft.com/office/drawing/2014/main" id="{ADA8AC19-16AB-26BE-CB9F-FFFDAC61B672}"/>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4391922" y="3753916"/>
            <a:ext cx="914400" cy="914400"/>
          </a:xfrm>
          <a:prstGeom prst="rect">
            <a:avLst/>
          </a:prstGeom>
        </p:spPr>
      </p:pic>
      <p:pic>
        <p:nvPicPr>
          <p:cNvPr id="21" name="Picture 20" descr="A modern, colorful mid-rise apartment building">
            <a:extLst>
              <a:ext uri="{FF2B5EF4-FFF2-40B4-BE49-F238E27FC236}">
                <a16:creationId xmlns:a16="http://schemas.microsoft.com/office/drawing/2014/main" id="{DE495A90-B560-4D9A-AF29-1CB419DA5FFB}"/>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4333920" y="4668317"/>
            <a:ext cx="3350203" cy="1941490"/>
          </a:xfrm>
          <a:prstGeom prst="rect">
            <a:avLst/>
          </a:prstGeom>
        </p:spPr>
      </p:pic>
      <p:sp>
        <p:nvSpPr>
          <p:cNvPr id="20" name="TextBox 19">
            <a:extLst>
              <a:ext uri="{FF2B5EF4-FFF2-40B4-BE49-F238E27FC236}">
                <a16:creationId xmlns:a16="http://schemas.microsoft.com/office/drawing/2014/main" id="{E44B0346-3231-567B-926E-A8EE3DF91C1F}"/>
              </a:ext>
            </a:extLst>
          </p:cNvPr>
          <p:cNvSpPr txBox="1"/>
          <p:nvPr/>
        </p:nvSpPr>
        <p:spPr>
          <a:xfrm>
            <a:off x="4101463" y="6382642"/>
            <a:ext cx="3631734" cy="246221"/>
          </a:xfrm>
          <a:prstGeom prst="rect">
            <a:avLst/>
          </a:prstGeom>
          <a:noFill/>
        </p:spPr>
        <p:txBody>
          <a:bodyPr wrap="square" rtlCol="0">
            <a:spAutoFit/>
          </a:bodyPr>
          <a:lstStyle/>
          <a:p>
            <a:pPr algn="r"/>
            <a:r>
              <a:rPr lang="en-US" sz="1000" dirty="0">
                <a:solidFill>
                  <a:schemeClr val="bg1"/>
                </a:solidFill>
              </a:rPr>
              <a:t>Photo by Bruce </a:t>
            </a:r>
            <a:r>
              <a:rPr lang="en-US" sz="1000" dirty="0" err="1">
                <a:solidFill>
                  <a:schemeClr val="bg1"/>
                </a:solidFill>
              </a:rPr>
              <a:t>Damonte</a:t>
            </a:r>
            <a:r>
              <a:rPr lang="en-US" sz="1000" dirty="0">
                <a:solidFill>
                  <a:schemeClr val="bg1"/>
                </a:solidFill>
              </a:rPr>
              <a:t>, Courtesy </a:t>
            </a:r>
            <a:r>
              <a:rPr lang="en-US" sz="1000" dirty="0" err="1">
                <a:solidFill>
                  <a:schemeClr val="bg1"/>
                </a:solidFill>
              </a:rPr>
              <a:t>MidPen</a:t>
            </a:r>
            <a:r>
              <a:rPr lang="en-US" sz="1000" dirty="0">
                <a:solidFill>
                  <a:schemeClr val="bg1"/>
                </a:solidFill>
              </a:rPr>
              <a:t> Housing</a:t>
            </a:r>
          </a:p>
        </p:txBody>
      </p:sp>
      <p:sp>
        <p:nvSpPr>
          <p:cNvPr id="15" name="TextBox 14">
            <a:extLst>
              <a:ext uri="{FF2B5EF4-FFF2-40B4-BE49-F238E27FC236}">
                <a16:creationId xmlns:a16="http://schemas.microsoft.com/office/drawing/2014/main" id="{3C2A2F02-376E-F003-55A8-902C33C73092}"/>
              </a:ext>
            </a:extLst>
          </p:cNvPr>
          <p:cNvSpPr txBox="1"/>
          <p:nvPr/>
        </p:nvSpPr>
        <p:spPr>
          <a:xfrm>
            <a:off x="8090543" y="3627691"/>
            <a:ext cx="3350204" cy="1107996"/>
          </a:xfrm>
          <a:prstGeom prst="rect">
            <a:avLst/>
          </a:prstGeom>
          <a:solidFill>
            <a:schemeClr val="accent6">
              <a:lumMod val="60000"/>
              <a:lumOff val="40000"/>
            </a:schemeClr>
          </a:solidFill>
        </p:spPr>
        <p:txBody>
          <a:bodyPr wrap="square" lIns="1097280" tIns="274320" rIns="228600" bIns="274320" rtlCol="0" anchor="ctr" anchorCtr="0">
            <a:spAutoFit/>
          </a:bodyPr>
          <a:lstStyle/>
          <a:p>
            <a:pPr>
              <a:spcAft>
                <a:spcPts val="600"/>
              </a:spcAft>
            </a:pPr>
            <a:r>
              <a:rPr lang="en-US" b="1" dirty="0">
                <a:latin typeface="Aptos" panose="020B0004020202020204" pitchFamily="34" charset="0"/>
              </a:rPr>
              <a:t>Site design and green space</a:t>
            </a:r>
          </a:p>
        </p:txBody>
      </p:sp>
      <p:pic>
        <p:nvPicPr>
          <p:cNvPr id="16" name="Picture 15" descr="An icon showing site design">
            <a:extLst>
              <a:ext uri="{FF2B5EF4-FFF2-40B4-BE49-F238E27FC236}">
                <a16:creationId xmlns:a16="http://schemas.microsoft.com/office/drawing/2014/main" id="{FEFC18EC-49E6-0EBE-091C-C679FCA854CA}"/>
              </a:ext>
            </a:extLst>
          </p:cNvPr>
          <p:cNvPicPr>
            <a:picLocks noChangeAspect="1"/>
          </p:cNvPicPr>
          <p:nvPr/>
        </p:nvPicPr>
        <p:blipFill>
          <a:blip r:embed="rId9" cstate="screen">
            <a:extLst>
              <a:ext uri="{28A0092B-C50C-407E-A947-70E740481C1C}">
                <a14:useLocalDpi xmlns:a14="http://schemas.microsoft.com/office/drawing/2010/main"/>
              </a:ext>
            </a:extLst>
          </a:blip>
          <a:srcRect/>
          <a:stretch/>
        </p:blipFill>
        <p:spPr>
          <a:xfrm>
            <a:off x="8177681" y="3760409"/>
            <a:ext cx="914400" cy="914400"/>
          </a:xfrm>
          <a:prstGeom prst="rect">
            <a:avLst/>
          </a:prstGeom>
        </p:spPr>
      </p:pic>
      <p:pic>
        <p:nvPicPr>
          <p:cNvPr id="24" name="Picture 23" descr="A photo showing a pathway seperating back patios and a community gardens">
            <a:extLst>
              <a:ext uri="{FF2B5EF4-FFF2-40B4-BE49-F238E27FC236}">
                <a16:creationId xmlns:a16="http://schemas.microsoft.com/office/drawing/2014/main" id="{4E0B09E8-EB93-7DEC-E7B9-973FFCC36333}"/>
              </a:ext>
            </a:extLst>
          </p:cNvPr>
          <p:cNvPicPr>
            <a:picLocks noChangeAspect="1"/>
          </p:cNvPicPr>
          <p:nvPr/>
        </p:nvPicPr>
        <p:blipFill rotWithShape="1">
          <a:blip r:embed="rId10" cstate="screen">
            <a:extLst>
              <a:ext uri="{28A0092B-C50C-407E-A947-70E740481C1C}">
                <a14:useLocalDpi xmlns:a14="http://schemas.microsoft.com/office/drawing/2010/main"/>
              </a:ext>
            </a:extLst>
          </a:blip>
          <a:srcRect b="-1"/>
          <a:stretch/>
        </p:blipFill>
        <p:spPr>
          <a:xfrm flipH="1">
            <a:off x="8090538" y="4704909"/>
            <a:ext cx="3350203" cy="1899933"/>
          </a:xfrm>
          <a:prstGeom prst="rect">
            <a:avLst/>
          </a:prstGeom>
        </p:spPr>
      </p:pic>
      <p:cxnSp>
        <p:nvCxnSpPr>
          <p:cNvPr id="34" name="Straight Connector 33" descr="A line connecting the setbacks section and the design standards icons">
            <a:extLst>
              <a:ext uri="{FF2B5EF4-FFF2-40B4-BE49-F238E27FC236}">
                <a16:creationId xmlns:a16="http://schemas.microsoft.com/office/drawing/2014/main" id="{C30A81CB-DEE3-48C8-8F10-BB907340E6CD}"/>
              </a:ext>
            </a:extLst>
          </p:cNvPr>
          <p:cNvCxnSpPr>
            <a:cxnSpLocks/>
            <a:stCxn id="8" idx="3"/>
          </p:cNvCxnSpPr>
          <p:nvPr/>
        </p:nvCxnSpPr>
        <p:spPr>
          <a:xfrm flipV="1">
            <a:off x="3927505" y="2617962"/>
            <a:ext cx="2081516" cy="1569408"/>
          </a:xfrm>
          <a:prstGeom prst="line">
            <a:avLst/>
          </a:prstGeom>
          <a:ln w="50800">
            <a:solidFill>
              <a:srgbClr val="F9CBAD"/>
            </a:solidFill>
          </a:ln>
        </p:spPr>
        <p:style>
          <a:lnRef idx="1">
            <a:schemeClr val="accent1"/>
          </a:lnRef>
          <a:fillRef idx="0">
            <a:schemeClr val="accent1"/>
          </a:fillRef>
          <a:effectRef idx="0">
            <a:schemeClr val="accent1"/>
          </a:effectRef>
          <a:fontRef idx="minor">
            <a:schemeClr val="tx1"/>
          </a:fontRef>
        </p:style>
      </p:cxnSp>
      <p:cxnSp>
        <p:nvCxnSpPr>
          <p:cNvPr id="37" name="Straight Connector 36" descr="A line connecting the facade section and the design standards icons">
            <a:extLst>
              <a:ext uri="{FF2B5EF4-FFF2-40B4-BE49-F238E27FC236}">
                <a16:creationId xmlns:a16="http://schemas.microsoft.com/office/drawing/2014/main" id="{94DB77F1-90BD-1988-4235-FB9B7D657EE5}"/>
              </a:ext>
            </a:extLst>
          </p:cNvPr>
          <p:cNvCxnSpPr>
            <a:cxnSpLocks/>
            <a:stCxn id="11" idx="0"/>
          </p:cNvCxnSpPr>
          <p:nvPr/>
        </p:nvCxnSpPr>
        <p:spPr>
          <a:xfrm flipV="1">
            <a:off x="6009022" y="2637657"/>
            <a:ext cx="0" cy="990034"/>
          </a:xfrm>
          <a:prstGeom prst="line">
            <a:avLst/>
          </a:prstGeom>
          <a:ln w="50800">
            <a:solidFill>
              <a:srgbClr val="FFD966"/>
            </a:solidFill>
          </a:ln>
        </p:spPr>
        <p:style>
          <a:lnRef idx="1">
            <a:schemeClr val="accent1"/>
          </a:lnRef>
          <a:fillRef idx="0">
            <a:schemeClr val="accent1"/>
          </a:fillRef>
          <a:effectRef idx="0">
            <a:schemeClr val="accent1"/>
          </a:effectRef>
          <a:fontRef idx="minor">
            <a:schemeClr val="tx1"/>
          </a:fontRef>
        </p:style>
      </p:cxnSp>
      <p:cxnSp>
        <p:nvCxnSpPr>
          <p:cNvPr id="40" name="Straight Connector 39" descr="A line connecting the site design section and the design standards icons">
            <a:extLst>
              <a:ext uri="{FF2B5EF4-FFF2-40B4-BE49-F238E27FC236}">
                <a16:creationId xmlns:a16="http://schemas.microsoft.com/office/drawing/2014/main" id="{1650520D-48A9-588A-52E7-90385929F26F}"/>
              </a:ext>
            </a:extLst>
          </p:cNvPr>
          <p:cNvCxnSpPr>
            <a:cxnSpLocks/>
            <a:stCxn id="15" idx="1"/>
          </p:cNvCxnSpPr>
          <p:nvPr/>
        </p:nvCxnSpPr>
        <p:spPr>
          <a:xfrm flipH="1" flipV="1">
            <a:off x="6009021" y="2637657"/>
            <a:ext cx="2081522" cy="1544032"/>
          </a:xfrm>
          <a:prstGeom prst="line">
            <a:avLst/>
          </a:prstGeom>
          <a:ln w="50800">
            <a:solidFill>
              <a:srgbClr val="A9D18E"/>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426481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9A6C01-FC17-A2EA-35EB-53EE22E3370B}"/>
              </a:ext>
            </a:extLst>
          </p:cNvPr>
          <p:cNvSpPr>
            <a:spLocks noGrp="1"/>
          </p:cNvSpPr>
          <p:nvPr>
            <p:ph type="title"/>
          </p:nvPr>
        </p:nvSpPr>
        <p:spPr>
          <a:xfrm>
            <a:off x="251925" y="253157"/>
            <a:ext cx="11667744" cy="1325880"/>
          </a:xfrm>
          <a:solidFill>
            <a:srgbClr val="1174A9"/>
          </a:solidFill>
        </p:spPr>
        <p:txBody>
          <a:bodyPr lIns="548640">
            <a:normAutofit/>
          </a:bodyPr>
          <a:lstStyle/>
          <a:p>
            <a:r>
              <a:rPr lang="en-US" sz="2800" b="0" i="1" dirty="0">
                <a:latin typeface="Daytona" panose="020B0604030500040204" pitchFamily="34" charset="0"/>
              </a:rPr>
              <a:t>Tools that support affordability: </a:t>
            </a:r>
            <a:br>
              <a:rPr lang="en-US" sz="2800" b="0" i="1" dirty="0">
                <a:latin typeface="Daytona" panose="020B0604030500040204" pitchFamily="34" charset="0"/>
              </a:rPr>
            </a:br>
            <a:r>
              <a:rPr lang="en-US" sz="2800" dirty="0"/>
              <a:t>Density, inclusionary zoning and streamlined review</a:t>
            </a:r>
          </a:p>
        </p:txBody>
      </p:sp>
      <p:pic>
        <p:nvPicPr>
          <p:cNvPr id="57" name="Picture 56">
            <a:extLst>
              <a:ext uri="{FF2B5EF4-FFF2-40B4-BE49-F238E27FC236}">
                <a16:creationId xmlns:a16="http://schemas.microsoft.com/office/drawing/2014/main" id="{1D419577-B3CA-22F9-8995-FA14A93D1A89}"/>
              </a:ext>
              <a:ext uri="{C183D7F6-B498-43B3-948B-1728B52AA6E4}">
                <adec:decorative xmlns:adec="http://schemas.microsoft.com/office/drawing/2017/decorative" val="1"/>
              </a:ext>
            </a:extLst>
          </p:cNvPr>
          <p:cNvPicPr>
            <a:picLocks noChangeAspect="1"/>
          </p:cNvPicPr>
          <p:nvPr/>
        </p:nvPicPr>
        <p:blipFill>
          <a:blip r:embed="rId3" cstate="screen">
            <a:alphaModFix amt="27000"/>
            <a:extLst>
              <a:ext uri="{28A0092B-C50C-407E-A947-70E740481C1C}">
                <a14:useLocalDpi xmlns:a14="http://schemas.microsoft.com/office/drawing/2010/main"/>
              </a:ext>
            </a:extLst>
          </a:blip>
          <a:srcRect/>
          <a:stretch/>
        </p:blipFill>
        <p:spPr>
          <a:xfrm>
            <a:off x="7211021" y="253158"/>
            <a:ext cx="4719964" cy="1325563"/>
          </a:xfrm>
          <a:prstGeom prst="rect">
            <a:avLst/>
          </a:prstGeom>
        </p:spPr>
      </p:pic>
      <p:sp>
        <p:nvSpPr>
          <p:cNvPr id="3" name="TextBox 2">
            <a:extLst>
              <a:ext uri="{FF2B5EF4-FFF2-40B4-BE49-F238E27FC236}">
                <a16:creationId xmlns:a16="http://schemas.microsoft.com/office/drawing/2014/main" id="{D2BCFD33-F907-37C0-A259-91B4B007104E}"/>
              </a:ext>
            </a:extLst>
          </p:cNvPr>
          <p:cNvSpPr txBox="1"/>
          <p:nvPr/>
        </p:nvSpPr>
        <p:spPr>
          <a:xfrm>
            <a:off x="1092003" y="1873405"/>
            <a:ext cx="9830537" cy="830997"/>
          </a:xfrm>
          <a:prstGeom prst="rect">
            <a:avLst/>
          </a:prstGeom>
          <a:noFill/>
        </p:spPr>
        <p:txBody>
          <a:bodyPr wrap="square" rtlCol="0">
            <a:spAutoFit/>
          </a:bodyPr>
          <a:lstStyle/>
          <a:p>
            <a:pPr algn="ctr"/>
            <a:r>
              <a:rPr lang="en-US" sz="2400" dirty="0">
                <a:effectLst/>
                <a:latin typeface="Aptos" panose="020B0004020202020204" pitchFamily="34" charset="0"/>
              </a:rPr>
              <a:t>Zoning and other policies can encourage more affordable housing by:</a:t>
            </a:r>
          </a:p>
          <a:p>
            <a:pPr algn="ctr"/>
            <a:endParaRPr lang="en-US" sz="2400" dirty="0">
              <a:latin typeface="Aptos" panose="020B0004020202020204" pitchFamily="34" charset="0"/>
            </a:endParaRPr>
          </a:p>
        </p:txBody>
      </p:sp>
      <p:sp>
        <p:nvSpPr>
          <p:cNvPr id="5" name="TextBox 4">
            <a:extLst>
              <a:ext uri="{FF2B5EF4-FFF2-40B4-BE49-F238E27FC236}">
                <a16:creationId xmlns:a16="http://schemas.microsoft.com/office/drawing/2014/main" id="{7B16B073-28E1-25B1-9B7B-E575B5DB6C1D}"/>
              </a:ext>
            </a:extLst>
          </p:cNvPr>
          <p:cNvSpPr txBox="1"/>
          <p:nvPr/>
        </p:nvSpPr>
        <p:spPr>
          <a:xfrm>
            <a:off x="577301" y="2600368"/>
            <a:ext cx="3346704" cy="2639231"/>
          </a:xfrm>
          <a:prstGeom prst="rect">
            <a:avLst/>
          </a:prstGeom>
          <a:solidFill>
            <a:srgbClr val="BECAE7"/>
          </a:solidFill>
        </p:spPr>
        <p:txBody>
          <a:bodyPr wrap="square" lIns="228600" tIns="274320" rIns="228600" bIns="274320" rtlCol="0" anchor="b" anchorCtr="0">
            <a:noAutofit/>
          </a:bodyPr>
          <a:lstStyle/>
          <a:p>
            <a:pPr algn="ctr">
              <a:spcAft>
                <a:spcPts val="600"/>
              </a:spcAft>
            </a:pPr>
            <a:r>
              <a:rPr lang="en-US" dirty="0">
                <a:effectLst/>
                <a:latin typeface="Aptos" panose="020B0004020202020204" pitchFamily="34" charset="0"/>
              </a:rPr>
              <a:t>Allowing smaller homes and more diverse home types</a:t>
            </a:r>
            <a:endParaRPr lang="en-US" dirty="0">
              <a:latin typeface="Aptos" panose="020B0004020202020204" pitchFamily="34" charset="0"/>
            </a:endParaRPr>
          </a:p>
        </p:txBody>
      </p:sp>
      <p:pic>
        <p:nvPicPr>
          <p:cNvPr id="6" name="Picture 5" descr="An icon showing density">
            <a:extLst>
              <a:ext uri="{FF2B5EF4-FFF2-40B4-BE49-F238E27FC236}">
                <a16:creationId xmlns:a16="http://schemas.microsoft.com/office/drawing/2014/main" id="{1469F7C0-1537-8C05-B8D2-490933B4F118}"/>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1531408" y="2652490"/>
            <a:ext cx="1438486" cy="1438486"/>
          </a:xfrm>
          <a:prstGeom prst="rect">
            <a:avLst/>
          </a:prstGeom>
        </p:spPr>
      </p:pic>
      <p:sp>
        <p:nvSpPr>
          <p:cNvPr id="7" name="TextBox 6">
            <a:extLst>
              <a:ext uri="{FF2B5EF4-FFF2-40B4-BE49-F238E27FC236}">
                <a16:creationId xmlns:a16="http://schemas.microsoft.com/office/drawing/2014/main" id="{4A0D8516-3FE7-EF2B-B878-C779B9D541C1}"/>
              </a:ext>
            </a:extLst>
          </p:cNvPr>
          <p:cNvSpPr txBox="1"/>
          <p:nvPr/>
        </p:nvSpPr>
        <p:spPr>
          <a:xfrm>
            <a:off x="4333920" y="2594687"/>
            <a:ext cx="3346704" cy="2639231"/>
          </a:xfrm>
          <a:prstGeom prst="rect">
            <a:avLst/>
          </a:prstGeom>
          <a:solidFill>
            <a:srgbClr val="E7DFB1"/>
          </a:solidFill>
        </p:spPr>
        <p:txBody>
          <a:bodyPr wrap="square" lIns="228600" tIns="274320" rIns="228600" bIns="274320" rtlCol="0" anchor="b" anchorCtr="0">
            <a:noAutofit/>
          </a:bodyPr>
          <a:lstStyle/>
          <a:p>
            <a:pPr algn="ctr"/>
            <a:r>
              <a:rPr lang="en-US" dirty="0">
                <a:latin typeface="Aptos" panose="020B0004020202020204" pitchFamily="34" charset="0"/>
              </a:rPr>
              <a:t>A</a:t>
            </a:r>
            <a:r>
              <a:rPr lang="en-US" dirty="0">
                <a:effectLst/>
                <a:latin typeface="Aptos" panose="020B0004020202020204" pitchFamily="34" charset="0"/>
              </a:rPr>
              <a:t>llowing more density or larger building sizes in return for affordability</a:t>
            </a:r>
          </a:p>
        </p:txBody>
      </p:sp>
      <p:pic>
        <p:nvPicPr>
          <p:cNvPr id="11" name="Picture 10" descr="An icon showing affordability in a large building">
            <a:extLst>
              <a:ext uri="{FF2B5EF4-FFF2-40B4-BE49-F238E27FC236}">
                <a16:creationId xmlns:a16="http://schemas.microsoft.com/office/drawing/2014/main" id="{C020E22F-F4E1-DA05-B321-D6C6E49565D9}"/>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5357450" y="2777596"/>
            <a:ext cx="1438486" cy="1438486"/>
          </a:xfrm>
          <a:prstGeom prst="rect">
            <a:avLst/>
          </a:prstGeom>
        </p:spPr>
      </p:pic>
      <p:sp>
        <p:nvSpPr>
          <p:cNvPr id="9" name="TextBox 8">
            <a:extLst>
              <a:ext uri="{FF2B5EF4-FFF2-40B4-BE49-F238E27FC236}">
                <a16:creationId xmlns:a16="http://schemas.microsoft.com/office/drawing/2014/main" id="{1C60985A-38D0-A798-4BE0-44CF674D5651}"/>
              </a:ext>
            </a:extLst>
          </p:cNvPr>
          <p:cNvSpPr txBox="1"/>
          <p:nvPr/>
        </p:nvSpPr>
        <p:spPr>
          <a:xfrm>
            <a:off x="8090543" y="2594686"/>
            <a:ext cx="3346704" cy="2639231"/>
          </a:xfrm>
          <a:prstGeom prst="rect">
            <a:avLst/>
          </a:prstGeom>
          <a:solidFill>
            <a:srgbClr val="FEEE80"/>
          </a:solidFill>
        </p:spPr>
        <p:txBody>
          <a:bodyPr wrap="square" lIns="228600" tIns="274320" rIns="228600" bIns="274320" rtlCol="0" anchor="b" anchorCtr="0">
            <a:noAutofit/>
          </a:bodyPr>
          <a:lstStyle/>
          <a:p>
            <a:pPr algn="ctr"/>
            <a:r>
              <a:rPr lang="en-US" dirty="0">
                <a:latin typeface="Aptos" panose="020B0004020202020204" pitchFamily="34" charset="0"/>
              </a:rPr>
              <a:t>P</a:t>
            </a:r>
            <a:r>
              <a:rPr lang="en-US" dirty="0">
                <a:effectLst/>
                <a:latin typeface="Aptos" panose="020B0004020202020204" pitchFamily="34" charset="0"/>
              </a:rPr>
              <a:t>roviding a faster and easier review process for new affordable homes</a:t>
            </a:r>
          </a:p>
        </p:txBody>
      </p:sp>
      <p:pic>
        <p:nvPicPr>
          <p:cNvPr id="12" name="Picture 11" descr="An icon showing streamlined review">
            <a:extLst>
              <a:ext uri="{FF2B5EF4-FFF2-40B4-BE49-F238E27FC236}">
                <a16:creationId xmlns:a16="http://schemas.microsoft.com/office/drawing/2014/main" id="{5EAFD46C-5003-659A-2014-114561D1D700}"/>
              </a:ext>
            </a:extLst>
          </p:cNvPr>
          <p:cNvPicPr>
            <a:picLocks noChangeAspect="1"/>
          </p:cNvPicPr>
          <p:nvPr/>
        </p:nvPicPr>
        <p:blipFill>
          <a:blip r:embed="rId6" cstate="screen">
            <a:extLst>
              <a:ext uri="{28A0092B-C50C-407E-A947-70E740481C1C}">
                <a14:useLocalDpi xmlns:a14="http://schemas.microsoft.com/office/drawing/2010/main"/>
              </a:ext>
            </a:extLst>
          </a:blip>
          <a:srcRect/>
          <a:stretch/>
        </p:blipFill>
        <p:spPr>
          <a:xfrm>
            <a:off x="9147397" y="2692652"/>
            <a:ext cx="1438486" cy="1438486"/>
          </a:xfrm>
          <a:prstGeom prst="rect">
            <a:avLst/>
          </a:prstGeom>
        </p:spPr>
      </p:pic>
      <p:sp>
        <p:nvSpPr>
          <p:cNvPr id="4" name="TextBox 3">
            <a:extLst>
              <a:ext uri="{FF2B5EF4-FFF2-40B4-BE49-F238E27FC236}">
                <a16:creationId xmlns:a16="http://schemas.microsoft.com/office/drawing/2014/main" id="{902B8F3D-EC31-979F-0BAC-AF27E539C909}"/>
              </a:ext>
            </a:extLst>
          </p:cNvPr>
          <p:cNvSpPr txBox="1"/>
          <p:nvPr/>
        </p:nvSpPr>
        <p:spPr>
          <a:xfrm>
            <a:off x="1277173" y="5501311"/>
            <a:ext cx="9830537" cy="1200329"/>
          </a:xfrm>
          <a:prstGeom prst="rect">
            <a:avLst/>
          </a:prstGeom>
          <a:noFill/>
        </p:spPr>
        <p:txBody>
          <a:bodyPr wrap="square" rtlCol="0">
            <a:spAutoFit/>
          </a:bodyPr>
          <a:lstStyle/>
          <a:p>
            <a:pPr algn="ctr"/>
            <a:r>
              <a:rPr lang="en-US" sz="2400" dirty="0">
                <a:effectLst/>
                <a:latin typeface="Aptos" panose="020B0004020202020204" pitchFamily="34" charset="0"/>
              </a:rPr>
              <a:t>Zoning can also require that new developments include affordable homes or contribute funding to support affordable homes on other sites. </a:t>
            </a:r>
          </a:p>
          <a:p>
            <a:pPr algn="ctr"/>
            <a:endParaRPr lang="en-US" sz="2400" dirty="0">
              <a:latin typeface="Aptos" panose="020B0004020202020204" pitchFamily="34" charset="0"/>
            </a:endParaRPr>
          </a:p>
        </p:txBody>
      </p:sp>
    </p:spTree>
    <p:extLst>
      <p:ext uri="{BB962C8B-B14F-4D97-AF65-F5344CB8AC3E}">
        <p14:creationId xmlns:p14="http://schemas.microsoft.com/office/powerpoint/2010/main" val="28049863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6CC2007D-B973-E583-5626-D6AD75D0EEA4}"/>
              </a:ext>
            </a:extLst>
          </p:cNvPr>
          <p:cNvSpPr>
            <a:spLocks noGrp="1"/>
          </p:cNvSpPr>
          <p:nvPr>
            <p:ph type="ctrTitle"/>
          </p:nvPr>
        </p:nvSpPr>
        <p:spPr>
          <a:xfrm>
            <a:off x="266701" y="2256827"/>
            <a:ext cx="11626258" cy="2089142"/>
          </a:xfrm>
          <a:solidFill>
            <a:srgbClr val="1174A9"/>
          </a:solidFill>
        </p:spPr>
        <p:txBody>
          <a:bodyPr lIns="5212080" rIns="457200" anchor="ctr">
            <a:normAutofit/>
          </a:bodyPr>
          <a:lstStyle/>
          <a:p>
            <a:pPr algn="l"/>
            <a:r>
              <a:rPr lang="en-US" sz="4000" b="1" dirty="0">
                <a:solidFill>
                  <a:srgbClr val="FFFFF0"/>
                </a:solidFill>
                <a:latin typeface="Bookman Old Style" panose="02050604050505020204" pitchFamily="18" charset="0"/>
              </a:rPr>
              <a:t>Making Density Work</a:t>
            </a:r>
            <a:br>
              <a:rPr lang="en-US" sz="4000" b="1" dirty="0">
                <a:solidFill>
                  <a:srgbClr val="FFFFF0"/>
                </a:solidFill>
                <a:latin typeface="Bookman Old Style" panose="02050604050505020204" pitchFamily="18" charset="0"/>
              </a:rPr>
            </a:br>
            <a:r>
              <a:rPr lang="en-US" sz="3200" b="1" i="1" dirty="0">
                <a:solidFill>
                  <a:srgbClr val="FFFFF0"/>
                </a:solidFill>
                <a:latin typeface="Aptos" panose="020B0004020202020204" pitchFamily="34" charset="0"/>
              </a:rPr>
              <a:t>Catalogue of Housing Types</a:t>
            </a:r>
          </a:p>
        </p:txBody>
      </p:sp>
      <p:pic>
        <p:nvPicPr>
          <p:cNvPr id="6" name="Picture 5">
            <a:extLst>
              <a:ext uri="{FF2B5EF4-FFF2-40B4-BE49-F238E27FC236}">
                <a16:creationId xmlns:a16="http://schemas.microsoft.com/office/drawing/2014/main" id="{01D78C50-2594-469D-F85E-71D8E6C4720D}"/>
              </a:ext>
              <a:ext uri="{C183D7F6-B498-43B3-948B-1728B52AA6E4}">
                <adec:decorative xmlns:adec="http://schemas.microsoft.com/office/drawing/2017/decorative" val="1"/>
              </a:ext>
            </a:extLst>
          </p:cNvPr>
          <p:cNvPicPr>
            <a:picLocks noChangeAspect="1"/>
          </p:cNvPicPr>
          <p:nvPr/>
        </p:nvPicPr>
        <p:blipFill rotWithShape="1">
          <a:blip r:embed="rId3" cstate="screen">
            <a:alphaModFix amt="27000"/>
            <a:extLst>
              <a:ext uri="{28A0092B-C50C-407E-A947-70E740481C1C}">
                <a14:useLocalDpi xmlns:a14="http://schemas.microsoft.com/office/drawing/2010/main"/>
              </a:ext>
            </a:extLst>
          </a:blip>
          <a:srcRect/>
          <a:stretch/>
        </p:blipFill>
        <p:spPr>
          <a:xfrm>
            <a:off x="7172995" y="2256827"/>
            <a:ext cx="4719964" cy="2089141"/>
          </a:xfrm>
          <a:prstGeom prst="rect">
            <a:avLst/>
          </a:prstGeom>
        </p:spPr>
      </p:pic>
      <p:pic>
        <p:nvPicPr>
          <p:cNvPr id="12" name="Picture 11" descr="Photo of a white townhouse with pink flowers in the foreground">
            <a:extLst>
              <a:ext uri="{FF2B5EF4-FFF2-40B4-BE49-F238E27FC236}">
                <a16:creationId xmlns:a16="http://schemas.microsoft.com/office/drawing/2014/main" id="{16DA8204-6DEC-B3ED-C585-5AFC93616ADE}"/>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776924" y="243594"/>
            <a:ext cx="4242082" cy="6370808"/>
          </a:xfrm>
          <a:prstGeom prst="rect">
            <a:avLst/>
          </a:prstGeom>
        </p:spPr>
      </p:pic>
    </p:spTree>
    <p:extLst>
      <p:ext uri="{BB962C8B-B14F-4D97-AF65-F5344CB8AC3E}">
        <p14:creationId xmlns:p14="http://schemas.microsoft.com/office/powerpoint/2010/main" val="8278177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8448</TotalTime>
  <Words>2330</Words>
  <Application>Microsoft Office PowerPoint</Application>
  <PresentationFormat>Widescreen</PresentationFormat>
  <Paragraphs>301</Paragraphs>
  <Slides>36</Slides>
  <Notes>36</Notes>
  <HiddenSlides>1</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36</vt:i4>
      </vt:variant>
    </vt:vector>
  </HeadingPairs>
  <TitlesOfParts>
    <vt:vector size="45" baseType="lpstr">
      <vt:lpstr>Aptos</vt:lpstr>
      <vt:lpstr>Arial</vt:lpstr>
      <vt:lpstr>Bookman Old Style</vt:lpstr>
      <vt:lpstr>Calibri</vt:lpstr>
      <vt:lpstr>Daytona</vt:lpstr>
      <vt:lpstr>Symbol</vt:lpstr>
      <vt:lpstr>Tahoma</vt:lpstr>
      <vt:lpstr>Wingdings</vt:lpstr>
      <vt:lpstr>Office Theme</vt:lpstr>
      <vt:lpstr>Making  Density  Work Tools for Creating Great Neighborhoods </vt:lpstr>
      <vt:lpstr>Why does housing choice matter?</vt:lpstr>
      <vt:lpstr>A great neighborhood provides housing options</vt:lpstr>
      <vt:lpstr>Tools for creating housing choices in our neighborhoods</vt:lpstr>
      <vt:lpstr>Tools that define what, where and how much:  Zoning and Development Standards</vt:lpstr>
      <vt:lpstr>Tools that shape buildings:  Parking, setback, and landscape standards</vt:lpstr>
      <vt:lpstr>Tools that shape buildings:  Design standards or guidelines</vt:lpstr>
      <vt:lpstr>Tools that support affordability:  Density, inclusionary zoning and streamlined review</vt:lpstr>
      <vt:lpstr>Making Density Work Catalogue of Housing Types</vt:lpstr>
      <vt:lpstr>Home Type: Townhome</vt:lpstr>
      <vt:lpstr>Townhome Example#1</vt:lpstr>
      <vt:lpstr>Townhome Example #2</vt:lpstr>
      <vt:lpstr>Townhome example from our community</vt:lpstr>
      <vt:lpstr>Home Type: Small Multi-Unit Buildings</vt:lpstr>
      <vt:lpstr>Duplex Example </vt:lpstr>
      <vt:lpstr>Triplex Example</vt:lpstr>
      <vt:lpstr>Conversion / JADU Example</vt:lpstr>
      <vt:lpstr>Example from our community</vt:lpstr>
      <vt:lpstr>Home Type: Mixed-Use Buildings</vt:lpstr>
      <vt:lpstr>Mixed-Use Example </vt:lpstr>
      <vt:lpstr>Mixed-Use Example</vt:lpstr>
      <vt:lpstr>Mixed-use example from our community</vt:lpstr>
      <vt:lpstr>Home Type: Cottage Courts</vt:lpstr>
      <vt:lpstr>Cottage Court Example </vt:lpstr>
      <vt:lpstr>Cottage Court Example</vt:lpstr>
      <vt:lpstr>Cottage court example from our community</vt:lpstr>
      <vt:lpstr>Home Type: Low-Rise Housing</vt:lpstr>
      <vt:lpstr>Low-Rise Housing Example </vt:lpstr>
      <vt:lpstr>Low-Rise Housing Example</vt:lpstr>
      <vt:lpstr>Low-rise housing example from our community</vt:lpstr>
      <vt:lpstr>Home Type: Mid-Rise Housing</vt:lpstr>
      <vt:lpstr>Mid-Rise Housing Example </vt:lpstr>
      <vt:lpstr>Mid-Rise Housing Example</vt:lpstr>
      <vt:lpstr>Mid-rise apartment example from our community</vt:lpstr>
      <vt:lpstr>Thanks for joining the conversation!</vt:lpstr>
      <vt:lpstr>Postscript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Making Housing Happen</dc:title>
  <dc:creator>micah epstein</dc:creator>
  <cp:lastModifiedBy>Clair A. McDevitt</cp:lastModifiedBy>
  <cp:revision>167</cp:revision>
  <dcterms:created xsi:type="dcterms:W3CDTF">2024-03-26T20:40:52Z</dcterms:created>
  <dcterms:modified xsi:type="dcterms:W3CDTF">2024-06-25T21:58:11Z</dcterms:modified>
</cp:coreProperties>
</file>