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76" r:id="rId4"/>
    <p:sldId id="265" r:id="rId5"/>
    <p:sldId id="264" r:id="rId6"/>
    <p:sldId id="316" r:id="rId7"/>
    <p:sldId id="261" r:id="rId8"/>
    <p:sldId id="262" r:id="rId9"/>
    <p:sldId id="263" r:id="rId10"/>
    <p:sldId id="266" r:id="rId11"/>
    <p:sldId id="267" r:id="rId12"/>
    <p:sldId id="268" r:id="rId13"/>
    <p:sldId id="269" r:id="rId14"/>
    <p:sldId id="274" r:id="rId15"/>
    <p:sldId id="271" r:id="rId16"/>
    <p:sldId id="272" r:id="rId17"/>
    <p:sldId id="314" r:id="rId18"/>
    <p:sldId id="31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10F66A-EC9B-9FC5-FB1E-539A9DB4F40E}" name="Josha Abrams" initials="JA" userId="0SF+9gqG1bjhemY0e9NNCkF04CU6H6BdEmTBezJA6pE=" providerId="None"/>
  <p188:author id="{8766367F-FC91-7E75-C1B5-116A6AA922E8}" name="Micah Epstein" initials="ME" userId="S::Micah.Epstein@phila.gov::c93bfd49-e9d7-43e0-b292-c62060a093b7" providerId="AD"/>
  <p188:author id="{ADED06B4-245A-3E91-FD1D-B09F2086A0C6}" name="micah epstein" initials="me" userId="bbc38033ade8da96" providerId="Windows Live"/>
  <p188:author id="{AE5788E0-E6D5-842A-E59D-06CC5C5696BF}" name="DAVID DRISKELL" initials="DD" userId="8056e6b5ecac40e9" providerId="Windows Live"/>
  <p188:author id="{EB4351FF-B313-88E2-CCD8-31CAA7E851C4}" name="Abbie Tuning" initials="AT" userId="408073130d9d841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3F"/>
    <a:srgbClr val="FDB595"/>
    <a:srgbClr val="BECBE7"/>
    <a:srgbClr val="A9D18E"/>
    <a:srgbClr val="FFFFF0"/>
    <a:srgbClr val="078544"/>
    <a:srgbClr val="AED9F5"/>
    <a:srgbClr val="FE94C9"/>
    <a:srgbClr val="FFE699"/>
    <a:srgbClr val="78D4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04"/>
    <p:restoredTop sz="71429"/>
  </p:normalViewPr>
  <p:slideViewPr>
    <p:cSldViewPr snapToGrid="0">
      <p:cViewPr varScale="1">
        <p:scale>
          <a:sx n="70" d="100"/>
          <a:sy n="70" d="100"/>
        </p:scale>
        <p:origin x="93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1E77E-447D-6C48-B470-F7D1DCF041E0}" type="datetimeFigureOut">
              <a:rPr lang="en-US" smtClean="0"/>
              <a:t>6/25/2024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D96ED0-01CC-6345-AD38-FE90A9DE30D7}" type="slidenum">
              <a:rPr lang="en-US" smtClean="0"/>
              <a:t>‹#›</a:t>
            </a:fld>
            <a:endParaRPr lang="en-US"/>
          </a:p>
        </p:txBody>
      </p:sp>
    </p:spTree>
    <p:extLst>
      <p:ext uri="{BB962C8B-B14F-4D97-AF65-F5344CB8AC3E}">
        <p14:creationId xmlns:p14="http://schemas.microsoft.com/office/powerpoint/2010/main" val="189088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mailto:cmcdevitt@bayareametro.gov"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This slide deck is designed as an introductory presentation to establish a shared understanding of major concepts and to align the discussion of density and zoning with core community values. Language used in this deck should be updated to align with community context and speak directly to community priorities.</a:t>
            </a:r>
          </a:p>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1</a:t>
            </a:fld>
            <a:endParaRPr lang="en-US"/>
          </a:p>
        </p:txBody>
      </p:sp>
    </p:spTree>
    <p:extLst>
      <p:ext uri="{BB962C8B-B14F-4D97-AF65-F5344CB8AC3E}">
        <p14:creationId xmlns:p14="http://schemas.microsoft.com/office/powerpoint/2010/main" val="2396321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This slide can be used to make the point that zoning at different densities can expand the range of housing choices to meet the full range of housing needs. A prompt question is provided to invite audience input. You can use these examples from communities around the Bay Area or replace them with ones specific to your community. Slide 10 can also be used to present local examples, and the Activity 2 slide deck (Housing Choices for a Better Future) can be used for a more in-depth group conversation about housing choices.</a:t>
            </a:r>
          </a:p>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10</a:t>
            </a:fld>
            <a:endParaRPr lang="en-US"/>
          </a:p>
        </p:txBody>
      </p:sp>
    </p:spTree>
    <p:extLst>
      <p:ext uri="{BB962C8B-B14F-4D97-AF65-F5344CB8AC3E}">
        <p14:creationId xmlns:p14="http://schemas.microsoft.com/office/powerpoint/2010/main" val="1245308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This slide template can be used to present local examples of the different forms that higher density buildings can take. Pick projects or buildings that are generally well-liked and contribute to community goals like housing diversity or walkability. Examples can be recent or ones that have been around for decades—whatever will best help you make the point that denser housing can fit into the community context and create desirable housing choices. </a:t>
            </a:r>
          </a:p>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11</a:t>
            </a:fld>
            <a:endParaRPr lang="en-US"/>
          </a:p>
        </p:txBody>
      </p:sp>
    </p:spTree>
    <p:extLst>
      <p:ext uri="{BB962C8B-B14F-4D97-AF65-F5344CB8AC3E}">
        <p14:creationId xmlns:p14="http://schemas.microsoft.com/office/powerpoint/2010/main" val="606580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This last section is provided to help respond to common concerns people raise about adding more density in your community. You can delete them, modify them, or add to them to address concerns you have been hearing from community members.</a:t>
            </a:r>
          </a:p>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12</a:t>
            </a:fld>
            <a:endParaRPr lang="en-US"/>
          </a:p>
        </p:txBody>
      </p:sp>
    </p:spTree>
    <p:extLst>
      <p:ext uri="{BB962C8B-B14F-4D97-AF65-F5344CB8AC3E}">
        <p14:creationId xmlns:p14="http://schemas.microsoft.com/office/powerpoint/2010/main" val="3612639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This slide helps make the point that density alone does not dictate building form. A collection of small cottages can have an effective density that is quite high even though they look small, while a single family home can be low density, but quite large. Yes – higher densities will generally be coupled with greater building height and bulk. But our design and development standards are an important part of making sure buildings fit in. Shift to local images if helpful or use these examples from other Bay Area communities.</a:t>
            </a:r>
          </a:p>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13</a:t>
            </a:fld>
            <a:endParaRPr lang="en-US"/>
          </a:p>
        </p:txBody>
      </p:sp>
    </p:spTree>
    <p:extLst>
      <p:ext uri="{BB962C8B-B14F-4D97-AF65-F5344CB8AC3E}">
        <p14:creationId xmlns:p14="http://schemas.microsoft.com/office/powerpoint/2010/main" val="3594143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It is true that adding more housing will add more people and, very likely, more cars. But it’s also true that higher density housing creates less traffic per capita than lower density housing. An important part of the density-and-traffic conversation is where homes are located and whether the people who live in those places are able to drive less, or even not at all. Most likely your community is currently impacted by people having to drive long distances, including people who work in your community but live elsewhere and commute because they can’t find a nearby place to live.</a:t>
            </a:r>
          </a:p>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14</a:t>
            </a:fld>
            <a:endParaRPr lang="en-US"/>
          </a:p>
        </p:txBody>
      </p:sp>
    </p:spTree>
    <p:extLst>
      <p:ext uri="{BB962C8B-B14F-4D97-AF65-F5344CB8AC3E}">
        <p14:creationId xmlns:p14="http://schemas.microsoft.com/office/powerpoint/2010/main" val="3705768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This slide helps make the point that the primary driver of high housing prices is inadequate supply to meet demand. While it is true that many recently-built homes are expensive, that is largely because building new homes is also expensive. The slide provides a number of points related to drivers of housing costs and the importance of creating more housing. Edit the list of key points to make it as specific to your community as possible.</a:t>
            </a:r>
          </a:p>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15</a:t>
            </a:fld>
            <a:endParaRPr lang="en-US"/>
          </a:p>
        </p:txBody>
      </p:sp>
    </p:spTree>
    <p:extLst>
      <p:ext uri="{BB962C8B-B14F-4D97-AF65-F5344CB8AC3E}">
        <p14:creationId xmlns:p14="http://schemas.microsoft.com/office/powerpoint/2010/main" val="1160840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There are understandable concerns about the loss of community character or even the loss of sense of community due to growth and development. This slide underscores a primary theme of this deck, connecting the need for more housing to the understanding of what community is: the people. While we could keep all of our buildings exactly the same as they are today, that wouldn’t maintain the community. By creating more housing to provide more housing choices and support affordability we can actually strengthen and sustain community.</a:t>
            </a:r>
          </a:p>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16</a:t>
            </a:fld>
            <a:endParaRPr lang="en-US"/>
          </a:p>
        </p:txBody>
      </p:sp>
    </p:spTree>
    <p:extLst>
      <p:ext uri="{BB962C8B-B14F-4D97-AF65-F5344CB8AC3E}">
        <p14:creationId xmlns:p14="http://schemas.microsoft.com/office/powerpoint/2010/main" val="871929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Use this as a closing slide. Feel free to delete the credit logos, and/or add your own.</a:t>
            </a:r>
          </a:p>
          <a:p>
            <a:endParaRPr lang="en-US" dirty="0"/>
          </a:p>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17</a:t>
            </a:fld>
            <a:endParaRPr lang="en-US"/>
          </a:p>
        </p:txBody>
      </p:sp>
    </p:spTree>
    <p:extLst>
      <p:ext uri="{BB962C8B-B14F-4D97-AF65-F5344CB8AC3E}">
        <p14:creationId xmlns:p14="http://schemas.microsoft.com/office/powerpoint/2010/main" val="2800114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This slide provides information about the slide deck, other resources, and permissions for using the images in the deck. Delete this slide for public-facing presentation.</a:t>
            </a:r>
          </a:p>
          <a:p>
            <a:endParaRPr lang="en-US" sz="1800" dirty="0">
              <a:latin typeface="Aptos" panose="020B0004020202020204" pitchFamily="34" charset="0"/>
            </a:endParaRPr>
          </a:p>
          <a:p>
            <a:r>
              <a:rPr lang="en-US" sz="1800" dirty="0">
                <a:latin typeface="Aptos" panose="020B0004020202020204" pitchFamily="34" charset="0"/>
              </a:rPr>
              <a:t>For information about this material, please reach out to:</a:t>
            </a:r>
          </a:p>
          <a:p>
            <a:endParaRPr lang="en-US" sz="1800" dirty="0">
              <a:latin typeface="Aptos" panose="020B0004020202020204" pitchFamily="34" charset="0"/>
            </a:endParaRPr>
          </a:p>
          <a:p>
            <a:pPr algn="l"/>
            <a:r>
              <a:rPr lang="en-US" sz="1800" b="0" i="0" dirty="0">
                <a:solidFill>
                  <a:srgbClr val="222222"/>
                </a:solidFill>
                <a:effectLst/>
                <a:latin typeface="Aptos" panose="020B0004020202020204" pitchFamily="34" charset="0"/>
              </a:rPr>
              <a:t>Clair A. McDevitt</a:t>
            </a:r>
          </a:p>
          <a:p>
            <a:pPr algn="l"/>
            <a:r>
              <a:rPr lang="en-US" sz="1800" b="0" i="0" dirty="0">
                <a:solidFill>
                  <a:srgbClr val="222222"/>
                </a:solidFill>
                <a:effectLst/>
                <a:latin typeface="Aptos" panose="020B0004020202020204" pitchFamily="34" charset="0"/>
              </a:rPr>
              <a:t>Associate PIO, REAP Programs</a:t>
            </a:r>
          </a:p>
          <a:p>
            <a:pPr algn="l"/>
            <a:r>
              <a:rPr lang="en-US" sz="1800" b="0" i="0" dirty="0">
                <a:solidFill>
                  <a:srgbClr val="1155CC"/>
                </a:solidFill>
                <a:effectLst/>
                <a:latin typeface="Aptos" panose="020B0004020202020204" pitchFamily="34" charset="0"/>
                <a:hlinkClick r:id="rId3"/>
              </a:rPr>
              <a:t>cmcdevitt@bayareametro.gov</a:t>
            </a:r>
            <a:endParaRPr lang="en-US" sz="1800" b="0" i="0" dirty="0">
              <a:solidFill>
                <a:srgbClr val="1155CC"/>
              </a:solidFill>
              <a:effectLst/>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18</a:t>
            </a:fld>
            <a:endParaRPr lang="en-US"/>
          </a:p>
        </p:txBody>
      </p:sp>
    </p:spTree>
    <p:extLst>
      <p:ext uri="{BB962C8B-B14F-4D97-AF65-F5344CB8AC3E}">
        <p14:creationId xmlns:p14="http://schemas.microsoft.com/office/powerpoint/2010/main" val="1673744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This slide lists some core reasons why having enough housing and diverse housing choices is important. Edit so that the points made resonate with your community members. The illustration shows a diversity of housing types in a “sketch” but you can replace with a photo of a family or local housing, or opt to not have an image.</a:t>
            </a:r>
          </a:p>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2</a:t>
            </a:fld>
            <a:endParaRPr lang="en-US"/>
          </a:p>
        </p:txBody>
      </p:sp>
    </p:spTree>
    <p:extLst>
      <p:ext uri="{BB962C8B-B14F-4D97-AF65-F5344CB8AC3E}">
        <p14:creationId xmlns:p14="http://schemas.microsoft.com/office/powerpoint/2010/main" val="2919179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Use this slide to prompt conversation about shared community goals and values. The blank boxes on the slide can be used to take notes on the conversation. Depending on your set up, you can do that directly in the slide, in a separate document, or on flipcharts in the room where you’re meeting. To the extent possible, take notes in a way that participants can see you capturing their ideas.</a:t>
            </a:r>
          </a:p>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3</a:t>
            </a:fld>
            <a:endParaRPr lang="en-US"/>
          </a:p>
        </p:txBody>
      </p:sp>
    </p:spTree>
    <p:extLst>
      <p:ext uri="{BB962C8B-B14F-4D97-AF65-F5344CB8AC3E}">
        <p14:creationId xmlns:p14="http://schemas.microsoft.com/office/powerpoint/2010/main" val="3437515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This slide briefly explains what zoning is, how it defines the level of density in each area of the community and other rules about how big buildings can be and the uses that are allowed. It is designed for a very general audience. You can change the general images for ones that are specifically from your community or keep them as generic examples. </a:t>
            </a:r>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4</a:t>
            </a:fld>
            <a:endParaRPr lang="en-US"/>
          </a:p>
        </p:txBody>
      </p:sp>
    </p:spTree>
    <p:extLst>
      <p:ext uri="{BB962C8B-B14F-4D97-AF65-F5344CB8AC3E}">
        <p14:creationId xmlns:p14="http://schemas.microsoft.com/office/powerpoint/2010/main" val="3065964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This slide introduces the ways in which “density” is measured, and the connection between density, housing types, other uses and mobility. Think of example areas of your community that you can reference as examples.</a:t>
            </a:r>
          </a:p>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5</a:t>
            </a:fld>
            <a:endParaRPr lang="en-US"/>
          </a:p>
        </p:txBody>
      </p:sp>
    </p:spTree>
    <p:extLst>
      <p:ext uri="{BB962C8B-B14F-4D97-AF65-F5344CB8AC3E}">
        <p14:creationId xmlns:p14="http://schemas.microsoft.com/office/powerpoint/2010/main" val="125147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This slide shows some different ways that density can be measured. Housing units per acre is the standard measurement, but people per square mile is an opportunity to discuss overcrowding, and units per building is an opportunity to talk about building design and construction costs. The side-by-side example is an opportunity to show that higher density buildings are not necessarily larger. </a:t>
            </a:r>
          </a:p>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6</a:t>
            </a:fld>
            <a:endParaRPr lang="en-US"/>
          </a:p>
        </p:txBody>
      </p:sp>
    </p:spTree>
    <p:extLst>
      <p:ext uri="{BB962C8B-B14F-4D97-AF65-F5344CB8AC3E}">
        <p14:creationId xmlns:p14="http://schemas.microsoft.com/office/powerpoint/2010/main" val="1376543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This slide provides a high-level overview of how density can help support affordability by allowing land and construction costs to be shared over more units. In your comments, you can acknowledge that high density developments can be expensive, too. But even in expensive buildings, the smaller units are more affordable than the larger ones, because cost-per-square-foot matters.</a:t>
            </a:r>
          </a:p>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7</a:t>
            </a:fld>
            <a:endParaRPr lang="en-US"/>
          </a:p>
        </p:txBody>
      </p:sp>
    </p:spTree>
    <p:extLst>
      <p:ext uri="{BB962C8B-B14F-4D97-AF65-F5344CB8AC3E}">
        <p14:creationId xmlns:p14="http://schemas.microsoft.com/office/powerpoint/2010/main" val="2870623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Use this slide to cite local examples of different density levels and the relationship to affordability. Local examples help your audience ground the conversation in tangible experiences of neighborhood character and cost. Choose two neighborhoods that best illustrate your intended message and add details to the placeholder boxes. This can be two neighborhoods with drastically different densities, or two neighborhoods where higher density is working well.</a:t>
            </a:r>
          </a:p>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8</a:t>
            </a:fld>
            <a:endParaRPr lang="en-US"/>
          </a:p>
        </p:txBody>
      </p:sp>
    </p:spTree>
    <p:extLst>
      <p:ext uri="{BB962C8B-B14F-4D97-AF65-F5344CB8AC3E}">
        <p14:creationId xmlns:p14="http://schemas.microsoft.com/office/powerpoint/2010/main" val="2840142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This slide connects back to the important theme of supporting local families, seniors and workers who need housing as well as supporting other important community priorities. Edit as needed to connect back to points you made in Slide 2 and bring up points that people made in response to Slide 3.</a:t>
            </a:r>
          </a:p>
          <a:p>
            <a:endParaRPr lang="en-US" dirty="0"/>
          </a:p>
        </p:txBody>
      </p:sp>
      <p:sp>
        <p:nvSpPr>
          <p:cNvPr id="4" name="Slide Number Placeholder 3"/>
          <p:cNvSpPr>
            <a:spLocks noGrp="1"/>
          </p:cNvSpPr>
          <p:nvPr>
            <p:ph type="sldNum" sz="quarter" idx="5"/>
          </p:nvPr>
        </p:nvSpPr>
        <p:spPr/>
        <p:txBody>
          <a:bodyPr/>
          <a:lstStyle/>
          <a:p>
            <a:fld id="{5FD96ED0-01CC-6345-AD38-FE90A9DE30D7}" type="slidenum">
              <a:rPr lang="en-US" smtClean="0"/>
              <a:t>9</a:t>
            </a:fld>
            <a:endParaRPr lang="en-US"/>
          </a:p>
        </p:txBody>
      </p:sp>
    </p:spTree>
    <p:extLst>
      <p:ext uri="{BB962C8B-B14F-4D97-AF65-F5344CB8AC3E}">
        <p14:creationId xmlns:p14="http://schemas.microsoft.com/office/powerpoint/2010/main" val="190238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3F0C6-A669-F092-B6BB-A5940E6904EC}"/>
              </a:ext>
            </a:extLst>
          </p:cNvPr>
          <p:cNvSpPr>
            <a:spLocks noGrp="1"/>
          </p:cNvSpPr>
          <p:nvPr>
            <p:ph type="ctrTitle"/>
          </p:nvPr>
        </p:nvSpPr>
        <p:spPr>
          <a:xfrm>
            <a:off x="1524000" y="1122363"/>
            <a:ext cx="9144000" cy="2387600"/>
          </a:xfrm>
        </p:spPr>
        <p:txBody>
          <a:bodyPr anchor="b"/>
          <a:lstStyle>
            <a:lvl1pPr algn="ctr">
              <a:defRPr sz="6000" b="1">
                <a:solidFill>
                  <a:srgbClr val="280028"/>
                </a:solidFill>
                <a:latin typeface="Bookman Old Style" panose="02050604050505020204" pitchFamily="18" charset="0"/>
              </a:defRPr>
            </a:lvl1pPr>
          </a:lstStyle>
          <a:p>
            <a:r>
              <a:rPr lang="en-US" dirty="0"/>
              <a:t>Click to edit Master title style</a:t>
            </a:r>
          </a:p>
        </p:txBody>
      </p:sp>
      <p:sp>
        <p:nvSpPr>
          <p:cNvPr id="3" name="Subtitle 2">
            <a:extLst>
              <a:ext uri="{FF2B5EF4-FFF2-40B4-BE49-F238E27FC236}">
                <a16:creationId xmlns:a16="http://schemas.microsoft.com/office/drawing/2014/main" id="{D8C1481F-DFC8-6B75-19E5-A37C4B57E327}"/>
              </a:ext>
            </a:extLst>
          </p:cNvPr>
          <p:cNvSpPr>
            <a:spLocks noGrp="1"/>
          </p:cNvSpPr>
          <p:nvPr>
            <p:ph type="subTitle" idx="1" hasCustomPrompt="1"/>
          </p:nvPr>
        </p:nvSpPr>
        <p:spPr>
          <a:xfrm>
            <a:off x="1524000" y="3602038"/>
            <a:ext cx="9144000" cy="1655762"/>
          </a:xfrm>
        </p:spPr>
        <p:txBody>
          <a:bodyPr/>
          <a:lstStyle>
            <a:lvl1pPr marL="0" indent="0" algn="ctr">
              <a:buNone/>
              <a:defRPr sz="2400" b="1" i="0" spc="150" baseline="0">
                <a:solidFill>
                  <a:srgbClr val="280028"/>
                </a:solidFill>
                <a:highlight>
                  <a:srgbClr val="FFEC99"/>
                </a:highlight>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B0CCE9A-A3B5-0A12-2A81-F7B266ABAC36}"/>
              </a:ext>
            </a:extLst>
          </p:cNvPr>
          <p:cNvSpPr>
            <a:spLocks noGrp="1"/>
          </p:cNvSpPr>
          <p:nvPr>
            <p:ph type="dt" sz="half" idx="10"/>
          </p:nvPr>
        </p:nvSpPr>
        <p:spPr/>
        <p:txBody>
          <a:bodyPr/>
          <a:lstStyle/>
          <a:p>
            <a:fld id="{EFBCCB37-290E-184E-A9B9-E2C487570CC8}" type="datetimeFigureOut">
              <a:rPr lang="en-US" smtClean="0"/>
              <a:t>6/25/2024</a:t>
            </a:fld>
            <a:endParaRPr lang="en-US"/>
          </a:p>
        </p:txBody>
      </p:sp>
      <p:sp>
        <p:nvSpPr>
          <p:cNvPr id="5" name="Footer Placeholder 4">
            <a:extLst>
              <a:ext uri="{FF2B5EF4-FFF2-40B4-BE49-F238E27FC236}">
                <a16:creationId xmlns:a16="http://schemas.microsoft.com/office/drawing/2014/main" id="{43CBAD4A-AB3B-FE50-D5F8-0E28F89781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21A745-C296-CADD-3B60-D82E1841C87C}"/>
              </a:ext>
            </a:extLst>
          </p:cNvPr>
          <p:cNvSpPr>
            <a:spLocks noGrp="1"/>
          </p:cNvSpPr>
          <p:nvPr>
            <p:ph type="sldNum" sz="quarter" idx="12"/>
          </p:nvPr>
        </p:nvSpPr>
        <p:spPr/>
        <p:txBody>
          <a:bodyPr/>
          <a:lstStyle/>
          <a:p>
            <a:fld id="{AD5245E7-A19A-C040-8AE9-C2C455FD8F5F}" type="slidenum">
              <a:rPr lang="en-US" smtClean="0"/>
              <a:t>‹#›</a:t>
            </a:fld>
            <a:endParaRPr lang="en-US"/>
          </a:p>
        </p:txBody>
      </p:sp>
    </p:spTree>
    <p:extLst>
      <p:ext uri="{BB962C8B-B14F-4D97-AF65-F5344CB8AC3E}">
        <p14:creationId xmlns:p14="http://schemas.microsoft.com/office/powerpoint/2010/main" val="270956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6308F-BAD9-945B-B646-D609E6A0C6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884EC4-DB3B-5471-CD09-F49B6755C1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3D39B4-BC9B-128D-DBC2-9D27164F78EF}"/>
              </a:ext>
            </a:extLst>
          </p:cNvPr>
          <p:cNvSpPr>
            <a:spLocks noGrp="1"/>
          </p:cNvSpPr>
          <p:nvPr>
            <p:ph type="dt" sz="half" idx="10"/>
          </p:nvPr>
        </p:nvSpPr>
        <p:spPr/>
        <p:txBody>
          <a:bodyPr/>
          <a:lstStyle/>
          <a:p>
            <a:fld id="{EFBCCB37-290E-184E-A9B9-E2C487570CC8}" type="datetimeFigureOut">
              <a:rPr lang="en-US" smtClean="0"/>
              <a:t>6/25/2024</a:t>
            </a:fld>
            <a:endParaRPr lang="en-US"/>
          </a:p>
        </p:txBody>
      </p:sp>
      <p:sp>
        <p:nvSpPr>
          <p:cNvPr id="5" name="Footer Placeholder 4">
            <a:extLst>
              <a:ext uri="{FF2B5EF4-FFF2-40B4-BE49-F238E27FC236}">
                <a16:creationId xmlns:a16="http://schemas.microsoft.com/office/drawing/2014/main" id="{4C1B90D4-C2F9-8C99-9095-287FE50C08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30E0BC-F78A-BEBA-3A43-8937A857F72E}"/>
              </a:ext>
            </a:extLst>
          </p:cNvPr>
          <p:cNvSpPr>
            <a:spLocks noGrp="1"/>
          </p:cNvSpPr>
          <p:nvPr>
            <p:ph type="sldNum" sz="quarter" idx="12"/>
          </p:nvPr>
        </p:nvSpPr>
        <p:spPr/>
        <p:txBody>
          <a:bodyPr/>
          <a:lstStyle/>
          <a:p>
            <a:fld id="{AD5245E7-A19A-C040-8AE9-C2C455FD8F5F}" type="slidenum">
              <a:rPr lang="en-US" smtClean="0"/>
              <a:t>‹#›</a:t>
            </a:fld>
            <a:endParaRPr lang="en-US"/>
          </a:p>
        </p:txBody>
      </p:sp>
    </p:spTree>
    <p:extLst>
      <p:ext uri="{BB962C8B-B14F-4D97-AF65-F5344CB8AC3E}">
        <p14:creationId xmlns:p14="http://schemas.microsoft.com/office/powerpoint/2010/main" val="3870039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DD063E-355D-3FD1-6F52-12121E364D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8EA3CE-4B08-18AD-9DC7-8078D1CE78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52DF02-F930-4968-7174-A0726ED53F6A}"/>
              </a:ext>
            </a:extLst>
          </p:cNvPr>
          <p:cNvSpPr>
            <a:spLocks noGrp="1"/>
          </p:cNvSpPr>
          <p:nvPr>
            <p:ph type="dt" sz="half" idx="10"/>
          </p:nvPr>
        </p:nvSpPr>
        <p:spPr/>
        <p:txBody>
          <a:bodyPr/>
          <a:lstStyle/>
          <a:p>
            <a:fld id="{EFBCCB37-290E-184E-A9B9-E2C487570CC8}" type="datetimeFigureOut">
              <a:rPr lang="en-US" smtClean="0"/>
              <a:t>6/25/2024</a:t>
            </a:fld>
            <a:endParaRPr lang="en-US"/>
          </a:p>
        </p:txBody>
      </p:sp>
      <p:sp>
        <p:nvSpPr>
          <p:cNvPr id="5" name="Footer Placeholder 4">
            <a:extLst>
              <a:ext uri="{FF2B5EF4-FFF2-40B4-BE49-F238E27FC236}">
                <a16:creationId xmlns:a16="http://schemas.microsoft.com/office/drawing/2014/main" id="{EAA30A49-9713-D0F6-6CDF-4A6E0C29F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AAD182-14C0-FD93-B86C-C4BBAF9ED1B5}"/>
              </a:ext>
            </a:extLst>
          </p:cNvPr>
          <p:cNvSpPr>
            <a:spLocks noGrp="1"/>
          </p:cNvSpPr>
          <p:nvPr>
            <p:ph type="sldNum" sz="quarter" idx="12"/>
          </p:nvPr>
        </p:nvSpPr>
        <p:spPr/>
        <p:txBody>
          <a:bodyPr/>
          <a:lstStyle/>
          <a:p>
            <a:fld id="{AD5245E7-A19A-C040-8AE9-C2C455FD8F5F}" type="slidenum">
              <a:rPr lang="en-US" smtClean="0"/>
              <a:t>‹#›</a:t>
            </a:fld>
            <a:endParaRPr lang="en-US"/>
          </a:p>
        </p:txBody>
      </p:sp>
    </p:spTree>
    <p:extLst>
      <p:ext uri="{BB962C8B-B14F-4D97-AF65-F5344CB8AC3E}">
        <p14:creationId xmlns:p14="http://schemas.microsoft.com/office/powerpoint/2010/main" val="384208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47D05-D6BF-610C-6077-82D60BA51346}"/>
              </a:ext>
            </a:extLst>
          </p:cNvPr>
          <p:cNvSpPr>
            <a:spLocks noGrp="1"/>
          </p:cNvSpPr>
          <p:nvPr>
            <p:ph type="title"/>
          </p:nvPr>
        </p:nvSpPr>
        <p:spPr>
          <a:xfrm>
            <a:off x="251926" y="253158"/>
            <a:ext cx="11663265" cy="1325563"/>
          </a:xfrm>
          <a:solidFill>
            <a:srgbClr val="369743"/>
          </a:solidFill>
        </p:spPr>
        <p:txBody>
          <a:bodyPr lIns="457200"/>
          <a:lstStyle>
            <a:lvl1pPr>
              <a:defRPr>
                <a:solidFill>
                  <a:srgbClr val="FFFFF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C6F856C-8AE2-AABC-95AE-8DE914F95ABF}"/>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D431CAC-B4C0-6A44-FC03-A3B2A3618039}"/>
              </a:ext>
            </a:extLst>
          </p:cNvPr>
          <p:cNvSpPr>
            <a:spLocks noGrp="1"/>
          </p:cNvSpPr>
          <p:nvPr>
            <p:ph type="dt" sz="half" idx="10"/>
          </p:nvPr>
        </p:nvSpPr>
        <p:spPr/>
        <p:txBody>
          <a:bodyPr/>
          <a:lstStyle/>
          <a:p>
            <a:fld id="{EFBCCB37-290E-184E-A9B9-E2C487570CC8}" type="datetimeFigureOut">
              <a:rPr lang="en-US" smtClean="0"/>
              <a:t>6/25/2024</a:t>
            </a:fld>
            <a:endParaRPr lang="en-US"/>
          </a:p>
        </p:txBody>
      </p:sp>
      <p:sp>
        <p:nvSpPr>
          <p:cNvPr id="5" name="Footer Placeholder 4">
            <a:extLst>
              <a:ext uri="{FF2B5EF4-FFF2-40B4-BE49-F238E27FC236}">
                <a16:creationId xmlns:a16="http://schemas.microsoft.com/office/drawing/2014/main" id="{62B211F8-8116-941C-E385-7A89B69527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FF744-64E4-C2E6-00B2-1095EC34CED3}"/>
              </a:ext>
            </a:extLst>
          </p:cNvPr>
          <p:cNvSpPr>
            <a:spLocks noGrp="1"/>
          </p:cNvSpPr>
          <p:nvPr>
            <p:ph type="sldNum" sz="quarter" idx="12"/>
          </p:nvPr>
        </p:nvSpPr>
        <p:spPr/>
        <p:txBody>
          <a:bodyPr/>
          <a:lstStyle/>
          <a:p>
            <a:fld id="{AD5245E7-A19A-C040-8AE9-C2C455FD8F5F}" type="slidenum">
              <a:rPr lang="en-US" smtClean="0"/>
              <a:t>‹#›</a:t>
            </a:fld>
            <a:endParaRPr lang="en-US"/>
          </a:p>
        </p:txBody>
      </p:sp>
    </p:spTree>
    <p:extLst>
      <p:ext uri="{BB962C8B-B14F-4D97-AF65-F5344CB8AC3E}">
        <p14:creationId xmlns:p14="http://schemas.microsoft.com/office/powerpoint/2010/main" val="2347732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4D4A5-F17D-80AE-459E-E45294188A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A0D098-F1E9-31A5-8B23-60C90844CB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D1AC14-3FCC-70C4-0917-C77F06534B94}"/>
              </a:ext>
            </a:extLst>
          </p:cNvPr>
          <p:cNvSpPr>
            <a:spLocks noGrp="1"/>
          </p:cNvSpPr>
          <p:nvPr>
            <p:ph type="dt" sz="half" idx="10"/>
          </p:nvPr>
        </p:nvSpPr>
        <p:spPr/>
        <p:txBody>
          <a:bodyPr/>
          <a:lstStyle/>
          <a:p>
            <a:fld id="{EFBCCB37-290E-184E-A9B9-E2C487570CC8}" type="datetimeFigureOut">
              <a:rPr lang="en-US" smtClean="0"/>
              <a:t>6/25/2024</a:t>
            </a:fld>
            <a:endParaRPr lang="en-US"/>
          </a:p>
        </p:txBody>
      </p:sp>
      <p:sp>
        <p:nvSpPr>
          <p:cNvPr id="5" name="Footer Placeholder 4">
            <a:extLst>
              <a:ext uri="{FF2B5EF4-FFF2-40B4-BE49-F238E27FC236}">
                <a16:creationId xmlns:a16="http://schemas.microsoft.com/office/drawing/2014/main" id="{A7C6E467-5C6C-EF69-70A5-9692F53FCC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064ED-FC86-ECF7-EB61-058185D7FB89}"/>
              </a:ext>
            </a:extLst>
          </p:cNvPr>
          <p:cNvSpPr>
            <a:spLocks noGrp="1"/>
          </p:cNvSpPr>
          <p:nvPr>
            <p:ph type="sldNum" sz="quarter" idx="12"/>
          </p:nvPr>
        </p:nvSpPr>
        <p:spPr/>
        <p:txBody>
          <a:bodyPr/>
          <a:lstStyle/>
          <a:p>
            <a:fld id="{AD5245E7-A19A-C040-8AE9-C2C455FD8F5F}" type="slidenum">
              <a:rPr lang="en-US" smtClean="0"/>
              <a:t>‹#›</a:t>
            </a:fld>
            <a:endParaRPr lang="en-US"/>
          </a:p>
        </p:txBody>
      </p:sp>
    </p:spTree>
    <p:extLst>
      <p:ext uri="{BB962C8B-B14F-4D97-AF65-F5344CB8AC3E}">
        <p14:creationId xmlns:p14="http://schemas.microsoft.com/office/powerpoint/2010/main" val="1665616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73E2F-826D-1534-5E34-6656C4ABB74B}"/>
              </a:ext>
            </a:extLst>
          </p:cNvPr>
          <p:cNvSpPr>
            <a:spLocks noGrp="1"/>
          </p:cNvSpPr>
          <p:nvPr>
            <p:ph type="title"/>
          </p:nvPr>
        </p:nvSpPr>
        <p:spPr/>
        <p:txBody>
          <a:bodyPr/>
          <a:lstStyle>
            <a:lvl1pPr>
              <a:defRPr>
                <a:solidFill>
                  <a:srgbClr val="280028"/>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809D930-3665-EEFB-27E1-91D0CBD8A739}"/>
              </a:ext>
            </a:extLst>
          </p:cNvPr>
          <p:cNvSpPr>
            <a:spLocks noGrp="1"/>
          </p:cNvSpPr>
          <p:nvPr>
            <p:ph sz="half" idx="1"/>
          </p:nvPr>
        </p:nvSpPr>
        <p:spPr>
          <a:xfrm>
            <a:off x="838200" y="1825625"/>
            <a:ext cx="5181600" cy="4351338"/>
          </a:xfrm>
          <a:solidFill>
            <a:srgbClr val="078544"/>
          </a:solidFill>
        </p:spPr>
        <p:txBody>
          <a:bodyPr lIns="274320" tIns="274320" rIns="274320" bIns="274320"/>
          <a:lstStyle>
            <a:lvl1pPr marL="228600" indent="-228600">
              <a:buFont typeface="Wingdings" pitchFamily="2" charset="2"/>
              <a:buChar char="§"/>
              <a:defRPr sz="2400" b="0" i="0">
                <a:solidFill>
                  <a:schemeClr val="bg1"/>
                </a:solidFill>
                <a:latin typeface="Daytona" panose="020F0502020204030204" pitchFamily="34" charset="0"/>
                <a:cs typeface="Daytona" panose="020F0502020204030204" pitchFamily="34" charset="0"/>
              </a:defRPr>
            </a:lvl1pPr>
            <a:lvl2pPr marL="685800" indent="-228600">
              <a:buFont typeface="Wingdings" pitchFamily="2" charset="2"/>
              <a:buChar char="§"/>
              <a:defRPr sz="2100" b="0" i="0">
                <a:solidFill>
                  <a:schemeClr val="bg1"/>
                </a:solidFill>
                <a:latin typeface="Daytona" panose="020F0502020204030204" pitchFamily="34" charset="0"/>
                <a:cs typeface="Daytona" panose="020F0502020204030204" pitchFamily="34" charset="0"/>
              </a:defRPr>
            </a:lvl2pPr>
            <a:lvl3pPr marL="1143000" indent="-228600">
              <a:buFont typeface="Wingdings" pitchFamily="2" charset="2"/>
              <a:buChar char="§"/>
              <a:defRPr sz="1800" b="0" i="0">
                <a:solidFill>
                  <a:schemeClr val="bg1"/>
                </a:solidFill>
                <a:latin typeface="Daytona" panose="020F0502020204030204" pitchFamily="34" charset="0"/>
                <a:cs typeface="Daytona" panose="020F0502020204030204" pitchFamily="34" charset="0"/>
              </a:defRPr>
            </a:lvl3pPr>
            <a:lvl4pPr marL="1600200" indent="-228600">
              <a:buFont typeface="Wingdings" pitchFamily="2" charset="2"/>
              <a:buChar char="§"/>
              <a:defRPr b="0" i="0">
                <a:solidFill>
                  <a:schemeClr val="bg1"/>
                </a:solidFill>
                <a:latin typeface="Daytona" panose="020F0502020204030204" pitchFamily="34" charset="0"/>
                <a:cs typeface="Daytona" panose="020F0502020204030204" pitchFamily="34" charset="0"/>
              </a:defRPr>
            </a:lvl4pPr>
            <a:lvl5pPr marL="2057400" indent="-228600">
              <a:buFont typeface="Wingdings" pitchFamily="2" charset="2"/>
              <a:buChar char="§"/>
              <a:defRPr b="0" i="0">
                <a:solidFill>
                  <a:schemeClr val="bg1"/>
                </a:solidFill>
                <a:latin typeface="Daytona" panose="020F0502020204030204" pitchFamily="34" charset="0"/>
                <a:cs typeface="Daytona"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7CA121-53D2-AF43-1F9D-B372041B4720}"/>
              </a:ext>
            </a:extLst>
          </p:cNvPr>
          <p:cNvSpPr>
            <a:spLocks noGrp="1"/>
          </p:cNvSpPr>
          <p:nvPr>
            <p:ph sz="half" idx="2"/>
          </p:nvPr>
        </p:nvSpPr>
        <p:spPr>
          <a:xfrm>
            <a:off x="6172200" y="1825625"/>
            <a:ext cx="5181600" cy="4351338"/>
          </a:xfrm>
          <a:solidFill>
            <a:schemeClr val="accent1">
              <a:lumMod val="60000"/>
              <a:lumOff val="40000"/>
            </a:schemeClr>
          </a:solidFill>
        </p:spPr>
        <p:txBody>
          <a:bodyPr lIns="274320" tIns="274320" rIns="274320" bIns="274320"/>
          <a:lstStyle>
            <a:lvl1pPr>
              <a:defRPr sz="2400">
                <a:solidFill>
                  <a:srgbClr val="1E1D23"/>
                </a:solidFill>
              </a:defRPr>
            </a:lvl1pPr>
            <a:lvl2pPr>
              <a:defRPr sz="2100">
                <a:solidFill>
                  <a:srgbClr val="1E1D23"/>
                </a:solidFill>
              </a:defRPr>
            </a:lvl2pPr>
            <a:lvl3pPr>
              <a:defRPr sz="1800">
                <a:solidFill>
                  <a:srgbClr val="1E1D23"/>
                </a:solidFill>
              </a:defRPr>
            </a:lvl3pPr>
            <a:lvl4pPr>
              <a:defRPr sz="1800">
                <a:solidFill>
                  <a:srgbClr val="1E1D23"/>
                </a:solidFill>
              </a:defRPr>
            </a:lvl4pPr>
            <a:lvl5pPr>
              <a:defRPr sz="1800">
                <a:solidFill>
                  <a:srgbClr val="1E1D2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10A44F4-1A0C-EE6E-4EB2-6F8813428393}"/>
              </a:ext>
            </a:extLst>
          </p:cNvPr>
          <p:cNvSpPr>
            <a:spLocks noGrp="1"/>
          </p:cNvSpPr>
          <p:nvPr>
            <p:ph type="dt" sz="half" idx="10"/>
          </p:nvPr>
        </p:nvSpPr>
        <p:spPr/>
        <p:txBody>
          <a:bodyPr/>
          <a:lstStyle/>
          <a:p>
            <a:fld id="{EFBCCB37-290E-184E-A9B9-E2C487570CC8}" type="datetimeFigureOut">
              <a:rPr lang="en-US" smtClean="0"/>
              <a:t>6/25/2024</a:t>
            </a:fld>
            <a:endParaRPr lang="en-US"/>
          </a:p>
        </p:txBody>
      </p:sp>
      <p:sp>
        <p:nvSpPr>
          <p:cNvPr id="6" name="Footer Placeholder 5">
            <a:extLst>
              <a:ext uri="{FF2B5EF4-FFF2-40B4-BE49-F238E27FC236}">
                <a16:creationId xmlns:a16="http://schemas.microsoft.com/office/drawing/2014/main" id="{EEAB6613-9EE6-EBE6-F2F5-E0AF43627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A6B56E-100E-D24A-88CC-944C0A0747E2}"/>
              </a:ext>
            </a:extLst>
          </p:cNvPr>
          <p:cNvSpPr>
            <a:spLocks noGrp="1"/>
          </p:cNvSpPr>
          <p:nvPr>
            <p:ph type="sldNum" sz="quarter" idx="12"/>
          </p:nvPr>
        </p:nvSpPr>
        <p:spPr/>
        <p:txBody>
          <a:bodyPr/>
          <a:lstStyle/>
          <a:p>
            <a:fld id="{AD5245E7-A19A-C040-8AE9-C2C455FD8F5F}" type="slidenum">
              <a:rPr lang="en-US" smtClean="0"/>
              <a:t>‹#›</a:t>
            </a:fld>
            <a:endParaRPr lang="en-US"/>
          </a:p>
        </p:txBody>
      </p:sp>
    </p:spTree>
    <p:extLst>
      <p:ext uri="{BB962C8B-B14F-4D97-AF65-F5344CB8AC3E}">
        <p14:creationId xmlns:p14="http://schemas.microsoft.com/office/powerpoint/2010/main" val="4173769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B63C5-1671-F409-3E3A-583B7B8F27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62B055-61BC-5D05-4431-19745E5867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1D4348-5F4F-98DA-8985-CDB41E2039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89DCDE-D058-416A-677B-A2764CE532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895DB0-06B5-872C-9458-5CF0E7D2B4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A3FFA9-4EB1-279B-17E8-3F73FE6EC803}"/>
              </a:ext>
            </a:extLst>
          </p:cNvPr>
          <p:cNvSpPr>
            <a:spLocks noGrp="1"/>
          </p:cNvSpPr>
          <p:nvPr>
            <p:ph type="dt" sz="half" idx="10"/>
          </p:nvPr>
        </p:nvSpPr>
        <p:spPr/>
        <p:txBody>
          <a:bodyPr/>
          <a:lstStyle/>
          <a:p>
            <a:fld id="{EFBCCB37-290E-184E-A9B9-E2C487570CC8}" type="datetimeFigureOut">
              <a:rPr lang="en-US" smtClean="0"/>
              <a:t>6/25/2024</a:t>
            </a:fld>
            <a:endParaRPr lang="en-US"/>
          </a:p>
        </p:txBody>
      </p:sp>
      <p:sp>
        <p:nvSpPr>
          <p:cNvPr id="8" name="Footer Placeholder 7">
            <a:extLst>
              <a:ext uri="{FF2B5EF4-FFF2-40B4-BE49-F238E27FC236}">
                <a16:creationId xmlns:a16="http://schemas.microsoft.com/office/drawing/2014/main" id="{368689CB-C3CA-7941-38AA-3EB84A4096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69BA68-E2AA-25D3-D0E2-0A3DA2EB7E6A}"/>
              </a:ext>
            </a:extLst>
          </p:cNvPr>
          <p:cNvSpPr>
            <a:spLocks noGrp="1"/>
          </p:cNvSpPr>
          <p:nvPr>
            <p:ph type="sldNum" sz="quarter" idx="12"/>
          </p:nvPr>
        </p:nvSpPr>
        <p:spPr/>
        <p:txBody>
          <a:bodyPr/>
          <a:lstStyle/>
          <a:p>
            <a:fld id="{AD5245E7-A19A-C040-8AE9-C2C455FD8F5F}" type="slidenum">
              <a:rPr lang="en-US" smtClean="0"/>
              <a:t>‹#›</a:t>
            </a:fld>
            <a:endParaRPr lang="en-US"/>
          </a:p>
        </p:txBody>
      </p:sp>
    </p:spTree>
    <p:extLst>
      <p:ext uri="{BB962C8B-B14F-4D97-AF65-F5344CB8AC3E}">
        <p14:creationId xmlns:p14="http://schemas.microsoft.com/office/powerpoint/2010/main" val="892362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D6A61-D67D-84D7-A99D-075E5EE85A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D04B7A-1F4F-1927-573B-55A5ED890ADC}"/>
              </a:ext>
            </a:extLst>
          </p:cNvPr>
          <p:cNvSpPr>
            <a:spLocks noGrp="1"/>
          </p:cNvSpPr>
          <p:nvPr>
            <p:ph type="dt" sz="half" idx="10"/>
          </p:nvPr>
        </p:nvSpPr>
        <p:spPr/>
        <p:txBody>
          <a:bodyPr/>
          <a:lstStyle/>
          <a:p>
            <a:fld id="{EFBCCB37-290E-184E-A9B9-E2C487570CC8}" type="datetimeFigureOut">
              <a:rPr lang="en-US" smtClean="0"/>
              <a:t>6/25/2024</a:t>
            </a:fld>
            <a:endParaRPr lang="en-US"/>
          </a:p>
        </p:txBody>
      </p:sp>
      <p:sp>
        <p:nvSpPr>
          <p:cNvPr id="4" name="Footer Placeholder 3">
            <a:extLst>
              <a:ext uri="{FF2B5EF4-FFF2-40B4-BE49-F238E27FC236}">
                <a16:creationId xmlns:a16="http://schemas.microsoft.com/office/drawing/2014/main" id="{34491CDC-2391-F499-C907-0E2A3FC1E4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31F69A-3514-3C29-3297-C2EFD40A125A}"/>
              </a:ext>
            </a:extLst>
          </p:cNvPr>
          <p:cNvSpPr>
            <a:spLocks noGrp="1"/>
          </p:cNvSpPr>
          <p:nvPr>
            <p:ph type="sldNum" sz="quarter" idx="12"/>
          </p:nvPr>
        </p:nvSpPr>
        <p:spPr/>
        <p:txBody>
          <a:bodyPr/>
          <a:lstStyle/>
          <a:p>
            <a:fld id="{AD5245E7-A19A-C040-8AE9-C2C455FD8F5F}" type="slidenum">
              <a:rPr lang="en-US" smtClean="0"/>
              <a:t>‹#›</a:t>
            </a:fld>
            <a:endParaRPr lang="en-US"/>
          </a:p>
        </p:txBody>
      </p:sp>
    </p:spTree>
    <p:extLst>
      <p:ext uri="{BB962C8B-B14F-4D97-AF65-F5344CB8AC3E}">
        <p14:creationId xmlns:p14="http://schemas.microsoft.com/office/powerpoint/2010/main" val="1767832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EB6E7E-D5BE-BB88-BF2D-AD975FF9082F}"/>
              </a:ext>
            </a:extLst>
          </p:cNvPr>
          <p:cNvSpPr>
            <a:spLocks noGrp="1"/>
          </p:cNvSpPr>
          <p:nvPr>
            <p:ph type="dt" sz="half" idx="10"/>
          </p:nvPr>
        </p:nvSpPr>
        <p:spPr/>
        <p:txBody>
          <a:bodyPr/>
          <a:lstStyle/>
          <a:p>
            <a:fld id="{EFBCCB37-290E-184E-A9B9-E2C487570CC8}" type="datetimeFigureOut">
              <a:rPr lang="en-US" smtClean="0"/>
              <a:t>6/25/2024</a:t>
            </a:fld>
            <a:endParaRPr lang="en-US"/>
          </a:p>
        </p:txBody>
      </p:sp>
      <p:sp>
        <p:nvSpPr>
          <p:cNvPr id="3" name="Footer Placeholder 2">
            <a:extLst>
              <a:ext uri="{FF2B5EF4-FFF2-40B4-BE49-F238E27FC236}">
                <a16:creationId xmlns:a16="http://schemas.microsoft.com/office/drawing/2014/main" id="{A1A80627-4AD7-5ADE-B36E-562FD00DE3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DB95D0-E2FD-13B3-F955-D5FB84C4CE7C}"/>
              </a:ext>
            </a:extLst>
          </p:cNvPr>
          <p:cNvSpPr>
            <a:spLocks noGrp="1"/>
          </p:cNvSpPr>
          <p:nvPr>
            <p:ph type="sldNum" sz="quarter" idx="12"/>
          </p:nvPr>
        </p:nvSpPr>
        <p:spPr/>
        <p:txBody>
          <a:bodyPr/>
          <a:lstStyle/>
          <a:p>
            <a:fld id="{AD5245E7-A19A-C040-8AE9-C2C455FD8F5F}" type="slidenum">
              <a:rPr lang="en-US" smtClean="0"/>
              <a:t>‹#›</a:t>
            </a:fld>
            <a:endParaRPr lang="en-US"/>
          </a:p>
        </p:txBody>
      </p:sp>
    </p:spTree>
    <p:extLst>
      <p:ext uri="{BB962C8B-B14F-4D97-AF65-F5344CB8AC3E}">
        <p14:creationId xmlns:p14="http://schemas.microsoft.com/office/powerpoint/2010/main" val="3968135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467F8-4080-1F5F-8493-AC6EF2394D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67A7B9-FFB3-B1C1-28FC-ED58DA6FA0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86FEBE-06C2-577A-1405-7318CABEB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1F386B-DDFF-B8D8-33F2-BDAD05893644}"/>
              </a:ext>
            </a:extLst>
          </p:cNvPr>
          <p:cNvSpPr>
            <a:spLocks noGrp="1"/>
          </p:cNvSpPr>
          <p:nvPr>
            <p:ph type="dt" sz="half" idx="10"/>
          </p:nvPr>
        </p:nvSpPr>
        <p:spPr/>
        <p:txBody>
          <a:bodyPr/>
          <a:lstStyle/>
          <a:p>
            <a:fld id="{EFBCCB37-290E-184E-A9B9-E2C487570CC8}" type="datetimeFigureOut">
              <a:rPr lang="en-US" smtClean="0"/>
              <a:t>6/25/2024</a:t>
            </a:fld>
            <a:endParaRPr lang="en-US"/>
          </a:p>
        </p:txBody>
      </p:sp>
      <p:sp>
        <p:nvSpPr>
          <p:cNvPr id="6" name="Footer Placeholder 5">
            <a:extLst>
              <a:ext uri="{FF2B5EF4-FFF2-40B4-BE49-F238E27FC236}">
                <a16:creationId xmlns:a16="http://schemas.microsoft.com/office/drawing/2014/main" id="{642913E2-3B83-959F-895B-246C1497AA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B77B8A-55F1-24BA-9D4E-CDF6ED0D348B}"/>
              </a:ext>
            </a:extLst>
          </p:cNvPr>
          <p:cNvSpPr>
            <a:spLocks noGrp="1"/>
          </p:cNvSpPr>
          <p:nvPr>
            <p:ph type="sldNum" sz="quarter" idx="12"/>
          </p:nvPr>
        </p:nvSpPr>
        <p:spPr/>
        <p:txBody>
          <a:bodyPr/>
          <a:lstStyle/>
          <a:p>
            <a:fld id="{AD5245E7-A19A-C040-8AE9-C2C455FD8F5F}" type="slidenum">
              <a:rPr lang="en-US" smtClean="0"/>
              <a:t>‹#›</a:t>
            </a:fld>
            <a:endParaRPr lang="en-US"/>
          </a:p>
        </p:txBody>
      </p:sp>
    </p:spTree>
    <p:extLst>
      <p:ext uri="{BB962C8B-B14F-4D97-AF65-F5344CB8AC3E}">
        <p14:creationId xmlns:p14="http://schemas.microsoft.com/office/powerpoint/2010/main" val="1409257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7CA53-E478-56B2-8F2E-7462E7A9C9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512484-7101-0BDE-D228-7631FC0649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148D8D-F240-9038-36CC-7D5DAB9D0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68485F-044B-1F23-E624-97B3D71ECF22}"/>
              </a:ext>
            </a:extLst>
          </p:cNvPr>
          <p:cNvSpPr>
            <a:spLocks noGrp="1"/>
          </p:cNvSpPr>
          <p:nvPr>
            <p:ph type="dt" sz="half" idx="10"/>
          </p:nvPr>
        </p:nvSpPr>
        <p:spPr/>
        <p:txBody>
          <a:bodyPr/>
          <a:lstStyle/>
          <a:p>
            <a:fld id="{EFBCCB37-290E-184E-A9B9-E2C487570CC8}" type="datetimeFigureOut">
              <a:rPr lang="en-US" smtClean="0"/>
              <a:t>6/25/2024</a:t>
            </a:fld>
            <a:endParaRPr lang="en-US"/>
          </a:p>
        </p:txBody>
      </p:sp>
      <p:sp>
        <p:nvSpPr>
          <p:cNvPr id="6" name="Footer Placeholder 5">
            <a:extLst>
              <a:ext uri="{FF2B5EF4-FFF2-40B4-BE49-F238E27FC236}">
                <a16:creationId xmlns:a16="http://schemas.microsoft.com/office/drawing/2014/main" id="{C8F5A48B-DD80-47D5-E5C8-922A9DE614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CFC383-EAC1-E95F-DE4B-02DC0388ADAD}"/>
              </a:ext>
            </a:extLst>
          </p:cNvPr>
          <p:cNvSpPr>
            <a:spLocks noGrp="1"/>
          </p:cNvSpPr>
          <p:nvPr>
            <p:ph type="sldNum" sz="quarter" idx="12"/>
          </p:nvPr>
        </p:nvSpPr>
        <p:spPr/>
        <p:txBody>
          <a:bodyPr/>
          <a:lstStyle/>
          <a:p>
            <a:fld id="{AD5245E7-A19A-C040-8AE9-C2C455FD8F5F}" type="slidenum">
              <a:rPr lang="en-US" smtClean="0"/>
              <a:t>‹#›</a:t>
            </a:fld>
            <a:endParaRPr lang="en-US"/>
          </a:p>
        </p:txBody>
      </p:sp>
    </p:spTree>
    <p:extLst>
      <p:ext uri="{BB962C8B-B14F-4D97-AF65-F5344CB8AC3E}">
        <p14:creationId xmlns:p14="http://schemas.microsoft.com/office/powerpoint/2010/main" val="3258317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C23F46-5F69-27A5-7719-D6D0C482D5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703D37B-0A47-5398-57F4-63FE578A1B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D5F8D0D-B635-7657-8ADB-F0A3E34F89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BCCB37-290E-184E-A9B9-E2C487570CC8}" type="datetimeFigureOut">
              <a:rPr lang="en-US" smtClean="0"/>
              <a:t>6/25/2024</a:t>
            </a:fld>
            <a:endParaRPr lang="en-US"/>
          </a:p>
        </p:txBody>
      </p:sp>
      <p:sp>
        <p:nvSpPr>
          <p:cNvPr id="5" name="Footer Placeholder 4">
            <a:extLst>
              <a:ext uri="{FF2B5EF4-FFF2-40B4-BE49-F238E27FC236}">
                <a16:creationId xmlns:a16="http://schemas.microsoft.com/office/drawing/2014/main" id="{483AE024-CEC0-DD82-AB41-443D361BE0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AFE5F0-A1F7-1D2F-B817-69ABE7FE2B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245E7-A19A-C040-8AE9-C2C455FD8F5F}" type="slidenum">
              <a:rPr lang="en-US" smtClean="0"/>
              <a:t>‹#›</a:t>
            </a:fld>
            <a:endParaRPr lang="en-US"/>
          </a:p>
        </p:txBody>
      </p:sp>
    </p:spTree>
    <p:extLst>
      <p:ext uri="{BB962C8B-B14F-4D97-AF65-F5344CB8AC3E}">
        <p14:creationId xmlns:p14="http://schemas.microsoft.com/office/powerpoint/2010/main" val="3942992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rgbClr val="280028"/>
          </a:solidFill>
          <a:latin typeface="Bookman Old Style" panose="0205060405050502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E6949"/>
          </a:solidFill>
          <a:latin typeface="Daytona" panose="020B0604030500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E6949"/>
          </a:solidFill>
          <a:latin typeface="Daytona" panose="020B0604030500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E6949"/>
          </a:solidFill>
          <a:latin typeface="Daytona" panose="020B0604030500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E6949"/>
          </a:solidFill>
          <a:latin typeface="Daytona" panose="020B0604030500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E6949"/>
          </a:solidFill>
          <a:latin typeface="Daytona" panose="020B0604030500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jpeg"/><Relationship Id="rId3" Type="http://schemas.openxmlformats.org/officeDocument/2006/relationships/image" Target="../media/image10.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jpeg"/><Relationship Id="rId9" Type="http://schemas.openxmlformats.org/officeDocument/2006/relationships/image" Target="../media/image32.jpeg"/><Relationship Id="rId1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5.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hyperlink" Target="https://creativecommons.org/licenses/by/2.0/" TargetMode="External"/><Relationship Id="rId4" Type="http://schemas.openxmlformats.org/officeDocument/2006/relationships/image" Target="../media/image45.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8" Type="http://schemas.openxmlformats.org/officeDocument/2006/relationships/hyperlink" Target="https://planningcollaborative.com/" TargetMode="External"/><Relationship Id="rId3" Type="http://schemas.openxmlformats.org/officeDocument/2006/relationships/image" Target="../media/image49.png"/><Relationship Id="rId7"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abag.ca.gov/" TargetMode="External"/><Relationship Id="rId5" Type="http://schemas.openxmlformats.org/officeDocument/2006/relationships/image" Target="../media/image50.png"/><Relationship Id="rId4" Type="http://schemas.openxmlformats.org/officeDocument/2006/relationships/hyperlink" Target="https://abag.ca.gov/our-work/housing/regional-housing-technical-assistance" TargetMode="External"/><Relationship Id="rId9" Type="http://schemas.openxmlformats.org/officeDocument/2006/relationships/image" Target="../media/image5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0.pn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02FB4DD-C8CC-B451-06FD-850CD395F38A}"/>
              </a:ext>
            </a:extLst>
          </p:cNvPr>
          <p:cNvSpPr>
            <a:spLocks noGrp="1"/>
          </p:cNvSpPr>
          <p:nvPr>
            <p:ph type="ctrTitle"/>
          </p:nvPr>
        </p:nvSpPr>
        <p:spPr>
          <a:xfrm>
            <a:off x="285946" y="243594"/>
            <a:ext cx="7378026" cy="6370809"/>
          </a:xfrm>
          <a:solidFill>
            <a:srgbClr val="00773F"/>
          </a:solidFill>
        </p:spPr>
        <p:txBody>
          <a:bodyPr lIns="457200" anchor="ctr">
            <a:normAutofit/>
          </a:bodyPr>
          <a:lstStyle/>
          <a:p>
            <a:r>
              <a:rPr lang="en-US" sz="8800" b="1" dirty="0">
                <a:solidFill>
                  <a:srgbClr val="FFFFF0"/>
                </a:solidFill>
                <a:latin typeface="Bookman Old Style" panose="02050604050505020204" pitchFamily="18" charset="0"/>
              </a:rPr>
              <a:t>Making </a:t>
            </a:r>
            <a:br>
              <a:rPr lang="en-US" sz="8800" b="1" dirty="0">
                <a:solidFill>
                  <a:srgbClr val="FFFFF0"/>
                </a:solidFill>
                <a:latin typeface="Bookman Old Style" panose="02050604050505020204" pitchFamily="18" charset="0"/>
              </a:rPr>
            </a:br>
            <a:r>
              <a:rPr lang="en-US" sz="8800" b="1" dirty="0">
                <a:solidFill>
                  <a:srgbClr val="FFFFF0"/>
                </a:solidFill>
                <a:latin typeface="Bookman Old Style" panose="02050604050505020204" pitchFamily="18" charset="0"/>
              </a:rPr>
              <a:t>Housing </a:t>
            </a:r>
            <a:br>
              <a:rPr lang="en-US" sz="8800" b="1" dirty="0">
                <a:solidFill>
                  <a:srgbClr val="FFFFF0"/>
                </a:solidFill>
                <a:latin typeface="Bookman Old Style" panose="02050604050505020204" pitchFamily="18" charset="0"/>
              </a:rPr>
            </a:br>
            <a:r>
              <a:rPr lang="en-US" sz="8800" b="1" i="1" dirty="0">
                <a:solidFill>
                  <a:srgbClr val="FFFFF0"/>
                </a:solidFill>
                <a:latin typeface="Bookman Old Style" panose="02050604050505020204" pitchFamily="18" charset="0"/>
              </a:rPr>
              <a:t>Happen</a:t>
            </a:r>
          </a:p>
        </p:txBody>
      </p:sp>
      <p:pic>
        <p:nvPicPr>
          <p:cNvPr id="10" name="Photo" descr="A family sitting on the steps of a house&#10;">
            <a:extLst>
              <a:ext uri="{FF2B5EF4-FFF2-40B4-BE49-F238E27FC236}">
                <a16:creationId xmlns:a16="http://schemas.microsoft.com/office/drawing/2014/main" id="{99818916-396E-A4D8-B208-6FE21DFA92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63972" y="243595"/>
            <a:ext cx="4242082" cy="6370809"/>
          </a:xfrm>
          <a:prstGeom prst="rect">
            <a:avLst/>
          </a:prstGeom>
        </p:spPr>
      </p:pic>
      <p:pic>
        <p:nvPicPr>
          <p:cNvPr id="3" name="Decorative Overlay">
            <a:extLst>
              <a:ext uri="{FF2B5EF4-FFF2-40B4-BE49-F238E27FC236}">
                <a16:creationId xmlns:a16="http://schemas.microsoft.com/office/drawing/2014/main" id="{056D5C38-1244-B73C-C097-58BE082FADA7}"/>
              </a:ext>
              <a:ext uri="{C183D7F6-B498-43B3-948B-1728B52AA6E4}">
                <adec:decorative xmlns:adec="http://schemas.microsoft.com/office/drawing/2017/decorative" val="1"/>
              </a:ext>
            </a:extLst>
          </p:cNvPr>
          <p:cNvPicPr>
            <a:picLocks noChangeAspect="1"/>
          </p:cNvPicPr>
          <p:nvPr/>
        </p:nvPicPr>
        <p:blipFill rotWithShape="1">
          <a:blip r:embed="rId4" cstate="screen">
            <a:alphaModFix amt="27000"/>
            <a:extLst>
              <a:ext uri="{28A0092B-C50C-407E-A947-70E740481C1C}">
                <a14:useLocalDpi xmlns:a14="http://schemas.microsoft.com/office/drawing/2010/main"/>
              </a:ext>
            </a:extLst>
          </a:blip>
          <a:srcRect t="35482" b="12710"/>
          <a:stretch/>
        </p:blipFill>
        <p:spPr>
          <a:xfrm>
            <a:off x="285946" y="243594"/>
            <a:ext cx="7378026" cy="6614406"/>
          </a:xfrm>
          <a:prstGeom prst="rect">
            <a:avLst/>
          </a:prstGeom>
        </p:spPr>
      </p:pic>
    </p:spTree>
    <p:extLst>
      <p:ext uri="{BB962C8B-B14F-4D97-AF65-F5344CB8AC3E}">
        <p14:creationId xmlns:p14="http://schemas.microsoft.com/office/powerpoint/2010/main" val="1419887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6C01-FC17-A2EA-35EB-53EE22E3370B}"/>
              </a:ext>
            </a:extLst>
          </p:cNvPr>
          <p:cNvSpPr>
            <a:spLocks noGrp="1"/>
          </p:cNvSpPr>
          <p:nvPr>
            <p:ph type="title"/>
          </p:nvPr>
        </p:nvSpPr>
        <p:spPr>
          <a:xfrm>
            <a:off x="251926" y="253159"/>
            <a:ext cx="11663265" cy="850712"/>
          </a:xfrm>
          <a:solidFill>
            <a:srgbClr val="00773F"/>
          </a:solidFill>
        </p:spPr>
        <p:txBody>
          <a:bodyPr lIns="548640">
            <a:normAutofit/>
          </a:bodyPr>
          <a:lstStyle/>
          <a:p>
            <a:r>
              <a:rPr lang="en-US" sz="3200" dirty="0"/>
              <a:t>New homes can take many forms</a:t>
            </a:r>
          </a:p>
        </p:txBody>
      </p:sp>
      <p:pic>
        <p:nvPicPr>
          <p:cNvPr id="57" name="Picture 56">
            <a:extLst>
              <a:ext uri="{FF2B5EF4-FFF2-40B4-BE49-F238E27FC236}">
                <a16:creationId xmlns:a16="http://schemas.microsoft.com/office/drawing/2014/main" id="{1D419577-B3CA-22F9-8995-FA14A93D1A89}"/>
              </a:ext>
              <a:ext uri="{C183D7F6-B498-43B3-948B-1728B52AA6E4}">
                <adec:decorative xmlns:adec="http://schemas.microsoft.com/office/drawing/2017/decorative" val="1"/>
              </a:ext>
            </a:extLst>
          </p:cNvPr>
          <p:cNvPicPr>
            <a:picLocks noChangeAspect="1"/>
          </p:cNvPicPr>
          <p:nvPr/>
        </p:nvPicPr>
        <p:blipFill rotWithShape="1">
          <a:blip r:embed="rId3" cstate="screen">
            <a:alphaModFix amt="27000"/>
            <a:extLst>
              <a:ext uri="{28A0092B-C50C-407E-A947-70E740481C1C}">
                <a14:useLocalDpi xmlns:a14="http://schemas.microsoft.com/office/drawing/2010/main"/>
              </a:ext>
            </a:extLst>
          </a:blip>
          <a:srcRect/>
          <a:stretch/>
        </p:blipFill>
        <p:spPr>
          <a:xfrm>
            <a:off x="7211021" y="253158"/>
            <a:ext cx="4719964" cy="850713"/>
          </a:xfrm>
          <a:prstGeom prst="rect">
            <a:avLst/>
          </a:prstGeom>
        </p:spPr>
      </p:pic>
      <p:pic>
        <p:nvPicPr>
          <p:cNvPr id="4" name="Picture 2" descr="A photo of connected, two-story townhouses with a car parked in front">
            <a:extLst>
              <a:ext uri="{FF2B5EF4-FFF2-40B4-BE49-F238E27FC236}">
                <a16:creationId xmlns:a16="http://schemas.microsoft.com/office/drawing/2014/main" id="{BD13704C-42B9-EDDE-35D9-7299305EA30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51926" y="1271430"/>
            <a:ext cx="3640452" cy="21636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C51CF70-B433-DE13-F07B-C15BBACBADF6}"/>
              </a:ext>
            </a:extLst>
          </p:cNvPr>
          <p:cNvSpPr txBox="1"/>
          <p:nvPr/>
        </p:nvSpPr>
        <p:spPr>
          <a:xfrm>
            <a:off x="251926" y="3432093"/>
            <a:ext cx="3640452" cy="2252049"/>
          </a:xfrm>
          <a:prstGeom prst="rect">
            <a:avLst/>
          </a:prstGeom>
          <a:solidFill>
            <a:srgbClr val="FFBFD5"/>
          </a:solidFill>
        </p:spPr>
        <p:txBody>
          <a:bodyPr wrap="square" lIns="228600" tIns="228600" rIns="228600" bIns="228600" rtlCol="0" anchor="b">
            <a:noAutofit/>
          </a:bodyPr>
          <a:lstStyle/>
          <a:p>
            <a:pPr>
              <a:spcAft>
                <a:spcPts val="600"/>
              </a:spcAft>
            </a:pPr>
            <a:r>
              <a:rPr lang="en-US" b="1" dirty="0">
                <a:solidFill>
                  <a:schemeClr val="tx1">
                    <a:lumMod val="75000"/>
                    <a:lumOff val="25000"/>
                  </a:schemeClr>
                </a:solidFill>
                <a:latin typeface="Aptos" panose="020B0004020202020204" pitchFamily="34" charset="0"/>
              </a:rPr>
              <a:t>Affordable townhomes</a:t>
            </a:r>
          </a:p>
          <a:p>
            <a:pPr marL="365760" lvl="1">
              <a:lnSpc>
                <a:spcPct val="150000"/>
              </a:lnSpc>
            </a:pPr>
            <a:r>
              <a:rPr lang="en-US" sz="1600" u="none" strike="noStrike" dirty="0">
                <a:solidFill>
                  <a:schemeClr val="tx1">
                    <a:lumMod val="85000"/>
                    <a:lumOff val="15000"/>
                  </a:schemeClr>
                </a:solidFill>
                <a:effectLst/>
                <a:latin typeface="Aptos" panose="020B0004020202020204" pitchFamily="34" charset="0"/>
              </a:rPr>
              <a:t>870 Jones </a:t>
            </a:r>
            <a:r>
              <a:rPr lang="en-US" sz="1600" dirty="0">
                <a:solidFill>
                  <a:schemeClr val="tx1">
                    <a:lumMod val="85000"/>
                    <a:lumOff val="15000"/>
                  </a:schemeClr>
                </a:solidFill>
                <a:latin typeface="Aptos" panose="020B0004020202020204" pitchFamily="34" charset="0"/>
              </a:rPr>
              <a:t>S</a:t>
            </a:r>
            <a:r>
              <a:rPr lang="en-US" sz="1600" u="none" strike="noStrike" dirty="0">
                <a:solidFill>
                  <a:schemeClr val="tx1">
                    <a:lumMod val="85000"/>
                    <a:lumOff val="15000"/>
                  </a:schemeClr>
                </a:solidFill>
                <a:effectLst/>
                <a:latin typeface="Aptos" panose="020B0004020202020204" pitchFamily="34" charset="0"/>
              </a:rPr>
              <a:t>t.</a:t>
            </a:r>
            <a:endParaRPr lang="en-US" sz="1600" dirty="0">
              <a:solidFill>
                <a:schemeClr val="tx1">
                  <a:lumMod val="85000"/>
                  <a:lumOff val="15000"/>
                </a:schemeClr>
              </a:solidFill>
              <a:effectLst/>
              <a:latin typeface="Aptos" panose="020B0004020202020204" pitchFamily="34" charset="0"/>
            </a:endParaRPr>
          </a:p>
          <a:p>
            <a:pPr marL="365760" lvl="1">
              <a:lnSpc>
                <a:spcPct val="150000"/>
              </a:lnSpc>
            </a:pPr>
            <a:r>
              <a:rPr lang="en-US" sz="1600" u="none" strike="noStrike" dirty="0">
                <a:solidFill>
                  <a:schemeClr val="tx1">
                    <a:lumMod val="85000"/>
                    <a:lumOff val="15000"/>
                  </a:schemeClr>
                </a:solidFill>
                <a:effectLst/>
                <a:latin typeface="Aptos" panose="020B0004020202020204" pitchFamily="34" charset="0"/>
              </a:rPr>
              <a:t>Alameda County</a:t>
            </a:r>
            <a:endParaRPr lang="en-US" sz="1600" dirty="0">
              <a:solidFill>
                <a:schemeClr val="tx1">
                  <a:lumMod val="85000"/>
                  <a:lumOff val="15000"/>
                </a:schemeClr>
              </a:solidFill>
              <a:effectLst/>
              <a:latin typeface="Aptos" panose="020B0004020202020204" pitchFamily="34" charset="0"/>
            </a:endParaRPr>
          </a:p>
          <a:p>
            <a:pPr marL="365760" lvl="1">
              <a:lnSpc>
                <a:spcPct val="150000"/>
              </a:lnSpc>
            </a:pPr>
            <a:r>
              <a:rPr lang="en-US" sz="1600" u="none" strike="noStrike" dirty="0">
                <a:solidFill>
                  <a:schemeClr val="tx1">
                    <a:lumMod val="85000"/>
                    <a:lumOff val="15000"/>
                  </a:schemeClr>
                </a:solidFill>
                <a:effectLst/>
                <a:latin typeface="Aptos" panose="020B0004020202020204" pitchFamily="34" charset="0"/>
              </a:rPr>
              <a:t>Affordable housing</a:t>
            </a:r>
            <a:endParaRPr lang="en-US" sz="1600" dirty="0">
              <a:solidFill>
                <a:schemeClr val="tx1">
                  <a:lumMod val="85000"/>
                  <a:lumOff val="15000"/>
                </a:schemeClr>
              </a:solidFill>
              <a:effectLst/>
              <a:latin typeface="Aptos" panose="020B0004020202020204" pitchFamily="34" charset="0"/>
            </a:endParaRPr>
          </a:p>
          <a:p>
            <a:pPr marL="365760" lvl="1">
              <a:lnSpc>
                <a:spcPct val="150000"/>
              </a:lnSpc>
            </a:pPr>
            <a:r>
              <a:rPr lang="en-US" sz="1600" u="none" strike="noStrike" dirty="0">
                <a:solidFill>
                  <a:schemeClr val="tx1">
                    <a:lumMod val="85000"/>
                    <a:lumOff val="15000"/>
                  </a:schemeClr>
                </a:solidFill>
                <a:effectLst/>
                <a:latin typeface="Aptos" panose="020B0004020202020204" pitchFamily="34" charset="0"/>
              </a:rPr>
              <a:t>18 units per acre</a:t>
            </a:r>
            <a:endParaRPr lang="en-US" sz="1600" dirty="0">
              <a:solidFill>
                <a:schemeClr val="tx1">
                  <a:lumMod val="75000"/>
                  <a:lumOff val="25000"/>
                </a:schemeClr>
              </a:solidFill>
              <a:latin typeface="Aptos" panose="020B0004020202020204" pitchFamily="34" charset="0"/>
            </a:endParaRPr>
          </a:p>
        </p:txBody>
      </p:sp>
      <p:pic>
        <p:nvPicPr>
          <p:cNvPr id="3" name="Picture 2" descr="An icon of a mailbox, depicting address&#10;">
            <a:extLst>
              <a:ext uri="{FF2B5EF4-FFF2-40B4-BE49-F238E27FC236}">
                <a16:creationId xmlns:a16="http://schemas.microsoft.com/office/drawing/2014/main" id="{D15BEAAF-0F8C-BC82-AC5E-382D4A5CF4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9557" y="4111773"/>
            <a:ext cx="263223" cy="263223"/>
          </a:xfrm>
          <a:prstGeom prst="rect">
            <a:avLst/>
          </a:prstGeom>
        </p:spPr>
      </p:pic>
      <p:pic>
        <p:nvPicPr>
          <p:cNvPr id="5" name="Picture 4" descr="An icon of a location pin&#10;">
            <a:extLst>
              <a:ext uri="{FF2B5EF4-FFF2-40B4-BE49-F238E27FC236}">
                <a16:creationId xmlns:a16="http://schemas.microsoft.com/office/drawing/2014/main" id="{9A4830DB-8A01-CAF9-0FEB-8766C3C9F59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8117" y="4411633"/>
            <a:ext cx="438704" cy="438704"/>
          </a:xfrm>
          <a:prstGeom prst="rect">
            <a:avLst/>
          </a:prstGeom>
        </p:spPr>
      </p:pic>
      <p:pic>
        <p:nvPicPr>
          <p:cNvPr id="7" name="Picture 6" descr="An icon for information&#10;">
            <a:extLst>
              <a:ext uri="{FF2B5EF4-FFF2-40B4-BE49-F238E27FC236}">
                <a16:creationId xmlns:a16="http://schemas.microsoft.com/office/drawing/2014/main" id="{FA788C82-1667-EBFF-3EAA-AE81340FD50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2417" y="4876863"/>
            <a:ext cx="219352" cy="219352"/>
          </a:xfrm>
          <a:prstGeom prst="rect">
            <a:avLst/>
          </a:prstGeom>
        </p:spPr>
      </p:pic>
      <p:pic>
        <p:nvPicPr>
          <p:cNvPr id="8" name="Picture 7" descr="An icon representing density&#10;">
            <a:extLst>
              <a:ext uri="{FF2B5EF4-FFF2-40B4-BE49-F238E27FC236}">
                <a16:creationId xmlns:a16="http://schemas.microsoft.com/office/drawing/2014/main" id="{AE7F036D-0FB0-DD85-62F5-8EE64386AF4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7785" y="5234205"/>
            <a:ext cx="323391" cy="323391"/>
          </a:xfrm>
          <a:prstGeom prst="rect">
            <a:avLst/>
          </a:prstGeom>
        </p:spPr>
      </p:pic>
      <p:pic>
        <p:nvPicPr>
          <p:cNvPr id="1026" name="Picture 2" descr="A photo of a mixed use building with a store on the first floor and stairs leading to an apartment on the second floor&#10;">
            <a:extLst>
              <a:ext uri="{FF2B5EF4-FFF2-40B4-BE49-F238E27FC236}">
                <a16:creationId xmlns:a16="http://schemas.microsoft.com/office/drawing/2014/main" id="{75999F1D-36A1-71F0-F994-E30D298859C4}"/>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4215247" y="1297036"/>
            <a:ext cx="3740907" cy="213801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41DF5BD-E04F-079C-0A7C-0FC2B18794C7}"/>
              </a:ext>
            </a:extLst>
          </p:cNvPr>
          <p:cNvSpPr txBox="1"/>
          <p:nvPr/>
        </p:nvSpPr>
        <p:spPr>
          <a:xfrm>
            <a:off x="4215247" y="3435053"/>
            <a:ext cx="3740907" cy="2252048"/>
          </a:xfrm>
          <a:prstGeom prst="rect">
            <a:avLst/>
          </a:prstGeom>
          <a:solidFill>
            <a:srgbClr val="78D4C0"/>
          </a:solidFill>
        </p:spPr>
        <p:txBody>
          <a:bodyPr wrap="square" lIns="228600" tIns="228600" rIns="228600" bIns="182880" rtlCol="0" anchor="b">
            <a:noAutofit/>
          </a:bodyPr>
          <a:lstStyle/>
          <a:p>
            <a:pPr>
              <a:spcAft>
                <a:spcPts val="200"/>
              </a:spcAft>
            </a:pPr>
            <a:r>
              <a:rPr lang="en-US" b="1" dirty="0">
                <a:solidFill>
                  <a:schemeClr val="tx1">
                    <a:lumMod val="75000"/>
                    <a:lumOff val="25000"/>
                  </a:schemeClr>
                </a:solidFill>
                <a:latin typeface="Aptos" panose="020B0004020202020204" pitchFamily="34" charset="0"/>
              </a:rPr>
              <a:t>Mixed use with homes </a:t>
            </a:r>
            <a:br>
              <a:rPr lang="en-US" b="1" dirty="0">
                <a:solidFill>
                  <a:schemeClr val="tx1">
                    <a:lumMod val="75000"/>
                    <a:lumOff val="25000"/>
                  </a:schemeClr>
                </a:solidFill>
                <a:latin typeface="Aptos" panose="020B0004020202020204" pitchFamily="34" charset="0"/>
              </a:rPr>
            </a:br>
            <a:r>
              <a:rPr lang="en-US" b="1" dirty="0">
                <a:solidFill>
                  <a:schemeClr val="tx1">
                    <a:lumMod val="75000"/>
                    <a:lumOff val="25000"/>
                  </a:schemeClr>
                </a:solidFill>
                <a:latin typeface="Aptos" panose="020B0004020202020204" pitchFamily="34" charset="0"/>
              </a:rPr>
              <a:t>above shops</a:t>
            </a:r>
          </a:p>
          <a:p>
            <a:pPr marL="365760" lvl="1">
              <a:lnSpc>
                <a:spcPct val="150000"/>
              </a:lnSpc>
            </a:pPr>
            <a:r>
              <a:rPr lang="en-US" sz="1600" u="none" strike="noStrike" dirty="0">
                <a:solidFill>
                  <a:schemeClr val="tx1">
                    <a:lumMod val="85000"/>
                    <a:lumOff val="15000"/>
                  </a:schemeClr>
                </a:solidFill>
                <a:effectLst/>
                <a:latin typeface="Aptos" panose="020B0004020202020204" pitchFamily="34" charset="0"/>
              </a:rPr>
              <a:t>285 Magnolia Ave.</a:t>
            </a:r>
            <a:endParaRPr lang="en-US" sz="1600" dirty="0">
              <a:solidFill>
                <a:schemeClr val="tx1">
                  <a:lumMod val="85000"/>
                  <a:lumOff val="15000"/>
                </a:schemeClr>
              </a:solidFill>
              <a:effectLst/>
              <a:latin typeface="Aptos" panose="020B0004020202020204" pitchFamily="34" charset="0"/>
            </a:endParaRPr>
          </a:p>
          <a:p>
            <a:pPr marL="365760" lvl="1">
              <a:lnSpc>
                <a:spcPct val="150000"/>
              </a:lnSpc>
            </a:pPr>
            <a:r>
              <a:rPr lang="en-US" sz="1600" u="none" strike="noStrike" dirty="0">
                <a:solidFill>
                  <a:schemeClr val="tx1">
                    <a:lumMod val="85000"/>
                    <a:lumOff val="15000"/>
                  </a:schemeClr>
                </a:solidFill>
                <a:effectLst/>
                <a:latin typeface="Aptos" panose="020B0004020202020204" pitchFamily="34" charset="0"/>
              </a:rPr>
              <a:t>Marin County</a:t>
            </a:r>
            <a:endParaRPr lang="en-US" sz="1600" dirty="0">
              <a:solidFill>
                <a:schemeClr val="tx1">
                  <a:lumMod val="85000"/>
                  <a:lumOff val="15000"/>
                </a:schemeClr>
              </a:solidFill>
              <a:effectLst/>
              <a:latin typeface="Aptos" panose="020B0004020202020204" pitchFamily="34" charset="0"/>
            </a:endParaRPr>
          </a:p>
          <a:p>
            <a:pPr marL="365760" lvl="1">
              <a:lnSpc>
                <a:spcPct val="150000"/>
              </a:lnSpc>
            </a:pPr>
            <a:r>
              <a:rPr lang="en-US" sz="1600" u="none" strike="noStrike" dirty="0">
                <a:solidFill>
                  <a:schemeClr val="tx1">
                    <a:lumMod val="85000"/>
                    <a:lumOff val="15000"/>
                  </a:schemeClr>
                </a:solidFill>
                <a:effectLst/>
                <a:latin typeface="Aptos" panose="020B0004020202020204" pitchFamily="34" charset="0"/>
              </a:rPr>
              <a:t>Market rate</a:t>
            </a:r>
            <a:endParaRPr lang="en-US" sz="1600" dirty="0">
              <a:solidFill>
                <a:schemeClr val="tx1">
                  <a:lumMod val="85000"/>
                  <a:lumOff val="15000"/>
                </a:schemeClr>
              </a:solidFill>
              <a:effectLst/>
              <a:latin typeface="Aptos" panose="020B0004020202020204" pitchFamily="34" charset="0"/>
            </a:endParaRPr>
          </a:p>
          <a:p>
            <a:pPr marL="365760" lvl="1">
              <a:lnSpc>
                <a:spcPct val="150000"/>
              </a:lnSpc>
            </a:pPr>
            <a:r>
              <a:rPr lang="en-US" sz="1600" dirty="0">
                <a:solidFill>
                  <a:schemeClr val="tx1">
                    <a:lumMod val="85000"/>
                    <a:lumOff val="15000"/>
                  </a:schemeClr>
                </a:solidFill>
                <a:latin typeface="Aptos" panose="020B0004020202020204" pitchFamily="34" charset="0"/>
              </a:rPr>
              <a:t>11</a:t>
            </a:r>
            <a:r>
              <a:rPr lang="en-US" sz="1600" u="none" strike="noStrike" dirty="0">
                <a:solidFill>
                  <a:schemeClr val="tx1">
                    <a:lumMod val="85000"/>
                    <a:lumOff val="15000"/>
                  </a:schemeClr>
                </a:solidFill>
                <a:effectLst/>
                <a:latin typeface="Aptos" panose="020B0004020202020204" pitchFamily="34" charset="0"/>
              </a:rPr>
              <a:t> units per acre</a:t>
            </a:r>
            <a:endParaRPr lang="en-US" sz="1600" dirty="0">
              <a:solidFill>
                <a:schemeClr val="tx1">
                  <a:lumMod val="75000"/>
                  <a:lumOff val="25000"/>
                </a:schemeClr>
              </a:solidFill>
              <a:latin typeface="Aptos" panose="020B0004020202020204" pitchFamily="34" charset="0"/>
            </a:endParaRPr>
          </a:p>
        </p:txBody>
      </p:sp>
      <p:pic>
        <p:nvPicPr>
          <p:cNvPr id="24" name="Picture 23" descr="An icon of a mailbox, depicting address&#10;">
            <a:extLst>
              <a:ext uri="{FF2B5EF4-FFF2-40B4-BE49-F238E27FC236}">
                <a16:creationId xmlns:a16="http://schemas.microsoft.com/office/drawing/2014/main" id="{420BC7F5-6D71-ACEF-3C4E-54FB6CB6AD9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29938" y="4160763"/>
            <a:ext cx="274320" cy="274320"/>
          </a:xfrm>
          <a:prstGeom prst="rect">
            <a:avLst/>
          </a:prstGeom>
        </p:spPr>
      </p:pic>
      <p:pic>
        <p:nvPicPr>
          <p:cNvPr id="25" name="Picture 24" descr="An icon of a location pin&#10;">
            <a:extLst>
              <a:ext uri="{FF2B5EF4-FFF2-40B4-BE49-F238E27FC236}">
                <a16:creationId xmlns:a16="http://schemas.microsoft.com/office/drawing/2014/main" id="{F6051049-0D1F-48AC-10B2-8612C7CD090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338498" y="4461596"/>
            <a:ext cx="457200" cy="457200"/>
          </a:xfrm>
          <a:prstGeom prst="rect">
            <a:avLst/>
          </a:prstGeom>
        </p:spPr>
      </p:pic>
      <p:pic>
        <p:nvPicPr>
          <p:cNvPr id="26" name="Picture 25" descr="An icon for information&#10;">
            <a:extLst>
              <a:ext uri="{FF2B5EF4-FFF2-40B4-BE49-F238E27FC236}">
                <a16:creationId xmlns:a16="http://schemas.microsoft.com/office/drawing/2014/main" id="{094926D1-CBE5-9150-DBDD-DA7BB96F2B5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52798" y="4930126"/>
            <a:ext cx="219456" cy="219456"/>
          </a:xfrm>
          <a:prstGeom prst="rect">
            <a:avLst/>
          </a:prstGeom>
        </p:spPr>
      </p:pic>
      <p:pic>
        <p:nvPicPr>
          <p:cNvPr id="27" name="Picture 26" descr="An icon representing density&#10;">
            <a:extLst>
              <a:ext uri="{FF2B5EF4-FFF2-40B4-BE49-F238E27FC236}">
                <a16:creationId xmlns:a16="http://schemas.microsoft.com/office/drawing/2014/main" id="{A35DCEB3-922D-C682-923F-9498FBCDCEA7}"/>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418166" y="5249829"/>
            <a:ext cx="337025" cy="337025"/>
          </a:xfrm>
          <a:prstGeom prst="rect">
            <a:avLst/>
          </a:prstGeom>
        </p:spPr>
      </p:pic>
      <p:pic>
        <p:nvPicPr>
          <p:cNvPr id="1028" name="Picture 4" descr="A multi-story apartment building with a more traditional style of architecture&#10;">
            <a:extLst>
              <a:ext uri="{FF2B5EF4-FFF2-40B4-BE49-F238E27FC236}">
                <a16:creationId xmlns:a16="http://schemas.microsoft.com/office/drawing/2014/main" id="{A158B861-8379-0204-030E-CDA31C37346D}"/>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8279023" y="1271430"/>
            <a:ext cx="3636168" cy="216362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D891E3B-AB35-906D-B311-32E94F244DC1}"/>
              </a:ext>
            </a:extLst>
          </p:cNvPr>
          <p:cNvSpPr txBox="1"/>
          <p:nvPr/>
        </p:nvSpPr>
        <p:spPr>
          <a:xfrm>
            <a:off x="8279023" y="3435052"/>
            <a:ext cx="3636168" cy="2283817"/>
          </a:xfrm>
          <a:prstGeom prst="rect">
            <a:avLst/>
          </a:prstGeom>
          <a:solidFill>
            <a:srgbClr val="82CCE4"/>
          </a:solidFill>
        </p:spPr>
        <p:txBody>
          <a:bodyPr wrap="square" lIns="228600" tIns="228600" rIns="228600" bIns="228600" rtlCol="0" anchor="b">
            <a:noAutofit/>
          </a:bodyPr>
          <a:lstStyle/>
          <a:p>
            <a:pPr>
              <a:spcAft>
                <a:spcPts val="200"/>
              </a:spcAft>
            </a:pPr>
            <a:r>
              <a:rPr lang="en-US" b="1" dirty="0">
                <a:solidFill>
                  <a:schemeClr val="tx1">
                    <a:lumMod val="75000"/>
                    <a:lumOff val="25000"/>
                  </a:schemeClr>
                </a:solidFill>
                <a:latin typeface="Aptos" panose="020B0004020202020204" pitchFamily="34" charset="0"/>
              </a:rPr>
              <a:t>Larger buildings with many smaller homes</a:t>
            </a:r>
          </a:p>
          <a:p>
            <a:pPr marL="365760" lvl="1">
              <a:lnSpc>
                <a:spcPct val="150000"/>
              </a:lnSpc>
            </a:pPr>
            <a:r>
              <a:rPr lang="en-US" sz="1600" dirty="0">
                <a:solidFill>
                  <a:schemeClr val="tx1">
                    <a:lumMod val="85000"/>
                    <a:lumOff val="15000"/>
                  </a:schemeClr>
                </a:solidFill>
                <a:latin typeface="Aptos" panose="020B0004020202020204" pitchFamily="34" charset="0"/>
              </a:rPr>
              <a:t>306</a:t>
            </a:r>
            <a:r>
              <a:rPr lang="en-US" sz="1600" u="none" strike="noStrike" dirty="0">
                <a:solidFill>
                  <a:schemeClr val="tx1">
                    <a:lumMod val="85000"/>
                    <a:lumOff val="15000"/>
                  </a:schemeClr>
                </a:solidFill>
                <a:effectLst/>
                <a:latin typeface="Aptos" panose="020B0004020202020204" pitchFamily="34" charset="0"/>
              </a:rPr>
              <a:t> Mendocino Ave.</a:t>
            </a:r>
            <a:endParaRPr lang="en-US" sz="1600" dirty="0">
              <a:solidFill>
                <a:schemeClr val="tx1">
                  <a:lumMod val="85000"/>
                  <a:lumOff val="15000"/>
                </a:schemeClr>
              </a:solidFill>
              <a:effectLst/>
              <a:latin typeface="Aptos" panose="020B0004020202020204" pitchFamily="34" charset="0"/>
            </a:endParaRPr>
          </a:p>
          <a:p>
            <a:pPr marL="365760" lvl="1">
              <a:lnSpc>
                <a:spcPct val="150000"/>
              </a:lnSpc>
            </a:pPr>
            <a:r>
              <a:rPr lang="en-US" sz="1600" u="none" strike="noStrike" dirty="0">
                <a:solidFill>
                  <a:schemeClr val="tx1">
                    <a:lumMod val="85000"/>
                    <a:lumOff val="15000"/>
                  </a:schemeClr>
                </a:solidFill>
                <a:effectLst/>
                <a:latin typeface="Aptos" panose="020B0004020202020204" pitchFamily="34" charset="0"/>
              </a:rPr>
              <a:t>Santa Rosa</a:t>
            </a:r>
            <a:endParaRPr lang="en-US" sz="1600" dirty="0">
              <a:solidFill>
                <a:schemeClr val="tx1">
                  <a:lumMod val="85000"/>
                  <a:lumOff val="15000"/>
                </a:schemeClr>
              </a:solidFill>
              <a:effectLst/>
              <a:latin typeface="Aptos" panose="020B0004020202020204" pitchFamily="34" charset="0"/>
            </a:endParaRPr>
          </a:p>
          <a:p>
            <a:pPr marL="365760" lvl="1">
              <a:lnSpc>
                <a:spcPct val="150000"/>
              </a:lnSpc>
            </a:pPr>
            <a:r>
              <a:rPr lang="en-US" sz="1600" u="none" strike="noStrike" dirty="0">
                <a:solidFill>
                  <a:schemeClr val="tx1">
                    <a:lumMod val="85000"/>
                    <a:lumOff val="15000"/>
                  </a:schemeClr>
                </a:solidFill>
                <a:effectLst/>
                <a:latin typeface="Aptos" panose="020B0004020202020204" pitchFamily="34" charset="0"/>
              </a:rPr>
              <a:t>Senior + affordable</a:t>
            </a:r>
            <a:endParaRPr lang="en-US" sz="1600" dirty="0">
              <a:solidFill>
                <a:schemeClr val="tx1">
                  <a:lumMod val="85000"/>
                  <a:lumOff val="15000"/>
                </a:schemeClr>
              </a:solidFill>
              <a:effectLst/>
              <a:latin typeface="Aptos" panose="020B0004020202020204" pitchFamily="34" charset="0"/>
            </a:endParaRPr>
          </a:p>
          <a:p>
            <a:pPr marL="365760" lvl="1">
              <a:lnSpc>
                <a:spcPct val="150000"/>
              </a:lnSpc>
            </a:pPr>
            <a:r>
              <a:rPr lang="en-US" sz="1600" u="none" strike="noStrike" dirty="0">
                <a:solidFill>
                  <a:schemeClr val="tx1">
                    <a:lumMod val="85000"/>
                    <a:lumOff val="15000"/>
                  </a:schemeClr>
                </a:solidFill>
                <a:effectLst/>
                <a:latin typeface="Aptos" panose="020B0004020202020204" pitchFamily="34" charset="0"/>
              </a:rPr>
              <a:t>~200 units per acre</a:t>
            </a:r>
            <a:endParaRPr lang="en-US" sz="1600" dirty="0">
              <a:solidFill>
                <a:schemeClr val="tx1">
                  <a:lumMod val="75000"/>
                  <a:lumOff val="25000"/>
                </a:schemeClr>
              </a:solidFill>
              <a:latin typeface="Aptos" panose="020B0004020202020204" pitchFamily="34" charset="0"/>
            </a:endParaRPr>
          </a:p>
        </p:txBody>
      </p:sp>
      <p:pic>
        <p:nvPicPr>
          <p:cNvPr id="28" name="Picture 27" descr="An icon of a mailbox, depicting address&#10;">
            <a:extLst>
              <a:ext uri="{FF2B5EF4-FFF2-40B4-BE49-F238E27FC236}">
                <a16:creationId xmlns:a16="http://schemas.microsoft.com/office/drawing/2014/main" id="{5D14959D-726A-ABCC-9689-B01FA93C216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505376" y="4149597"/>
            <a:ext cx="274320" cy="274320"/>
          </a:xfrm>
          <a:prstGeom prst="rect">
            <a:avLst/>
          </a:prstGeom>
        </p:spPr>
      </p:pic>
      <p:pic>
        <p:nvPicPr>
          <p:cNvPr id="29" name="Picture 28" descr="An icon of a location pin&#10;">
            <a:extLst>
              <a:ext uri="{FF2B5EF4-FFF2-40B4-BE49-F238E27FC236}">
                <a16:creationId xmlns:a16="http://schemas.microsoft.com/office/drawing/2014/main" id="{ED5F9D92-91A2-A4C9-A7DC-FA59AF033A7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413936" y="4423917"/>
            <a:ext cx="457200" cy="457200"/>
          </a:xfrm>
          <a:prstGeom prst="rect">
            <a:avLst/>
          </a:prstGeom>
        </p:spPr>
      </p:pic>
      <p:pic>
        <p:nvPicPr>
          <p:cNvPr id="30" name="Picture 29" descr="An icon for information&#10;">
            <a:extLst>
              <a:ext uri="{FF2B5EF4-FFF2-40B4-BE49-F238E27FC236}">
                <a16:creationId xmlns:a16="http://schemas.microsoft.com/office/drawing/2014/main" id="{5BAC358C-6B46-DEE5-2B4B-A67AE1C468BE}"/>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528236" y="4932954"/>
            <a:ext cx="228600" cy="228600"/>
          </a:xfrm>
          <a:prstGeom prst="rect">
            <a:avLst/>
          </a:prstGeom>
        </p:spPr>
      </p:pic>
      <p:pic>
        <p:nvPicPr>
          <p:cNvPr id="31" name="Picture 30" descr="An icon representing density&#10;">
            <a:extLst>
              <a:ext uri="{FF2B5EF4-FFF2-40B4-BE49-F238E27FC236}">
                <a16:creationId xmlns:a16="http://schemas.microsoft.com/office/drawing/2014/main" id="{5C4F860A-6FCB-D778-8A8A-0DFF48CEE5EC}"/>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493604" y="5220571"/>
            <a:ext cx="337025" cy="337025"/>
          </a:xfrm>
          <a:prstGeom prst="rect">
            <a:avLst/>
          </a:prstGeom>
        </p:spPr>
      </p:pic>
      <p:sp>
        <p:nvSpPr>
          <p:cNvPr id="32" name="TextBox 31">
            <a:extLst>
              <a:ext uri="{FF2B5EF4-FFF2-40B4-BE49-F238E27FC236}">
                <a16:creationId xmlns:a16="http://schemas.microsoft.com/office/drawing/2014/main" id="{F245A51B-16DB-5753-B439-75CF6C347CAB}"/>
              </a:ext>
            </a:extLst>
          </p:cNvPr>
          <p:cNvSpPr txBox="1"/>
          <p:nvPr/>
        </p:nvSpPr>
        <p:spPr>
          <a:xfrm>
            <a:off x="711769" y="5847515"/>
            <a:ext cx="10787871" cy="857927"/>
          </a:xfrm>
          <a:prstGeom prst="rect">
            <a:avLst/>
          </a:prstGeom>
          <a:noFill/>
        </p:spPr>
        <p:txBody>
          <a:bodyPr wrap="square" rtlCol="0">
            <a:spAutoFit/>
          </a:bodyPr>
          <a:lstStyle/>
          <a:p>
            <a:pPr algn="ctr">
              <a:lnSpc>
                <a:spcPts val="3000"/>
              </a:lnSpc>
            </a:pPr>
            <a:r>
              <a:rPr lang="en-US" sz="2100" dirty="0">
                <a:solidFill>
                  <a:schemeClr val="tx1">
                    <a:lumMod val="65000"/>
                    <a:lumOff val="35000"/>
                  </a:schemeClr>
                </a:solidFill>
                <a:latin typeface="Aptos" panose="020B0004020202020204" pitchFamily="34" charset="0"/>
                <a:ea typeface="Tahoma" panose="020B0604030504040204" pitchFamily="34" charset="0"/>
                <a:cs typeface="Tahoma" panose="020B0604030504040204" pitchFamily="34" charset="0"/>
              </a:rPr>
              <a:t>Different kinds of housing serve different kinds of households. </a:t>
            </a:r>
          </a:p>
          <a:p>
            <a:pPr algn="ctr">
              <a:lnSpc>
                <a:spcPts val="3000"/>
              </a:lnSpc>
            </a:pPr>
            <a:r>
              <a:rPr lang="en-US" sz="2400" b="1" i="1" dirty="0">
                <a:solidFill>
                  <a:srgbClr val="078544"/>
                </a:solidFill>
                <a:latin typeface="Aptos" panose="020B0004020202020204" pitchFamily="34" charset="0"/>
                <a:ea typeface="Tahoma" panose="020B0604030504040204" pitchFamily="34" charset="0"/>
                <a:cs typeface="Tahoma" panose="020B0604030504040204" pitchFamily="34" charset="0"/>
              </a:rPr>
              <a:t>Who in our community needs housing?</a:t>
            </a:r>
          </a:p>
        </p:txBody>
      </p:sp>
    </p:spTree>
    <p:extLst>
      <p:ext uri="{BB962C8B-B14F-4D97-AF65-F5344CB8AC3E}">
        <p14:creationId xmlns:p14="http://schemas.microsoft.com/office/powerpoint/2010/main" val="3874011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6C01-FC17-A2EA-35EB-53EE22E3370B}"/>
              </a:ext>
            </a:extLst>
          </p:cNvPr>
          <p:cNvSpPr>
            <a:spLocks noGrp="1"/>
          </p:cNvSpPr>
          <p:nvPr>
            <p:ph type="title"/>
          </p:nvPr>
        </p:nvSpPr>
        <p:spPr>
          <a:xfrm>
            <a:off x="251926" y="253159"/>
            <a:ext cx="11663265" cy="850712"/>
          </a:xfrm>
          <a:solidFill>
            <a:srgbClr val="00773F"/>
          </a:solidFill>
        </p:spPr>
        <p:txBody>
          <a:bodyPr lIns="548640">
            <a:normAutofit/>
          </a:bodyPr>
          <a:lstStyle/>
          <a:p>
            <a:r>
              <a:rPr lang="en-US" sz="3200" dirty="0"/>
              <a:t>An example from our community</a:t>
            </a:r>
          </a:p>
        </p:txBody>
      </p:sp>
      <p:pic>
        <p:nvPicPr>
          <p:cNvPr id="57" name="Picture 56">
            <a:extLst>
              <a:ext uri="{FF2B5EF4-FFF2-40B4-BE49-F238E27FC236}">
                <a16:creationId xmlns:a16="http://schemas.microsoft.com/office/drawing/2014/main" id="{1D419577-B3CA-22F9-8995-FA14A93D1A89}"/>
              </a:ext>
              <a:ext uri="{C183D7F6-B498-43B3-948B-1728B52AA6E4}">
                <adec:decorative xmlns:adec="http://schemas.microsoft.com/office/drawing/2017/decorative" val="1"/>
              </a:ext>
            </a:extLst>
          </p:cNvPr>
          <p:cNvPicPr>
            <a:picLocks noChangeAspect="1"/>
          </p:cNvPicPr>
          <p:nvPr/>
        </p:nvPicPr>
        <p:blipFill rotWithShape="1">
          <a:blip r:embed="rId3" cstate="screen">
            <a:alphaModFix amt="27000"/>
            <a:extLst>
              <a:ext uri="{28A0092B-C50C-407E-A947-70E740481C1C}">
                <a14:useLocalDpi xmlns:a14="http://schemas.microsoft.com/office/drawing/2010/main"/>
              </a:ext>
            </a:extLst>
          </a:blip>
          <a:srcRect/>
          <a:stretch/>
        </p:blipFill>
        <p:spPr>
          <a:xfrm>
            <a:off x="7211021" y="253158"/>
            <a:ext cx="4719964" cy="850713"/>
          </a:xfrm>
          <a:prstGeom prst="rect">
            <a:avLst/>
          </a:prstGeom>
        </p:spPr>
      </p:pic>
      <p:pic>
        <p:nvPicPr>
          <p:cNvPr id="9" name="Picture 8" descr="A placeholder image">
            <a:extLst>
              <a:ext uri="{FF2B5EF4-FFF2-40B4-BE49-F238E27FC236}">
                <a16:creationId xmlns:a16="http://schemas.microsoft.com/office/drawing/2014/main" id="{524B4837-5DF5-7F61-57E7-B8262C2AC62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77"/>
          <a:stretch/>
        </p:blipFill>
        <p:spPr>
          <a:xfrm>
            <a:off x="276809" y="1562604"/>
            <a:ext cx="6208770" cy="4907447"/>
          </a:xfrm>
          <a:prstGeom prst="rect">
            <a:avLst/>
          </a:prstGeom>
        </p:spPr>
      </p:pic>
      <p:sp>
        <p:nvSpPr>
          <p:cNvPr id="12" name="TextBox 11">
            <a:extLst>
              <a:ext uri="{FF2B5EF4-FFF2-40B4-BE49-F238E27FC236}">
                <a16:creationId xmlns:a16="http://schemas.microsoft.com/office/drawing/2014/main" id="{AC51CF70-B433-DE13-F07B-C15BBACBADF6}"/>
              </a:ext>
            </a:extLst>
          </p:cNvPr>
          <p:cNvSpPr txBox="1"/>
          <p:nvPr/>
        </p:nvSpPr>
        <p:spPr>
          <a:xfrm>
            <a:off x="6485579" y="1562604"/>
            <a:ext cx="5429612" cy="4898751"/>
          </a:xfrm>
          <a:prstGeom prst="rect">
            <a:avLst/>
          </a:prstGeom>
          <a:solidFill>
            <a:srgbClr val="78D4C0"/>
          </a:solidFill>
        </p:spPr>
        <p:txBody>
          <a:bodyPr wrap="square" lIns="228600" tIns="228600" rIns="228600" bIns="228600" rtlCol="0" anchor="t">
            <a:noAutofit/>
          </a:bodyPr>
          <a:lstStyle/>
          <a:p>
            <a:pPr>
              <a:spcAft>
                <a:spcPts val="600"/>
              </a:spcAft>
            </a:pPr>
            <a:r>
              <a:rPr lang="en-US" sz="2100" b="1" dirty="0">
                <a:solidFill>
                  <a:schemeClr val="tx1">
                    <a:lumMod val="75000"/>
                    <a:lumOff val="25000"/>
                  </a:schemeClr>
                </a:solidFill>
                <a:latin typeface="Aptos" panose="020B0004020202020204" pitchFamily="34" charset="0"/>
              </a:rPr>
              <a:t>[Housing type] in [Neighborhood]</a:t>
            </a:r>
          </a:p>
          <a:p>
            <a:pPr marL="365760" lvl="1">
              <a:lnSpc>
                <a:spcPct val="150000"/>
              </a:lnSpc>
            </a:pPr>
            <a:r>
              <a:rPr lang="en-US" sz="2100" dirty="0">
                <a:solidFill>
                  <a:schemeClr val="tx1">
                    <a:lumMod val="85000"/>
                    <a:lumOff val="15000"/>
                  </a:schemeClr>
                </a:solidFill>
                <a:latin typeface="Aptos" panose="020B0004020202020204" pitchFamily="34" charset="0"/>
              </a:rPr>
              <a:t>[Density] homes per acre (DU/A)</a:t>
            </a:r>
          </a:p>
          <a:p>
            <a:pPr marL="365760" lvl="1">
              <a:lnSpc>
                <a:spcPct val="150000"/>
              </a:lnSpc>
            </a:pPr>
            <a:r>
              <a:rPr lang="en-US" sz="2100" dirty="0">
                <a:solidFill>
                  <a:schemeClr val="tx1">
                    <a:lumMod val="85000"/>
                    <a:lumOff val="15000"/>
                  </a:schemeClr>
                </a:solidFill>
                <a:latin typeface="Aptos" panose="020B0004020202020204" pitchFamily="34" charset="0"/>
              </a:rPr>
              <a:t>[Market rate/Affordable/Senior]</a:t>
            </a:r>
          </a:p>
          <a:p>
            <a:pPr marL="365760" lvl="1">
              <a:lnSpc>
                <a:spcPct val="150000"/>
              </a:lnSpc>
            </a:pPr>
            <a:r>
              <a:rPr lang="en-US" sz="2100" dirty="0">
                <a:solidFill>
                  <a:schemeClr val="tx1">
                    <a:lumMod val="85000"/>
                    <a:lumOff val="15000"/>
                  </a:schemeClr>
                </a:solidFill>
                <a:latin typeface="Aptos" panose="020B0004020202020204" pitchFamily="34" charset="0"/>
              </a:rPr>
              <a:t>[Year built]</a:t>
            </a:r>
          </a:p>
          <a:p>
            <a:pPr marL="251460" indent="-342900">
              <a:lnSpc>
                <a:spcPct val="150000"/>
              </a:lnSpc>
              <a:buFont typeface="Arial" panose="020B0604020202020204" pitchFamily="34" charset="0"/>
              <a:buChar char="•"/>
            </a:pPr>
            <a:r>
              <a:rPr lang="en-US" sz="2100" dirty="0">
                <a:solidFill>
                  <a:schemeClr val="tx1">
                    <a:lumMod val="85000"/>
                    <a:lumOff val="15000"/>
                  </a:schemeClr>
                </a:solidFill>
                <a:latin typeface="Aptos" panose="020B0004020202020204" pitchFamily="34" charset="0"/>
              </a:rPr>
              <a:t>Benefit/amenity 1</a:t>
            </a:r>
          </a:p>
          <a:p>
            <a:pPr marL="251460" indent="-342900">
              <a:lnSpc>
                <a:spcPct val="150000"/>
              </a:lnSpc>
              <a:buFont typeface="Arial" panose="020B0604020202020204" pitchFamily="34" charset="0"/>
              <a:buChar char="•"/>
            </a:pPr>
            <a:r>
              <a:rPr lang="en-US" sz="2100" dirty="0">
                <a:solidFill>
                  <a:schemeClr val="tx1">
                    <a:lumMod val="85000"/>
                    <a:lumOff val="15000"/>
                  </a:schemeClr>
                </a:solidFill>
                <a:latin typeface="Aptos" panose="020B0004020202020204" pitchFamily="34" charset="0"/>
              </a:rPr>
              <a:t>Benefit/amenity 2</a:t>
            </a:r>
          </a:p>
          <a:p>
            <a:pPr marL="251460" indent="-342900">
              <a:lnSpc>
                <a:spcPct val="150000"/>
              </a:lnSpc>
              <a:buFont typeface="Arial" panose="020B0604020202020204" pitchFamily="34" charset="0"/>
              <a:buChar char="•"/>
            </a:pPr>
            <a:r>
              <a:rPr lang="en-US" sz="2100" dirty="0">
                <a:solidFill>
                  <a:schemeClr val="tx1">
                    <a:lumMod val="85000"/>
                    <a:lumOff val="15000"/>
                  </a:schemeClr>
                </a:solidFill>
                <a:latin typeface="Aptos" panose="020B0004020202020204" pitchFamily="34" charset="0"/>
              </a:rPr>
              <a:t>Benefit/amenity 3 </a:t>
            </a:r>
          </a:p>
        </p:txBody>
      </p:sp>
      <p:pic>
        <p:nvPicPr>
          <p:cNvPr id="8" name="Picture 7" descr="An icon representing density&#10;">
            <a:extLst>
              <a:ext uri="{FF2B5EF4-FFF2-40B4-BE49-F238E27FC236}">
                <a16:creationId xmlns:a16="http://schemas.microsoft.com/office/drawing/2014/main" id="{AE7F036D-0FB0-DD85-62F5-8EE64386AF4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89027" y="2313864"/>
            <a:ext cx="337025" cy="337025"/>
          </a:xfrm>
          <a:prstGeom prst="rect">
            <a:avLst/>
          </a:prstGeom>
        </p:spPr>
      </p:pic>
      <p:pic>
        <p:nvPicPr>
          <p:cNvPr id="7" name="Picture 6" descr="An icon for information&#10;">
            <a:extLst>
              <a:ext uri="{FF2B5EF4-FFF2-40B4-BE49-F238E27FC236}">
                <a16:creationId xmlns:a16="http://schemas.microsoft.com/office/drawing/2014/main" id="{FA788C82-1667-EBFF-3EAA-AE81340FD50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43239" y="2850538"/>
            <a:ext cx="228600" cy="228600"/>
          </a:xfrm>
          <a:prstGeom prst="rect">
            <a:avLst/>
          </a:prstGeom>
        </p:spPr>
      </p:pic>
      <p:pic>
        <p:nvPicPr>
          <p:cNvPr id="6" name="Picture 5" descr="An icon for construction">
            <a:extLst>
              <a:ext uri="{FF2B5EF4-FFF2-40B4-BE49-F238E27FC236}">
                <a16:creationId xmlns:a16="http://schemas.microsoft.com/office/drawing/2014/main" id="{F608B716-17D2-A342-BADF-C5F49223BC8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20379" y="3291840"/>
            <a:ext cx="274320" cy="274320"/>
          </a:xfrm>
          <a:prstGeom prst="rect">
            <a:avLst/>
          </a:prstGeom>
        </p:spPr>
      </p:pic>
    </p:spTree>
    <p:extLst>
      <p:ext uri="{BB962C8B-B14F-4D97-AF65-F5344CB8AC3E}">
        <p14:creationId xmlns:p14="http://schemas.microsoft.com/office/powerpoint/2010/main" val="1070375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FB4DD-C8CC-B451-06FD-850CD395F38A}"/>
              </a:ext>
            </a:extLst>
          </p:cNvPr>
          <p:cNvSpPr>
            <a:spLocks noGrp="1"/>
          </p:cNvSpPr>
          <p:nvPr>
            <p:ph type="ctrTitle"/>
          </p:nvPr>
        </p:nvSpPr>
        <p:spPr>
          <a:xfrm>
            <a:off x="266701" y="2256827"/>
            <a:ext cx="11626258" cy="2089142"/>
          </a:xfrm>
          <a:solidFill>
            <a:srgbClr val="00773F"/>
          </a:solidFill>
        </p:spPr>
        <p:txBody>
          <a:bodyPr lIns="5760720" anchor="ctr">
            <a:normAutofit/>
          </a:bodyPr>
          <a:lstStyle/>
          <a:p>
            <a:pPr algn="l"/>
            <a:r>
              <a:rPr lang="en-US" sz="4000" b="1" dirty="0">
                <a:solidFill>
                  <a:srgbClr val="FFFFF0"/>
                </a:solidFill>
                <a:latin typeface="Bookman Old Style" panose="02050604050505020204" pitchFamily="18" charset="0"/>
              </a:rPr>
              <a:t>Common concerns about </a:t>
            </a:r>
            <a:r>
              <a:rPr lang="en-US" sz="4000" b="1" i="1" dirty="0">
                <a:solidFill>
                  <a:srgbClr val="FFFFF0"/>
                </a:solidFill>
                <a:latin typeface="Bookman Old Style" panose="02050604050505020204" pitchFamily="18" charset="0"/>
              </a:rPr>
              <a:t>density</a:t>
            </a:r>
          </a:p>
        </p:txBody>
      </p:sp>
      <p:pic>
        <p:nvPicPr>
          <p:cNvPr id="3" name="Picture 2">
            <a:extLst>
              <a:ext uri="{FF2B5EF4-FFF2-40B4-BE49-F238E27FC236}">
                <a16:creationId xmlns:a16="http://schemas.microsoft.com/office/drawing/2014/main" id="{C4D4A720-60BB-5C2A-76F7-0D6A91D494BE}"/>
              </a:ext>
              <a:ext uri="{C183D7F6-B498-43B3-948B-1728B52AA6E4}">
                <adec:decorative xmlns:adec="http://schemas.microsoft.com/office/drawing/2017/decorative" val="1"/>
              </a:ext>
            </a:extLst>
          </p:cNvPr>
          <p:cNvPicPr>
            <a:picLocks noChangeAspect="1"/>
          </p:cNvPicPr>
          <p:nvPr/>
        </p:nvPicPr>
        <p:blipFill rotWithShape="1">
          <a:blip r:embed="rId3" cstate="screen">
            <a:alphaModFix amt="27000"/>
            <a:extLst>
              <a:ext uri="{28A0092B-C50C-407E-A947-70E740481C1C}">
                <a14:useLocalDpi xmlns:a14="http://schemas.microsoft.com/office/drawing/2010/main"/>
              </a:ext>
            </a:extLst>
          </a:blip>
          <a:srcRect/>
          <a:stretch/>
        </p:blipFill>
        <p:spPr>
          <a:xfrm>
            <a:off x="7172995" y="2256827"/>
            <a:ext cx="4719964" cy="2089141"/>
          </a:xfrm>
          <a:prstGeom prst="rect">
            <a:avLst/>
          </a:prstGeom>
        </p:spPr>
      </p:pic>
      <p:pic>
        <p:nvPicPr>
          <p:cNvPr id="5" name="Picture 4" descr="A family sitting on the steps of a house&#10;">
            <a:extLst>
              <a:ext uri="{FF2B5EF4-FFF2-40B4-BE49-F238E27FC236}">
                <a16:creationId xmlns:a16="http://schemas.microsoft.com/office/drawing/2014/main" id="{CF4232FC-E336-FADF-FDF5-833A9709B0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79352" y="243595"/>
            <a:ext cx="4242082" cy="6370809"/>
          </a:xfrm>
          <a:prstGeom prst="rect">
            <a:avLst/>
          </a:prstGeom>
        </p:spPr>
      </p:pic>
    </p:spTree>
    <p:extLst>
      <p:ext uri="{BB962C8B-B14F-4D97-AF65-F5344CB8AC3E}">
        <p14:creationId xmlns:p14="http://schemas.microsoft.com/office/powerpoint/2010/main" val="3320311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6C01-FC17-A2EA-35EB-53EE22E3370B}"/>
              </a:ext>
            </a:extLst>
          </p:cNvPr>
          <p:cNvSpPr>
            <a:spLocks noGrp="1"/>
          </p:cNvSpPr>
          <p:nvPr>
            <p:ph type="title"/>
          </p:nvPr>
        </p:nvSpPr>
        <p:spPr>
          <a:xfrm>
            <a:off x="251926" y="253159"/>
            <a:ext cx="11663265" cy="850712"/>
          </a:xfrm>
          <a:solidFill>
            <a:srgbClr val="00773F"/>
          </a:solidFill>
        </p:spPr>
        <p:txBody>
          <a:bodyPr lIns="548640">
            <a:normAutofit/>
          </a:bodyPr>
          <a:lstStyle/>
          <a:p>
            <a:pPr marL="9525"/>
            <a:r>
              <a:rPr lang="en-US" sz="3200" dirty="0"/>
              <a:t>Will higher density buildings fit in our community?</a:t>
            </a:r>
          </a:p>
        </p:txBody>
      </p:sp>
      <p:pic>
        <p:nvPicPr>
          <p:cNvPr id="57" name="Picture 56">
            <a:extLst>
              <a:ext uri="{FF2B5EF4-FFF2-40B4-BE49-F238E27FC236}">
                <a16:creationId xmlns:a16="http://schemas.microsoft.com/office/drawing/2014/main" id="{1D419577-B3CA-22F9-8995-FA14A93D1A89}"/>
              </a:ext>
              <a:ext uri="{C183D7F6-B498-43B3-948B-1728B52AA6E4}">
                <adec:decorative xmlns:adec="http://schemas.microsoft.com/office/drawing/2017/decorative" val="1"/>
              </a:ext>
            </a:extLst>
          </p:cNvPr>
          <p:cNvPicPr>
            <a:picLocks noChangeAspect="1"/>
          </p:cNvPicPr>
          <p:nvPr/>
        </p:nvPicPr>
        <p:blipFill rotWithShape="1">
          <a:blip r:embed="rId3" cstate="screen">
            <a:alphaModFix amt="27000"/>
            <a:extLst>
              <a:ext uri="{28A0092B-C50C-407E-A947-70E740481C1C}">
                <a14:useLocalDpi xmlns:a14="http://schemas.microsoft.com/office/drawing/2010/main"/>
              </a:ext>
            </a:extLst>
          </a:blip>
          <a:srcRect/>
          <a:stretch/>
        </p:blipFill>
        <p:spPr>
          <a:xfrm>
            <a:off x="7220110" y="253159"/>
            <a:ext cx="4719964" cy="850713"/>
          </a:xfrm>
          <a:prstGeom prst="rect">
            <a:avLst/>
          </a:prstGeom>
        </p:spPr>
      </p:pic>
      <p:sp>
        <p:nvSpPr>
          <p:cNvPr id="9" name="TextBox 8">
            <a:extLst>
              <a:ext uri="{FF2B5EF4-FFF2-40B4-BE49-F238E27FC236}">
                <a16:creationId xmlns:a16="http://schemas.microsoft.com/office/drawing/2014/main" id="{3F30165F-79A8-91DB-292C-D81710E49116}"/>
              </a:ext>
            </a:extLst>
          </p:cNvPr>
          <p:cNvSpPr txBox="1"/>
          <p:nvPr/>
        </p:nvSpPr>
        <p:spPr>
          <a:xfrm>
            <a:off x="735743" y="1412998"/>
            <a:ext cx="3468267" cy="3529684"/>
          </a:xfrm>
          <a:prstGeom prst="rect">
            <a:avLst/>
          </a:prstGeom>
          <a:noFill/>
        </p:spPr>
        <p:txBody>
          <a:bodyPr wrap="square" lIns="91440" tIns="45720" rIns="91440" bIns="45720" rtlCol="0" anchor="t">
            <a:spAutoFit/>
          </a:bodyPr>
          <a:lstStyle/>
          <a:p>
            <a:pPr>
              <a:lnSpc>
                <a:spcPts val="3000"/>
              </a:lnSpc>
            </a:pPr>
            <a:r>
              <a:rPr lang="en-US" sz="2000" dirty="0">
                <a:solidFill>
                  <a:schemeClr val="tx1">
                    <a:lumMod val="75000"/>
                    <a:lumOff val="25000"/>
                  </a:schemeClr>
                </a:solidFill>
                <a:latin typeface="Aptos" panose="020B0004020202020204" pitchFamily="34" charset="0"/>
              </a:rPr>
              <a:t>Multi-unit homes can take many forms and be designed to fit in their context, whether low density, medium density or high density.</a:t>
            </a:r>
          </a:p>
          <a:p>
            <a:pPr>
              <a:lnSpc>
                <a:spcPts val="3000"/>
              </a:lnSpc>
            </a:pPr>
            <a:endParaRPr lang="en-US" sz="2000" dirty="0">
              <a:solidFill>
                <a:schemeClr val="tx1">
                  <a:lumMod val="75000"/>
                  <a:lumOff val="25000"/>
                </a:schemeClr>
              </a:solidFill>
              <a:latin typeface="Aptos" panose="020B0004020202020204" pitchFamily="34" charset="0"/>
            </a:endParaRPr>
          </a:p>
          <a:p>
            <a:pPr>
              <a:lnSpc>
                <a:spcPts val="3000"/>
              </a:lnSpc>
            </a:pPr>
            <a:r>
              <a:rPr lang="en-US" sz="2000" dirty="0">
                <a:solidFill>
                  <a:schemeClr val="tx1">
                    <a:lumMod val="75000"/>
                    <a:lumOff val="25000"/>
                  </a:schemeClr>
                </a:solidFill>
                <a:latin typeface="Aptos" panose="020B0004020202020204" pitchFamily="34" charset="0"/>
              </a:rPr>
              <a:t>Density does not determine building style - </a:t>
            </a:r>
            <a:br>
              <a:rPr lang="en-US" sz="2000" dirty="0">
                <a:solidFill>
                  <a:schemeClr val="tx1">
                    <a:lumMod val="75000"/>
                    <a:lumOff val="25000"/>
                  </a:schemeClr>
                </a:solidFill>
                <a:latin typeface="Aptos" panose="020B0004020202020204" pitchFamily="34" charset="0"/>
              </a:rPr>
            </a:br>
            <a:r>
              <a:rPr lang="en-US" sz="2000" b="1" i="1" dirty="0">
                <a:solidFill>
                  <a:srgbClr val="078544"/>
                </a:solidFill>
                <a:latin typeface="Aptos" panose="020B0004020202020204" pitchFamily="34" charset="0"/>
                <a:ea typeface="Tahoma" panose="020B0604030504040204" pitchFamily="34" charset="0"/>
                <a:cs typeface="Tahoma" panose="020B0604030504040204" pitchFamily="34" charset="0"/>
              </a:rPr>
              <a:t>Design does</a:t>
            </a:r>
            <a:r>
              <a:rPr lang="en-US" sz="2000" b="1" i="1" dirty="0">
                <a:solidFill>
                  <a:schemeClr val="tx1">
                    <a:lumMod val="75000"/>
                    <a:lumOff val="25000"/>
                  </a:schemeClr>
                </a:solidFill>
                <a:latin typeface="Aptos" panose="020B0004020202020204" pitchFamily="34" charset="0"/>
                <a:ea typeface="Tahoma" panose="020B0604030504040204" pitchFamily="34" charset="0"/>
                <a:cs typeface="Tahoma" panose="020B0604030504040204" pitchFamily="34" charset="0"/>
              </a:rPr>
              <a:t>.</a:t>
            </a:r>
            <a:endParaRPr lang="en-US" sz="2000" b="1" i="1" dirty="0">
              <a:solidFill>
                <a:schemeClr val="tx1">
                  <a:lumMod val="75000"/>
                  <a:lumOff val="25000"/>
                </a:schemeClr>
              </a:solidFill>
              <a:latin typeface="Aptos" panose="020B0004020202020204" pitchFamily="34" charset="0"/>
            </a:endParaRPr>
          </a:p>
        </p:txBody>
      </p:sp>
      <p:pic>
        <p:nvPicPr>
          <p:cNvPr id="3074" name="Picture 2" descr="A photo showing cottage courts in a Southwestern style surrounded by green trees and fronted by a lawn">
            <a:extLst>
              <a:ext uri="{FF2B5EF4-FFF2-40B4-BE49-F238E27FC236}">
                <a16:creationId xmlns:a16="http://schemas.microsoft.com/office/drawing/2014/main" id="{7FFE40F2-756A-546A-C204-98660F9A548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30320" y="1417797"/>
            <a:ext cx="3589764" cy="239391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C94919A-AFD8-F0ED-8128-A6685055D6F1}"/>
              </a:ext>
            </a:extLst>
          </p:cNvPr>
          <p:cNvSpPr txBox="1"/>
          <p:nvPr/>
        </p:nvSpPr>
        <p:spPr>
          <a:xfrm>
            <a:off x="4530320" y="1417796"/>
            <a:ext cx="3607555" cy="338554"/>
          </a:xfrm>
          <a:prstGeom prst="rect">
            <a:avLst/>
          </a:prstGeom>
          <a:solidFill>
            <a:schemeClr val="accent6">
              <a:lumMod val="60000"/>
              <a:lumOff val="40000"/>
            </a:schemeClr>
          </a:solidFill>
        </p:spPr>
        <p:txBody>
          <a:bodyPr wrap="square" lIns="457200" tIns="45720" rIns="457200" bIns="45720" rtlCol="0">
            <a:spAutoFit/>
          </a:bodyPr>
          <a:lstStyle/>
          <a:p>
            <a:pPr algn="ctr">
              <a:spcAft>
                <a:spcPts val="600"/>
              </a:spcAft>
            </a:pPr>
            <a:r>
              <a:rPr lang="en-US" sz="1600" b="1" dirty="0">
                <a:solidFill>
                  <a:schemeClr val="tx1">
                    <a:lumMod val="75000"/>
                    <a:lumOff val="25000"/>
                  </a:schemeClr>
                </a:solidFill>
                <a:latin typeface="Daytona" panose="020B0604030500040204" pitchFamily="34" charset="0"/>
              </a:rPr>
              <a:t>Cottage Courts</a:t>
            </a:r>
            <a:endParaRPr lang="en-US" sz="1400" dirty="0">
              <a:solidFill>
                <a:schemeClr val="tx1">
                  <a:lumMod val="75000"/>
                  <a:lumOff val="25000"/>
                </a:schemeClr>
              </a:solidFill>
              <a:latin typeface="Daytona" panose="020B0604030500040204" pitchFamily="34" charset="0"/>
            </a:endParaRPr>
          </a:p>
        </p:txBody>
      </p:sp>
      <p:pic>
        <p:nvPicPr>
          <p:cNvPr id="3078" name="Picture 6" descr="A photo of connected, modern traditional style row homes">
            <a:extLst>
              <a:ext uri="{FF2B5EF4-FFF2-40B4-BE49-F238E27FC236}">
                <a16:creationId xmlns:a16="http://schemas.microsoft.com/office/drawing/2014/main" id="{24AA22BF-AE67-ACBB-9815-0A01338F316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325427" y="1417796"/>
            <a:ext cx="3589764" cy="238728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C67715D-5D26-AB3F-2950-6EE989950BBD}"/>
              </a:ext>
            </a:extLst>
          </p:cNvPr>
          <p:cNvSpPr txBox="1"/>
          <p:nvPr/>
        </p:nvSpPr>
        <p:spPr>
          <a:xfrm>
            <a:off x="8323430" y="1412998"/>
            <a:ext cx="3607555" cy="338554"/>
          </a:xfrm>
          <a:prstGeom prst="rect">
            <a:avLst/>
          </a:prstGeom>
          <a:solidFill>
            <a:srgbClr val="78D4C0"/>
          </a:solidFill>
        </p:spPr>
        <p:txBody>
          <a:bodyPr wrap="square" lIns="457200" tIns="45720" rIns="457200" bIns="45720" rtlCol="0">
            <a:spAutoFit/>
          </a:bodyPr>
          <a:lstStyle/>
          <a:p>
            <a:pPr algn="ctr">
              <a:spcAft>
                <a:spcPts val="600"/>
              </a:spcAft>
            </a:pPr>
            <a:r>
              <a:rPr lang="en-US" sz="1600" b="1" dirty="0">
                <a:solidFill>
                  <a:schemeClr val="tx1">
                    <a:lumMod val="75000"/>
                    <a:lumOff val="25000"/>
                  </a:schemeClr>
                </a:solidFill>
                <a:latin typeface="Daytona" panose="020B0604030500040204" pitchFamily="34" charset="0"/>
              </a:rPr>
              <a:t>Modern Rowhomes</a:t>
            </a:r>
            <a:endParaRPr lang="en-US" sz="1400" dirty="0">
              <a:solidFill>
                <a:schemeClr val="tx1">
                  <a:lumMod val="75000"/>
                  <a:lumOff val="25000"/>
                </a:schemeClr>
              </a:solidFill>
              <a:latin typeface="Daytona" panose="020B0604030500040204" pitchFamily="34" charset="0"/>
            </a:endParaRPr>
          </a:p>
        </p:txBody>
      </p:sp>
      <p:pic>
        <p:nvPicPr>
          <p:cNvPr id="3082" name="Picture 10" descr="A photo of a two-story white and pink apartment building in a Spanish Colonial style with a set back entrance (also known as a forecourt) ">
            <a:extLst>
              <a:ext uri="{FF2B5EF4-FFF2-40B4-BE49-F238E27FC236}">
                <a16:creationId xmlns:a16="http://schemas.microsoft.com/office/drawing/2014/main" id="{A7DA0DBC-0B3F-23D0-D710-3B610454C22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530320" y="4041325"/>
            <a:ext cx="3589764" cy="238728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CED73A25-3EB6-E2EF-90A1-CD3293ABBC76}"/>
              </a:ext>
            </a:extLst>
          </p:cNvPr>
          <p:cNvSpPr txBox="1"/>
          <p:nvPr/>
        </p:nvSpPr>
        <p:spPr>
          <a:xfrm>
            <a:off x="4516102" y="6120251"/>
            <a:ext cx="3607555" cy="338554"/>
          </a:xfrm>
          <a:prstGeom prst="rect">
            <a:avLst/>
          </a:prstGeom>
          <a:solidFill>
            <a:srgbClr val="FFED99"/>
          </a:solidFill>
        </p:spPr>
        <p:txBody>
          <a:bodyPr wrap="square" lIns="457200" tIns="45720" rIns="457200" bIns="45720" rtlCol="0">
            <a:spAutoFit/>
          </a:bodyPr>
          <a:lstStyle/>
          <a:p>
            <a:pPr algn="ctr">
              <a:spcAft>
                <a:spcPts val="600"/>
              </a:spcAft>
            </a:pPr>
            <a:r>
              <a:rPr lang="en-US" sz="1600" b="1" dirty="0">
                <a:solidFill>
                  <a:schemeClr val="tx1">
                    <a:lumMod val="75000"/>
                    <a:lumOff val="25000"/>
                  </a:schemeClr>
                </a:solidFill>
                <a:latin typeface="Daytona" panose="020B0604030500040204" pitchFamily="34" charset="0"/>
              </a:rPr>
              <a:t>Small Multi-Family</a:t>
            </a:r>
            <a:endParaRPr lang="en-US" sz="1400" dirty="0">
              <a:solidFill>
                <a:schemeClr val="tx1">
                  <a:lumMod val="75000"/>
                  <a:lumOff val="25000"/>
                </a:schemeClr>
              </a:solidFill>
              <a:latin typeface="Daytona" panose="020B0604030500040204" pitchFamily="34" charset="0"/>
            </a:endParaRPr>
          </a:p>
        </p:txBody>
      </p:sp>
      <p:pic>
        <p:nvPicPr>
          <p:cNvPr id="3080" name="Picture 8" descr="A photo of red mid-rise apartments">
            <a:extLst>
              <a:ext uri="{FF2B5EF4-FFF2-40B4-BE49-F238E27FC236}">
                <a16:creationId xmlns:a16="http://schemas.microsoft.com/office/drawing/2014/main" id="{9A19CAAF-2A96-E6D2-636A-CC24D673D430}"/>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8325427" y="4041325"/>
            <a:ext cx="3589764" cy="239391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60D6528-B07F-6FE3-CB7E-ECDC94D872B3}"/>
              </a:ext>
            </a:extLst>
          </p:cNvPr>
          <p:cNvSpPr txBox="1"/>
          <p:nvPr/>
        </p:nvSpPr>
        <p:spPr>
          <a:xfrm>
            <a:off x="8325427" y="6120250"/>
            <a:ext cx="3607555" cy="338554"/>
          </a:xfrm>
          <a:prstGeom prst="rect">
            <a:avLst/>
          </a:prstGeom>
          <a:solidFill>
            <a:srgbClr val="FDB595"/>
          </a:solidFill>
        </p:spPr>
        <p:txBody>
          <a:bodyPr wrap="square" lIns="457200" tIns="45720" rIns="457200" bIns="45720" rtlCol="0">
            <a:spAutoFit/>
          </a:bodyPr>
          <a:lstStyle/>
          <a:p>
            <a:pPr algn="ctr">
              <a:spcAft>
                <a:spcPts val="600"/>
              </a:spcAft>
            </a:pPr>
            <a:r>
              <a:rPr lang="en-US" sz="1600" b="1" dirty="0">
                <a:solidFill>
                  <a:schemeClr val="tx1">
                    <a:lumMod val="75000"/>
                    <a:lumOff val="25000"/>
                  </a:schemeClr>
                </a:solidFill>
                <a:latin typeface="Daytona" panose="020B0604030500040204" pitchFamily="34" charset="0"/>
              </a:rPr>
              <a:t>Larger Multi-Family</a:t>
            </a:r>
            <a:endParaRPr lang="en-US" sz="1400" dirty="0">
              <a:solidFill>
                <a:schemeClr val="tx1">
                  <a:lumMod val="75000"/>
                  <a:lumOff val="25000"/>
                </a:schemeClr>
              </a:solidFill>
              <a:latin typeface="Daytona" panose="020B0604030500040204" pitchFamily="34" charset="0"/>
            </a:endParaRPr>
          </a:p>
        </p:txBody>
      </p:sp>
    </p:spTree>
    <p:extLst>
      <p:ext uri="{BB962C8B-B14F-4D97-AF65-F5344CB8AC3E}">
        <p14:creationId xmlns:p14="http://schemas.microsoft.com/office/powerpoint/2010/main" val="2750884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6C01-FC17-A2EA-35EB-53EE22E3370B}"/>
              </a:ext>
            </a:extLst>
          </p:cNvPr>
          <p:cNvSpPr>
            <a:spLocks noGrp="1"/>
          </p:cNvSpPr>
          <p:nvPr>
            <p:ph type="title"/>
          </p:nvPr>
        </p:nvSpPr>
        <p:spPr>
          <a:xfrm>
            <a:off x="251926" y="253159"/>
            <a:ext cx="11663265" cy="850712"/>
          </a:xfrm>
          <a:solidFill>
            <a:srgbClr val="00773F"/>
          </a:solidFill>
        </p:spPr>
        <p:txBody>
          <a:bodyPr lIns="548640">
            <a:noAutofit/>
          </a:bodyPr>
          <a:lstStyle/>
          <a:p>
            <a:pPr marL="9525"/>
            <a:r>
              <a:rPr lang="en-US" sz="3200" spc="50" dirty="0"/>
              <a:t>Won’t density impact parking &amp; traffic?</a:t>
            </a:r>
          </a:p>
        </p:txBody>
      </p:sp>
      <p:pic>
        <p:nvPicPr>
          <p:cNvPr id="57" name="Picture 56">
            <a:extLst>
              <a:ext uri="{FF2B5EF4-FFF2-40B4-BE49-F238E27FC236}">
                <a16:creationId xmlns:a16="http://schemas.microsoft.com/office/drawing/2014/main" id="{1D419577-B3CA-22F9-8995-FA14A93D1A89}"/>
              </a:ext>
              <a:ext uri="{C183D7F6-B498-43B3-948B-1728B52AA6E4}">
                <adec:decorative xmlns:adec="http://schemas.microsoft.com/office/drawing/2017/decorative" val="1"/>
              </a:ext>
            </a:extLst>
          </p:cNvPr>
          <p:cNvPicPr>
            <a:picLocks noChangeAspect="1"/>
          </p:cNvPicPr>
          <p:nvPr/>
        </p:nvPicPr>
        <p:blipFill rotWithShape="1">
          <a:blip r:embed="rId3" cstate="screen">
            <a:alphaModFix amt="27000"/>
            <a:extLst>
              <a:ext uri="{28A0092B-C50C-407E-A947-70E740481C1C}">
                <a14:useLocalDpi xmlns:a14="http://schemas.microsoft.com/office/drawing/2010/main"/>
              </a:ext>
            </a:extLst>
          </a:blip>
          <a:srcRect/>
          <a:stretch/>
        </p:blipFill>
        <p:spPr>
          <a:xfrm>
            <a:off x="7211021" y="253158"/>
            <a:ext cx="4719964" cy="850713"/>
          </a:xfrm>
          <a:prstGeom prst="rect">
            <a:avLst/>
          </a:prstGeom>
        </p:spPr>
      </p:pic>
      <p:sp>
        <p:nvSpPr>
          <p:cNvPr id="7" name="TextBox 6">
            <a:extLst>
              <a:ext uri="{FF2B5EF4-FFF2-40B4-BE49-F238E27FC236}">
                <a16:creationId xmlns:a16="http://schemas.microsoft.com/office/drawing/2014/main" id="{3B57088A-7F97-C35D-E6E7-DDB019EBB93E}"/>
              </a:ext>
            </a:extLst>
          </p:cNvPr>
          <p:cNvSpPr txBox="1"/>
          <p:nvPr/>
        </p:nvSpPr>
        <p:spPr>
          <a:xfrm>
            <a:off x="512719" y="1393339"/>
            <a:ext cx="4650124" cy="4878259"/>
          </a:xfrm>
          <a:prstGeom prst="rect">
            <a:avLst/>
          </a:prstGeom>
          <a:noFill/>
        </p:spPr>
        <p:txBody>
          <a:bodyPr wrap="square" rtlCol="0">
            <a:spAutoFit/>
          </a:bodyPr>
          <a:lstStyle/>
          <a:p>
            <a:pPr>
              <a:spcAft>
                <a:spcPts val="1200"/>
              </a:spcAft>
            </a:pPr>
            <a:r>
              <a:rPr lang="en-US" sz="2100" b="1" dirty="0">
                <a:solidFill>
                  <a:srgbClr val="00773F"/>
                </a:solidFill>
                <a:latin typeface="Aptos" panose="020B0004020202020204" pitchFamily="34" charset="0"/>
              </a:rPr>
              <a:t>Lower density housing…</a:t>
            </a:r>
          </a:p>
          <a:p>
            <a:pPr marL="285750" indent="-285750">
              <a:spcAft>
                <a:spcPts val="1200"/>
              </a:spcAft>
              <a:buFont typeface="Arial" panose="020B0604020202020204" pitchFamily="34" charset="0"/>
              <a:buChar char="•"/>
            </a:pPr>
            <a:r>
              <a:rPr lang="en-US" sz="1900" dirty="0">
                <a:solidFill>
                  <a:schemeClr val="tx1">
                    <a:lumMod val="75000"/>
                    <a:lumOff val="25000"/>
                  </a:schemeClr>
                </a:solidFill>
                <a:latin typeface="Aptos" panose="020B0004020202020204" pitchFamily="34" charset="0"/>
              </a:rPr>
              <a:t>Requires more and longer car trips to work, school and the store.</a:t>
            </a:r>
          </a:p>
          <a:p>
            <a:pPr marL="285750" indent="-285750">
              <a:spcAft>
                <a:spcPts val="1200"/>
              </a:spcAft>
              <a:buFont typeface="Arial" panose="020B0604020202020204" pitchFamily="34" charset="0"/>
              <a:buChar char="•"/>
            </a:pPr>
            <a:r>
              <a:rPr lang="en-US" sz="1900" dirty="0">
                <a:solidFill>
                  <a:schemeClr val="tx1">
                    <a:lumMod val="75000"/>
                    <a:lumOff val="25000"/>
                  </a:schemeClr>
                </a:solidFill>
                <a:latin typeface="Aptos" panose="020B0004020202020204" pitchFamily="34" charset="0"/>
              </a:rPr>
              <a:t>Makes owning a car a necessity (many single-family homes have two or more cars).</a:t>
            </a:r>
          </a:p>
          <a:p>
            <a:pPr>
              <a:spcAft>
                <a:spcPts val="1200"/>
              </a:spcAft>
            </a:pPr>
            <a:r>
              <a:rPr lang="en-US" sz="2100" b="1" dirty="0">
                <a:solidFill>
                  <a:srgbClr val="00773F"/>
                </a:solidFill>
                <a:latin typeface="Aptos" panose="020B0004020202020204" pitchFamily="34" charset="0"/>
              </a:rPr>
              <a:t>Higher density housing…</a:t>
            </a:r>
          </a:p>
          <a:p>
            <a:pPr marL="285750" indent="-285750">
              <a:spcAft>
                <a:spcPts val="1200"/>
              </a:spcAft>
              <a:buFont typeface="Arial" panose="020B0604020202020204" pitchFamily="34" charset="0"/>
              <a:buChar char="•"/>
            </a:pPr>
            <a:r>
              <a:rPr lang="en-US" sz="1900" dirty="0">
                <a:solidFill>
                  <a:schemeClr val="tx1">
                    <a:lumMod val="75000"/>
                    <a:lumOff val="25000"/>
                  </a:schemeClr>
                </a:solidFill>
                <a:latin typeface="Aptos" panose="020B0004020202020204" pitchFamily="34" charset="0"/>
              </a:rPr>
              <a:t>Puts people closer to jobs, school, </a:t>
            </a:r>
            <a:br>
              <a:rPr lang="en-US" sz="1900" dirty="0">
                <a:solidFill>
                  <a:schemeClr val="tx1">
                    <a:lumMod val="75000"/>
                    <a:lumOff val="25000"/>
                  </a:schemeClr>
                </a:solidFill>
                <a:latin typeface="Aptos" panose="020B0004020202020204" pitchFamily="34" charset="0"/>
              </a:rPr>
            </a:br>
            <a:r>
              <a:rPr lang="en-US" sz="1900" dirty="0">
                <a:solidFill>
                  <a:schemeClr val="tx1">
                    <a:lumMod val="75000"/>
                    <a:lumOff val="25000"/>
                  </a:schemeClr>
                </a:solidFill>
                <a:latin typeface="Aptos" panose="020B0004020202020204" pitchFamily="34" charset="0"/>
              </a:rPr>
              <a:t>shopping and other destinations.</a:t>
            </a:r>
          </a:p>
          <a:p>
            <a:pPr marL="285750" indent="-285750">
              <a:spcAft>
                <a:spcPts val="1200"/>
              </a:spcAft>
              <a:buFont typeface="Arial" panose="020B0604020202020204" pitchFamily="34" charset="0"/>
              <a:buChar char="•"/>
            </a:pPr>
            <a:r>
              <a:rPr lang="en-US" sz="1900" dirty="0">
                <a:solidFill>
                  <a:schemeClr val="tx1">
                    <a:lumMod val="75000"/>
                    <a:lumOff val="25000"/>
                  </a:schemeClr>
                </a:solidFill>
                <a:latin typeface="Aptos" panose="020B0004020202020204" pitchFamily="34" charset="0"/>
              </a:rPr>
              <a:t>Allows some trips to be walking or rolling, bike rides or by transit.</a:t>
            </a:r>
          </a:p>
          <a:p>
            <a:pPr marL="285750" indent="-285750">
              <a:spcAft>
                <a:spcPts val="1200"/>
              </a:spcAft>
              <a:buFont typeface="Arial" panose="020B0604020202020204" pitchFamily="34" charset="0"/>
              <a:buChar char="•"/>
            </a:pPr>
            <a:r>
              <a:rPr lang="en-US" sz="1900" dirty="0">
                <a:solidFill>
                  <a:schemeClr val="tx1">
                    <a:lumMod val="75000"/>
                    <a:lumOff val="25000"/>
                  </a:schemeClr>
                </a:solidFill>
                <a:latin typeface="Aptos" panose="020B0004020202020204" pitchFamily="34" charset="0"/>
              </a:rPr>
              <a:t>Owning a car is optional (many higher density homes have only one car).</a:t>
            </a:r>
          </a:p>
        </p:txBody>
      </p:sp>
      <p:pic>
        <p:nvPicPr>
          <p:cNvPr id="4" name="Picture 3" descr="A street with small houses and cars parked and driving on the street">
            <a:extLst>
              <a:ext uri="{FF2B5EF4-FFF2-40B4-BE49-F238E27FC236}">
                <a16:creationId xmlns:a16="http://schemas.microsoft.com/office/drawing/2014/main" id="{3A2A728D-5AB0-9216-8574-5A830151813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78622" y="1393339"/>
            <a:ext cx="5626567" cy="2318033"/>
          </a:xfrm>
          <a:prstGeom prst="rect">
            <a:avLst/>
          </a:prstGeom>
        </p:spPr>
      </p:pic>
      <p:sp>
        <p:nvSpPr>
          <p:cNvPr id="5" name="TextBox 4">
            <a:extLst>
              <a:ext uri="{FF2B5EF4-FFF2-40B4-BE49-F238E27FC236}">
                <a16:creationId xmlns:a16="http://schemas.microsoft.com/office/drawing/2014/main" id="{C064AD6E-7302-02D1-F5CC-B4148E046309}"/>
              </a:ext>
            </a:extLst>
          </p:cNvPr>
          <p:cNvSpPr txBox="1"/>
          <p:nvPr/>
        </p:nvSpPr>
        <p:spPr>
          <a:xfrm>
            <a:off x="8919767" y="3465151"/>
            <a:ext cx="3011218" cy="246221"/>
          </a:xfrm>
          <a:prstGeom prst="rect">
            <a:avLst/>
          </a:prstGeom>
          <a:noFill/>
        </p:spPr>
        <p:txBody>
          <a:bodyPr wrap="square" rtlCol="0">
            <a:spAutoFit/>
          </a:bodyPr>
          <a:lstStyle/>
          <a:p>
            <a:pPr algn="r"/>
            <a:r>
              <a:rPr lang="en-US" sz="1000" dirty="0">
                <a:solidFill>
                  <a:schemeClr val="bg1"/>
                </a:solidFill>
              </a:rPr>
              <a:t>”City Streets” by Mr. Thinktank </a:t>
            </a:r>
            <a:r>
              <a:rPr lang="en-US" sz="1000" dirty="0">
                <a:solidFill>
                  <a:schemeClr val="bg1"/>
                </a:solidFill>
                <a:hlinkClick r:id="rId5">
                  <a:extLst>
                    <a:ext uri="{A12FA001-AC4F-418D-AE19-62706E023703}">
                      <ahyp:hlinkClr xmlns:ahyp="http://schemas.microsoft.com/office/drawing/2018/hyperlinkcolor" val="tx"/>
                    </a:ext>
                  </a:extLst>
                </a:hlinkClick>
              </a:rPr>
              <a:t>CC BY 2.0</a:t>
            </a:r>
            <a:r>
              <a:rPr lang="en-US" sz="1000" dirty="0">
                <a:solidFill>
                  <a:schemeClr val="bg1"/>
                </a:solidFill>
              </a:rPr>
              <a:t> DEED</a:t>
            </a:r>
          </a:p>
        </p:txBody>
      </p:sp>
      <p:pic>
        <p:nvPicPr>
          <p:cNvPr id="9" name="Picture 8" descr="A picture of a sidewalk outside of a cafe, with people sitting at tables outside, people walking, and bikes parked.">
            <a:extLst>
              <a:ext uri="{FF2B5EF4-FFF2-40B4-BE49-F238E27FC236}">
                <a16:creationId xmlns:a16="http://schemas.microsoft.com/office/drawing/2014/main" id="{BECEA128-70C3-FD03-D397-4704D5C6173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07282" y="3887987"/>
            <a:ext cx="5597907" cy="2618041"/>
          </a:xfrm>
          <a:prstGeom prst="rect">
            <a:avLst/>
          </a:prstGeom>
        </p:spPr>
      </p:pic>
      <p:sp>
        <p:nvSpPr>
          <p:cNvPr id="10" name="TextBox 9">
            <a:extLst>
              <a:ext uri="{FF2B5EF4-FFF2-40B4-BE49-F238E27FC236}">
                <a16:creationId xmlns:a16="http://schemas.microsoft.com/office/drawing/2014/main" id="{749C9F3C-19DB-5F64-1438-C9246AFD22A2}"/>
              </a:ext>
            </a:extLst>
          </p:cNvPr>
          <p:cNvSpPr txBox="1"/>
          <p:nvPr/>
        </p:nvSpPr>
        <p:spPr>
          <a:xfrm>
            <a:off x="8281555" y="6270696"/>
            <a:ext cx="3649430" cy="246221"/>
          </a:xfrm>
          <a:prstGeom prst="rect">
            <a:avLst/>
          </a:prstGeom>
          <a:noFill/>
        </p:spPr>
        <p:txBody>
          <a:bodyPr wrap="square" rtlCol="0">
            <a:spAutoFit/>
          </a:bodyPr>
          <a:lstStyle/>
          <a:p>
            <a:pPr algn="r"/>
            <a:r>
              <a:rPr lang="en-US" sz="1000" dirty="0">
                <a:solidFill>
                  <a:schemeClr val="bg1"/>
                </a:solidFill>
              </a:rPr>
              <a:t>”Friendly Neighborhood in CA” by La </a:t>
            </a:r>
            <a:r>
              <a:rPr lang="en-US" sz="1000" dirty="0" err="1">
                <a:solidFill>
                  <a:schemeClr val="bg1"/>
                </a:solidFill>
              </a:rPr>
              <a:t>Citta</a:t>
            </a:r>
            <a:r>
              <a:rPr lang="en-US" sz="1000" dirty="0">
                <a:solidFill>
                  <a:schemeClr val="bg1"/>
                </a:solidFill>
              </a:rPr>
              <a:t> Vita </a:t>
            </a:r>
            <a:r>
              <a:rPr lang="en-US" sz="1000" dirty="0">
                <a:solidFill>
                  <a:schemeClr val="bg1"/>
                </a:solidFill>
                <a:hlinkClick r:id="rId5">
                  <a:extLst>
                    <a:ext uri="{A12FA001-AC4F-418D-AE19-62706E023703}">
                      <ahyp:hlinkClr xmlns:ahyp="http://schemas.microsoft.com/office/drawing/2018/hyperlinkcolor" val="tx"/>
                    </a:ext>
                  </a:extLst>
                </a:hlinkClick>
              </a:rPr>
              <a:t>CC BY-SA 2.0</a:t>
            </a:r>
            <a:r>
              <a:rPr lang="en-US" sz="1000" dirty="0">
                <a:solidFill>
                  <a:schemeClr val="bg1"/>
                </a:solidFill>
              </a:rPr>
              <a:t> DEED</a:t>
            </a:r>
          </a:p>
        </p:txBody>
      </p:sp>
    </p:spTree>
    <p:extLst>
      <p:ext uri="{BB962C8B-B14F-4D97-AF65-F5344CB8AC3E}">
        <p14:creationId xmlns:p14="http://schemas.microsoft.com/office/powerpoint/2010/main" val="3160087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6C01-FC17-A2EA-35EB-53EE22E3370B}"/>
              </a:ext>
            </a:extLst>
          </p:cNvPr>
          <p:cNvSpPr>
            <a:spLocks noGrp="1"/>
          </p:cNvSpPr>
          <p:nvPr>
            <p:ph type="title"/>
          </p:nvPr>
        </p:nvSpPr>
        <p:spPr>
          <a:xfrm>
            <a:off x="251926" y="253159"/>
            <a:ext cx="11663265" cy="850712"/>
          </a:xfrm>
          <a:solidFill>
            <a:srgbClr val="00773F"/>
          </a:solidFill>
        </p:spPr>
        <p:txBody>
          <a:bodyPr lIns="548640">
            <a:normAutofit/>
          </a:bodyPr>
          <a:lstStyle/>
          <a:p>
            <a:r>
              <a:rPr lang="en-US" sz="3200" spc="50" dirty="0"/>
              <a:t>Will higher density buildings impact prices?</a:t>
            </a:r>
          </a:p>
        </p:txBody>
      </p:sp>
      <p:pic>
        <p:nvPicPr>
          <p:cNvPr id="57" name="Picture 56">
            <a:extLst>
              <a:ext uri="{FF2B5EF4-FFF2-40B4-BE49-F238E27FC236}">
                <a16:creationId xmlns:a16="http://schemas.microsoft.com/office/drawing/2014/main" id="{1D419577-B3CA-22F9-8995-FA14A93D1A89}"/>
              </a:ext>
              <a:ext uri="{C183D7F6-B498-43B3-948B-1728B52AA6E4}">
                <adec:decorative xmlns:adec="http://schemas.microsoft.com/office/drawing/2017/decorative" val="1"/>
              </a:ext>
            </a:extLst>
          </p:cNvPr>
          <p:cNvPicPr>
            <a:picLocks noChangeAspect="1"/>
          </p:cNvPicPr>
          <p:nvPr/>
        </p:nvPicPr>
        <p:blipFill rotWithShape="1">
          <a:blip r:embed="rId3" cstate="screen">
            <a:alphaModFix amt="27000"/>
            <a:extLst>
              <a:ext uri="{28A0092B-C50C-407E-A947-70E740481C1C}">
                <a14:useLocalDpi xmlns:a14="http://schemas.microsoft.com/office/drawing/2010/main"/>
              </a:ext>
            </a:extLst>
          </a:blip>
          <a:srcRect/>
          <a:stretch/>
        </p:blipFill>
        <p:spPr>
          <a:xfrm>
            <a:off x="7211021" y="253158"/>
            <a:ext cx="4719964" cy="850713"/>
          </a:xfrm>
          <a:prstGeom prst="rect">
            <a:avLst/>
          </a:prstGeom>
        </p:spPr>
      </p:pic>
      <p:sp>
        <p:nvSpPr>
          <p:cNvPr id="5" name="TextBox 4">
            <a:extLst>
              <a:ext uri="{FF2B5EF4-FFF2-40B4-BE49-F238E27FC236}">
                <a16:creationId xmlns:a16="http://schemas.microsoft.com/office/drawing/2014/main" id="{54956C7E-47D4-D0FC-ED94-E75B942BE441}"/>
              </a:ext>
            </a:extLst>
          </p:cNvPr>
          <p:cNvSpPr txBox="1"/>
          <p:nvPr/>
        </p:nvSpPr>
        <p:spPr>
          <a:xfrm>
            <a:off x="512719" y="1211495"/>
            <a:ext cx="6791886" cy="5232202"/>
          </a:xfrm>
          <a:prstGeom prst="rect">
            <a:avLst/>
          </a:prstGeom>
          <a:noFill/>
        </p:spPr>
        <p:txBody>
          <a:bodyPr wrap="square" lIns="91440" tIns="45720" rIns="91440" bIns="45720" rtlCol="0" anchor="t">
            <a:spAutoFit/>
          </a:bodyPr>
          <a:lstStyle/>
          <a:p>
            <a:pPr>
              <a:spcAft>
                <a:spcPts val="1200"/>
              </a:spcAft>
            </a:pPr>
            <a:r>
              <a:rPr lang="en-US" sz="2100" b="1" dirty="0">
                <a:solidFill>
                  <a:srgbClr val="00773F"/>
                </a:solidFill>
                <a:latin typeface="Aptos" panose="020B0004020202020204" pitchFamily="34" charset="0"/>
              </a:rPr>
              <a:t>A reason homes are expensive because we don’t have enough to meet our needs.</a:t>
            </a:r>
          </a:p>
          <a:p>
            <a:pPr marL="285750" indent="-285750">
              <a:spcAft>
                <a:spcPts val="1200"/>
              </a:spcAft>
              <a:buFont typeface="Arial" panose="020B0604020202020204" pitchFamily="34" charset="0"/>
              <a:buChar char="•"/>
            </a:pPr>
            <a:r>
              <a:rPr lang="en-US" dirty="0">
                <a:latin typeface="Aptos" panose="020B0004020202020204" pitchFamily="34" charset="0"/>
              </a:rPr>
              <a:t>New homes are expensive to build. New home prices and rents often reflect that.</a:t>
            </a:r>
          </a:p>
          <a:p>
            <a:pPr marL="285750" indent="-285750">
              <a:spcAft>
                <a:spcPts val="1200"/>
              </a:spcAft>
              <a:buFont typeface="Arial" panose="020B0604020202020204" pitchFamily="34" charset="0"/>
              <a:buChar char="•"/>
            </a:pPr>
            <a:r>
              <a:rPr lang="en-US" dirty="0">
                <a:latin typeface="Aptos" panose="020B0004020202020204" pitchFamily="34" charset="0"/>
              </a:rPr>
              <a:t>There is a lot of competition for too few homes, so even older homes can be rented or sold for more.</a:t>
            </a:r>
          </a:p>
          <a:p>
            <a:pPr marL="285750" indent="-285750">
              <a:spcAft>
                <a:spcPts val="1200"/>
              </a:spcAft>
              <a:buFont typeface="Arial" panose="020B0604020202020204" pitchFamily="34" charset="0"/>
              <a:buChar char="•"/>
            </a:pPr>
            <a:r>
              <a:rPr lang="en-US" dirty="0">
                <a:latin typeface="Aptos" panose="020B0004020202020204" pitchFamily="34" charset="0"/>
              </a:rPr>
              <a:t>Local programs and services can help support vulnerable residents as new homes are built.</a:t>
            </a:r>
          </a:p>
          <a:p>
            <a:pPr>
              <a:spcAft>
                <a:spcPts val="1200"/>
              </a:spcAft>
            </a:pPr>
            <a:r>
              <a:rPr lang="en-US" sz="2100" b="1" dirty="0">
                <a:solidFill>
                  <a:srgbClr val="00773F"/>
                </a:solidFill>
                <a:latin typeface="Aptos" panose="020B0004020202020204" pitchFamily="34" charset="0"/>
              </a:rPr>
              <a:t>Building more diverse housing types can help reduce prices and rents over time.</a:t>
            </a:r>
          </a:p>
          <a:p>
            <a:pPr marL="285750" indent="-285750">
              <a:spcAft>
                <a:spcPts val="1200"/>
              </a:spcAft>
              <a:buFont typeface="Arial" panose="020B0604020202020204" pitchFamily="34" charset="0"/>
              <a:buChar char="•"/>
            </a:pPr>
            <a:r>
              <a:rPr lang="en-US" dirty="0">
                <a:latin typeface="Aptos" panose="020B0004020202020204" pitchFamily="34" charset="0"/>
              </a:rPr>
              <a:t>Older homes can be “freed up” as people move into new units.</a:t>
            </a:r>
          </a:p>
          <a:p>
            <a:pPr marL="285750" indent="-285750">
              <a:spcAft>
                <a:spcPts val="1200"/>
              </a:spcAft>
              <a:buFont typeface="Arial" panose="020B0604020202020204" pitchFamily="34" charset="0"/>
              <a:buChar char="•"/>
            </a:pPr>
            <a:r>
              <a:rPr lang="en-US" dirty="0">
                <a:latin typeface="Aptos" panose="020B0004020202020204" pitchFamily="34" charset="0"/>
              </a:rPr>
              <a:t>Empty nesters can move out of larger homes into smaller homes close by.</a:t>
            </a:r>
          </a:p>
          <a:p>
            <a:pPr marL="285750" indent="-285750">
              <a:spcAft>
                <a:spcPts val="1200"/>
              </a:spcAft>
              <a:buFont typeface="Arial" panose="020B0604020202020204" pitchFamily="34" charset="0"/>
              <a:buChar char="•"/>
            </a:pPr>
            <a:r>
              <a:rPr lang="en-US" dirty="0">
                <a:latin typeface="Aptos" panose="020B0004020202020204" pitchFamily="34" charset="0"/>
              </a:rPr>
              <a:t>Over time, supply is in better synch with demand.</a:t>
            </a:r>
          </a:p>
        </p:txBody>
      </p:sp>
      <p:pic>
        <p:nvPicPr>
          <p:cNvPr id="7" name="Picture 6" descr="A key on a keychain over a map&#10;&#10;Description automatically generated">
            <a:extLst>
              <a:ext uri="{FF2B5EF4-FFF2-40B4-BE49-F238E27FC236}">
                <a16:creationId xmlns:a16="http://schemas.microsoft.com/office/drawing/2014/main" id="{51310A80-5424-A59A-1E9E-A45A11AFC9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84542" y="1103871"/>
            <a:ext cx="3572921" cy="5792040"/>
          </a:xfrm>
          <a:prstGeom prst="rect">
            <a:avLst/>
          </a:prstGeom>
        </p:spPr>
      </p:pic>
    </p:spTree>
    <p:extLst>
      <p:ext uri="{BB962C8B-B14F-4D97-AF65-F5344CB8AC3E}">
        <p14:creationId xmlns:p14="http://schemas.microsoft.com/office/powerpoint/2010/main" val="1208083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6C01-FC17-A2EA-35EB-53EE22E3370B}"/>
              </a:ext>
            </a:extLst>
          </p:cNvPr>
          <p:cNvSpPr>
            <a:spLocks noGrp="1"/>
          </p:cNvSpPr>
          <p:nvPr>
            <p:ph type="title"/>
          </p:nvPr>
        </p:nvSpPr>
        <p:spPr>
          <a:xfrm>
            <a:off x="251926" y="253159"/>
            <a:ext cx="11663265" cy="850712"/>
          </a:xfrm>
          <a:solidFill>
            <a:srgbClr val="00773F"/>
          </a:solidFill>
        </p:spPr>
        <p:txBody>
          <a:bodyPr lIns="548640">
            <a:normAutofit/>
          </a:bodyPr>
          <a:lstStyle/>
          <a:p>
            <a:r>
              <a:rPr lang="en-US" sz="3000" spc="50" dirty="0"/>
              <a:t>What will density mean for our sense of community?</a:t>
            </a:r>
          </a:p>
        </p:txBody>
      </p:sp>
      <p:pic>
        <p:nvPicPr>
          <p:cNvPr id="57" name="Picture 56">
            <a:extLst>
              <a:ext uri="{FF2B5EF4-FFF2-40B4-BE49-F238E27FC236}">
                <a16:creationId xmlns:a16="http://schemas.microsoft.com/office/drawing/2014/main" id="{1D419577-B3CA-22F9-8995-FA14A93D1A89}"/>
              </a:ext>
              <a:ext uri="{C183D7F6-B498-43B3-948B-1728B52AA6E4}">
                <adec:decorative xmlns:adec="http://schemas.microsoft.com/office/drawing/2017/decorative" val="1"/>
              </a:ext>
            </a:extLst>
          </p:cNvPr>
          <p:cNvPicPr>
            <a:picLocks noChangeAspect="1"/>
          </p:cNvPicPr>
          <p:nvPr/>
        </p:nvPicPr>
        <p:blipFill rotWithShape="1">
          <a:blip r:embed="rId3" cstate="screen">
            <a:alphaModFix amt="27000"/>
            <a:extLst>
              <a:ext uri="{28A0092B-C50C-407E-A947-70E740481C1C}">
                <a14:useLocalDpi xmlns:a14="http://schemas.microsoft.com/office/drawing/2010/main"/>
              </a:ext>
            </a:extLst>
          </a:blip>
          <a:srcRect/>
          <a:stretch/>
        </p:blipFill>
        <p:spPr>
          <a:xfrm>
            <a:off x="7211021" y="253158"/>
            <a:ext cx="4719964" cy="850713"/>
          </a:xfrm>
          <a:prstGeom prst="rect">
            <a:avLst/>
          </a:prstGeom>
        </p:spPr>
      </p:pic>
      <p:sp>
        <p:nvSpPr>
          <p:cNvPr id="5" name="TextBox 4">
            <a:extLst>
              <a:ext uri="{FF2B5EF4-FFF2-40B4-BE49-F238E27FC236}">
                <a16:creationId xmlns:a16="http://schemas.microsoft.com/office/drawing/2014/main" id="{54956C7E-47D4-D0FC-ED94-E75B942BE441}"/>
              </a:ext>
            </a:extLst>
          </p:cNvPr>
          <p:cNvSpPr txBox="1"/>
          <p:nvPr/>
        </p:nvSpPr>
        <p:spPr>
          <a:xfrm>
            <a:off x="512720" y="1360662"/>
            <a:ext cx="4945546" cy="4308872"/>
          </a:xfrm>
          <a:prstGeom prst="rect">
            <a:avLst/>
          </a:prstGeom>
          <a:noFill/>
        </p:spPr>
        <p:txBody>
          <a:bodyPr wrap="square" rtlCol="0">
            <a:spAutoFit/>
          </a:bodyPr>
          <a:lstStyle/>
          <a:p>
            <a:pPr>
              <a:spcAft>
                <a:spcPts val="1200"/>
              </a:spcAft>
            </a:pPr>
            <a:r>
              <a:rPr lang="en-US" sz="2100" b="1" dirty="0">
                <a:solidFill>
                  <a:srgbClr val="00773F"/>
                </a:solidFill>
                <a:latin typeface="Aptos" panose="020B0004020202020204" pitchFamily="34" charset="0"/>
              </a:rPr>
              <a:t>Community is…</a:t>
            </a:r>
          </a:p>
          <a:p>
            <a:pPr marL="285750" indent="-285750">
              <a:spcAft>
                <a:spcPts val="1200"/>
              </a:spcAft>
              <a:buFont typeface="Arial" panose="020B0604020202020204" pitchFamily="34" charset="0"/>
              <a:buChar char="•"/>
            </a:pPr>
            <a:r>
              <a:rPr lang="en-US" sz="1900" dirty="0">
                <a:solidFill>
                  <a:schemeClr val="tx1">
                    <a:lumMod val="75000"/>
                    <a:lumOff val="25000"/>
                  </a:schemeClr>
                </a:solidFill>
                <a:latin typeface="Aptos" panose="020B0004020202020204" pitchFamily="34" charset="0"/>
              </a:rPr>
              <a:t>Preventing displacement – keeping our neighbors housed</a:t>
            </a:r>
          </a:p>
          <a:p>
            <a:pPr marL="285750" indent="-285750">
              <a:spcAft>
                <a:spcPts val="1200"/>
              </a:spcAft>
              <a:buFont typeface="Arial" panose="020B0604020202020204" pitchFamily="34" charset="0"/>
              <a:buChar char="•"/>
            </a:pPr>
            <a:r>
              <a:rPr lang="en-US" sz="1900" dirty="0">
                <a:solidFill>
                  <a:schemeClr val="tx1">
                    <a:lumMod val="75000"/>
                    <a:lumOff val="25000"/>
                  </a:schemeClr>
                </a:solidFill>
                <a:latin typeface="Aptos" panose="020B0004020202020204" pitchFamily="34" charset="0"/>
              </a:rPr>
              <a:t>Welcoming new neighbors</a:t>
            </a:r>
          </a:p>
          <a:p>
            <a:pPr marL="285750" indent="-285750">
              <a:spcAft>
                <a:spcPts val="1200"/>
              </a:spcAft>
              <a:buFont typeface="Arial" panose="020B0604020202020204" pitchFamily="34" charset="0"/>
              <a:buChar char="•"/>
            </a:pPr>
            <a:r>
              <a:rPr lang="en-US" sz="1900" dirty="0">
                <a:solidFill>
                  <a:schemeClr val="tx1">
                    <a:lumMod val="75000"/>
                    <a:lumOff val="25000"/>
                  </a:schemeClr>
                </a:solidFill>
                <a:latin typeface="Aptos" panose="020B0004020202020204" pitchFamily="34" charset="0"/>
              </a:rPr>
              <a:t>Supporting local workers</a:t>
            </a:r>
          </a:p>
          <a:p>
            <a:pPr marL="285750" indent="-285750">
              <a:spcAft>
                <a:spcPts val="1200"/>
              </a:spcAft>
              <a:buFont typeface="Arial" panose="020B0604020202020204" pitchFamily="34" charset="0"/>
              <a:buChar char="•"/>
            </a:pPr>
            <a:r>
              <a:rPr lang="en-US" sz="1900" dirty="0">
                <a:solidFill>
                  <a:schemeClr val="tx1">
                    <a:lumMod val="75000"/>
                    <a:lumOff val="25000"/>
                  </a:schemeClr>
                </a:solidFill>
                <a:latin typeface="Aptos" panose="020B0004020202020204" pitchFamily="34" charset="0"/>
              </a:rPr>
              <a:t>Increasing opportunities for local businesses</a:t>
            </a:r>
          </a:p>
          <a:p>
            <a:pPr>
              <a:spcAft>
                <a:spcPts val="1200"/>
              </a:spcAft>
            </a:pPr>
            <a:r>
              <a:rPr lang="en-US" sz="2000" b="1" dirty="0">
                <a:solidFill>
                  <a:srgbClr val="00773F"/>
                </a:solidFill>
                <a:latin typeface="Aptos" panose="020B0004020202020204" pitchFamily="34" charset="0"/>
              </a:rPr>
              <a:t>Adding more housing choices can help build a more inclusive, vibrant and sustainable community</a:t>
            </a:r>
          </a:p>
          <a:p>
            <a:pPr marL="285750" indent="-285750">
              <a:spcAft>
                <a:spcPts val="1200"/>
              </a:spcAft>
              <a:buFont typeface="Arial" panose="020B0604020202020204" pitchFamily="34" charset="0"/>
              <a:buChar char="•"/>
            </a:pPr>
            <a:endParaRPr lang="en-US" sz="1900" dirty="0">
              <a:solidFill>
                <a:schemeClr val="tx1">
                  <a:lumMod val="75000"/>
                  <a:lumOff val="25000"/>
                </a:schemeClr>
              </a:solidFill>
              <a:latin typeface="Aptos" panose="020B0004020202020204" pitchFamily="34" charset="0"/>
            </a:endParaRPr>
          </a:p>
        </p:txBody>
      </p:sp>
      <p:pic>
        <p:nvPicPr>
          <p:cNvPr id="5122" name="Picture 2" descr="An illustration showing a neighborhood with a plaza in the middle filled with people, all under an umbrella">
            <a:extLst>
              <a:ext uri="{FF2B5EF4-FFF2-40B4-BE49-F238E27FC236}">
                <a16:creationId xmlns:a16="http://schemas.microsoft.com/office/drawing/2014/main" id="{F513B558-CD6F-BF6C-B2AD-B8F815721D3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22798" y="647114"/>
            <a:ext cx="6317276" cy="6210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847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480D8D-3E2B-10CA-587F-875603F1D4F6}"/>
              </a:ext>
              <a:ext uri="{C183D7F6-B498-43B3-948B-1728B52AA6E4}">
                <adec:decorative xmlns:adec="http://schemas.microsoft.com/office/drawing/2017/decorative" val="1"/>
              </a:ext>
            </a:extLst>
          </p:cNvPr>
          <p:cNvPicPr>
            <a:picLocks noChangeAspect="1"/>
          </p:cNvPicPr>
          <p:nvPr/>
        </p:nvPicPr>
        <p:blipFill rotWithShape="1">
          <a:blip r:embed="rId3" cstate="screen">
            <a:alphaModFix amt="19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Title 10">
            <a:extLst>
              <a:ext uri="{FF2B5EF4-FFF2-40B4-BE49-F238E27FC236}">
                <a16:creationId xmlns:a16="http://schemas.microsoft.com/office/drawing/2014/main" id="{5F6C8A2C-809C-CF2D-67FF-73BB0986EEB2}"/>
              </a:ext>
            </a:extLst>
          </p:cNvPr>
          <p:cNvSpPr>
            <a:spLocks noGrp="1"/>
          </p:cNvSpPr>
          <p:nvPr>
            <p:ph type="title"/>
          </p:nvPr>
        </p:nvSpPr>
        <p:spPr>
          <a:xfrm>
            <a:off x="1766200" y="1062945"/>
            <a:ext cx="8659599" cy="2366055"/>
          </a:xfrm>
          <a:solidFill>
            <a:srgbClr val="FFFFF0"/>
          </a:solidFill>
          <a:ln w="38100">
            <a:solidFill>
              <a:srgbClr val="00773F"/>
            </a:solidFill>
          </a:ln>
        </p:spPr>
        <p:txBody>
          <a:bodyPr>
            <a:normAutofit/>
          </a:bodyPr>
          <a:lstStyle/>
          <a:p>
            <a:pPr algn="ctr"/>
            <a:r>
              <a:rPr lang="en-US" dirty="0">
                <a:solidFill>
                  <a:srgbClr val="00773F"/>
                </a:solidFill>
              </a:rPr>
              <a:t>Thanks for joining the conversation!</a:t>
            </a:r>
          </a:p>
        </p:txBody>
      </p:sp>
      <p:sp>
        <p:nvSpPr>
          <p:cNvPr id="6" name="TextBox 5">
            <a:extLst>
              <a:ext uri="{FF2B5EF4-FFF2-40B4-BE49-F238E27FC236}">
                <a16:creationId xmlns:a16="http://schemas.microsoft.com/office/drawing/2014/main" id="{26395E88-33D6-5525-0AB7-4CAA35948094}"/>
              </a:ext>
            </a:extLst>
          </p:cNvPr>
          <p:cNvSpPr txBox="1"/>
          <p:nvPr/>
        </p:nvSpPr>
        <p:spPr>
          <a:xfrm>
            <a:off x="3803461" y="4743390"/>
            <a:ext cx="4585075" cy="400110"/>
          </a:xfrm>
          <a:prstGeom prst="rect">
            <a:avLst/>
          </a:prstGeom>
          <a:noFill/>
        </p:spPr>
        <p:txBody>
          <a:bodyPr wrap="square" rtlCol="0">
            <a:spAutoFit/>
          </a:bodyPr>
          <a:lstStyle/>
          <a:p>
            <a:pPr algn="ctr"/>
            <a:r>
              <a:rPr lang="en-US" sz="2000" b="1" dirty="0">
                <a:solidFill>
                  <a:srgbClr val="00773F"/>
                </a:solidFill>
                <a:latin typeface="Aptos" panose="020B0004020202020204" pitchFamily="34" charset="0"/>
              </a:rPr>
              <a:t>created by</a:t>
            </a:r>
          </a:p>
        </p:txBody>
      </p:sp>
      <p:pic>
        <p:nvPicPr>
          <p:cNvPr id="5" name="Picture 4" descr="Technical Asssistance for Local Planning Housing program logo">
            <a:hlinkClick r:id="rId4"/>
            <a:extLst>
              <a:ext uri="{FF2B5EF4-FFF2-40B4-BE49-F238E27FC236}">
                <a16:creationId xmlns:a16="http://schemas.microsoft.com/office/drawing/2014/main" id="{81FE2364-6815-02BD-7E93-2547D32EDC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5482" y="5225317"/>
            <a:ext cx="2519073" cy="1110100"/>
          </a:xfrm>
          <a:prstGeom prst="rect">
            <a:avLst/>
          </a:prstGeom>
        </p:spPr>
      </p:pic>
      <p:pic>
        <p:nvPicPr>
          <p:cNvPr id="4" name="Picture 3" descr="Association of Bay Area Governments logo">
            <a:hlinkClick r:id="rId6"/>
            <a:extLst>
              <a:ext uri="{FF2B5EF4-FFF2-40B4-BE49-F238E27FC236}">
                <a16:creationId xmlns:a16="http://schemas.microsoft.com/office/drawing/2014/main" id="{861E13D5-8523-4D39-B40A-4F47D111C38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17794" y="5410465"/>
            <a:ext cx="3976511" cy="729370"/>
          </a:xfrm>
          <a:prstGeom prst="rect">
            <a:avLst/>
          </a:prstGeom>
        </p:spPr>
      </p:pic>
      <p:pic>
        <p:nvPicPr>
          <p:cNvPr id="2" name="Picture 1" descr="Community Planning Collaborative logo">
            <a:hlinkClick r:id="rId8"/>
            <a:extLst>
              <a:ext uri="{FF2B5EF4-FFF2-40B4-BE49-F238E27FC236}">
                <a16:creationId xmlns:a16="http://schemas.microsoft.com/office/drawing/2014/main" id="{170E2A11-728F-21D8-5C5E-FAE41414BBB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629515" y="5382992"/>
            <a:ext cx="2304826" cy="678301"/>
          </a:xfrm>
          <a:prstGeom prst="rect">
            <a:avLst/>
          </a:prstGeom>
        </p:spPr>
      </p:pic>
    </p:spTree>
    <p:extLst>
      <p:ext uri="{BB962C8B-B14F-4D97-AF65-F5344CB8AC3E}">
        <p14:creationId xmlns:p14="http://schemas.microsoft.com/office/powerpoint/2010/main" val="1679839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F6C8A2C-809C-CF2D-67FF-73BB0986EEB2}"/>
              </a:ext>
            </a:extLst>
          </p:cNvPr>
          <p:cNvSpPr>
            <a:spLocks noGrp="1"/>
          </p:cNvSpPr>
          <p:nvPr>
            <p:ph type="title"/>
          </p:nvPr>
        </p:nvSpPr>
        <p:spPr>
          <a:xfrm>
            <a:off x="526012" y="253159"/>
            <a:ext cx="11389179" cy="1221968"/>
          </a:xfrm>
          <a:noFill/>
          <a:ln w="38100">
            <a:solidFill>
              <a:srgbClr val="00773F"/>
            </a:solidFill>
          </a:ln>
        </p:spPr>
        <p:txBody>
          <a:bodyPr/>
          <a:lstStyle/>
          <a:p>
            <a:r>
              <a:rPr lang="en-US" dirty="0">
                <a:solidFill>
                  <a:srgbClr val="00773F"/>
                </a:solidFill>
              </a:rPr>
              <a:t>Postscript</a:t>
            </a:r>
          </a:p>
        </p:txBody>
      </p:sp>
      <p:sp>
        <p:nvSpPr>
          <p:cNvPr id="7" name="TextBox 6">
            <a:extLst>
              <a:ext uri="{FF2B5EF4-FFF2-40B4-BE49-F238E27FC236}">
                <a16:creationId xmlns:a16="http://schemas.microsoft.com/office/drawing/2014/main" id="{44ED38BE-DF81-B997-8B97-F70FB5C3C663}"/>
              </a:ext>
            </a:extLst>
          </p:cNvPr>
          <p:cNvSpPr txBox="1"/>
          <p:nvPr/>
        </p:nvSpPr>
        <p:spPr>
          <a:xfrm>
            <a:off x="526012" y="1617785"/>
            <a:ext cx="11115091" cy="3765088"/>
          </a:xfrm>
          <a:prstGeom prst="rect">
            <a:avLst/>
          </a:prstGeom>
          <a:noFill/>
        </p:spPr>
        <p:txBody>
          <a:bodyPr wrap="square" lIns="91440" tIns="45720" rIns="91440" bIns="45720" rtlCol="0" anchor="t">
            <a:normAutofit/>
          </a:bodyPr>
          <a:lstStyle/>
          <a:p>
            <a:r>
              <a:rPr lang="en-US" sz="1600" dirty="0">
                <a:latin typeface="Aptos" panose="020B0004020202020204" pitchFamily="34" charset="0"/>
              </a:rPr>
              <a:t>This resource was created to support local government staff in having constructive conversations about housing with their communities.</a:t>
            </a:r>
            <a:endParaRPr lang="en-US" dirty="0">
              <a:latin typeface="Aptos" panose="020B0004020202020204" pitchFamily="34" charset="0"/>
            </a:endParaRPr>
          </a:p>
          <a:p>
            <a:endParaRPr lang="en-US" sz="1600" dirty="0">
              <a:latin typeface="Aptos" panose="020B0004020202020204" pitchFamily="34" charset="0"/>
            </a:endParaRPr>
          </a:p>
          <a:p>
            <a:r>
              <a:rPr lang="en-US" sz="1600" dirty="0">
                <a:latin typeface="Aptos" panose="020B0004020202020204" pitchFamily="34" charset="0"/>
              </a:rPr>
              <a:t>Related materials, including speaker notes and hi-resolution images, can be </a:t>
            </a:r>
            <a:r>
              <a:rPr lang="en-US" sz="1600">
                <a:latin typeface="Aptos" panose="020B0004020202020204" pitchFamily="34" charset="0"/>
              </a:rPr>
              <a:t>found at https://abag.ca.gov/technical-assistance/housing-density-design-resources</a:t>
            </a:r>
            <a:endParaRPr lang="en-US" sz="1600" dirty="0">
              <a:highlight>
                <a:srgbClr val="FFFF00"/>
              </a:highlight>
              <a:latin typeface="Aptos" panose="020B0004020202020204" pitchFamily="34" charset="0"/>
            </a:endParaRPr>
          </a:p>
          <a:p>
            <a:endParaRPr lang="en-US" sz="1600" dirty="0">
              <a:latin typeface="Aptos" panose="020B0004020202020204" pitchFamily="34" charset="0"/>
            </a:endParaRPr>
          </a:p>
          <a:p>
            <a:r>
              <a:rPr lang="en-US" sz="1600" dirty="0">
                <a:latin typeface="Aptos" panose="020B0004020202020204" pitchFamily="34" charset="0"/>
              </a:rPr>
              <a:t>All images in this presentation may be re-used. Certain images have a corresponding citation – if re-publishing that image in other contexts, duplicating that citation is required. </a:t>
            </a:r>
          </a:p>
        </p:txBody>
      </p:sp>
    </p:spTree>
    <p:extLst>
      <p:ext uri="{BB962C8B-B14F-4D97-AF65-F5344CB8AC3E}">
        <p14:creationId xmlns:p14="http://schemas.microsoft.com/office/powerpoint/2010/main" val="1614738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B9A6C01-FC17-A2EA-35EB-53EE22E3370B}"/>
              </a:ext>
            </a:extLst>
          </p:cNvPr>
          <p:cNvSpPr>
            <a:spLocks noGrp="1"/>
          </p:cNvSpPr>
          <p:nvPr>
            <p:ph type="title"/>
          </p:nvPr>
        </p:nvSpPr>
        <p:spPr>
          <a:solidFill>
            <a:srgbClr val="00773F"/>
          </a:solidFill>
        </p:spPr>
        <p:txBody>
          <a:bodyPr lIns="548640"/>
          <a:lstStyle/>
          <a:p>
            <a:r>
              <a:rPr lang="en-US" dirty="0"/>
              <a:t>Why Housing Matters</a:t>
            </a:r>
          </a:p>
        </p:txBody>
      </p:sp>
      <p:pic>
        <p:nvPicPr>
          <p:cNvPr id="57" name="decorative overlay">
            <a:extLst>
              <a:ext uri="{FF2B5EF4-FFF2-40B4-BE49-F238E27FC236}">
                <a16:creationId xmlns:a16="http://schemas.microsoft.com/office/drawing/2014/main" id="{1D419577-B3CA-22F9-8995-FA14A93D1A89}"/>
              </a:ext>
              <a:ext uri="{C183D7F6-B498-43B3-948B-1728B52AA6E4}">
                <adec:decorative xmlns:adec="http://schemas.microsoft.com/office/drawing/2017/decorative" val="1"/>
              </a:ext>
            </a:extLst>
          </p:cNvPr>
          <p:cNvPicPr>
            <a:picLocks noChangeAspect="1"/>
          </p:cNvPicPr>
          <p:nvPr/>
        </p:nvPicPr>
        <p:blipFill>
          <a:blip r:embed="rId3" cstate="screen">
            <a:alphaModFix amt="27000"/>
            <a:extLst>
              <a:ext uri="{28A0092B-C50C-407E-A947-70E740481C1C}">
                <a14:useLocalDpi xmlns:a14="http://schemas.microsoft.com/office/drawing/2010/main"/>
              </a:ext>
            </a:extLst>
          </a:blip>
          <a:srcRect/>
          <a:stretch/>
        </p:blipFill>
        <p:spPr>
          <a:xfrm>
            <a:off x="7211021" y="253158"/>
            <a:ext cx="4719964" cy="1325563"/>
          </a:xfrm>
          <a:prstGeom prst="rect">
            <a:avLst/>
          </a:prstGeom>
        </p:spPr>
      </p:pic>
      <p:pic>
        <p:nvPicPr>
          <p:cNvPr id="6" name="illustration" descr="Pen and watercolor illustration of a small neighborhood of multi-colored, differently-sized houses">
            <a:extLst>
              <a:ext uri="{FF2B5EF4-FFF2-40B4-BE49-F238E27FC236}">
                <a16:creationId xmlns:a16="http://schemas.microsoft.com/office/drawing/2014/main" id="{A86D3022-CA04-6956-1C65-33D33523E232}"/>
              </a:ext>
            </a:extLst>
          </p:cNvPr>
          <p:cNvPicPr>
            <a:picLocks noGrp="1" noChangeAspect="1"/>
          </p:cNvPicPr>
          <p:nvPr>
            <p:ph idx="1"/>
          </p:nvPr>
        </p:nvPicPr>
        <p:blipFill>
          <a:blip r:embed="rId4"/>
          <a:srcRect/>
          <a:stretch/>
        </p:blipFill>
        <p:spPr>
          <a:xfrm>
            <a:off x="3281531" y="1012370"/>
            <a:ext cx="5739534" cy="5241718"/>
          </a:xfrm>
        </p:spPr>
      </p:pic>
      <p:sp>
        <p:nvSpPr>
          <p:cNvPr id="8" name="text box">
            <a:extLst>
              <a:ext uri="{FF2B5EF4-FFF2-40B4-BE49-F238E27FC236}">
                <a16:creationId xmlns:a16="http://schemas.microsoft.com/office/drawing/2014/main" id="{A7478407-2062-0BD6-3C73-901B43512B86}"/>
              </a:ext>
            </a:extLst>
          </p:cNvPr>
          <p:cNvSpPr txBox="1"/>
          <p:nvPr/>
        </p:nvSpPr>
        <p:spPr>
          <a:xfrm>
            <a:off x="779972" y="1819468"/>
            <a:ext cx="3219061" cy="1200329"/>
          </a:xfrm>
          <a:prstGeom prst="rect">
            <a:avLst/>
          </a:prstGeom>
          <a:solidFill>
            <a:srgbClr val="FCB595"/>
          </a:solidFill>
        </p:spPr>
        <p:txBody>
          <a:bodyPr wrap="square" lIns="1143000" tIns="228600" rIns="118872" bIns="228600" rtlCol="0">
            <a:spAutoFit/>
          </a:bodyPr>
          <a:lstStyle/>
          <a:p>
            <a:r>
              <a:rPr lang="en-US" sz="1600" dirty="0">
                <a:solidFill>
                  <a:schemeClr val="tx1">
                    <a:lumMod val="85000"/>
                    <a:lumOff val="15000"/>
                  </a:schemeClr>
                </a:solidFill>
                <a:latin typeface="Aptos" panose="020B0004020202020204" pitchFamily="34" charset="0"/>
              </a:rPr>
              <a:t>It is where we live, raise our families and grow old.</a:t>
            </a:r>
          </a:p>
        </p:txBody>
      </p:sp>
      <p:pic>
        <p:nvPicPr>
          <p:cNvPr id="18" name="play icon" descr="An icon of a father playing with his son&#10;">
            <a:extLst>
              <a:ext uri="{FF2B5EF4-FFF2-40B4-BE49-F238E27FC236}">
                <a16:creationId xmlns:a16="http://schemas.microsoft.com/office/drawing/2014/main" id="{E8DC07B7-8D16-1B14-5DEF-E2AD1F9F93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437" y="1879844"/>
            <a:ext cx="1059714" cy="1059714"/>
          </a:xfrm>
          <a:prstGeom prst="rect">
            <a:avLst/>
          </a:prstGeom>
        </p:spPr>
      </p:pic>
      <p:sp>
        <p:nvSpPr>
          <p:cNvPr id="9" name="text box">
            <a:extLst>
              <a:ext uri="{FF2B5EF4-FFF2-40B4-BE49-F238E27FC236}">
                <a16:creationId xmlns:a16="http://schemas.microsoft.com/office/drawing/2014/main" id="{355855B2-2264-5053-386B-6D42FCCB7F8F}"/>
              </a:ext>
            </a:extLst>
          </p:cNvPr>
          <p:cNvSpPr txBox="1"/>
          <p:nvPr/>
        </p:nvSpPr>
        <p:spPr>
          <a:xfrm>
            <a:off x="251927" y="3444030"/>
            <a:ext cx="3451973" cy="1200329"/>
          </a:xfrm>
          <a:prstGeom prst="rect">
            <a:avLst/>
          </a:prstGeom>
          <a:solidFill>
            <a:srgbClr val="BECAE7"/>
          </a:solidFill>
        </p:spPr>
        <p:txBody>
          <a:bodyPr wrap="square" lIns="1143000" tIns="228600" rIns="118872" bIns="228600" rtlCol="0">
            <a:spAutoFit/>
          </a:bodyPr>
          <a:lstStyle/>
          <a:p>
            <a:r>
              <a:rPr lang="en-US" sz="1600" i="0" u="none" strike="noStrike" dirty="0">
                <a:solidFill>
                  <a:schemeClr val="tx1">
                    <a:lumMod val="85000"/>
                    <a:lumOff val="15000"/>
                  </a:schemeClr>
                </a:solidFill>
                <a:effectLst/>
                <a:latin typeface="Aptos" panose="020B0004020202020204" pitchFamily="34" charset="0"/>
              </a:rPr>
              <a:t>It is one of the biggest investments of our lives (for owners </a:t>
            </a:r>
            <a:r>
              <a:rPr lang="en-US" sz="1600" i="1" u="none" strike="noStrike" dirty="0">
                <a:solidFill>
                  <a:schemeClr val="tx1">
                    <a:lumMod val="85000"/>
                    <a:lumOff val="15000"/>
                  </a:schemeClr>
                </a:solidFill>
                <a:effectLst/>
                <a:latin typeface="Aptos" panose="020B0004020202020204" pitchFamily="34" charset="0"/>
              </a:rPr>
              <a:t>and </a:t>
            </a:r>
            <a:r>
              <a:rPr lang="en-US" sz="1600" i="0" u="none" strike="noStrike" dirty="0">
                <a:solidFill>
                  <a:schemeClr val="tx1">
                    <a:lumMod val="85000"/>
                    <a:lumOff val="15000"/>
                  </a:schemeClr>
                </a:solidFill>
                <a:effectLst/>
                <a:latin typeface="Aptos" panose="020B0004020202020204" pitchFamily="34" charset="0"/>
              </a:rPr>
              <a:t>renters).</a:t>
            </a:r>
            <a:endParaRPr lang="en-US" sz="1600" dirty="0">
              <a:solidFill>
                <a:schemeClr val="tx1">
                  <a:lumMod val="85000"/>
                  <a:lumOff val="15000"/>
                </a:schemeClr>
              </a:solidFill>
              <a:latin typeface="Aptos" panose="020B0004020202020204" pitchFamily="34" charset="0"/>
            </a:endParaRPr>
          </a:p>
        </p:txBody>
      </p:sp>
      <p:pic>
        <p:nvPicPr>
          <p:cNvPr id="20" name="savings icon" descr="An icon of a house inside of a piggy bank">
            <a:extLst>
              <a:ext uri="{FF2B5EF4-FFF2-40B4-BE49-F238E27FC236}">
                <a16:creationId xmlns:a16="http://schemas.microsoft.com/office/drawing/2014/main" id="{7FE5B708-0E51-85F6-533D-97BC1E4B6FD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3698" y="3583033"/>
            <a:ext cx="1200329" cy="1200329"/>
          </a:xfrm>
          <a:prstGeom prst="rect">
            <a:avLst/>
          </a:prstGeom>
        </p:spPr>
      </p:pic>
      <p:sp>
        <p:nvSpPr>
          <p:cNvPr id="11" name="text box">
            <a:extLst>
              <a:ext uri="{FF2B5EF4-FFF2-40B4-BE49-F238E27FC236}">
                <a16:creationId xmlns:a16="http://schemas.microsoft.com/office/drawing/2014/main" id="{22114885-2FFB-7246-92E0-91C57A15B19B}"/>
              </a:ext>
            </a:extLst>
          </p:cNvPr>
          <p:cNvSpPr txBox="1"/>
          <p:nvPr/>
        </p:nvSpPr>
        <p:spPr>
          <a:xfrm>
            <a:off x="1358294" y="5314814"/>
            <a:ext cx="3219061" cy="954107"/>
          </a:xfrm>
          <a:prstGeom prst="rect">
            <a:avLst/>
          </a:prstGeom>
          <a:solidFill>
            <a:srgbClr val="E7DEB1"/>
          </a:solidFill>
        </p:spPr>
        <p:txBody>
          <a:bodyPr wrap="square" lIns="1143000" tIns="228600" rIns="118872" bIns="228600" rtlCol="0">
            <a:spAutoFit/>
          </a:bodyPr>
          <a:lstStyle/>
          <a:p>
            <a:r>
              <a:rPr lang="en-US" sz="1600" dirty="0">
                <a:solidFill>
                  <a:schemeClr val="tx1">
                    <a:lumMod val="85000"/>
                    <a:lumOff val="15000"/>
                  </a:schemeClr>
                </a:solidFill>
                <a:latin typeface="Aptos" panose="020B0004020202020204" pitchFamily="34" charset="0"/>
              </a:rPr>
              <a:t>It is critical to our health and well being.</a:t>
            </a:r>
          </a:p>
        </p:txBody>
      </p:sp>
      <p:pic>
        <p:nvPicPr>
          <p:cNvPr id="22" name="plant icon" descr="An icon of a plant inside a house">
            <a:extLst>
              <a:ext uri="{FF2B5EF4-FFF2-40B4-BE49-F238E27FC236}">
                <a16:creationId xmlns:a16="http://schemas.microsoft.com/office/drawing/2014/main" id="{B6DD577D-D575-910D-B92B-B5E5AB5886D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36522" y="5314813"/>
            <a:ext cx="1200329" cy="1200329"/>
          </a:xfrm>
          <a:prstGeom prst="rect">
            <a:avLst/>
          </a:prstGeom>
        </p:spPr>
      </p:pic>
      <p:sp>
        <p:nvSpPr>
          <p:cNvPr id="15" name="text box">
            <a:extLst>
              <a:ext uri="{FF2B5EF4-FFF2-40B4-BE49-F238E27FC236}">
                <a16:creationId xmlns:a16="http://schemas.microsoft.com/office/drawing/2014/main" id="{C2C8E70D-73B3-8D81-79B5-1B12FE6F5C79}"/>
              </a:ext>
            </a:extLst>
          </p:cNvPr>
          <p:cNvSpPr txBox="1"/>
          <p:nvPr/>
        </p:nvSpPr>
        <p:spPr>
          <a:xfrm>
            <a:off x="8654827" y="2222810"/>
            <a:ext cx="3253278" cy="1692771"/>
          </a:xfrm>
          <a:prstGeom prst="rect">
            <a:avLst/>
          </a:prstGeom>
          <a:solidFill>
            <a:srgbClr val="EFEAA4"/>
          </a:solidFill>
        </p:spPr>
        <p:txBody>
          <a:bodyPr wrap="square" lIns="1371600" tIns="228600" rIns="118872" bIns="228600" rtlCol="0">
            <a:spAutoFit/>
          </a:bodyPr>
          <a:lstStyle/>
          <a:p>
            <a:r>
              <a:rPr lang="en-US" sz="1600" dirty="0">
                <a:solidFill>
                  <a:schemeClr val="tx1">
                    <a:lumMod val="85000"/>
                    <a:lumOff val="15000"/>
                  </a:schemeClr>
                </a:solidFill>
                <a:latin typeface="Aptos" panose="020B0004020202020204" pitchFamily="34" charset="0"/>
              </a:rPr>
              <a:t>It supports our workforce and builds our community’s economic health.</a:t>
            </a:r>
          </a:p>
        </p:txBody>
      </p:sp>
      <p:pic>
        <p:nvPicPr>
          <p:cNvPr id="26" name="development icon" descr="An icon of buildings and an upwards arrow">
            <a:extLst>
              <a:ext uri="{FF2B5EF4-FFF2-40B4-BE49-F238E27FC236}">
                <a16:creationId xmlns:a16="http://schemas.microsoft.com/office/drawing/2014/main" id="{3AD581E9-AD84-B34B-7A2D-ADA0EA5B314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761760" y="2449735"/>
            <a:ext cx="1221138" cy="1221138"/>
          </a:xfrm>
          <a:prstGeom prst="rect">
            <a:avLst/>
          </a:prstGeom>
        </p:spPr>
      </p:pic>
      <p:sp>
        <p:nvSpPr>
          <p:cNvPr id="16" name="text box">
            <a:extLst>
              <a:ext uri="{FF2B5EF4-FFF2-40B4-BE49-F238E27FC236}">
                <a16:creationId xmlns:a16="http://schemas.microsoft.com/office/drawing/2014/main" id="{4FFAFDAC-1876-5B5C-8B95-1334B04C110B}"/>
              </a:ext>
            </a:extLst>
          </p:cNvPr>
          <p:cNvSpPr txBox="1"/>
          <p:nvPr/>
        </p:nvSpPr>
        <p:spPr>
          <a:xfrm>
            <a:off x="8696130" y="4426604"/>
            <a:ext cx="3219061" cy="1446550"/>
          </a:xfrm>
          <a:prstGeom prst="rect">
            <a:avLst/>
          </a:prstGeom>
          <a:solidFill>
            <a:srgbClr val="FCB595"/>
          </a:solidFill>
        </p:spPr>
        <p:txBody>
          <a:bodyPr wrap="square" lIns="1143000" tIns="228600" rIns="182880" bIns="228600" rtlCol="0">
            <a:spAutoFit/>
          </a:bodyPr>
          <a:lstStyle/>
          <a:p>
            <a:r>
              <a:rPr lang="en-US" sz="1600" dirty="0">
                <a:solidFill>
                  <a:schemeClr val="tx1">
                    <a:lumMod val="85000"/>
                    <a:lumOff val="15000"/>
                  </a:schemeClr>
                </a:solidFill>
                <a:latin typeface="Aptos" panose="020B0004020202020204" pitchFamily="34" charset="0"/>
              </a:rPr>
              <a:t>Depending on where it’s located, it can help reduce trips and traffic congestion.</a:t>
            </a:r>
          </a:p>
        </p:txBody>
      </p:sp>
      <p:pic>
        <p:nvPicPr>
          <p:cNvPr id="28" name="foot icon" descr="An icon of a walking shoe">
            <a:extLst>
              <a:ext uri="{FF2B5EF4-FFF2-40B4-BE49-F238E27FC236}">
                <a16:creationId xmlns:a16="http://schemas.microsoft.com/office/drawing/2014/main" id="{62150A75-541C-6768-01CD-97E6E23E101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691847" y="4816023"/>
            <a:ext cx="1200329" cy="1200329"/>
          </a:xfrm>
          <a:prstGeom prst="rect">
            <a:avLst/>
          </a:prstGeom>
        </p:spPr>
      </p:pic>
    </p:spTree>
    <p:extLst>
      <p:ext uri="{BB962C8B-B14F-4D97-AF65-F5344CB8AC3E}">
        <p14:creationId xmlns:p14="http://schemas.microsoft.com/office/powerpoint/2010/main" val="3382480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6C01-FC17-A2EA-35EB-53EE22E3370B}"/>
              </a:ext>
            </a:extLst>
          </p:cNvPr>
          <p:cNvSpPr>
            <a:spLocks noGrp="1"/>
          </p:cNvSpPr>
          <p:nvPr>
            <p:ph type="title"/>
          </p:nvPr>
        </p:nvSpPr>
        <p:spPr>
          <a:solidFill>
            <a:srgbClr val="00773F"/>
          </a:solidFill>
        </p:spPr>
        <p:txBody>
          <a:bodyPr lIns="548640"/>
          <a:lstStyle/>
          <a:p>
            <a:r>
              <a:rPr lang="en-US" dirty="0"/>
              <a:t>Why Does Housing Matter to </a:t>
            </a:r>
            <a:r>
              <a:rPr lang="en-US" u="sng" dirty="0"/>
              <a:t>You?</a:t>
            </a:r>
          </a:p>
        </p:txBody>
      </p:sp>
      <p:pic>
        <p:nvPicPr>
          <p:cNvPr id="6" name="Picture" descr="Pen and watercolor illustration of a small neighborhood of multi-colored, differently-sized houses">
            <a:extLst>
              <a:ext uri="{FF2B5EF4-FFF2-40B4-BE49-F238E27FC236}">
                <a16:creationId xmlns:a16="http://schemas.microsoft.com/office/drawing/2014/main" id="{A86D3022-CA04-6956-1C65-33D33523E232}"/>
              </a:ext>
            </a:extLst>
          </p:cNvPr>
          <p:cNvPicPr>
            <a:picLocks noGrp="1" noChangeAspect="1"/>
          </p:cNvPicPr>
          <p:nvPr>
            <p:ph idx="1"/>
          </p:nvPr>
        </p:nvPicPr>
        <p:blipFill>
          <a:blip r:embed="rId3"/>
          <a:srcRect/>
          <a:stretch/>
        </p:blipFill>
        <p:spPr>
          <a:xfrm>
            <a:off x="690731" y="915939"/>
            <a:ext cx="5739534" cy="5241718"/>
          </a:xfrm>
        </p:spPr>
      </p:pic>
      <p:sp>
        <p:nvSpPr>
          <p:cNvPr id="8" name="TextBox 7" descr="Intentionally left blank">
            <a:extLst>
              <a:ext uri="{FF2B5EF4-FFF2-40B4-BE49-F238E27FC236}">
                <a16:creationId xmlns:a16="http://schemas.microsoft.com/office/drawing/2014/main" id="{A7478407-2062-0BD6-3C73-901B43512B86}"/>
              </a:ext>
            </a:extLst>
          </p:cNvPr>
          <p:cNvSpPr txBox="1"/>
          <p:nvPr/>
        </p:nvSpPr>
        <p:spPr>
          <a:xfrm>
            <a:off x="6618797" y="1867092"/>
            <a:ext cx="5296394" cy="1247583"/>
          </a:xfrm>
          <a:prstGeom prst="rect">
            <a:avLst/>
          </a:prstGeom>
          <a:noFill/>
          <a:ln w="38100">
            <a:solidFill>
              <a:srgbClr val="FDB595"/>
            </a:solidFill>
          </a:ln>
        </p:spPr>
        <p:txBody>
          <a:bodyPr wrap="square" lIns="1143000" tIns="228600" rIns="118872" bIns="228600" rtlCol="0">
            <a:noAutofit/>
          </a:bodyPr>
          <a:lstStyle/>
          <a:p>
            <a:endParaRPr lang="en-US" sz="1600" dirty="0">
              <a:solidFill>
                <a:schemeClr val="tx1">
                  <a:lumMod val="85000"/>
                  <a:lumOff val="15000"/>
                </a:schemeClr>
              </a:solidFill>
              <a:latin typeface="Daytona" panose="020B0604030500040204" pitchFamily="34" charset="0"/>
            </a:endParaRPr>
          </a:p>
        </p:txBody>
      </p:sp>
      <p:sp>
        <p:nvSpPr>
          <p:cNvPr id="7" name="TextBox 6" descr="Intentionally left blank">
            <a:extLst>
              <a:ext uri="{FF2B5EF4-FFF2-40B4-BE49-F238E27FC236}">
                <a16:creationId xmlns:a16="http://schemas.microsoft.com/office/drawing/2014/main" id="{A6935F5F-479A-5188-A30C-489AEF1A8988}"/>
              </a:ext>
            </a:extLst>
          </p:cNvPr>
          <p:cNvSpPr txBox="1"/>
          <p:nvPr/>
        </p:nvSpPr>
        <p:spPr>
          <a:xfrm>
            <a:off x="6618797" y="3400617"/>
            <a:ext cx="5296394" cy="1247583"/>
          </a:xfrm>
          <a:prstGeom prst="rect">
            <a:avLst/>
          </a:prstGeom>
          <a:noFill/>
          <a:ln w="38100">
            <a:solidFill>
              <a:srgbClr val="BECBE7"/>
            </a:solidFill>
          </a:ln>
        </p:spPr>
        <p:txBody>
          <a:bodyPr wrap="square" lIns="1143000" tIns="228600" rIns="118872" bIns="228600" rtlCol="0">
            <a:noAutofit/>
          </a:bodyPr>
          <a:lstStyle/>
          <a:p>
            <a:endParaRPr lang="en-US" sz="1600" dirty="0">
              <a:solidFill>
                <a:schemeClr val="tx1">
                  <a:lumMod val="85000"/>
                  <a:lumOff val="15000"/>
                </a:schemeClr>
              </a:solidFill>
              <a:latin typeface="Daytona" panose="020B0604030500040204" pitchFamily="34" charset="0"/>
            </a:endParaRPr>
          </a:p>
        </p:txBody>
      </p:sp>
      <p:sp>
        <p:nvSpPr>
          <p:cNvPr id="10" name="TextBox 9" descr="Intentionally left blank">
            <a:extLst>
              <a:ext uri="{FF2B5EF4-FFF2-40B4-BE49-F238E27FC236}">
                <a16:creationId xmlns:a16="http://schemas.microsoft.com/office/drawing/2014/main" id="{615D3CE3-8289-771B-E8B4-298E1D98CCBD}"/>
              </a:ext>
            </a:extLst>
          </p:cNvPr>
          <p:cNvSpPr txBox="1"/>
          <p:nvPr/>
        </p:nvSpPr>
        <p:spPr>
          <a:xfrm>
            <a:off x="6618797" y="4934142"/>
            <a:ext cx="5296394" cy="1247583"/>
          </a:xfrm>
          <a:prstGeom prst="rect">
            <a:avLst/>
          </a:prstGeom>
          <a:noFill/>
          <a:ln w="38100">
            <a:solidFill>
              <a:srgbClr val="78D4C0"/>
            </a:solidFill>
          </a:ln>
        </p:spPr>
        <p:txBody>
          <a:bodyPr wrap="square" lIns="1143000" tIns="228600" rIns="118872" bIns="228600" rtlCol="0">
            <a:noAutofit/>
          </a:bodyPr>
          <a:lstStyle/>
          <a:p>
            <a:endParaRPr lang="en-US" sz="1600" dirty="0">
              <a:solidFill>
                <a:schemeClr val="tx1">
                  <a:lumMod val="85000"/>
                  <a:lumOff val="15000"/>
                </a:schemeClr>
              </a:solidFill>
              <a:latin typeface="Daytona" panose="020B0604030500040204" pitchFamily="34" charset="0"/>
            </a:endParaRPr>
          </a:p>
        </p:txBody>
      </p:sp>
      <p:pic>
        <p:nvPicPr>
          <p:cNvPr id="57" name="Picture 56">
            <a:extLst>
              <a:ext uri="{FF2B5EF4-FFF2-40B4-BE49-F238E27FC236}">
                <a16:creationId xmlns:a16="http://schemas.microsoft.com/office/drawing/2014/main" id="{1D419577-B3CA-22F9-8995-FA14A93D1A89}"/>
              </a:ext>
              <a:ext uri="{C183D7F6-B498-43B3-948B-1728B52AA6E4}">
                <adec:decorative xmlns:adec="http://schemas.microsoft.com/office/drawing/2017/decorative" val="1"/>
              </a:ext>
            </a:extLst>
          </p:cNvPr>
          <p:cNvPicPr>
            <a:picLocks noChangeAspect="1"/>
          </p:cNvPicPr>
          <p:nvPr/>
        </p:nvPicPr>
        <p:blipFill>
          <a:blip r:embed="rId4" cstate="screen">
            <a:alphaModFix amt="27000"/>
            <a:extLst>
              <a:ext uri="{28A0092B-C50C-407E-A947-70E740481C1C}">
                <a14:useLocalDpi xmlns:a14="http://schemas.microsoft.com/office/drawing/2010/main"/>
              </a:ext>
            </a:extLst>
          </a:blip>
          <a:srcRect/>
          <a:stretch/>
        </p:blipFill>
        <p:spPr>
          <a:xfrm>
            <a:off x="7211021" y="253158"/>
            <a:ext cx="4719964" cy="1325563"/>
          </a:xfrm>
          <a:prstGeom prst="rect">
            <a:avLst/>
          </a:prstGeom>
        </p:spPr>
      </p:pic>
    </p:spTree>
    <p:extLst>
      <p:ext uri="{BB962C8B-B14F-4D97-AF65-F5344CB8AC3E}">
        <p14:creationId xmlns:p14="http://schemas.microsoft.com/office/powerpoint/2010/main" val="1577626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6C01-FC17-A2EA-35EB-53EE22E3370B}"/>
              </a:ext>
            </a:extLst>
          </p:cNvPr>
          <p:cNvSpPr>
            <a:spLocks noGrp="1"/>
          </p:cNvSpPr>
          <p:nvPr>
            <p:ph type="title"/>
          </p:nvPr>
        </p:nvSpPr>
        <p:spPr>
          <a:xfrm>
            <a:off x="251926" y="253159"/>
            <a:ext cx="11663265" cy="850712"/>
          </a:xfrm>
          <a:solidFill>
            <a:srgbClr val="00773F"/>
          </a:solidFill>
        </p:spPr>
        <p:txBody>
          <a:bodyPr lIns="548640">
            <a:normAutofit/>
          </a:bodyPr>
          <a:lstStyle/>
          <a:p>
            <a:r>
              <a:rPr lang="en-US" sz="3000" dirty="0"/>
              <a:t>Zoning implements our community’s vision and goals</a:t>
            </a:r>
          </a:p>
        </p:txBody>
      </p:sp>
      <p:pic>
        <p:nvPicPr>
          <p:cNvPr id="57" name="Picture 56">
            <a:extLst>
              <a:ext uri="{FF2B5EF4-FFF2-40B4-BE49-F238E27FC236}">
                <a16:creationId xmlns:a16="http://schemas.microsoft.com/office/drawing/2014/main" id="{1D419577-B3CA-22F9-8995-FA14A93D1A89}"/>
              </a:ext>
              <a:ext uri="{C183D7F6-B498-43B3-948B-1728B52AA6E4}">
                <adec:decorative xmlns:adec="http://schemas.microsoft.com/office/drawing/2017/decorative" val="1"/>
              </a:ext>
            </a:extLst>
          </p:cNvPr>
          <p:cNvPicPr>
            <a:picLocks noChangeAspect="1"/>
          </p:cNvPicPr>
          <p:nvPr/>
        </p:nvPicPr>
        <p:blipFill rotWithShape="1">
          <a:blip r:embed="rId3" cstate="screen">
            <a:alphaModFix amt="27000"/>
            <a:extLst>
              <a:ext uri="{28A0092B-C50C-407E-A947-70E740481C1C}">
                <a14:useLocalDpi xmlns:a14="http://schemas.microsoft.com/office/drawing/2010/main"/>
              </a:ext>
            </a:extLst>
          </a:blip>
          <a:srcRect/>
          <a:stretch/>
        </p:blipFill>
        <p:spPr>
          <a:xfrm>
            <a:off x="7211021" y="253158"/>
            <a:ext cx="4719964" cy="850713"/>
          </a:xfrm>
          <a:prstGeom prst="rect">
            <a:avLst/>
          </a:prstGeom>
        </p:spPr>
      </p:pic>
      <p:sp>
        <p:nvSpPr>
          <p:cNvPr id="5" name="TextBox 4">
            <a:extLst>
              <a:ext uri="{FF2B5EF4-FFF2-40B4-BE49-F238E27FC236}">
                <a16:creationId xmlns:a16="http://schemas.microsoft.com/office/drawing/2014/main" id="{F8D75C38-DD35-A853-6D1C-7D0612A017B8}"/>
              </a:ext>
            </a:extLst>
          </p:cNvPr>
          <p:cNvSpPr txBox="1"/>
          <p:nvPr/>
        </p:nvSpPr>
        <p:spPr>
          <a:xfrm>
            <a:off x="512720" y="1393339"/>
            <a:ext cx="6698302" cy="1308050"/>
          </a:xfrm>
          <a:prstGeom prst="rect">
            <a:avLst/>
          </a:prstGeom>
          <a:noFill/>
        </p:spPr>
        <p:txBody>
          <a:bodyPr wrap="square" rtlCol="0">
            <a:spAutoFit/>
          </a:bodyPr>
          <a:lstStyle/>
          <a:p>
            <a:pPr>
              <a:lnSpc>
                <a:spcPts val="2400"/>
              </a:lnSpc>
            </a:pPr>
            <a:r>
              <a:rPr lang="en-US" sz="2100" b="1" dirty="0">
                <a:solidFill>
                  <a:srgbClr val="00773F"/>
                </a:solidFill>
                <a:latin typeface="Aptos" panose="020B0004020202020204" pitchFamily="34" charset="0"/>
              </a:rPr>
              <a:t>Zoning is…</a:t>
            </a:r>
            <a:br>
              <a:rPr lang="en-US" sz="2100" b="1" dirty="0">
                <a:solidFill>
                  <a:srgbClr val="078544"/>
                </a:solidFill>
                <a:latin typeface="Aptos" panose="020B0004020202020204" pitchFamily="34" charset="0"/>
              </a:rPr>
            </a:br>
            <a:r>
              <a:rPr lang="en-US" u="none" strike="noStrike" dirty="0">
                <a:solidFill>
                  <a:schemeClr val="tx1">
                    <a:lumMod val="75000"/>
                    <a:lumOff val="25000"/>
                  </a:schemeClr>
                </a:solidFill>
                <a:effectLst/>
                <a:latin typeface="Aptos" panose="020B0004020202020204" pitchFamily="34" charset="0"/>
              </a:rPr>
              <a:t>The tool we use to define what density can be built in each part of the community, the rules about how large the buildings can be</a:t>
            </a:r>
            <a:r>
              <a:rPr lang="en-US" dirty="0">
                <a:solidFill>
                  <a:schemeClr val="tx1">
                    <a:lumMod val="75000"/>
                    <a:lumOff val="25000"/>
                  </a:schemeClr>
                </a:solidFill>
                <a:latin typeface="Aptos" panose="020B0004020202020204" pitchFamily="34" charset="0"/>
              </a:rPr>
              <a:t> </a:t>
            </a:r>
            <a:r>
              <a:rPr lang="en-US" u="none" strike="noStrike" dirty="0">
                <a:solidFill>
                  <a:schemeClr val="tx1">
                    <a:lumMod val="75000"/>
                    <a:lumOff val="25000"/>
                  </a:schemeClr>
                </a:solidFill>
                <a:effectLst/>
                <a:latin typeface="Aptos" panose="020B0004020202020204" pitchFamily="34" charset="0"/>
              </a:rPr>
              <a:t>and how they should be designed.</a:t>
            </a:r>
            <a:endParaRPr lang="en-US" dirty="0">
              <a:solidFill>
                <a:schemeClr val="tx1">
                  <a:lumMod val="75000"/>
                  <a:lumOff val="25000"/>
                </a:schemeClr>
              </a:solidFill>
              <a:latin typeface="Aptos" panose="020B0004020202020204" pitchFamily="34" charset="0"/>
            </a:endParaRPr>
          </a:p>
        </p:txBody>
      </p:sp>
      <p:pic>
        <p:nvPicPr>
          <p:cNvPr id="4" name="Picture 3" descr="A view of a city with three distinct neighborhoods - one with low density (mainly single family homes and yards), one with medium density (mainly townhouses and parks), and one with high density (larger apartment buildings and office towers)">
            <a:extLst>
              <a:ext uri="{FF2B5EF4-FFF2-40B4-BE49-F238E27FC236}">
                <a16:creationId xmlns:a16="http://schemas.microsoft.com/office/drawing/2014/main" id="{0D573F34-1354-5FFA-7AE9-645CA37AD97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766202" y="2047364"/>
            <a:ext cx="8145356" cy="4768922"/>
          </a:xfrm>
          <a:prstGeom prst="rect">
            <a:avLst/>
          </a:prstGeom>
        </p:spPr>
      </p:pic>
      <p:pic>
        <p:nvPicPr>
          <p:cNvPr id="1026" name="Picture 2" descr="A picture of connected townhomes">
            <a:extLst>
              <a:ext uri="{FF2B5EF4-FFF2-40B4-BE49-F238E27FC236}">
                <a16:creationId xmlns:a16="http://schemas.microsoft.com/office/drawing/2014/main" id="{17B1F6A6-6BD9-859A-E503-F17E7166726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32842" y="3060225"/>
            <a:ext cx="2062480" cy="1371600"/>
          </a:xfrm>
          <a:prstGeom prst="rect">
            <a:avLst/>
          </a:prstGeom>
          <a:noFill/>
          <a:ln w="38100">
            <a:solidFill>
              <a:srgbClr val="FFE699"/>
            </a:solidFill>
          </a:ln>
          <a:extLst>
            <a:ext uri="{909E8E84-426E-40DD-AFC4-6F175D3DCCD1}">
              <a14:hiddenFill xmlns:a14="http://schemas.microsoft.com/office/drawing/2010/main">
                <a:solidFill>
                  <a:srgbClr val="FFFFFF"/>
                </a:solidFill>
              </a14:hiddenFill>
            </a:ext>
          </a:extLst>
        </p:spPr>
      </p:pic>
      <p:pic>
        <p:nvPicPr>
          <p:cNvPr id="1034" name="Picture 10" descr="A picture of red medium-density apartment buildings">
            <a:extLst>
              <a:ext uri="{FF2B5EF4-FFF2-40B4-BE49-F238E27FC236}">
                <a16:creationId xmlns:a16="http://schemas.microsoft.com/office/drawing/2014/main" id="{2D7472A0-1927-6F18-E7BB-609A514C53D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596998" y="5152939"/>
            <a:ext cx="1828800" cy="1371600"/>
          </a:xfrm>
          <a:prstGeom prst="rect">
            <a:avLst/>
          </a:prstGeom>
          <a:noFill/>
          <a:ln w="38100">
            <a:solidFill>
              <a:srgbClr val="FE94C9"/>
            </a:solidFill>
          </a:ln>
          <a:extLst>
            <a:ext uri="{909E8E84-426E-40DD-AFC4-6F175D3DCCD1}">
              <a14:hiddenFill xmlns:a14="http://schemas.microsoft.com/office/drawing/2010/main">
                <a:solidFill>
                  <a:srgbClr val="FFFFFF"/>
                </a:solidFill>
              </a14:hiddenFill>
            </a:ext>
          </a:extLst>
        </p:spPr>
      </p:pic>
      <p:pic>
        <p:nvPicPr>
          <p:cNvPr id="1030" name="Picture 6" descr="A multi-story apartment building with a more traditional style of architecture&#10;">
            <a:extLst>
              <a:ext uri="{FF2B5EF4-FFF2-40B4-BE49-F238E27FC236}">
                <a16:creationId xmlns:a16="http://schemas.microsoft.com/office/drawing/2014/main" id="{572D8297-C44B-A2C5-2177-DA67A6527A01}"/>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9571003" y="3060225"/>
            <a:ext cx="1895086" cy="1371600"/>
          </a:xfrm>
          <a:prstGeom prst="rect">
            <a:avLst/>
          </a:prstGeom>
          <a:noFill/>
          <a:ln w="38100">
            <a:solidFill>
              <a:srgbClr val="AED9F5"/>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37573467-BCEB-AB95-FC3E-3882B1ABA10C}"/>
              </a:ext>
            </a:extLst>
          </p:cNvPr>
          <p:cNvSpPr txBox="1"/>
          <p:nvPr/>
        </p:nvSpPr>
        <p:spPr>
          <a:xfrm>
            <a:off x="512720" y="5004403"/>
            <a:ext cx="5167214" cy="1600438"/>
          </a:xfrm>
          <a:prstGeom prst="rect">
            <a:avLst/>
          </a:prstGeom>
          <a:solidFill>
            <a:srgbClr val="00773F"/>
          </a:solidFill>
        </p:spPr>
        <p:txBody>
          <a:bodyPr wrap="square" lIns="182880" tIns="182880" rIns="182880" bIns="182880" rtlCol="0">
            <a:spAutoFit/>
          </a:bodyPr>
          <a:lstStyle/>
          <a:p>
            <a:pPr>
              <a:lnSpc>
                <a:spcPts val="2400"/>
              </a:lnSpc>
            </a:pPr>
            <a:r>
              <a:rPr lang="en-US" u="none" strike="noStrike" dirty="0">
                <a:solidFill>
                  <a:schemeClr val="bg1"/>
                </a:solidFill>
                <a:effectLst/>
                <a:latin typeface="Aptos" panose="020B0004020202020204" pitchFamily="34" charset="0"/>
              </a:rPr>
              <a:t>By allowing </a:t>
            </a:r>
            <a:r>
              <a:rPr lang="en-US" b="1" u="none" strike="noStrike" dirty="0">
                <a:solidFill>
                  <a:schemeClr val="bg1"/>
                </a:solidFill>
                <a:effectLst/>
                <a:latin typeface="Aptos" panose="020B0004020202020204" pitchFamily="34" charset="0"/>
              </a:rPr>
              <a:t>different densities </a:t>
            </a:r>
            <a:r>
              <a:rPr lang="en-US" u="none" strike="noStrike" dirty="0">
                <a:solidFill>
                  <a:schemeClr val="bg1"/>
                </a:solidFill>
                <a:effectLst/>
                <a:latin typeface="Aptos" panose="020B0004020202020204" pitchFamily="34" charset="0"/>
              </a:rPr>
              <a:t>and more density, zoning can support </a:t>
            </a:r>
            <a:r>
              <a:rPr lang="en-US" b="1" u="none" strike="noStrike" dirty="0">
                <a:solidFill>
                  <a:schemeClr val="bg1"/>
                </a:solidFill>
                <a:effectLst/>
                <a:latin typeface="Aptos" panose="020B0004020202020204" pitchFamily="34" charset="0"/>
              </a:rPr>
              <a:t>diverse housing outcomes </a:t>
            </a:r>
            <a:r>
              <a:rPr lang="en-US" u="none" strike="noStrike" dirty="0">
                <a:solidFill>
                  <a:schemeClr val="bg1"/>
                </a:solidFill>
                <a:effectLst/>
                <a:latin typeface="Aptos" panose="020B0004020202020204" pitchFamily="34" charset="0"/>
              </a:rPr>
              <a:t>that meet a </a:t>
            </a:r>
            <a:r>
              <a:rPr lang="en-US" b="1" u="none" strike="noStrike" dirty="0">
                <a:solidFill>
                  <a:schemeClr val="bg1"/>
                </a:solidFill>
                <a:effectLst/>
                <a:latin typeface="Aptos" panose="020B0004020202020204" pitchFamily="34" charset="0"/>
              </a:rPr>
              <a:t>wider range of housing needs.</a:t>
            </a:r>
            <a:endParaRPr lang="en-US" b="1" dirty="0">
              <a:solidFill>
                <a:schemeClr val="bg1"/>
              </a:solidFill>
              <a:latin typeface="Aptos" panose="020B0004020202020204" pitchFamily="34" charset="0"/>
            </a:endParaRPr>
          </a:p>
        </p:txBody>
      </p:sp>
    </p:spTree>
    <p:extLst>
      <p:ext uri="{BB962C8B-B14F-4D97-AF65-F5344CB8AC3E}">
        <p14:creationId xmlns:p14="http://schemas.microsoft.com/office/powerpoint/2010/main" val="3036110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6C01-FC17-A2EA-35EB-53EE22E3370B}"/>
              </a:ext>
            </a:extLst>
          </p:cNvPr>
          <p:cNvSpPr>
            <a:spLocks noGrp="1"/>
          </p:cNvSpPr>
          <p:nvPr>
            <p:ph type="title"/>
          </p:nvPr>
        </p:nvSpPr>
        <p:spPr>
          <a:xfrm>
            <a:off x="251926" y="253159"/>
            <a:ext cx="11663265" cy="850712"/>
          </a:xfrm>
          <a:solidFill>
            <a:srgbClr val="00773F"/>
          </a:solidFill>
        </p:spPr>
        <p:txBody>
          <a:bodyPr lIns="548640">
            <a:normAutofit/>
          </a:bodyPr>
          <a:lstStyle/>
          <a:p>
            <a:r>
              <a:rPr lang="en-US" sz="3000" dirty="0"/>
              <a:t>Density is one part of how we plan our community</a:t>
            </a:r>
          </a:p>
        </p:txBody>
      </p:sp>
      <p:pic>
        <p:nvPicPr>
          <p:cNvPr id="57" name="Picture 56">
            <a:extLst>
              <a:ext uri="{FF2B5EF4-FFF2-40B4-BE49-F238E27FC236}">
                <a16:creationId xmlns:a16="http://schemas.microsoft.com/office/drawing/2014/main" id="{1D419577-B3CA-22F9-8995-FA14A93D1A89}"/>
              </a:ext>
              <a:ext uri="{C183D7F6-B498-43B3-948B-1728B52AA6E4}">
                <adec:decorative xmlns:adec="http://schemas.microsoft.com/office/drawing/2017/decorative" val="1"/>
              </a:ext>
            </a:extLst>
          </p:cNvPr>
          <p:cNvPicPr>
            <a:picLocks noChangeAspect="1"/>
          </p:cNvPicPr>
          <p:nvPr/>
        </p:nvPicPr>
        <p:blipFill rotWithShape="1">
          <a:blip r:embed="rId3" cstate="screen">
            <a:alphaModFix amt="27000"/>
            <a:extLst>
              <a:ext uri="{28A0092B-C50C-407E-A947-70E740481C1C}">
                <a14:useLocalDpi xmlns:a14="http://schemas.microsoft.com/office/drawing/2010/main"/>
              </a:ext>
            </a:extLst>
          </a:blip>
          <a:srcRect/>
          <a:stretch/>
        </p:blipFill>
        <p:spPr>
          <a:xfrm>
            <a:off x="7211021" y="253158"/>
            <a:ext cx="4719964" cy="850713"/>
          </a:xfrm>
          <a:prstGeom prst="rect">
            <a:avLst/>
          </a:prstGeom>
        </p:spPr>
      </p:pic>
      <p:sp>
        <p:nvSpPr>
          <p:cNvPr id="17" name="TextBox 16">
            <a:extLst>
              <a:ext uri="{FF2B5EF4-FFF2-40B4-BE49-F238E27FC236}">
                <a16:creationId xmlns:a16="http://schemas.microsoft.com/office/drawing/2014/main" id="{37573467-BCEB-AB95-FC3E-3882B1ABA10C}"/>
              </a:ext>
            </a:extLst>
          </p:cNvPr>
          <p:cNvSpPr txBox="1"/>
          <p:nvPr/>
        </p:nvSpPr>
        <p:spPr>
          <a:xfrm>
            <a:off x="512719" y="1393339"/>
            <a:ext cx="8290452" cy="1002647"/>
          </a:xfrm>
          <a:prstGeom prst="rect">
            <a:avLst/>
          </a:prstGeom>
          <a:noFill/>
        </p:spPr>
        <p:txBody>
          <a:bodyPr wrap="square" lIns="91440" tIns="45720" rIns="91440" bIns="45720" rtlCol="0" anchor="t">
            <a:spAutoFit/>
          </a:bodyPr>
          <a:lstStyle/>
          <a:p>
            <a:pPr>
              <a:lnSpc>
                <a:spcPts val="2400"/>
              </a:lnSpc>
            </a:pPr>
            <a:r>
              <a:rPr lang="en-US" sz="2100" b="1" dirty="0">
                <a:solidFill>
                  <a:srgbClr val="078544"/>
                </a:solidFill>
                <a:latin typeface="Aptos"/>
              </a:rPr>
              <a:t>Density defines…</a:t>
            </a:r>
            <a:br>
              <a:rPr lang="en-US" sz="2100" b="1" dirty="0">
                <a:latin typeface="Aptos" panose="020B0004020202020204" pitchFamily="34" charset="0"/>
              </a:rPr>
            </a:br>
            <a:r>
              <a:rPr lang="en-US" u="none" strike="noStrike" dirty="0">
                <a:solidFill>
                  <a:schemeClr val="tx1">
                    <a:lumMod val="75000"/>
                    <a:lumOff val="25000"/>
                  </a:schemeClr>
                </a:solidFill>
                <a:effectLst/>
                <a:latin typeface="Aptos"/>
              </a:rPr>
              <a:t>The amount of housing </a:t>
            </a:r>
            <a:r>
              <a:rPr lang="en-US" dirty="0">
                <a:solidFill>
                  <a:schemeClr val="tx1">
                    <a:lumMod val="75000"/>
                    <a:lumOff val="25000"/>
                  </a:schemeClr>
                </a:solidFill>
                <a:latin typeface="Aptos"/>
              </a:rPr>
              <a:t>and number of people that can live in</a:t>
            </a:r>
            <a:r>
              <a:rPr lang="en-US" u="none" strike="noStrike" dirty="0">
                <a:solidFill>
                  <a:schemeClr val="tx1">
                    <a:lumMod val="75000"/>
                    <a:lumOff val="25000"/>
                  </a:schemeClr>
                </a:solidFill>
                <a:effectLst/>
                <a:latin typeface="Aptos"/>
              </a:rPr>
              <a:t> a particular area. </a:t>
            </a:r>
            <a:br>
              <a:rPr lang="en-US" u="none" strike="noStrike" dirty="0">
                <a:effectLst/>
                <a:latin typeface="Aptos" panose="020B0004020202020204" pitchFamily="34" charset="0"/>
              </a:rPr>
            </a:br>
            <a:r>
              <a:rPr lang="en-US" dirty="0">
                <a:solidFill>
                  <a:schemeClr val="tx1">
                    <a:lumMod val="75000"/>
                    <a:lumOff val="25000"/>
                  </a:schemeClr>
                </a:solidFill>
                <a:latin typeface="Aptos"/>
              </a:rPr>
              <a:t>Different levels of density support different types of housing.</a:t>
            </a:r>
            <a:endParaRPr lang="en-US" dirty="0">
              <a:solidFill>
                <a:schemeClr val="tx1">
                  <a:lumMod val="75000"/>
                  <a:lumOff val="25000"/>
                </a:schemeClr>
              </a:solidFill>
              <a:latin typeface="Aptos" panose="020B0004020202020204" pitchFamily="34" charset="0"/>
            </a:endParaRPr>
          </a:p>
        </p:txBody>
      </p:sp>
      <p:pic>
        <p:nvPicPr>
          <p:cNvPr id="14" name="Picture 13" descr="A view of a city with three distinct neighborhoods - one with low density (mainly single family homes and yards), one with medium density (mainly townhouses and parks), and one with high density (larger apartment buildings and office towers)">
            <a:extLst>
              <a:ext uri="{FF2B5EF4-FFF2-40B4-BE49-F238E27FC236}">
                <a16:creationId xmlns:a16="http://schemas.microsoft.com/office/drawing/2014/main" id="{3DEA1879-1158-B2F9-1FBC-7FA06D29161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766202" y="2047364"/>
            <a:ext cx="8145356" cy="4768922"/>
          </a:xfrm>
          <a:prstGeom prst="rect">
            <a:avLst/>
          </a:prstGeom>
        </p:spPr>
      </p:pic>
      <p:sp>
        <p:nvSpPr>
          <p:cNvPr id="8" name="TextBox 7">
            <a:extLst>
              <a:ext uri="{FF2B5EF4-FFF2-40B4-BE49-F238E27FC236}">
                <a16:creationId xmlns:a16="http://schemas.microsoft.com/office/drawing/2014/main" id="{A7478407-2062-0BD6-3C73-901B43512B86}"/>
              </a:ext>
            </a:extLst>
          </p:cNvPr>
          <p:cNvSpPr txBox="1"/>
          <p:nvPr/>
        </p:nvSpPr>
        <p:spPr>
          <a:xfrm>
            <a:off x="512720" y="2846776"/>
            <a:ext cx="3542446" cy="1795363"/>
          </a:xfrm>
          <a:prstGeom prst="rect">
            <a:avLst/>
          </a:prstGeom>
          <a:solidFill>
            <a:srgbClr val="FFE699">
              <a:alpha val="80000"/>
            </a:srgbClr>
          </a:solidFill>
        </p:spPr>
        <p:txBody>
          <a:bodyPr wrap="square" lIns="228600" tIns="228600" rIns="228600" bIns="228600" rtlCol="0">
            <a:spAutoFit/>
          </a:bodyPr>
          <a:lstStyle/>
          <a:p>
            <a:pPr>
              <a:spcAft>
                <a:spcPts val="200"/>
              </a:spcAft>
            </a:pPr>
            <a:r>
              <a:rPr lang="en-US" sz="1600" b="1" dirty="0">
                <a:solidFill>
                  <a:schemeClr val="tx1">
                    <a:lumMod val="85000"/>
                    <a:lumOff val="15000"/>
                  </a:schemeClr>
                </a:solidFill>
                <a:latin typeface="Aptos" panose="020B0004020202020204" pitchFamily="34" charset="0"/>
              </a:rPr>
              <a:t>Lower Density Neighborhoods</a:t>
            </a:r>
          </a:p>
          <a:p>
            <a:pPr marL="285750" indent="-285750">
              <a:spcAft>
                <a:spcPts val="200"/>
              </a:spcAft>
              <a:buFont typeface="Arial" panose="020B0604020202020204" pitchFamily="34" charset="0"/>
              <a:buChar char="•"/>
            </a:pPr>
            <a:r>
              <a:rPr lang="en-US" sz="1600" dirty="0">
                <a:solidFill>
                  <a:schemeClr val="tx1">
                    <a:lumMod val="85000"/>
                    <a:lumOff val="15000"/>
                  </a:schemeClr>
                </a:solidFill>
                <a:latin typeface="Aptos" panose="020B0004020202020204" pitchFamily="34" charset="0"/>
              </a:rPr>
              <a:t>Single family homes</a:t>
            </a:r>
          </a:p>
          <a:p>
            <a:pPr marL="285750" indent="-285750">
              <a:spcAft>
                <a:spcPts val="200"/>
              </a:spcAft>
              <a:buFont typeface="Arial" panose="020B0604020202020204" pitchFamily="34" charset="0"/>
              <a:buChar char="•"/>
            </a:pPr>
            <a:r>
              <a:rPr lang="en-US" sz="1600" dirty="0">
                <a:solidFill>
                  <a:schemeClr val="tx1">
                    <a:lumMod val="85000"/>
                    <a:lumOff val="15000"/>
                  </a:schemeClr>
                </a:solidFill>
                <a:latin typeface="Aptos" panose="020B0004020202020204" pitchFamily="34" charset="0"/>
              </a:rPr>
              <a:t>Duplexes &amp; townhouses</a:t>
            </a:r>
          </a:p>
          <a:p>
            <a:pPr marL="285750" indent="-285750">
              <a:spcAft>
                <a:spcPts val="200"/>
              </a:spcAft>
              <a:buFont typeface="Arial" panose="020B0604020202020204" pitchFamily="34" charset="0"/>
              <a:buChar char="•"/>
            </a:pPr>
            <a:r>
              <a:rPr lang="en-US" sz="1600" dirty="0">
                <a:solidFill>
                  <a:schemeClr val="tx1">
                    <a:lumMod val="85000"/>
                    <a:lumOff val="15000"/>
                  </a:schemeClr>
                </a:solidFill>
                <a:latin typeface="Aptos" panose="020B0004020202020204" pitchFamily="34" charset="0"/>
              </a:rPr>
              <a:t>ADUs</a:t>
            </a:r>
          </a:p>
          <a:p>
            <a:pPr marL="285750" indent="-285750">
              <a:spcAft>
                <a:spcPts val="200"/>
              </a:spcAft>
              <a:buFont typeface="Arial" panose="020B0604020202020204" pitchFamily="34" charset="0"/>
              <a:buChar char="•"/>
            </a:pPr>
            <a:r>
              <a:rPr lang="en-US" sz="1600" dirty="0">
                <a:solidFill>
                  <a:schemeClr val="tx1">
                    <a:lumMod val="85000"/>
                    <a:lumOff val="15000"/>
                  </a:schemeClr>
                </a:solidFill>
                <a:latin typeface="Aptos" panose="020B0004020202020204" pitchFamily="34" charset="0"/>
              </a:rPr>
              <a:t>Limited transit</a:t>
            </a:r>
          </a:p>
        </p:txBody>
      </p:sp>
      <p:sp>
        <p:nvSpPr>
          <p:cNvPr id="21" name="TextBox 20">
            <a:extLst>
              <a:ext uri="{FF2B5EF4-FFF2-40B4-BE49-F238E27FC236}">
                <a16:creationId xmlns:a16="http://schemas.microsoft.com/office/drawing/2014/main" id="{3D1BF274-F4C5-808B-0E2F-8E18DBC976FA}"/>
              </a:ext>
            </a:extLst>
          </p:cNvPr>
          <p:cNvSpPr txBox="1"/>
          <p:nvPr/>
        </p:nvSpPr>
        <p:spPr>
          <a:xfrm>
            <a:off x="1417407" y="4851089"/>
            <a:ext cx="3862163" cy="1846659"/>
          </a:xfrm>
          <a:prstGeom prst="rect">
            <a:avLst/>
          </a:prstGeom>
          <a:solidFill>
            <a:srgbClr val="BECBE7">
              <a:alpha val="80000"/>
            </a:srgbClr>
          </a:solidFill>
        </p:spPr>
        <p:txBody>
          <a:bodyPr wrap="square" lIns="228600" tIns="228600" rIns="228600" bIns="228600" rtlCol="0">
            <a:spAutoFit/>
          </a:bodyPr>
          <a:lstStyle/>
          <a:p>
            <a:pPr>
              <a:spcAft>
                <a:spcPts val="600"/>
              </a:spcAft>
            </a:pPr>
            <a:r>
              <a:rPr lang="en-US" sz="1600" b="1" dirty="0">
                <a:solidFill>
                  <a:schemeClr val="tx1">
                    <a:lumMod val="85000"/>
                    <a:lumOff val="15000"/>
                  </a:schemeClr>
                </a:solidFill>
                <a:latin typeface="Aptos" panose="020B0004020202020204" pitchFamily="34" charset="0"/>
              </a:rPr>
              <a:t>Mixed Density Neighborhoods</a:t>
            </a:r>
          </a:p>
          <a:p>
            <a:pPr marL="285750" indent="-285750">
              <a:spcAft>
                <a:spcPts val="200"/>
              </a:spcAft>
              <a:buFont typeface="Arial" panose="020B0604020202020204" pitchFamily="34" charset="0"/>
              <a:buChar char="•"/>
            </a:pPr>
            <a:r>
              <a:rPr lang="en-US" sz="1600" dirty="0">
                <a:solidFill>
                  <a:schemeClr val="tx1">
                    <a:lumMod val="85000"/>
                    <a:lumOff val="15000"/>
                  </a:schemeClr>
                </a:solidFill>
                <a:latin typeface="Aptos" panose="020B0004020202020204" pitchFamily="34" charset="0"/>
              </a:rPr>
              <a:t>Small apartment &amp; condo buildings</a:t>
            </a:r>
          </a:p>
          <a:p>
            <a:pPr marL="285750" indent="-285750">
              <a:spcAft>
                <a:spcPts val="200"/>
              </a:spcAft>
              <a:buFont typeface="Arial" panose="020B0604020202020204" pitchFamily="34" charset="0"/>
              <a:buChar char="•"/>
            </a:pPr>
            <a:r>
              <a:rPr lang="en-US" sz="1600" dirty="0">
                <a:solidFill>
                  <a:schemeClr val="tx1">
                    <a:lumMod val="85000"/>
                    <a:lumOff val="15000"/>
                  </a:schemeClr>
                </a:solidFill>
                <a:latin typeface="Aptos" panose="020B0004020202020204" pitchFamily="34" charset="0"/>
              </a:rPr>
              <a:t>Triplexes and townhouses</a:t>
            </a:r>
          </a:p>
          <a:p>
            <a:pPr marL="285750" indent="-285750">
              <a:spcAft>
                <a:spcPts val="200"/>
              </a:spcAft>
              <a:buFont typeface="Arial" panose="020B0604020202020204" pitchFamily="34" charset="0"/>
              <a:buChar char="•"/>
            </a:pPr>
            <a:r>
              <a:rPr lang="en-US" sz="1600" dirty="0">
                <a:solidFill>
                  <a:schemeClr val="tx1">
                    <a:lumMod val="85000"/>
                    <a:lumOff val="15000"/>
                  </a:schemeClr>
                </a:solidFill>
                <a:latin typeface="Aptos" panose="020B0004020202020204" pitchFamily="34" charset="0"/>
              </a:rPr>
              <a:t>Smaller retail &amp; offices</a:t>
            </a:r>
          </a:p>
          <a:p>
            <a:pPr marL="285750" indent="-285750">
              <a:spcAft>
                <a:spcPts val="200"/>
              </a:spcAft>
              <a:buFont typeface="Arial" panose="020B0604020202020204" pitchFamily="34" charset="0"/>
              <a:buChar char="•"/>
            </a:pPr>
            <a:r>
              <a:rPr lang="en-US" sz="1600" dirty="0">
                <a:solidFill>
                  <a:schemeClr val="tx1">
                    <a:lumMod val="85000"/>
                    <a:lumOff val="15000"/>
                  </a:schemeClr>
                </a:solidFill>
                <a:latin typeface="Aptos" panose="020B0004020202020204" pitchFamily="34" charset="0"/>
              </a:rPr>
              <a:t>Walking, rolling &amp; transit</a:t>
            </a:r>
          </a:p>
        </p:txBody>
      </p:sp>
      <p:sp>
        <p:nvSpPr>
          <p:cNvPr id="24" name="TextBox 23">
            <a:extLst>
              <a:ext uri="{FF2B5EF4-FFF2-40B4-BE49-F238E27FC236}">
                <a16:creationId xmlns:a16="http://schemas.microsoft.com/office/drawing/2014/main" id="{F96833DB-2AF3-7AC8-D401-B2441EA7AFFB}"/>
              </a:ext>
            </a:extLst>
          </p:cNvPr>
          <p:cNvSpPr txBox="1"/>
          <p:nvPr/>
        </p:nvSpPr>
        <p:spPr>
          <a:xfrm>
            <a:off x="8136836" y="4259018"/>
            <a:ext cx="3778355" cy="2092881"/>
          </a:xfrm>
          <a:prstGeom prst="rect">
            <a:avLst/>
          </a:prstGeom>
          <a:solidFill>
            <a:srgbClr val="A9D18E">
              <a:alpha val="80000"/>
            </a:srgbClr>
          </a:solidFill>
        </p:spPr>
        <p:txBody>
          <a:bodyPr wrap="square" lIns="228600" tIns="228600" rIns="228600" bIns="228600" rtlCol="0">
            <a:spAutoFit/>
          </a:bodyPr>
          <a:lstStyle/>
          <a:p>
            <a:pPr>
              <a:spcAft>
                <a:spcPts val="600"/>
              </a:spcAft>
            </a:pPr>
            <a:r>
              <a:rPr lang="en-US" sz="1600" b="1" dirty="0">
                <a:solidFill>
                  <a:schemeClr val="tx1">
                    <a:lumMod val="85000"/>
                    <a:lumOff val="15000"/>
                  </a:schemeClr>
                </a:solidFill>
                <a:latin typeface="Aptos" panose="020B0004020202020204" pitchFamily="34" charset="0"/>
              </a:rPr>
              <a:t>Higher Density Neighborhoods</a:t>
            </a:r>
          </a:p>
          <a:p>
            <a:pPr marL="285750" indent="-285750">
              <a:spcAft>
                <a:spcPts val="200"/>
              </a:spcAft>
              <a:buFont typeface="Arial" panose="020B0604020202020204" pitchFamily="34" charset="0"/>
              <a:buChar char="•"/>
            </a:pPr>
            <a:r>
              <a:rPr lang="en-US" sz="1600" dirty="0">
                <a:solidFill>
                  <a:schemeClr val="tx1">
                    <a:lumMod val="85000"/>
                    <a:lumOff val="15000"/>
                  </a:schemeClr>
                </a:solidFill>
                <a:latin typeface="Aptos" panose="020B0004020202020204" pitchFamily="34" charset="0"/>
              </a:rPr>
              <a:t>Larger apartment &amp; condo buildings</a:t>
            </a:r>
          </a:p>
          <a:p>
            <a:pPr marL="285750" indent="-285750">
              <a:spcAft>
                <a:spcPts val="200"/>
              </a:spcAft>
              <a:buFont typeface="Arial" panose="020B0604020202020204" pitchFamily="34" charset="0"/>
              <a:buChar char="•"/>
            </a:pPr>
            <a:r>
              <a:rPr lang="en-US" sz="1600" dirty="0">
                <a:solidFill>
                  <a:schemeClr val="tx1">
                    <a:lumMod val="85000"/>
                    <a:lumOff val="15000"/>
                  </a:schemeClr>
                </a:solidFill>
                <a:latin typeface="Aptos" panose="020B0004020202020204" pitchFamily="34" charset="0"/>
              </a:rPr>
              <a:t>Mixed-use buildings</a:t>
            </a:r>
          </a:p>
          <a:p>
            <a:pPr marL="285750" indent="-285750">
              <a:spcAft>
                <a:spcPts val="200"/>
              </a:spcAft>
              <a:buFont typeface="Arial" panose="020B0604020202020204" pitchFamily="34" charset="0"/>
              <a:buChar char="•"/>
            </a:pPr>
            <a:r>
              <a:rPr lang="en-US" sz="1600" dirty="0">
                <a:solidFill>
                  <a:schemeClr val="tx1">
                    <a:lumMod val="85000"/>
                    <a:lumOff val="15000"/>
                  </a:schemeClr>
                </a:solidFill>
                <a:latin typeface="Aptos" panose="020B0004020202020204" pitchFamily="34" charset="0"/>
              </a:rPr>
              <a:t>Larger retail &amp; offices</a:t>
            </a:r>
          </a:p>
          <a:p>
            <a:pPr marL="285750" indent="-285750">
              <a:spcAft>
                <a:spcPts val="200"/>
              </a:spcAft>
              <a:buFont typeface="Arial" panose="020B0604020202020204" pitchFamily="34" charset="0"/>
              <a:buChar char="•"/>
            </a:pPr>
            <a:r>
              <a:rPr lang="en-US" sz="1600" dirty="0">
                <a:solidFill>
                  <a:schemeClr val="tx1">
                    <a:lumMod val="85000"/>
                    <a:lumOff val="15000"/>
                  </a:schemeClr>
                </a:solidFill>
                <a:latin typeface="Aptos" panose="020B0004020202020204" pitchFamily="34" charset="0"/>
              </a:rPr>
              <a:t>Rapid transit</a:t>
            </a:r>
          </a:p>
        </p:txBody>
      </p:sp>
    </p:spTree>
    <p:extLst>
      <p:ext uri="{BB962C8B-B14F-4D97-AF65-F5344CB8AC3E}">
        <p14:creationId xmlns:p14="http://schemas.microsoft.com/office/powerpoint/2010/main" val="2025857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6C01-FC17-A2EA-35EB-53EE22E3370B}"/>
              </a:ext>
            </a:extLst>
          </p:cNvPr>
          <p:cNvSpPr>
            <a:spLocks noGrp="1"/>
          </p:cNvSpPr>
          <p:nvPr>
            <p:ph type="title"/>
          </p:nvPr>
        </p:nvSpPr>
        <p:spPr>
          <a:xfrm>
            <a:off x="251926" y="253159"/>
            <a:ext cx="11663265" cy="850712"/>
          </a:xfrm>
          <a:solidFill>
            <a:srgbClr val="00773F"/>
          </a:solidFill>
        </p:spPr>
        <p:txBody>
          <a:bodyPr lIns="548640">
            <a:normAutofit/>
          </a:bodyPr>
          <a:lstStyle/>
          <a:p>
            <a:r>
              <a:rPr lang="en-US" sz="3000" dirty="0">
                <a:latin typeface="Bookman Old Style"/>
              </a:rPr>
              <a:t>Density can be measured in different ways</a:t>
            </a:r>
            <a:endParaRPr lang="en-US" sz="3000" dirty="0"/>
          </a:p>
        </p:txBody>
      </p:sp>
      <p:pic>
        <p:nvPicPr>
          <p:cNvPr id="57" name="Picture 56">
            <a:extLst>
              <a:ext uri="{FF2B5EF4-FFF2-40B4-BE49-F238E27FC236}">
                <a16:creationId xmlns:a16="http://schemas.microsoft.com/office/drawing/2014/main" id="{1D419577-B3CA-22F9-8995-FA14A93D1A89}"/>
              </a:ext>
              <a:ext uri="{C183D7F6-B498-43B3-948B-1728B52AA6E4}">
                <adec:decorative xmlns:adec="http://schemas.microsoft.com/office/drawing/2017/decorative" val="1"/>
              </a:ext>
            </a:extLst>
          </p:cNvPr>
          <p:cNvPicPr>
            <a:picLocks noChangeAspect="1"/>
          </p:cNvPicPr>
          <p:nvPr/>
        </p:nvPicPr>
        <p:blipFill rotWithShape="1">
          <a:blip r:embed="rId3" cstate="screen">
            <a:alphaModFix amt="27000"/>
            <a:extLst>
              <a:ext uri="{28A0092B-C50C-407E-A947-70E740481C1C}">
                <a14:useLocalDpi xmlns:a14="http://schemas.microsoft.com/office/drawing/2010/main"/>
              </a:ext>
            </a:extLst>
          </a:blip>
          <a:srcRect/>
          <a:stretch/>
        </p:blipFill>
        <p:spPr>
          <a:xfrm>
            <a:off x="7211021" y="253158"/>
            <a:ext cx="4719964" cy="850713"/>
          </a:xfrm>
          <a:prstGeom prst="rect">
            <a:avLst/>
          </a:prstGeom>
        </p:spPr>
      </p:pic>
      <p:sp>
        <p:nvSpPr>
          <p:cNvPr id="17" name="TextBox 16">
            <a:extLst>
              <a:ext uri="{FF2B5EF4-FFF2-40B4-BE49-F238E27FC236}">
                <a16:creationId xmlns:a16="http://schemas.microsoft.com/office/drawing/2014/main" id="{37573467-BCEB-AB95-FC3E-3882B1ABA10C}"/>
              </a:ext>
            </a:extLst>
          </p:cNvPr>
          <p:cNvSpPr txBox="1"/>
          <p:nvPr/>
        </p:nvSpPr>
        <p:spPr>
          <a:xfrm>
            <a:off x="512720" y="1393339"/>
            <a:ext cx="4888840" cy="400110"/>
          </a:xfrm>
          <a:prstGeom prst="rect">
            <a:avLst/>
          </a:prstGeom>
          <a:noFill/>
        </p:spPr>
        <p:txBody>
          <a:bodyPr wrap="square" lIns="91440" tIns="45720" rIns="91440" bIns="45720" rtlCol="0" anchor="t">
            <a:spAutoFit/>
          </a:bodyPr>
          <a:lstStyle/>
          <a:p>
            <a:pPr>
              <a:lnSpc>
                <a:spcPts val="2400"/>
              </a:lnSpc>
            </a:pPr>
            <a:r>
              <a:rPr lang="en-US" sz="2100" b="1" dirty="0">
                <a:solidFill>
                  <a:srgbClr val="078544"/>
                </a:solidFill>
                <a:latin typeface="Aptos"/>
              </a:rPr>
              <a:t>Measures of density can include…</a:t>
            </a:r>
            <a:endParaRPr lang="en-US" dirty="0">
              <a:latin typeface="Aptos"/>
            </a:endParaRPr>
          </a:p>
        </p:txBody>
      </p:sp>
      <p:sp>
        <p:nvSpPr>
          <p:cNvPr id="8" name="TextBox 7">
            <a:extLst>
              <a:ext uri="{FF2B5EF4-FFF2-40B4-BE49-F238E27FC236}">
                <a16:creationId xmlns:a16="http://schemas.microsoft.com/office/drawing/2014/main" id="{A7478407-2062-0BD6-3C73-901B43512B86}"/>
              </a:ext>
            </a:extLst>
          </p:cNvPr>
          <p:cNvSpPr txBox="1"/>
          <p:nvPr/>
        </p:nvSpPr>
        <p:spPr>
          <a:xfrm>
            <a:off x="589069" y="2091985"/>
            <a:ext cx="1686826" cy="2046775"/>
          </a:xfrm>
          <a:prstGeom prst="rect">
            <a:avLst/>
          </a:prstGeom>
          <a:solidFill>
            <a:srgbClr val="FFE699">
              <a:alpha val="80000"/>
            </a:srgbClr>
          </a:solidFill>
        </p:spPr>
        <p:txBody>
          <a:bodyPr wrap="square" lIns="137160" tIns="137160" rIns="137160" bIns="137160" rtlCol="0" anchor="b" anchorCtr="0">
            <a:noAutofit/>
          </a:bodyPr>
          <a:lstStyle/>
          <a:p>
            <a:pPr algn="ctr">
              <a:spcAft>
                <a:spcPts val="200"/>
              </a:spcAft>
            </a:pPr>
            <a:r>
              <a:rPr lang="en-US" sz="1600" dirty="0">
                <a:solidFill>
                  <a:schemeClr val="tx1">
                    <a:lumMod val="85000"/>
                    <a:lumOff val="15000"/>
                  </a:schemeClr>
                </a:solidFill>
                <a:latin typeface="Aptos"/>
              </a:rPr>
              <a:t>Housing units per acre</a:t>
            </a:r>
          </a:p>
        </p:txBody>
      </p:sp>
      <p:pic>
        <p:nvPicPr>
          <p:cNvPr id="7" name="Picture 6">
            <a:extLst>
              <a:ext uri="{FF2B5EF4-FFF2-40B4-BE49-F238E27FC236}">
                <a16:creationId xmlns:a16="http://schemas.microsoft.com/office/drawing/2014/main" id="{1C0B24C9-1E5E-14B8-378A-82F34BC45B35}"/>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928" y="2067555"/>
            <a:ext cx="1417107" cy="1417107"/>
          </a:xfrm>
          <a:prstGeom prst="rect">
            <a:avLst/>
          </a:prstGeom>
        </p:spPr>
      </p:pic>
      <p:sp>
        <p:nvSpPr>
          <p:cNvPr id="9" name="TextBox 8">
            <a:extLst>
              <a:ext uri="{FF2B5EF4-FFF2-40B4-BE49-F238E27FC236}">
                <a16:creationId xmlns:a16="http://schemas.microsoft.com/office/drawing/2014/main" id="{A5FFD10F-7C6E-2374-15AE-7EB3C93E57CC}"/>
              </a:ext>
            </a:extLst>
          </p:cNvPr>
          <p:cNvSpPr txBox="1"/>
          <p:nvPr/>
        </p:nvSpPr>
        <p:spPr>
          <a:xfrm>
            <a:off x="2860781" y="2091985"/>
            <a:ext cx="1686826" cy="2046775"/>
          </a:xfrm>
          <a:prstGeom prst="rect">
            <a:avLst/>
          </a:prstGeom>
          <a:solidFill>
            <a:srgbClr val="A9D18E">
              <a:alpha val="80000"/>
            </a:srgbClr>
          </a:solidFill>
        </p:spPr>
        <p:txBody>
          <a:bodyPr wrap="square" lIns="137160" tIns="137160" rIns="137160" bIns="137160" rtlCol="0" anchor="b" anchorCtr="0">
            <a:noAutofit/>
          </a:bodyPr>
          <a:lstStyle/>
          <a:p>
            <a:pPr algn="ctr">
              <a:spcAft>
                <a:spcPts val="600"/>
              </a:spcAft>
            </a:pPr>
            <a:r>
              <a:rPr lang="en-US" sz="1600" dirty="0">
                <a:solidFill>
                  <a:schemeClr val="tx1">
                    <a:lumMod val="85000"/>
                    <a:lumOff val="15000"/>
                  </a:schemeClr>
                </a:solidFill>
                <a:latin typeface="Aptos"/>
              </a:rPr>
              <a:t>People per </a:t>
            </a:r>
            <a:br>
              <a:rPr lang="en-US" sz="1600" dirty="0">
                <a:solidFill>
                  <a:schemeClr val="tx1">
                    <a:lumMod val="85000"/>
                    <a:lumOff val="15000"/>
                  </a:schemeClr>
                </a:solidFill>
                <a:latin typeface="Aptos"/>
              </a:rPr>
            </a:br>
            <a:r>
              <a:rPr lang="en-US" sz="1600" dirty="0">
                <a:solidFill>
                  <a:schemeClr val="tx1">
                    <a:lumMod val="85000"/>
                    <a:lumOff val="15000"/>
                  </a:schemeClr>
                </a:solidFill>
                <a:latin typeface="Aptos"/>
              </a:rPr>
              <a:t>square mile</a:t>
            </a:r>
          </a:p>
        </p:txBody>
      </p:sp>
      <p:pic>
        <p:nvPicPr>
          <p:cNvPr id="10" name="Picture 9">
            <a:extLst>
              <a:ext uri="{FF2B5EF4-FFF2-40B4-BE49-F238E27FC236}">
                <a16:creationId xmlns:a16="http://schemas.microsoft.com/office/drawing/2014/main" id="{38BA2D4E-CC71-AE46-888B-611611ED0D25}"/>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995640" y="2067555"/>
            <a:ext cx="1417107" cy="1417107"/>
          </a:xfrm>
          <a:prstGeom prst="rect">
            <a:avLst/>
          </a:prstGeom>
        </p:spPr>
      </p:pic>
      <p:sp>
        <p:nvSpPr>
          <p:cNvPr id="11" name="TextBox 10">
            <a:extLst>
              <a:ext uri="{FF2B5EF4-FFF2-40B4-BE49-F238E27FC236}">
                <a16:creationId xmlns:a16="http://schemas.microsoft.com/office/drawing/2014/main" id="{BB9FD03E-6EA6-07A5-EC08-307527A06B1A}"/>
              </a:ext>
            </a:extLst>
          </p:cNvPr>
          <p:cNvSpPr txBox="1"/>
          <p:nvPr/>
        </p:nvSpPr>
        <p:spPr>
          <a:xfrm>
            <a:off x="1567342" y="4558065"/>
            <a:ext cx="1686826" cy="2046775"/>
          </a:xfrm>
          <a:prstGeom prst="rect">
            <a:avLst/>
          </a:prstGeom>
          <a:solidFill>
            <a:srgbClr val="BECBE7">
              <a:alpha val="80000"/>
            </a:srgbClr>
          </a:solidFill>
        </p:spPr>
        <p:txBody>
          <a:bodyPr wrap="square" lIns="137160" tIns="137160" rIns="137160" bIns="137160" rtlCol="0" anchor="b" anchorCtr="0">
            <a:noAutofit/>
          </a:bodyPr>
          <a:lstStyle/>
          <a:p>
            <a:pPr algn="ctr">
              <a:spcAft>
                <a:spcPts val="600"/>
              </a:spcAft>
            </a:pPr>
            <a:r>
              <a:rPr lang="en-US" sz="1600" dirty="0">
                <a:solidFill>
                  <a:schemeClr val="tx1">
                    <a:lumMod val="85000"/>
                    <a:lumOff val="15000"/>
                  </a:schemeClr>
                </a:solidFill>
                <a:latin typeface="Aptos"/>
              </a:rPr>
              <a:t>Size of buildings on their lots</a:t>
            </a:r>
          </a:p>
        </p:txBody>
      </p:sp>
      <p:pic>
        <p:nvPicPr>
          <p:cNvPr id="12" name="Picture 11">
            <a:extLst>
              <a:ext uri="{FF2B5EF4-FFF2-40B4-BE49-F238E27FC236}">
                <a16:creationId xmlns:a16="http://schemas.microsoft.com/office/drawing/2014/main" id="{BB94065B-4E1C-0929-470A-80B3D80905AC}"/>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702201" y="4558065"/>
            <a:ext cx="1417107" cy="1417107"/>
          </a:xfrm>
          <a:prstGeom prst="rect">
            <a:avLst/>
          </a:prstGeom>
        </p:spPr>
      </p:pic>
      <p:sp>
        <p:nvSpPr>
          <p:cNvPr id="4" name="TextBox 3">
            <a:extLst>
              <a:ext uri="{FF2B5EF4-FFF2-40B4-BE49-F238E27FC236}">
                <a16:creationId xmlns:a16="http://schemas.microsoft.com/office/drawing/2014/main" id="{9F4BA162-7E47-31AC-2468-5A26DD892759}"/>
              </a:ext>
            </a:extLst>
          </p:cNvPr>
          <p:cNvSpPr txBox="1"/>
          <p:nvPr/>
        </p:nvSpPr>
        <p:spPr>
          <a:xfrm>
            <a:off x="5529264" y="1412564"/>
            <a:ext cx="6385928" cy="1990801"/>
          </a:xfrm>
          <a:prstGeom prst="rect">
            <a:avLst/>
          </a:prstGeom>
          <a:noFill/>
        </p:spPr>
        <p:txBody>
          <a:bodyPr wrap="square" lIns="91440" tIns="45720" rIns="91440" bIns="45720" rtlCol="0" anchor="t">
            <a:spAutoFit/>
          </a:bodyPr>
          <a:lstStyle/>
          <a:p>
            <a:pPr>
              <a:lnSpc>
                <a:spcPts val="3000"/>
              </a:lnSpc>
            </a:pPr>
            <a:r>
              <a:rPr lang="en-US" sz="2000" dirty="0">
                <a:solidFill>
                  <a:schemeClr val="tx1">
                    <a:lumMod val="75000"/>
                    <a:lumOff val="25000"/>
                  </a:schemeClr>
                </a:solidFill>
                <a:latin typeface="Aptos"/>
              </a:rPr>
              <a:t>Usually "higher density" means more housing, more people and bigger buildings.  </a:t>
            </a:r>
            <a:r>
              <a:rPr lang="en-US" sz="2000" b="1" dirty="0">
                <a:solidFill>
                  <a:srgbClr val="00773F"/>
                </a:solidFill>
                <a:latin typeface="Aptos"/>
              </a:rPr>
              <a:t>But sometimes density can surprise you! </a:t>
            </a:r>
          </a:p>
          <a:p>
            <a:pPr>
              <a:lnSpc>
                <a:spcPts val="3000"/>
              </a:lnSpc>
            </a:pPr>
            <a:endParaRPr lang="en-US" sz="2000" b="1" dirty="0">
              <a:solidFill>
                <a:srgbClr val="00773F"/>
              </a:solidFill>
              <a:latin typeface="Aptos"/>
            </a:endParaRPr>
          </a:p>
          <a:p>
            <a:pPr>
              <a:lnSpc>
                <a:spcPts val="3000"/>
              </a:lnSpc>
            </a:pPr>
            <a:endParaRPr lang="en-US" sz="2000" b="1" dirty="0">
              <a:solidFill>
                <a:srgbClr val="00773F"/>
              </a:solidFill>
              <a:latin typeface="Aptos"/>
            </a:endParaRPr>
          </a:p>
        </p:txBody>
      </p:sp>
      <p:pic>
        <p:nvPicPr>
          <p:cNvPr id="1028" name="Picture 4" descr="A photo showing small cottage court apartments">
            <a:extLst>
              <a:ext uri="{FF2B5EF4-FFF2-40B4-BE49-F238E27FC236}">
                <a16:creationId xmlns:a16="http://schemas.microsoft.com/office/drawing/2014/main" id="{F2A3C78C-394A-F23B-2215-F30E7723D1B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684466" y="2942900"/>
            <a:ext cx="2729033" cy="204677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38F619CC-132F-80CD-A056-6BFDE024E61A}"/>
              </a:ext>
            </a:extLst>
          </p:cNvPr>
          <p:cNvSpPr txBox="1"/>
          <p:nvPr/>
        </p:nvSpPr>
        <p:spPr>
          <a:xfrm>
            <a:off x="5684466" y="4989675"/>
            <a:ext cx="2729033" cy="1615165"/>
          </a:xfrm>
          <a:prstGeom prst="rect">
            <a:avLst/>
          </a:prstGeom>
          <a:solidFill>
            <a:srgbClr val="FFBFD5"/>
          </a:solidFill>
        </p:spPr>
        <p:txBody>
          <a:bodyPr wrap="square" lIns="228600" tIns="228600" rIns="228600" bIns="228600" rtlCol="0" anchor="b">
            <a:noAutofit/>
          </a:bodyPr>
          <a:lstStyle/>
          <a:p>
            <a:pPr algn="ctr">
              <a:spcAft>
                <a:spcPts val="600"/>
              </a:spcAft>
            </a:pPr>
            <a:r>
              <a:rPr lang="en-US" b="1" dirty="0">
                <a:solidFill>
                  <a:schemeClr val="tx1">
                    <a:lumMod val="75000"/>
                    <a:lumOff val="25000"/>
                  </a:schemeClr>
                </a:solidFill>
                <a:latin typeface="Aptos" panose="020B0004020202020204" pitchFamily="34" charset="0"/>
              </a:rPr>
              <a:t>Cottage courts</a:t>
            </a:r>
          </a:p>
          <a:p>
            <a:pPr algn="ctr">
              <a:spcAft>
                <a:spcPts val="600"/>
              </a:spcAft>
            </a:pPr>
            <a:r>
              <a:rPr lang="en-US" dirty="0">
                <a:solidFill>
                  <a:schemeClr val="tx1">
                    <a:lumMod val="75000"/>
                    <a:lumOff val="25000"/>
                  </a:schemeClr>
                </a:solidFill>
                <a:latin typeface="Aptos" panose="020B0004020202020204" pitchFamily="34" charset="0"/>
              </a:rPr>
              <a:t>6 small units on 0.2 acres = 30 homes per acre (DU/A)</a:t>
            </a:r>
          </a:p>
        </p:txBody>
      </p:sp>
      <p:pic>
        <p:nvPicPr>
          <p:cNvPr id="1026" name="Picture 2" descr="A photo showing a large single family home">
            <a:extLst>
              <a:ext uri="{FF2B5EF4-FFF2-40B4-BE49-F238E27FC236}">
                <a16:creationId xmlns:a16="http://schemas.microsoft.com/office/drawing/2014/main" id="{782F7D3B-B652-E9A3-E757-C5E9E07B4FB4}"/>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8937835" y="2942901"/>
            <a:ext cx="2729033" cy="20467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94E7C3A-1E5C-58C6-08A7-6030C53A6BED}"/>
              </a:ext>
            </a:extLst>
          </p:cNvPr>
          <p:cNvSpPr txBox="1"/>
          <p:nvPr/>
        </p:nvSpPr>
        <p:spPr>
          <a:xfrm>
            <a:off x="8927729" y="4989675"/>
            <a:ext cx="2729033" cy="1615165"/>
          </a:xfrm>
          <a:prstGeom prst="rect">
            <a:avLst/>
          </a:prstGeom>
          <a:solidFill>
            <a:srgbClr val="FDB595"/>
          </a:solidFill>
        </p:spPr>
        <p:txBody>
          <a:bodyPr wrap="square" lIns="228600" tIns="228600" rIns="228600" bIns="228600" rtlCol="0" anchor="b">
            <a:noAutofit/>
          </a:bodyPr>
          <a:lstStyle/>
          <a:p>
            <a:pPr algn="ctr">
              <a:spcAft>
                <a:spcPts val="600"/>
              </a:spcAft>
            </a:pPr>
            <a:r>
              <a:rPr lang="en-US" b="1" dirty="0">
                <a:solidFill>
                  <a:schemeClr val="tx1">
                    <a:lumMod val="75000"/>
                    <a:lumOff val="25000"/>
                  </a:schemeClr>
                </a:solidFill>
                <a:latin typeface="Aptos" panose="020B0004020202020204" pitchFamily="34" charset="0"/>
              </a:rPr>
              <a:t>Single-family homes</a:t>
            </a:r>
          </a:p>
          <a:p>
            <a:pPr algn="ctr">
              <a:spcAft>
                <a:spcPts val="600"/>
              </a:spcAft>
            </a:pPr>
            <a:r>
              <a:rPr lang="en-US" dirty="0">
                <a:solidFill>
                  <a:schemeClr val="tx1">
                    <a:lumMod val="75000"/>
                    <a:lumOff val="25000"/>
                  </a:schemeClr>
                </a:solidFill>
                <a:latin typeface="Aptos" panose="020B0004020202020204" pitchFamily="34" charset="0"/>
              </a:rPr>
              <a:t>144 large units on 16 acres = 9 homes per acre (DU/A)</a:t>
            </a:r>
          </a:p>
        </p:txBody>
      </p:sp>
    </p:spTree>
    <p:extLst>
      <p:ext uri="{BB962C8B-B14F-4D97-AF65-F5344CB8AC3E}">
        <p14:creationId xmlns:p14="http://schemas.microsoft.com/office/powerpoint/2010/main" val="1128318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6C01-FC17-A2EA-35EB-53EE22E3370B}"/>
              </a:ext>
            </a:extLst>
          </p:cNvPr>
          <p:cNvSpPr>
            <a:spLocks noGrp="1"/>
          </p:cNvSpPr>
          <p:nvPr>
            <p:ph type="title"/>
          </p:nvPr>
        </p:nvSpPr>
        <p:spPr>
          <a:xfrm>
            <a:off x="251926" y="253159"/>
            <a:ext cx="11663265" cy="850712"/>
          </a:xfrm>
          <a:solidFill>
            <a:srgbClr val="00773F"/>
          </a:solidFill>
        </p:spPr>
        <p:txBody>
          <a:bodyPr lIns="548640">
            <a:noAutofit/>
          </a:bodyPr>
          <a:lstStyle/>
          <a:p>
            <a:r>
              <a:rPr lang="en-US" sz="3000" dirty="0">
                <a:latin typeface="Bookman Old Style"/>
              </a:rPr>
              <a:t>Density can also support more housing affordability</a:t>
            </a:r>
          </a:p>
        </p:txBody>
      </p:sp>
      <p:pic>
        <p:nvPicPr>
          <p:cNvPr id="57" name="Picture 56">
            <a:extLst>
              <a:ext uri="{FF2B5EF4-FFF2-40B4-BE49-F238E27FC236}">
                <a16:creationId xmlns:a16="http://schemas.microsoft.com/office/drawing/2014/main" id="{1D419577-B3CA-22F9-8995-FA14A93D1A89}"/>
              </a:ext>
              <a:ext uri="{C183D7F6-B498-43B3-948B-1728B52AA6E4}">
                <adec:decorative xmlns:adec="http://schemas.microsoft.com/office/drawing/2017/decorative" val="1"/>
              </a:ext>
            </a:extLst>
          </p:cNvPr>
          <p:cNvPicPr>
            <a:picLocks noChangeAspect="1"/>
          </p:cNvPicPr>
          <p:nvPr/>
        </p:nvPicPr>
        <p:blipFill rotWithShape="1">
          <a:blip r:embed="rId3" cstate="screen">
            <a:alphaModFix amt="27000"/>
            <a:extLst>
              <a:ext uri="{28A0092B-C50C-407E-A947-70E740481C1C}">
                <a14:useLocalDpi xmlns:a14="http://schemas.microsoft.com/office/drawing/2010/main"/>
              </a:ext>
            </a:extLst>
          </a:blip>
          <a:srcRect/>
          <a:stretch/>
        </p:blipFill>
        <p:spPr>
          <a:xfrm>
            <a:off x="7211021" y="253158"/>
            <a:ext cx="4719964" cy="850713"/>
          </a:xfrm>
          <a:prstGeom prst="rect">
            <a:avLst/>
          </a:prstGeom>
        </p:spPr>
      </p:pic>
      <p:sp>
        <p:nvSpPr>
          <p:cNvPr id="8" name="TextBox 7">
            <a:extLst>
              <a:ext uri="{FF2B5EF4-FFF2-40B4-BE49-F238E27FC236}">
                <a16:creationId xmlns:a16="http://schemas.microsoft.com/office/drawing/2014/main" id="{4E07145B-B616-7423-7518-21D7A7E5317D}"/>
              </a:ext>
            </a:extLst>
          </p:cNvPr>
          <p:cNvSpPr txBox="1"/>
          <p:nvPr/>
        </p:nvSpPr>
        <p:spPr>
          <a:xfrm>
            <a:off x="861232" y="1741568"/>
            <a:ext cx="3607555" cy="954107"/>
          </a:xfrm>
          <a:prstGeom prst="rect">
            <a:avLst/>
          </a:prstGeom>
          <a:solidFill>
            <a:srgbClr val="FDB595"/>
          </a:solidFill>
        </p:spPr>
        <p:txBody>
          <a:bodyPr wrap="square" lIns="457200" tIns="228600" rIns="457200" bIns="228600" rtlCol="0">
            <a:spAutoFit/>
          </a:bodyPr>
          <a:lstStyle/>
          <a:p>
            <a:pPr algn="ctr">
              <a:spcAft>
                <a:spcPts val="600"/>
              </a:spcAft>
            </a:pPr>
            <a:r>
              <a:rPr lang="en-US" sz="1600" b="1" dirty="0">
                <a:solidFill>
                  <a:schemeClr val="tx1">
                    <a:lumMod val="75000"/>
                    <a:lumOff val="25000"/>
                  </a:schemeClr>
                </a:solidFill>
                <a:latin typeface="Aptos" panose="020B0004020202020204" pitchFamily="34" charset="0"/>
              </a:rPr>
              <a:t>Land and construction costs are expensive</a:t>
            </a:r>
            <a:endParaRPr lang="en-US" sz="1400" dirty="0">
              <a:solidFill>
                <a:schemeClr val="tx1">
                  <a:lumMod val="75000"/>
                  <a:lumOff val="25000"/>
                </a:schemeClr>
              </a:solidFill>
              <a:latin typeface="Aptos" panose="020B0004020202020204" pitchFamily="34" charset="0"/>
            </a:endParaRPr>
          </a:p>
        </p:txBody>
      </p:sp>
      <p:cxnSp>
        <p:nvCxnSpPr>
          <p:cNvPr id="13" name="Straight Arrow Connector 12">
            <a:extLst>
              <a:ext uri="{FF2B5EF4-FFF2-40B4-BE49-F238E27FC236}">
                <a16:creationId xmlns:a16="http://schemas.microsoft.com/office/drawing/2014/main" id="{35CA6B94-8776-A22F-98A1-4B8EEF4A5946}"/>
              </a:ext>
              <a:ext uri="{C183D7F6-B498-43B3-948B-1728B52AA6E4}">
                <adec:decorative xmlns:adec="http://schemas.microsoft.com/office/drawing/2017/decorative" val="1"/>
              </a:ext>
            </a:extLst>
          </p:cNvPr>
          <p:cNvCxnSpPr>
            <a:stCxn id="8" idx="2"/>
            <a:endCxn id="10" idx="0"/>
          </p:cNvCxnSpPr>
          <p:nvPr/>
        </p:nvCxnSpPr>
        <p:spPr>
          <a:xfrm>
            <a:off x="2665010" y="2695675"/>
            <a:ext cx="0" cy="554059"/>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E700706-9507-E457-33CB-ACFBCAE4F8F8}"/>
              </a:ext>
            </a:extLst>
          </p:cNvPr>
          <p:cNvSpPr txBox="1"/>
          <p:nvPr/>
        </p:nvSpPr>
        <p:spPr>
          <a:xfrm>
            <a:off x="861232" y="3249734"/>
            <a:ext cx="3607555" cy="1200329"/>
          </a:xfrm>
          <a:prstGeom prst="rect">
            <a:avLst/>
          </a:prstGeom>
          <a:solidFill>
            <a:srgbClr val="BECBE7"/>
          </a:solidFill>
        </p:spPr>
        <p:txBody>
          <a:bodyPr wrap="square" lIns="457200" tIns="228600" rIns="457200" bIns="228600" rtlCol="0">
            <a:spAutoFit/>
          </a:bodyPr>
          <a:lstStyle/>
          <a:p>
            <a:pPr algn="ctr">
              <a:spcAft>
                <a:spcPts val="600"/>
              </a:spcAft>
            </a:pPr>
            <a:r>
              <a:rPr lang="en-US" sz="1600" b="1" dirty="0">
                <a:solidFill>
                  <a:schemeClr val="tx1">
                    <a:lumMod val="85000"/>
                    <a:lumOff val="15000"/>
                  </a:schemeClr>
                </a:solidFill>
                <a:latin typeface="Aptos" panose="020B0004020202020204" pitchFamily="34" charset="0"/>
              </a:rPr>
              <a:t>Increasing density </a:t>
            </a:r>
            <a:r>
              <a:rPr lang="en-US" sz="1600" dirty="0">
                <a:solidFill>
                  <a:schemeClr val="tx1">
                    <a:lumMod val="85000"/>
                    <a:lumOff val="15000"/>
                  </a:schemeClr>
                </a:solidFill>
                <a:latin typeface="Aptos" panose="020B0004020202020204" pitchFamily="34" charset="0"/>
              </a:rPr>
              <a:t>allows the cost to be </a:t>
            </a:r>
            <a:r>
              <a:rPr lang="en-US" sz="1600" b="1" dirty="0">
                <a:solidFill>
                  <a:schemeClr val="tx1">
                    <a:lumMod val="85000"/>
                    <a:lumOff val="15000"/>
                  </a:schemeClr>
                </a:solidFill>
                <a:latin typeface="Aptos" panose="020B0004020202020204" pitchFamily="34" charset="0"/>
              </a:rPr>
              <a:t>shared across multiple homes</a:t>
            </a:r>
            <a:endParaRPr lang="en-US" sz="1400" dirty="0">
              <a:solidFill>
                <a:schemeClr val="tx1">
                  <a:lumMod val="85000"/>
                  <a:lumOff val="15000"/>
                </a:schemeClr>
              </a:solidFill>
              <a:latin typeface="Aptos" panose="020B0004020202020204" pitchFamily="34" charset="0"/>
            </a:endParaRPr>
          </a:p>
        </p:txBody>
      </p:sp>
      <p:cxnSp>
        <p:nvCxnSpPr>
          <p:cNvPr id="15" name="Straight Arrow Connector 14">
            <a:extLst>
              <a:ext uri="{FF2B5EF4-FFF2-40B4-BE49-F238E27FC236}">
                <a16:creationId xmlns:a16="http://schemas.microsoft.com/office/drawing/2014/main" id="{8A7A79A3-FFE4-CB00-93AE-8D156A769C29}"/>
              </a:ext>
              <a:ext uri="{C183D7F6-B498-43B3-948B-1728B52AA6E4}">
                <adec:decorative xmlns:adec="http://schemas.microsoft.com/office/drawing/2017/decorative" val="1"/>
              </a:ext>
            </a:extLst>
          </p:cNvPr>
          <p:cNvCxnSpPr/>
          <p:nvPr/>
        </p:nvCxnSpPr>
        <p:spPr>
          <a:xfrm>
            <a:off x="2665010" y="4453223"/>
            <a:ext cx="0" cy="554059"/>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7D1F15F-8DAE-9F82-8D9A-D36C1F56201F}"/>
              </a:ext>
            </a:extLst>
          </p:cNvPr>
          <p:cNvSpPr txBox="1"/>
          <p:nvPr/>
        </p:nvSpPr>
        <p:spPr>
          <a:xfrm>
            <a:off x="861232" y="5004122"/>
            <a:ext cx="3607555" cy="954107"/>
          </a:xfrm>
          <a:prstGeom prst="rect">
            <a:avLst/>
          </a:prstGeom>
          <a:solidFill>
            <a:srgbClr val="E7DEB1"/>
          </a:solidFill>
        </p:spPr>
        <p:txBody>
          <a:bodyPr wrap="square" lIns="457200" tIns="228600" rIns="457200" bIns="228600" rtlCol="0">
            <a:spAutoFit/>
          </a:bodyPr>
          <a:lstStyle/>
          <a:p>
            <a:pPr algn="ctr">
              <a:spcAft>
                <a:spcPts val="600"/>
              </a:spcAft>
            </a:pPr>
            <a:r>
              <a:rPr lang="en-US" sz="1600" b="1" dirty="0">
                <a:solidFill>
                  <a:schemeClr val="tx1">
                    <a:lumMod val="85000"/>
                    <a:lumOff val="15000"/>
                  </a:schemeClr>
                </a:solidFill>
                <a:latin typeface="Aptos" panose="020B0004020202020204" pitchFamily="34" charset="0"/>
              </a:rPr>
              <a:t>Creating more affordable housing!</a:t>
            </a:r>
            <a:endParaRPr lang="en-US" sz="1400" dirty="0">
              <a:solidFill>
                <a:schemeClr val="tx1">
                  <a:lumMod val="85000"/>
                  <a:lumOff val="15000"/>
                </a:schemeClr>
              </a:solidFill>
              <a:latin typeface="Aptos" panose="020B0004020202020204" pitchFamily="34" charset="0"/>
            </a:endParaRPr>
          </a:p>
        </p:txBody>
      </p:sp>
      <p:pic>
        <p:nvPicPr>
          <p:cNvPr id="4" name="Picture 3" descr="An illustration showing a large stack of money above a single family home, and a smaller stack of money above a cluster of smaller homes on a similar sized parcel of lad">
            <a:extLst>
              <a:ext uri="{FF2B5EF4-FFF2-40B4-BE49-F238E27FC236}">
                <a16:creationId xmlns:a16="http://schemas.microsoft.com/office/drawing/2014/main" id="{1341D3C0-8591-5A3F-E684-797CD9C16CB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39310" y="1211283"/>
            <a:ext cx="6191458" cy="5498275"/>
          </a:xfrm>
          <a:prstGeom prst="rect">
            <a:avLst/>
          </a:prstGeom>
        </p:spPr>
      </p:pic>
      <p:sp>
        <p:nvSpPr>
          <p:cNvPr id="5" name="TextBox 4">
            <a:extLst>
              <a:ext uri="{FF2B5EF4-FFF2-40B4-BE49-F238E27FC236}">
                <a16:creationId xmlns:a16="http://schemas.microsoft.com/office/drawing/2014/main" id="{E8C3F0A6-2BCB-71CD-5365-7E3287C06381}"/>
              </a:ext>
            </a:extLst>
          </p:cNvPr>
          <p:cNvSpPr txBox="1"/>
          <p:nvPr/>
        </p:nvSpPr>
        <p:spPr>
          <a:xfrm>
            <a:off x="5456215" y="3167390"/>
            <a:ext cx="2612571" cy="523220"/>
          </a:xfrm>
          <a:prstGeom prst="rect">
            <a:avLst/>
          </a:prstGeom>
          <a:noFill/>
        </p:spPr>
        <p:txBody>
          <a:bodyPr wrap="square" rtlCol="0">
            <a:spAutoFit/>
          </a:bodyPr>
          <a:lstStyle/>
          <a:p>
            <a:pPr algn="ctr"/>
            <a:r>
              <a:rPr lang="en-US" sz="1400" dirty="0">
                <a:solidFill>
                  <a:schemeClr val="tx1">
                    <a:lumMod val="75000"/>
                    <a:lumOff val="25000"/>
                  </a:schemeClr>
                </a:solidFill>
                <a:latin typeface="Aptos" panose="020B0004020202020204" pitchFamily="34" charset="0"/>
              </a:rPr>
              <a:t>1 home = </a:t>
            </a:r>
            <a:br>
              <a:rPr lang="en-US" sz="1400" dirty="0">
                <a:solidFill>
                  <a:schemeClr val="tx1">
                    <a:lumMod val="75000"/>
                    <a:lumOff val="25000"/>
                  </a:schemeClr>
                </a:solidFill>
                <a:latin typeface="Aptos" panose="020B0004020202020204" pitchFamily="34" charset="0"/>
              </a:rPr>
            </a:br>
            <a:r>
              <a:rPr lang="en-US" sz="1400" dirty="0">
                <a:solidFill>
                  <a:schemeClr val="tx1">
                    <a:lumMod val="75000"/>
                    <a:lumOff val="25000"/>
                  </a:schemeClr>
                </a:solidFill>
                <a:latin typeface="Aptos" panose="020B0004020202020204" pitchFamily="34" charset="0"/>
              </a:rPr>
              <a:t>higher cost per square foot</a:t>
            </a:r>
            <a:endParaRPr lang="en-US" sz="1400" dirty="0">
              <a:latin typeface="Aptos" panose="020B0004020202020204" pitchFamily="34" charset="0"/>
            </a:endParaRPr>
          </a:p>
        </p:txBody>
      </p:sp>
      <p:sp>
        <p:nvSpPr>
          <p:cNvPr id="7" name="TextBox 6">
            <a:extLst>
              <a:ext uri="{FF2B5EF4-FFF2-40B4-BE49-F238E27FC236}">
                <a16:creationId xmlns:a16="http://schemas.microsoft.com/office/drawing/2014/main" id="{CF369DF7-900B-6D97-9BF4-C0887FB1A64E}"/>
              </a:ext>
            </a:extLst>
          </p:cNvPr>
          <p:cNvSpPr txBox="1"/>
          <p:nvPr/>
        </p:nvSpPr>
        <p:spPr>
          <a:xfrm>
            <a:off x="8330044" y="3167390"/>
            <a:ext cx="2612571" cy="523220"/>
          </a:xfrm>
          <a:prstGeom prst="rect">
            <a:avLst/>
          </a:prstGeom>
          <a:noFill/>
        </p:spPr>
        <p:txBody>
          <a:bodyPr wrap="square" rtlCol="0">
            <a:spAutoFit/>
          </a:bodyPr>
          <a:lstStyle/>
          <a:p>
            <a:pPr algn="ctr"/>
            <a:r>
              <a:rPr lang="en-US" sz="1400" dirty="0">
                <a:solidFill>
                  <a:schemeClr val="tx1">
                    <a:lumMod val="75000"/>
                    <a:lumOff val="25000"/>
                  </a:schemeClr>
                </a:solidFill>
                <a:latin typeface="Aptos" panose="020B0004020202020204" pitchFamily="34" charset="0"/>
              </a:rPr>
              <a:t>4 homes = </a:t>
            </a:r>
            <a:br>
              <a:rPr lang="en-US" sz="1400" dirty="0">
                <a:solidFill>
                  <a:schemeClr val="tx1">
                    <a:lumMod val="75000"/>
                    <a:lumOff val="25000"/>
                  </a:schemeClr>
                </a:solidFill>
                <a:latin typeface="Aptos" panose="020B0004020202020204" pitchFamily="34" charset="0"/>
              </a:rPr>
            </a:br>
            <a:r>
              <a:rPr lang="en-US" sz="1400" dirty="0">
                <a:solidFill>
                  <a:schemeClr val="tx1">
                    <a:lumMod val="75000"/>
                    <a:lumOff val="25000"/>
                  </a:schemeClr>
                </a:solidFill>
                <a:latin typeface="Aptos" panose="020B0004020202020204" pitchFamily="34" charset="0"/>
              </a:rPr>
              <a:t>lower cost per square foot</a:t>
            </a:r>
            <a:endParaRPr lang="en-US" sz="1400" dirty="0">
              <a:latin typeface="Aptos" panose="020B0004020202020204" pitchFamily="34" charset="0"/>
            </a:endParaRPr>
          </a:p>
        </p:txBody>
      </p:sp>
    </p:spTree>
    <p:extLst>
      <p:ext uri="{BB962C8B-B14F-4D97-AF65-F5344CB8AC3E}">
        <p14:creationId xmlns:p14="http://schemas.microsoft.com/office/powerpoint/2010/main" val="2496515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6C01-FC17-A2EA-35EB-53EE22E3370B}"/>
              </a:ext>
            </a:extLst>
          </p:cNvPr>
          <p:cNvSpPr>
            <a:spLocks noGrp="1"/>
          </p:cNvSpPr>
          <p:nvPr>
            <p:ph type="title"/>
          </p:nvPr>
        </p:nvSpPr>
        <p:spPr>
          <a:xfrm>
            <a:off x="251926" y="253159"/>
            <a:ext cx="11663265" cy="850712"/>
          </a:xfrm>
          <a:solidFill>
            <a:srgbClr val="00773F"/>
          </a:solidFill>
        </p:spPr>
        <p:txBody>
          <a:bodyPr lIns="548640">
            <a:normAutofit/>
          </a:bodyPr>
          <a:lstStyle/>
          <a:p>
            <a:r>
              <a:rPr lang="en-US" sz="2400" dirty="0"/>
              <a:t>How does zoning affect housing affordability in our community?</a:t>
            </a:r>
          </a:p>
        </p:txBody>
      </p:sp>
      <p:pic>
        <p:nvPicPr>
          <p:cNvPr id="57" name="Picture 56">
            <a:extLst>
              <a:ext uri="{FF2B5EF4-FFF2-40B4-BE49-F238E27FC236}">
                <a16:creationId xmlns:a16="http://schemas.microsoft.com/office/drawing/2014/main" id="{1D419577-B3CA-22F9-8995-FA14A93D1A89}"/>
              </a:ext>
              <a:ext uri="{C183D7F6-B498-43B3-948B-1728B52AA6E4}">
                <adec:decorative xmlns:adec="http://schemas.microsoft.com/office/drawing/2017/decorative" val="1"/>
              </a:ext>
            </a:extLst>
          </p:cNvPr>
          <p:cNvPicPr>
            <a:picLocks noChangeAspect="1"/>
          </p:cNvPicPr>
          <p:nvPr/>
        </p:nvPicPr>
        <p:blipFill rotWithShape="1">
          <a:blip r:embed="rId3" cstate="screen">
            <a:alphaModFix amt="27000"/>
            <a:extLst>
              <a:ext uri="{28A0092B-C50C-407E-A947-70E740481C1C}">
                <a14:useLocalDpi xmlns:a14="http://schemas.microsoft.com/office/drawing/2010/main"/>
              </a:ext>
            </a:extLst>
          </a:blip>
          <a:srcRect/>
          <a:stretch/>
        </p:blipFill>
        <p:spPr>
          <a:xfrm>
            <a:off x="7211021" y="253158"/>
            <a:ext cx="4719964" cy="850713"/>
          </a:xfrm>
          <a:prstGeom prst="rect">
            <a:avLst/>
          </a:prstGeom>
        </p:spPr>
      </p:pic>
      <p:pic>
        <p:nvPicPr>
          <p:cNvPr id="4" name="Picture 3" descr="A view of a city with three distinct neighborhoods - one with low density (mainly single family homes and yards), one with medium density (mainly townhouses and parks), and one with high density (larger apartment buildings and office towers)">
            <a:extLst>
              <a:ext uri="{FF2B5EF4-FFF2-40B4-BE49-F238E27FC236}">
                <a16:creationId xmlns:a16="http://schemas.microsoft.com/office/drawing/2014/main" id="{E1E83067-8D99-B874-77DB-FB6FADDDB99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239427" y="1103871"/>
            <a:ext cx="8145356" cy="4768922"/>
          </a:xfrm>
          <a:prstGeom prst="rect">
            <a:avLst/>
          </a:prstGeom>
        </p:spPr>
      </p:pic>
      <p:cxnSp>
        <p:nvCxnSpPr>
          <p:cNvPr id="17" name="Straight Arrow Connector 16">
            <a:extLst>
              <a:ext uri="{FF2B5EF4-FFF2-40B4-BE49-F238E27FC236}">
                <a16:creationId xmlns:a16="http://schemas.microsoft.com/office/drawing/2014/main" id="{20DC0C68-BFE3-A532-4EF8-04ACEAD01876}"/>
              </a:ext>
              <a:ext uri="{C183D7F6-B498-43B3-948B-1728B52AA6E4}">
                <adec:decorative xmlns:adec="http://schemas.microsoft.com/office/drawing/2017/decorative" val="1"/>
              </a:ext>
            </a:extLst>
          </p:cNvPr>
          <p:cNvCxnSpPr>
            <a:cxnSpLocks/>
            <a:stCxn id="8" idx="0"/>
          </p:cNvCxnSpPr>
          <p:nvPr/>
        </p:nvCxnSpPr>
        <p:spPr>
          <a:xfrm flipV="1">
            <a:off x="3319108" y="3037238"/>
            <a:ext cx="0" cy="391762"/>
          </a:xfrm>
          <a:prstGeom prst="straightConnector1">
            <a:avLst/>
          </a:prstGeom>
          <a:ln w="63500">
            <a:solidFill>
              <a:srgbClr val="FDB59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E07145B-B616-7423-7518-21D7A7E5317D}"/>
              </a:ext>
            </a:extLst>
          </p:cNvPr>
          <p:cNvSpPr txBox="1"/>
          <p:nvPr/>
        </p:nvSpPr>
        <p:spPr>
          <a:xfrm>
            <a:off x="1232155" y="3429000"/>
            <a:ext cx="4173906" cy="3020437"/>
          </a:xfrm>
          <a:prstGeom prst="rect">
            <a:avLst/>
          </a:prstGeom>
          <a:solidFill>
            <a:srgbClr val="FDB595"/>
          </a:solidFill>
        </p:spPr>
        <p:txBody>
          <a:bodyPr wrap="square" lIns="228600" tIns="0" rIns="0" bIns="228600" rtlCol="0" anchor="b">
            <a:noAutofit/>
          </a:bodyPr>
          <a:lstStyle/>
          <a:p>
            <a:pPr>
              <a:spcAft>
                <a:spcPts val="600"/>
              </a:spcAft>
            </a:pPr>
            <a:r>
              <a:rPr lang="en-US" sz="1600" b="1" dirty="0">
                <a:solidFill>
                  <a:schemeClr val="tx1">
                    <a:lumMod val="75000"/>
                    <a:lumOff val="25000"/>
                  </a:schemeClr>
                </a:solidFill>
                <a:latin typeface="Aptos" panose="020B0004020202020204" pitchFamily="34" charset="0"/>
              </a:rPr>
              <a:t>[Example Neighborhood Name]</a:t>
            </a:r>
          </a:p>
          <a:p>
            <a:pPr>
              <a:spcAft>
                <a:spcPts val="600"/>
              </a:spcAft>
            </a:pPr>
            <a:r>
              <a:rPr lang="en-US" sz="1600" dirty="0">
                <a:solidFill>
                  <a:schemeClr val="tx1">
                    <a:lumMod val="75000"/>
                    <a:lumOff val="25000"/>
                  </a:schemeClr>
                </a:solidFill>
                <a:latin typeface="Aptos" panose="020B0004020202020204" pitchFamily="34" charset="0"/>
              </a:rPr>
              <a:t>Density allowed by zoning: </a:t>
            </a:r>
            <a:r>
              <a:rPr lang="en-US" sz="1600" b="1" dirty="0">
                <a:solidFill>
                  <a:schemeClr val="tx1">
                    <a:lumMod val="75000"/>
                    <a:lumOff val="25000"/>
                  </a:schemeClr>
                </a:solidFill>
                <a:latin typeface="Aptos" panose="020B0004020202020204" pitchFamily="34" charset="0"/>
              </a:rPr>
              <a:t>XX DU/A</a:t>
            </a:r>
            <a:endParaRPr lang="en-US" sz="1400" b="1" dirty="0">
              <a:solidFill>
                <a:schemeClr val="tx1">
                  <a:lumMod val="75000"/>
                  <a:lumOff val="25000"/>
                </a:schemeClr>
              </a:solidFill>
              <a:latin typeface="Aptos" panose="020B0004020202020204" pitchFamily="34" charset="0"/>
            </a:endParaRPr>
          </a:p>
          <a:p>
            <a:pPr>
              <a:spcAft>
                <a:spcPts val="600"/>
              </a:spcAft>
            </a:pPr>
            <a:r>
              <a:rPr lang="en-US" sz="1600" dirty="0">
                <a:solidFill>
                  <a:schemeClr val="tx1">
                    <a:lumMod val="75000"/>
                    <a:lumOff val="25000"/>
                  </a:schemeClr>
                </a:solidFill>
                <a:latin typeface="Aptos" panose="020B0004020202020204" pitchFamily="34" charset="0"/>
              </a:rPr>
              <a:t>Average home price: </a:t>
            </a:r>
            <a:r>
              <a:rPr lang="en-US" sz="1600" b="1" dirty="0">
                <a:solidFill>
                  <a:schemeClr val="tx1">
                    <a:lumMod val="75000"/>
                    <a:lumOff val="25000"/>
                  </a:schemeClr>
                </a:solidFill>
                <a:latin typeface="Aptos" panose="020B0004020202020204" pitchFamily="34" charset="0"/>
              </a:rPr>
              <a:t>$XXX,000</a:t>
            </a:r>
            <a:endParaRPr lang="en-US" sz="1400" dirty="0">
              <a:solidFill>
                <a:schemeClr val="tx1">
                  <a:lumMod val="75000"/>
                  <a:lumOff val="25000"/>
                </a:schemeClr>
              </a:solidFill>
              <a:latin typeface="Aptos" panose="020B0004020202020204" pitchFamily="34" charset="0"/>
            </a:endParaRPr>
          </a:p>
        </p:txBody>
      </p:sp>
      <p:pic>
        <p:nvPicPr>
          <p:cNvPr id="9" name="Picture 8" descr="A placeholder image">
            <a:extLst>
              <a:ext uri="{FF2B5EF4-FFF2-40B4-BE49-F238E27FC236}">
                <a16:creationId xmlns:a16="http://schemas.microsoft.com/office/drawing/2014/main" id="{6FC2A7B7-5076-F953-90AA-8E4685EB9178}"/>
              </a:ext>
            </a:extLst>
          </p:cNvPr>
          <p:cNvPicPr>
            <a:picLocks noChangeAspect="1"/>
          </p:cNvPicPr>
          <p:nvPr/>
        </p:nvPicPr>
        <p:blipFill>
          <a:blip r:embed="rId5"/>
          <a:stretch>
            <a:fillRect/>
          </a:stretch>
        </p:blipFill>
        <p:spPr>
          <a:xfrm>
            <a:off x="2084801" y="3613882"/>
            <a:ext cx="2468613" cy="1502550"/>
          </a:xfrm>
          <a:prstGeom prst="rect">
            <a:avLst/>
          </a:prstGeom>
        </p:spPr>
      </p:pic>
      <p:cxnSp>
        <p:nvCxnSpPr>
          <p:cNvPr id="18" name="Straight Arrow Connector 17">
            <a:extLst>
              <a:ext uri="{FF2B5EF4-FFF2-40B4-BE49-F238E27FC236}">
                <a16:creationId xmlns:a16="http://schemas.microsoft.com/office/drawing/2014/main" id="{FAD15E45-FF6E-27C0-C816-9C3BB80C2256}"/>
              </a:ext>
              <a:ext uri="{C183D7F6-B498-43B3-948B-1728B52AA6E4}">
                <adec:decorative xmlns:adec="http://schemas.microsoft.com/office/drawing/2017/decorative" val="1"/>
              </a:ext>
            </a:extLst>
          </p:cNvPr>
          <p:cNvCxnSpPr>
            <a:cxnSpLocks/>
            <a:stCxn id="14" idx="0"/>
          </p:cNvCxnSpPr>
          <p:nvPr/>
        </p:nvCxnSpPr>
        <p:spPr>
          <a:xfrm flipV="1">
            <a:off x="8790831" y="2922104"/>
            <a:ext cx="0" cy="506896"/>
          </a:xfrm>
          <a:prstGeom prst="straightConnector1">
            <a:avLst/>
          </a:prstGeom>
          <a:ln w="63500">
            <a:solidFill>
              <a:srgbClr val="BECBE7"/>
            </a:solidFill>
            <a:tailEnd type="ova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EE43414-2BA0-BD95-C731-9933945C2A40}"/>
              </a:ext>
            </a:extLst>
          </p:cNvPr>
          <p:cNvSpPr txBox="1"/>
          <p:nvPr/>
        </p:nvSpPr>
        <p:spPr>
          <a:xfrm>
            <a:off x="6703878" y="3429000"/>
            <a:ext cx="4173906" cy="3020437"/>
          </a:xfrm>
          <a:prstGeom prst="rect">
            <a:avLst/>
          </a:prstGeom>
          <a:solidFill>
            <a:srgbClr val="BECBE7"/>
          </a:solidFill>
        </p:spPr>
        <p:txBody>
          <a:bodyPr wrap="square" lIns="228600" tIns="0" rIns="0" bIns="228600" rtlCol="0" anchor="b">
            <a:noAutofit/>
          </a:bodyPr>
          <a:lstStyle/>
          <a:p>
            <a:pPr>
              <a:spcAft>
                <a:spcPts val="600"/>
              </a:spcAft>
            </a:pPr>
            <a:r>
              <a:rPr lang="en-US" sz="1600" b="1" dirty="0">
                <a:solidFill>
                  <a:schemeClr val="tx1">
                    <a:lumMod val="75000"/>
                    <a:lumOff val="25000"/>
                  </a:schemeClr>
                </a:solidFill>
                <a:latin typeface="Aptos" panose="020B0004020202020204" pitchFamily="34" charset="0"/>
              </a:rPr>
              <a:t>[Example Neighborhood Name]</a:t>
            </a:r>
          </a:p>
          <a:p>
            <a:pPr>
              <a:spcAft>
                <a:spcPts val="600"/>
              </a:spcAft>
            </a:pPr>
            <a:r>
              <a:rPr lang="en-US" sz="1600" dirty="0">
                <a:solidFill>
                  <a:schemeClr val="tx1">
                    <a:lumMod val="75000"/>
                    <a:lumOff val="25000"/>
                  </a:schemeClr>
                </a:solidFill>
                <a:latin typeface="Aptos" panose="020B0004020202020204" pitchFamily="34" charset="0"/>
              </a:rPr>
              <a:t>Density allowed by zoning: </a:t>
            </a:r>
            <a:r>
              <a:rPr lang="en-US" sz="1600" b="1" dirty="0">
                <a:solidFill>
                  <a:schemeClr val="tx1">
                    <a:lumMod val="75000"/>
                    <a:lumOff val="25000"/>
                  </a:schemeClr>
                </a:solidFill>
                <a:latin typeface="Aptos" panose="020B0004020202020204" pitchFamily="34" charset="0"/>
              </a:rPr>
              <a:t>XX DU/A</a:t>
            </a:r>
            <a:endParaRPr lang="en-US" sz="1400" b="1" dirty="0">
              <a:solidFill>
                <a:schemeClr val="tx1">
                  <a:lumMod val="75000"/>
                  <a:lumOff val="25000"/>
                </a:schemeClr>
              </a:solidFill>
              <a:latin typeface="Aptos" panose="020B0004020202020204" pitchFamily="34" charset="0"/>
            </a:endParaRPr>
          </a:p>
          <a:p>
            <a:pPr>
              <a:spcAft>
                <a:spcPts val="600"/>
              </a:spcAft>
            </a:pPr>
            <a:r>
              <a:rPr lang="en-US" sz="1600" dirty="0">
                <a:solidFill>
                  <a:schemeClr val="tx1">
                    <a:lumMod val="75000"/>
                    <a:lumOff val="25000"/>
                  </a:schemeClr>
                </a:solidFill>
                <a:latin typeface="Aptos" panose="020B0004020202020204" pitchFamily="34" charset="0"/>
              </a:rPr>
              <a:t>Average home price: </a:t>
            </a:r>
            <a:r>
              <a:rPr lang="en-US" sz="1600" b="1" dirty="0">
                <a:solidFill>
                  <a:schemeClr val="tx1">
                    <a:lumMod val="75000"/>
                    <a:lumOff val="25000"/>
                  </a:schemeClr>
                </a:solidFill>
                <a:latin typeface="Aptos" panose="020B0004020202020204" pitchFamily="34" charset="0"/>
              </a:rPr>
              <a:t>$XXX,000</a:t>
            </a:r>
            <a:endParaRPr lang="en-US" sz="1400" dirty="0">
              <a:solidFill>
                <a:schemeClr val="tx1">
                  <a:lumMod val="75000"/>
                  <a:lumOff val="25000"/>
                </a:schemeClr>
              </a:solidFill>
              <a:latin typeface="Aptos" panose="020B0004020202020204" pitchFamily="34" charset="0"/>
            </a:endParaRPr>
          </a:p>
        </p:txBody>
      </p:sp>
      <p:pic>
        <p:nvPicPr>
          <p:cNvPr id="16" name="Picture 15" descr="A placeholder image">
            <a:extLst>
              <a:ext uri="{FF2B5EF4-FFF2-40B4-BE49-F238E27FC236}">
                <a16:creationId xmlns:a16="http://schemas.microsoft.com/office/drawing/2014/main" id="{9BFCC3E9-487F-B4F3-F91E-220F242E4284}"/>
              </a:ext>
            </a:extLst>
          </p:cNvPr>
          <p:cNvPicPr>
            <a:picLocks noChangeAspect="1"/>
          </p:cNvPicPr>
          <p:nvPr/>
        </p:nvPicPr>
        <p:blipFill>
          <a:blip r:embed="rId5"/>
          <a:stretch>
            <a:fillRect/>
          </a:stretch>
        </p:blipFill>
        <p:spPr>
          <a:xfrm>
            <a:off x="7556524" y="3613882"/>
            <a:ext cx="2468613" cy="1502550"/>
          </a:xfrm>
          <a:prstGeom prst="rect">
            <a:avLst/>
          </a:prstGeom>
        </p:spPr>
      </p:pic>
    </p:spTree>
    <p:extLst>
      <p:ext uri="{BB962C8B-B14F-4D97-AF65-F5344CB8AC3E}">
        <p14:creationId xmlns:p14="http://schemas.microsoft.com/office/powerpoint/2010/main" val="4133393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6C01-FC17-A2EA-35EB-53EE22E3370B}"/>
              </a:ext>
            </a:extLst>
          </p:cNvPr>
          <p:cNvSpPr>
            <a:spLocks noGrp="1"/>
          </p:cNvSpPr>
          <p:nvPr>
            <p:ph type="title"/>
          </p:nvPr>
        </p:nvSpPr>
        <p:spPr>
          <a:xfrm>
            <a:off x="251926" y="253159"/>
            <a:ext cx="11663265" cy="850712"/>
          </a:xfrm>
          <a:solidFill>
            <a:srgbClr val="00773F"/>
          </a:solidFill>
        </p:spPr>
        <p:txBody>
          <a:bodyPr lIns="548640">
            <a:normAutofit fontScale="90000"/>
          </a:bodyPr>
          <a:lstStyle/>
          <a:p>
            <a:r>
              <a:rPr lang="en-US" sz="3200" dirty="0"/>
              <a:t>Rezoning to higher densities gives us more options for:</a:t>
            </a:r>
          </a:p>
        </p:txBody>
      </p:sp>
      <p:pic>
        <p:nvPicPr>
          <p:cNvPr id="57" name="Picture 56">
            <a:extLst>
              <a:ext uri="{FF2B5EF4-FFF2-40B4-BE49-F238E27FC236}">
                <a16:creationId xmlns:a16="http://schemas.microsoft.com/office/drawing/2014/main" id="{1D419577-B3CA-22F9-8995-FA14A93D1A89}"/>
              </a:ext>
              <a:ext uri="{C183D7F6-B498-43B3-948B-1728B52AA6E4}">
                <adec:decorative xmlns:adec="http://schemas.microsoft.com/office/drawing/2017/decorative" val="1"/>
              </a:ext>
            </a:extLst>
          </p:cNvPr>
          <p:cNvPicPr>
            <a:picLocks noChangeAspect="1"/>
          </p:cNvPicPr>
          <p:nvPr/>
        </p:nvPicPr>
        <p:blipFill rotWithShape="1">
          <a:blip r:embed="rId3" cstate="screen">
            <a:alphaModFix amt="27000"/>
            <a:extLst>
              <a:ext uri="{28A0092B-C50C-407E-A947-70E740481C1C}">
                <a14:useLocalDpi xmlns:a14="http://schemas.microsoft.com/office/drawing/2010/main"/>
              </a:ext>
            </a:extLst>
          </a:blip>
          <a:srcRect/>
          <a:stretch/>
        </p:blipFill>
        <p:spPr>
          <a:xfrm>
            <a:off x="7211021" y="253158"/>
            <a:ext cx="4719964" cy="850713"/>
          </a:xfrm>
          <a:prstGeom prst="rect">
            <a:avLst/>
          </a:prstGeom>
        </p:spPr>
      </p:pic>
      <p:pic>
        <p:nvPicPr>
          <p:cNvPr id="5" name="Picture 4" descr="An illustration of a neighborhood of colorful puzzle pieces resembling buildings fitting together">
            <a:extLst>
              <a:ext uri="{FF2B5EF4-FFF2-40B4-BE49-F238E27FC236}">
                <a16:creationId xmlns:a16="http://schemas.microsoft.com/office/drawing/2014/main" id="{9CA4B25C-845E-3D76-ED16-9BFC1797CE0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14975" y="451261"/>
            <a:ext cx="5076701" cy="5076701"/>
          </a:xfrm>
          <a:prstGeom prst="rect">
            <a:avLst/>
          </a:prstGeom>
        </p:spPr>
      </p:pic>
      <p:sp>
        <p:nvSpPr>
          <p:cNvPr id="6" name="TextBox 5">
            <a:extLst>
              <a:ext uri="{FF2B5EF4-FFF2-40B4-BE49-F238E27FC236}">
                <a16:creationId xmlns:a16="http://schemas.microsoft.com/office/drawing/2014/main" id="{2DFB05AA-2A05-9495-2967-F18804BC0267}"/>
              </a:ext>
            </a:extLst>
          </p:cNvPr>
          <p:cNvSpPr txBox="1"/>
          <p:nvPr/>
        </p:nvSpPr>
        <p:spPr>
          <a:xfrm>
            <a:off x="528027" y="1340776"/>
            <a:ext cx="2452113" cy="2766951"/>
          </a:xfrm>
          <a:prstGeom prst="rect">
            <a:avLst/>
          </a:prstGeom>
          <a:solidFill>
            <a:srgbClr val="E7DEB1"/>
          </a:solidFill>
        </p:spPr>
        <p:txBody>
          <a:bodyPr wrap="square" lIns="228600" tIns="228600" rIns="228600" bIns="228600" rtlCol="0" anchor="b">
            <a:noAutofit/>
          </a:bodyPr>
          <a:lstStyle/>
          <a:p>
            <a:r>
              <a:rPr lang="en-US" sz="1700" dirty="0">
                <a:solidFill>
                  <a:schemeClr val="tx1">
                    <a:lumMod val="85000"/>
                    <a:lumOff val="15000"/>
                  </a:schemeClr>
                </a:solidFill>
                <a:latin typeface="Aptos" panose="020B0004020202020204" pitchFamily="34" charset="0"/>
              </a:rPr>
              <a:t>Housing our families, neighbors and workforce</a:t>
            </a:r>
          </a:p>
        </p:txBody>
      </p:sp>
      <p:pic>
        <p:nvPicPr>
          <p:cNvPr id="1026" name="Picture 2" descr="A large multi-generational smiling family">
            <a:extLst>
              <a:ext uri="{FF2B5EF4-FFF2-40B4-BE49-F238E27FC236}">
                <a16:creationId xmlns:a16="http://schemas.microsoft.com/office/drawing/2014/main" id="{0F09458A-A2DC-8423-241C-2DDC0C5AAA6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8027" y="1340777"/>
            <a:ext cx="2448010" cy="163150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C51CF70-B433-DE13-F07B-C15BBACBADF6}"/>
              </a:ext>
            </a:extLst>
          </p:cNvPr>
          <p:cNvSpPr txBox="1"/>
          <p:nvPr/>
        </p:nvSpPr>
        <p:spPr>
          <a:xfrm>
            <a:off x="2317138" y="3961835"/>
            <a:ext cx="2990604" cy="2719119"/>
          </a:xfrm>
          <a:prstGeom prst="rect">
            <a:avLst/>
          </a:prstGeom>
          <a:solidFill>
            <a:srgbClr val="FFBFD5"/>
          </a:solidFill>
        </p:spPr>
        <p:txBody>
          <a:bodyPr wrap="square" lIns="228600" tIns="228600" rIns="228600" bIns="228600" rtlCol="0" anchor="b">
            <a:noAutofit/>
          </a:bodyPr>
          <a:lstStyle/>
          <a:p>
            <a:r>
              <a:rPr lang="en-US" sz="1700" dirty="0">
                <a:solidFill>
                  <a:schemeClr val="tx1">
                    <a:lumMod val="85000"/>
                    <a:lumOff val="15000"/>
                  </a:schemeClr>
                </a:solidFill>
                <a:latin typeface="Aptos" panose="020B0004020202020204" pitchFamily="34" charset="0"/>
              </a:rPr>
              <a:t>Creating more homes close to green space, jobs and other amenities</a:t>
            </a:r>
          </a:p>
        </p:txBody>
      </p:sp>
      <p:pic>
        <p:nvPicPr>
          <p:cNvPr id="1028" name="Picture 4" descr="A garden of flower in the foreground, with homes in the background">
            <a:extLst>
              <a:ext uri="{FF2B5EF4-FFF2-40B4-BE49-F238E27FC236}">
                <a16:creationId xmlns:a16="http://schemas.microsoft.com/office/drawing/2014/main" id="{8267392E-E072-F986-568A-D759FC445569}"/>
              </a:ext>
            </a:extLst>
          </p:cNvPr>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brightnessContrast bright="28000" contrast="-41000"/>
                    </a14:imgEffect>
                  </a14:imgLayer>
                </a14:imgProps>
              </a:ext>
              <a:ext uri="{28A0092B-C50C-407E-A947-70E740481C1C}">
                <a14:useLocalDpi xmlns:a14="http://schemas.microsoft.com/office/drawing/2010/main"/>
              </a:ext>
            </a:extLst>
          </a:blip>
          <a:srcRect/>
          <a:stretch/>
        </p:blipFill>
        <p:spPr bwMode="auto">
          <a:xfrm>
            <a:off x="2317138" y="3742434"/>
            <a:ext cx="2974884" cy="173501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41DF5BD-E04F-079C-0A7C-0FC2B18794C7}"/>
              </a:ext>
            </a:extLst>
          </p:cNvPr>
          <p:cNvSpPr txBox="1"/>
          <p:nvPr/>
        </p:nvSpPr>
        <p:spPr>
          <a:xfrm>
            <a:off x="7211021" y="4442763"/>
            <a:ext cx="2848878" cy="2187683"/>
          </a:xfrm>
          <a:prstGeom prst="rect">
            <a:avLst/>
          </a:prstGeom>
          <a:solidFill>
            <a:srgbClr val="78D4C0"/>
          </a:solidFill>
        </p:spPr>
        <p:txBody>
          <a:bodyPr wrap="square" lIns="228600" tIns="228600" rIns="228600" bIns="182880" rtlCol="0" anchor="b">
            <a:noAutofit/>
          </a:bodyPr>
          <a:lstStyle/>
          <a:p>
            <a:r>
              <a:rPr lang="en-US" sz="1700" dirty="0">
                <a:solidFill>
                  <a:schemeClr val="tx1">
                    <a:lumMod val="85000"/>
                    <a:lumOff val="15000"/>
                  </a:schemeClr>
                </a:solidFill>
                <a:latin typeface="Aptos" panose="020B0004020202020204" pitchFamily="34" charset="0"/>
              </a:rPr>
              <a:t>Improving affordability and reducing the cost of living</a:t>
            </a:r>
          </a:p>
        </p:txBody>
      </p:sp>
      <p:pic>
        <p:nvPicPr>
          <p:cNvPr id="1032" name="Picture 8" descr="An older woman washing vegetables at the sink while smiling">
            <a:extLst>
              <a:ext uri="{FF2B5EF4-FFF2-40B4-BE49-F238E27FC236}">
                <a16:creationId xmlns:a16="http://schemas.microsoft.com/office/drawing/2014/main" id="{1E4461D0-0745-B817-3468-4AECE120C78D}"/>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211021" y="3666321"/>
            <a:ext cx="2834646" cy="189063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D891E3B-AB35-906D-B311-32E94F244DC1}"/>
              </a:ext>
            </a:extLst>
          </p:cNvPr>
          <p:cNvSpPr txBox="1"/>
          <p:nvPr/>
        </p:nvSpPr>
        <p:spPr>
          <a:xfrm>
            <a:off x="9180114" y="1737104"/>
            <a:ext cx="2341779" cy="2366658"/>
          </a:xfrm>
          <a:prstGeom prst="rect">
            <a:avLst/>
          </a:prstGeom>
          <a:solidFill>
            <a:srgbClr val="82CCE4"/>
          </a:solidFill>
        </p:spPr>
        <p:txBody>
          <a:bodyPr wrap="square" lIns="228600" tIns="228600" rIns="228600" bIns="228600" rtlCol="0" anchor="b">
            <a:noAutofit/>
          </a:bodyPr>
          <a:lstStyle/>
          <a:p>
            <a:r>
              <a:rPr lang="en-US" sz="1700" dirty="0">
                <a:solidFill>
                  <a:schemeClr val="tx1">
                    <a:lumMod val="85000"/>
                    <a:lumOff val="15000"/>
                  </a:schemeClr>
                </a:solidFill>
                <a:latin typeface="Aptos" panose="020B0004020202020204" pitchFamily="34" charset="0"/>
              </a:rPr>
              <a:t>Supporting our local workers and businesses</a:t>
            </a:r>
          </a:p>
        </p:txBody>
      </p:sp>
      <p:pic>
        <p:nvPicPr>
          <p:cNvPr id="1030" name="Picture 6" descr="A smiling grocery clerk with shelves of food in the background">
            <a:extLst>
              <a:ext uri="{FF2B5EF4-FFF2-40B4-BE49-F238E27FC236}">
                <a16:creationId xmlns:a16="http://schemas.microsoft.com/office/drawing/2014/main" id="{1AB4E569-DC52-6669-BA72-B20CEF652475}"/>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180114" y="1338044"/>
            <a:ext cx="2341778" cy="1560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393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8447</TotalTime>
  <Words>2269</Words>
  <Application>Microsoft Office PowerPoint</Application>
  <PresentationFormat>Widescreen</PresentationFormat>
  <Paragraphs>167</Paragraphs>
  <Slides>18</Slides>
  <Notes>18</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Aptos</vt:lpstr>
      <vt:lpstr>Arial</vt:lpstr>
      <vt:lpstr>Bookman Old Style</vt:lpstr>
      <vt:lpstr>Calibri</vt:lpstr>
      <vt:lpstr>Daytona</vt:lpstr>
      <vt:lpstr>Tahoma</vt:lpstr>
      <vt:lpstr>Wingdings</vt:lpstr>
      <vt:lpstr>Office Theme</vt:lpstr>
      <vt:lpstr>Making  Housing  Happen</vt:lpstr>
      <vt:lpstr>Why Housing Matters</vt:lpstr>
      <vt:lpstr>Why Does Housing Matter to You?</vt:lpstr>
      <vt:lpstr>Zoning implements our community’s vision and goals</vt:lpstr>
      <vt:lpstr>Density is one part of how we plan our community</vt:lpstr>
      <vt:lpstr>Density can be measured in different ways</vt:lpstr>
      <vt:lpstr>Density can also support more housing affordability</vt:lpstr>
      <vt:lpstr>How does zoning affect housing affordability in our community?</vt:lpstr>
      <vt:lpstr>Rezoning to higher densities gives us more options for:</vt:lpstr>
      <vt:lpstr>New homes can take many forms</vt:lpstr>
      <vt:lpstr>An example from our community</vt:lpstr>
      <vt:lpstr>Common concerns about density</vt:lpstr>
      <vt:lpstr>Will higher density buildings fit in our community?</vt:lpstr>
      <vt:lpstr>Won’t density impact parking &amp; traffic?</vt:lpstr>
      <vt:lpstr>Will higher density buildings impact prices?</vt:lpstr>
      <vt:lpstr>What will density mean for our sense of community?</vt:lpstr>
      <vt:lpstr>Thanks for joining the conversation!</vt:lpstr>
      <vt:lpstr>Postscript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Housing Happen</dc:title>
  <dc:creator>micah epstein</dc:creator>
  <cp:lastModifiedBy>Clair A. McDevitt</cp:lastModifiedBy>
  <cp:revision>150</cp:revision>
  <dcterms:created xsi:type="dcterms:W3CDTF">2024-03-26T20:40:52Z</dcterms:created>
  <dcterms:modified xsi:type="dcterms:W3CDTF">2024-06-25T21:57:34Z</dcterms:modified>
</cp:coreProperties>
</file>