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7"/>
  </p:notesMasterIdLst>
  <p:sldIdLst>
    <p:sldId id="281" r:id="rId5"/>
    <p:sldId id="261" r:id="rId6"/>
    <p:sldId id="283" r:id="rId7"/>
    <p:sldId id="275" r:id="rId8"/>
    <p:sldId id="268" r:id="rId9"/>
    <p:sldId id="269" r:id="rId10"/>
    <p:sldId id="285" r:id="rId11"/>
    <p:sldId id="270" r:id="rId12"/>
    <p:sldId id="271" r:id="rId13"/>
    <p:sldId id="284" r:id="rId14"/>
    <p:sldId id="278" r:id="rId15"/>
    <p:sldId id="277" r:id="rId16"/>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6192" userDrawn="1">
          <p15:clr>
            <a:srgbClr val="A4A3A4"/>
          </p15:clr>
        </p15:guide>
        <p15:guide id="2" pos="120" userDrawn="1">
          <p15:clr>
            <a:srgbClr val="A4A3A4"/>
          </p15:clr>
        </p15:guide>
        <p15:guide id="3" orient="horz" pos="576" userDrawn="1">
          <p15:clr>
            <a:srgbClr val="A4A3A4"/>
          </p15:clr>
        </p15:guide>
        <p15:guide id="4" orient="horz" pos="1368" userDrawn="1">
          <p15:clr>
            <a:srgbClr val="A4A3A4"/>
          </p15:clr>
        </p15:guide>
        <p15:guide id="5" orient="horz" pos="244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FB9C22-28F9-C109-BCB4-2DE27AE7E0F1}" name="Ada Chan" initials="AC" userId="S::achan@bayareametro.gov::36dda98b-1ded-4629-8cf2-213f2c7164cb" providerId="AD"/>
  <p188:author id="{91EF7F46-E1B7-CD98-7383-405D85438609}" name="Ada Peng" initials="AP" userId="S::Apeng@hraadvisors.com::c28667e2-4641-4a19-ab96-97877c0582ab" providerId="AD"/>
  <p188:author id="{A135AE6F-171F-860B-B906-6B602645BB57}" name="Lauren Kim" initials="LK" userId="S::lkim@hraadvisors.com::a66f03bb-5b7b-48af-a925-2378fa30030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5300"/>
    <a:srgbClr val="DE7A00"/>
    <a:srgbClr val="EC8F44"/>
    <a:srgbClr val="5D8FE1"/>
    <a:srgbClr val="166DE0"/>
    <a:srgbClr val="2CC4B2"/>
    <a:srgbClr val="1D90D9"/>
    <a:srgbClr val="ED4E1E"/>
    <a:srgbClr val="008575"/>
    <a:srgbClr val="DE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20" d="100"/>
          <a:sy n="120" d="100"/>
        </p:scale>
        <p:origin x="-116" y="56"/>
      </p:cViewPr>
      <p:guideLst>
        <p:guide pos="6192"/>
        <p:guide pos="120"/>
        <p:guide orient="horz" pos="576"/>
        <p:guide orient="horz" pos="1368"/>
        <p:guide orient="horz" pos="2448"/>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FDB9C9-ED3D-41A1-9FED-EA49115185D4}" type="datetimeFigureOut">
              <a:rPr lang="en-US" smtClean="0"/>
              <a:t>2/27/2024</a:t>
            </a:fld>
            <a:endParaRPr lang="en-US" dirty="0"/>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031C9B-4DE8-4801-B147-8879176FD296}" type="slidenum">
              <a:rPr lang="en-US" smtClean="0"/>
              <a:t>‹#›</a:t>
            </a:fld>
            <a:endParaRPr lang="en-US" dirty="0"/>
          </a:p>
        </p:txBody>
      </p:sp>
    </p:spTree>
    <p:extLst>
      <p:ext uri="{BB962C8B-B14F-4D97-AF65-F5344CB8AC3E}">
        <p14:creationId xmlns:p14="http://schemas.microsoft.com/office/powerpoint/2010/main" val="2228415795"/>
      </p:ext>
    </p:extLst>
  </p:cSld>
  <p:clrMap bg1="lt1" tx1="dk1" bg2="lt2" tx2="dk2" accent1="accent1" accent2="accent2" accent3="accent3" accent4="accent4" accent5="accent5" accent6="accent6" hlink="hlink" folHlink="folHlink"/>
  <p:notesStyle>
    <a:lvl1pPr marL="0" algn="l" defTabSz="648375" rtl="0" eaLnBrk="1" latinLnBrk="0" hangingPunct="1">
      <a:defRPr sz="851" kern="1200">
        <a:solidFill>
          <a:schemeClr val="tx1"/>
        </a:solidFill>
        <a:latin typeface="+mn-lt"/>
        <a:ea typeface="+mn-ea"/>
        <a:cs typeface="+mn-cs"/>
      </a:defRPr>
    </a:lvl1pPr>
    <a:lvl2pPr marL="324188" algn="l" defTabSz="648375" rtl="0" eaLnBrk="1" latinLnBrk="0" hangingPunct="1">
      <a:defRPr sz="851" kern="1200">
        <a:solidFill>
          <a:schemeClr val="tx1"/>
        </a:solidFill>
        <a:latin typeface="+mn-lt"/>
        <a:ea typeface="+mn-ea"/>
        <a:cs typeface="+mn-cs"/>
      </a:defRPr>
    </a:lvl2pPr>
    <a:lvl3pPr marL="648375" algn="l" defTabSz="648375" rtl="0" eaLnBrk="1" latinLnBrk="0" hangingPunct="1">
      <a:defRPr sz="851" kern="1200">
        <a:solidFill>
          <a:schemeClr val="tx1"/>
        </a:solidFill>
        <a:latin typeface="+mn-lt"/>
        <a:ea typeface="+mn-ea"/>
        <a:cs typeface="+mn-cs"/>
      </a:defRPr>
    </a:lvl3pPr>
    <a:lvl4pPr marL="972563" algn="l" defTabSz="648375" rtl="0" eaLnBrk="1" latinLnBrk="0" hangingPunct="1">
      <a:defRPr sz="851" kern="1200">
        <a:solidFill>
          <a:schemeClr val="tx1"/>
        </a:solidFill>
        <a:latin typeface="+mn-lt"/>
        <a:ea typeface="+mn-ea"/>
        <a:cs typeface="+mn-cs"/>
      </a:defRPr>
    </a:lvl4pPr>
    <a:lvl5pPr marL="1296751" algn="l" defTabSz="648375" rtl="0" eaLnBrk="1" latinLnBrk="0" hangingPunct="1">
      <a:defRPr sz="851" kern="1200">
        <a:solidFill>
          <a:schemeClr val="tx1"/>
        </a:solidFill>
        <a:latin typeface="+mn-lt"/>
        <a:ea typeface="+mn-ea"/>
        <a:cs typeface="+mn-cs"/>
      </a:defRPr>
    </a:lvl5pPr>
    <a:lvl6pPr marL="1620938" algn="l" defTabSz="648375" rtl="0" eaLnBrk="1" latinLnBrk="0" hangingPunct="1">
      <a:defRPr sz="851" kern="1200">
        <a:solidFill>
          <a:schemeClr val="tx1"/>
        </a:solidFill>
        <a:latin typeface="+mn-lt"/>
        <a:ea typeface="+mn-ea"/>
        <a:cs typeface="+mn-cs"/>
      </a:defRPr>
    </a:lvl6pPr>
    <a:lvl7pPr marL="1945126" algn="l" defTabSz="648375" rtl="0" eaLnBrk="1" latinLnBrk="0" hangingPunct="1">
      <a:defRPr sz="851" kern="1200">
        <a:solidFill>
          <a:schemeClr val="tx1"/>
        </a:solidFill>
        <a:latin typeface="+mn-lt"/>
        <a:ea typeface="+mn-ea"/>
        <a:cs typeface="+mn-cs"/>
      </a:defRPr>
    </a:lvl7pPr>
    <a:lvl8pPr marL="2269314" algn="l" defTabSz="648375" rtl="0" eaLnBrk="1" latinLnBrk="0" hangingPunct="1">
      <a:defRPr sz="851" kern="1200">
        <a:solidFill>
          <a:schemeClr val="tx1"/>
        </a:solidFill>
        <a:latin typeface="+mn-lt"/>
        <a:ea typeface="+mn-ea"/>
        <a:cs typeface="+mn-cs"/>
      </a:defRPr>
    </a:lvl8pPr>
    <a:lvl9pPr marL="2593502" algn="l" defTabSz="648375" rtl="0" eaLnBrk="1" latinLnBrk="0" hangingPunct="1">
      <a:defRPr sz="85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031C9B-4DE8-4801-B147-8879176FD296}" type="slidenum">
              <a:rPr lang="en-US" smtClean="0"/>
              <a:t>1</a:t>
            </a:fld>
            <a:endParaRPr lang="en-US" dirty="0"/>
          </a:p>
        </p:txBody>
      </p:sp>
    </p:spTree>
    <p:extLst>
      <p:ext uri="{BB962C8B-B14F-4D97-AF65-F5344CB8AC3E}">
        <p14:creationId xmlns:p14="http://schemas.microsoft.com/office/powerpoint/2010/main" val="24264441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10</a:t>
            </a:fld>
            <a:endParaRPr lang="en-US" dirty="0"/>
          </a:p>
        </p:txBody>
      </p:sp>
    </p:spTree>
    <p:extLst>
      <p:ext uri="{BB962C8B-B14F-4D97-AF65-F5344CB8AC3E}">
        <p14:creationId xmlns:p14="http://schemas.microsoft.com/office/powerpoint/2010/main" val="1672149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11</a:t>
            </a:fld>
            <a:endParaRPr lang="en-US" dirty="0"/>
          </a:p>
        </p:txBody>
      </p:sp>
    </p:spTree>
    <p:extLst>
      <p:ext uri="{BB962C8B-B14F-4D97-AF65-F5344CB8AC3E}">
        <p14:creationId xmlns:p14="http://schemas.microsoft.com/office/powerpoint/2010/main" val="3213085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12</a:t>
            </a:fld>
            <a:endParaRPr lang="en-US" dirty="0"/>
          </a:p>
        </p:txBody>
      </p:sp>
    </p:spTree>
    <p:extLst>
      <p:ext uri="{BB962C8B-B14F-4D97-AF65-F5344CB8AC3E}">
        <p14:creationId xmlns:p14="http://schemas.microsoft.com/office/powerpoint/2010/main" val="1104077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031C9B-4DE8-4801-B147-8879176FD296}" type="slidenum">
              <a:rPr lang="en-US" smtClean="0"/>
              <a:t>2</a:t>
            </a:fld>
            <a:endParaRPr lang="en-US" dirty="0"/>
          </a:p>
        </p:txBody>
      </p:sp>
    </p:spTree>
    <p:extLst>
      <p:ext uri="{BB962C8B-B14F-4D97-AF65-F5344CB8AC3E}">
        <p14:creationId xmlns:p14="http://schemas.microsoft.com/office/powerpoint/2010/main" val="2541953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031C9B-4DE8-4801-B147-8879176FD296}" type="slidenum">
              <a:rPr lang="en-US" smtClean="0"/>
              <a:t>3</a:t>
            </a:fld>
            <a:endParaRPr lang="en-US" dirty="0"/>
          </a:p>
        </p:txBody>
      </p:sp>
    </p:spTree>
    <p:extLst>
      <p:ext uri="{BB962C8B-B14F-4D97-AF65-F5344CB8AC3E}">
        <p14:creationId xmlns:p14="http://schemas.microsoft.com/office/powerpoint/2010/main" val="2903834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4</a:t>
            </a:fld>
            <a:endParaRPr lang="en-US" dirty="0"/>
          </a:p>
        </p:txBody>
      </p:sp>
    </p:spTree>
    <p:extLst>
      <p:ext uri="{BB962C8B-B14F-4D97-AF65-F5344CB8AC3E}">
        <p14:creationId xmlns:p14="http://schemas.microsoft.com/office/powerpoint/2010/main" val="2243235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5</a:t>
            </a:fld>
            <a:endParaRPr lang="en-US" dirty="0"/>
          </a:p>
        </p:txBody>
      </p:sp>
    </p:spTree>
    <p:extLst>
      <p:ext uri="{BB962C8B-B14F-4D97-AF65-F5344CB8AC3E}">
        <p14:creationId xmlns:p14="http://schemas.microsoft.com/office/powerpoint/2010/main" val="702500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6</a:t>
            </a:fld>
            <a:endParaRPr lang="en-US" dirty="0"/>
          </a:p>
        </p:txBody>
      </p:sp>
    </p:spTree>
    <p:extLst>
      <p:ext uri="{BB962C8B-B14F-4D97-AF65-F5344CB8AC3E}">
        <p14:creationId xmlns:p14="http://schemas.microsoft.com/office/powerpoint/2010/main" val="1628558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7</a:t>
            </a:fld>
            <a:endParaRPr lang="en-US" dirty="0"/>
          </a:p>
        </p:txBody>
      </p:sp>
    </p:spTree>
    <p:extLst>
      <p:ext uri="{BB962C8B-B14F-4D97-AF65-F5344CB8AC3E}">
        <p14:creationId xmlns:p14="http://schemas.microsoft.com/office/powerpoint/2010/main" val="1975590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8</a:t>
            </a:fld>
            <a:endParaRPr lang="en-US" dirty="0"/>
          </a:p>
        </p:txBody>
      </p:sp>
    </p:spTree>
    <p:extLst>
      <p:ext uri="{BB962C8B-B14F-4D97-AF65-F5344CB8AC3E}">
        <p14:creationId xmlns:p14="http://schemas.microsoft.com/office/powerpoint/2010/main" val="779477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50" dirty="0">
              <a:cs typeface="Calibri"/>
            </a:endParaRPr>
          </a:p>
        </p:txBody>
      </p:sp>
      <p:sp>
        <p:nvSpPr>
          <p:cNvPr id="4" name="Slide Number Placeholder 3"/>
          <p:cNvSpPr>
            <a:spLocks noGrp="1"/>
          </p:cNvSpPr>
          <p:nvPr>
            <p:ph type="sldNum" sz="quarter" idx="5"/>
          </p:nvPr>
        </p:nvSpPr>
        <p:spPr/>
        <p:txBody>
          <a:bodyPr/>
          <a:lstStyle/>
          <a:p>
            <a:fld id="{7B031C9B-4DE8-4801-B147-8879176FD296}" type="slidenum">
              <a:rPr lang="en-US" smtClean="0"/>
              <a:t>9</a:t>
            </a:fld>
            <a:endParaRPr lang="en-US" dirty="0"/>
          </a:p>
        </p:txBody>
      </p:sp>
    </p:spTree>
    <p:extLst>
      <p:ext uri="{BB962C8B-B14F-4D97-AF65-F5344CB8AC3E}">
        <p14:creationId xmlns:p14="http://schemas.microsoft.com/office/powerpoint/2010/main" val="3279926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1A1BE004-6B6F-7C8D-C843-82C2AC7A564A}"/>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dirty="0">
                <a:ea typeface="Open Sans" panose="020B0606030504020204" pitchFamily="34" charset="0"/>
                <a:cs typeface="Open Sans" panose="020B0606030504020204" pitchFamily="34" charset="0"/>
              </a:rPr>
              <a:t>Farmworker Housing Development Roadmap | </a:t>
            </a:r>
            <a:fld id="{330EA680-D336-4FF7-8B7A-9848BB0A1C32}" type="slidenum">
              <a:rPr lang="en-US" smtClean="0">
                <a:ea typeface="Open Sans" panose="020B0606030504020204" pitchFamily="34" charset="0"/>
                <a:cs typeface="Open Sans" panose="020B0606030504020204" pitchFamily="34" charset="0"/>
              </a:rPr>
              <a:pPr/>
              <a:t>‹#›</a:t>
            </a:fld>
            <a:endParaRPr lang="en-US" dirty="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91080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A88515F8-F146-464E-B98A-DDDDEFC94A09}" type="datetime1">
              <a:rPr lang="en-US" smtClean="0"/>
              <a:t>2/27/2024</a:t>
            </a:fld>
            <a:endParaRPr lang="en-US" dirty="0"/>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35563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EE50F49F-2624-4E97-BF3C-47647CA3B91B}" type="datetime1">
              <a:rPr lang="en-US" smtClean="0"/>
              <a:t>2/27/2024</a:t>
            </a:fld>
            <a:endParaRPr lang="en-US" dirty="0"/>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645482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B3958CC3-8EE4-FF09-ED68-F41B4D2E7A51}"/>
              </a:ext>
            </a:extLst>
          </p:cNvPr>
          <p:cNvSpPr>
            <a:spLocks noGrp="1"/>
          </p:cNvSpPr>
          <p:nvPr>
            <p:ph type="sldNum" sz="quarter" idx="12"/>
          </p:nvPr>
        </p:nvSpPr>
        <p:spPr>
          <a:xfrm>
            <a:off x="7073460" y="7441323"/>
            <a:ext cx="2966678" cy="228573"/>
          </a:xfrm>
          <a:prstGeom prst="rect">
            <a:avLst/>
          </a:prstGeom>
        </p:spPr>
        <p:txBody>
          <a:bodyPr/>
          <a:lstStyle>
            <a:lvl1pPr>
              <a:defRPr sz="900">
                <a:solidFill>
                  <a:srgbClr val="92929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Farmworker Housing Development Roadmap | </a:t>
            </a:r>
            <a:fld id="{330EA680-D336-4FF7-8B7A-9848BB0A1C32}" type="slidenum">
              <a:rPr lang="en-US" smtClean="0"/>
              <a:pPr/>
              <a:t>‹#›</a:t>
            </a:fld>
            <a:endParaRPr lang="en-US" dirty="0"/>
          </a:p>
        </p:txBody>
      </p:sp>
    </p:spTree>
    <p:extLst>
      <p:ext uri="{BB962C8B-B14F-4D97-AF65-F5344CB8AC3E}">
        <p14:creationId xmlns:p14="http://schemas.microsoft.com/office/powerpoint/2010/main" val="1436414800"/>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316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12E8546B-5BA3-44A2-A50B-F9FD8AF98212}" type="datetime1">
              <a:rPr lang="en-US" smtClean="0"/>
              <a:t>2/27/2024</a:t>
            </a:fld>
            <a:endParaRPr lang="en-US" dirty="0"/>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636798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4BEAE987-957C-4339-B259-8B2BD885DC72}" type="datetime1">
              <a:rPr lang="en-US" smtClean="0"/>
              <a:t>2/27/2024</a:t>
            </a:fld>
            <a:endParaRPr lang="en-US" dirty="0"/>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659583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91515" y="7203865"/>
            <a:ext cx="2263140" cy="413808"/>
          </a:xfrm>
          <a:prstGeom prst="rect">
            <a:avLst/>
          </a:prstGeom>
        </p:spPr>
        <p:txBody>
          <a:bodyPr/>
          <a:lstStyle/>
          <a:p>
            <a:fld id="{EE0B4C41-5CF5-4F28-9C5E-686871F41C81}" type="datetime1">
              <a:rPr lang="en-US" smtClean="0"/>
              <a:t>2/27/2024</a:t>
            </a:fld>
            <a:endParaRPr lang="en-US" dirty="0"/>
          </a:p>
        </p:txBody>
      </p:sp>
      <p:sp>
        <p:nvSpPr>
          <p:cNvPr id="5" name="Footer Placeholder 4"/>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6" name="Slide Number Placeholder 5"/>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73175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91515" y="7203865"/>
            <a:ext cx="2263140" cy="413808"/>
          </a:xfrm>
          <a:prstGeom prst="rect">
            <a:avLst/>
          </a:prstGeom>
        </p:spPr>
        <p:txBody>
          <a:bodyPr/>
          <a:lstStyle/>
          <a:p>
            <a:fld id="{84BBFC75-5EBB-4B1F-9596-1980C7DB7CE9}" type="datetime1">
              <a:rPr lang="en-US" smtClean="0"/>
              <a:t>2/27/2024</a:t>
            </a:fld>
            <a:endParaRPr lang="en-US" dirty="0"/>
          </a:p>
        </p:txBody>
      </p:sp>
      <p:sp>
        <p:nvSpPr>
          <p:cNvPr id="6" name="Footer Placeholder 5"/>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7" name="Slide Number Placeholder 6"/>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961173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91515" y="7203865"/>
            <a:ext cx="2263140" cy="413808"/>
          </a:xfrm>
          <a:prstGeom prst="rect">
            <a:avLst/>
          </a:prstGeom>
        </p:spPr>
        <p:txBody>
          <a:bodyPr/>
          <a:lstStyle/>
          <a:p>
            <a:fld id="{E31EBC0B-8198-4B24-94F8-231B6EA75A7D}" type="datetime1">
              <a:rPr lang="en-US" smtClean="0"/>
              <a:t>2/27/2024</a:t>
            </a:fld>
            <a:endParaRPr lang="en-US" dirty="0"/>
          </a:p>
        </p:txBody>
      </p:sp>
      <p:sp>
        <p:nvSpPr>
          <p:cNvPr id="8" name="Footer Placeholder 7"/>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9" name="Slide Number Placeholder 8"/>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39057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3">
            <a:extLst>
              <a:ext uri="{FF2B5EF4-FFF2-40B4-BE49-F238E27FC236}">
                <a16:creationId xmlns:a16="http://schemas.microsoft.com/office/drawing/2014/main" id="{EACB60BE-EF3E-8FC9-60EB-D3FDCBF729E9}"/>
              </a:ext>
            </a:extLst>
          </p:cNvPr>
          <p:cNvSpPr>
            <a:spLocks noGrp="1"/>
          </p:cNvSpPr>
          <p:nvPr>
            <p:ph type="sldNum" sz="quarter" idx="12"/>
          </p:nvPr>
        </p:nvSpPr>
        <p:spPr>
          <a:xfrm>
            <a:off x="6956385" y="7442520"/>
            <a:ext cx="2977587" cy="237281"/>
          </a:xfrm>
          <a:prstGeom prst="rect">
            <a:avLst/>
          </a:prstGeom>
        </p:spPr>
        <p:txBody>
          <a:bodyPr/>
          <a:lstStyle/>
          <a:p>
            <a:r>
              <a:rPr lang="en-US" sz="800" dirty="0">
                <a:latin typeface="Open Sans" panose="020B0606030504020204" pitchFamily="34" charset="0"/>
                <a:ea typeface="Open Sans" panose="020B0606030504020204" pitchFamily="34" charset="0"/>
                <a:cs typeface="Open Sans" panose="020B0606030504020204" pitchFamily="34" charset="0"/>
              </a:rPr>
              <a:t>Farmworker Housing Development Roadmap | </a:t>
            </a:r>
            <a:fld id="{330EA680-D336-4FF7-8B7A-9848BB0A1C32}" type="slidenum">
              <a:rPr lang="en-US" sz="800" smtClean="0">
                <a:latin typeface="Open Sans" panose="020B0606030504020204" pitchFamily="34" charset="0"/>
                <a:ea typeface="Open Sans" panose="020B0606030504020204" pitchFamily="34" charset="0"/>
                <a:cs typeface="Open Sans" panose="020B0606030504020204" pitchFamily="34" charset="0"/>
              </a:rPr>
              <a:t>‹#›</a:t>
            </a:fld>
            <a:endParaRPr lang="en-US" sz="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601341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a:xfrm>
            <a:off x="691515" y="7203865"/>
            <a:ext cx="2263140" cy="413808"/>
          </a:xfrm>
          <a:prstGeom prst="rect">
            <a:avLst/>
          </a:prstGeom>
        </p:spPr>
        <p:txBody>
          <a:bodyPr/>
          <a:lstStyle/>
          <a:p>
            <a:fld id="{22F3C8A3-9033-4DF8-BF18-E9B8789CFB7F}" type="datetime1">
              <a:rPr lang="en-US" smtClean="0"/>
              <a:t>2/27/2024</a:t>
            </a:fld>
            <a:endParaRPr lang="en-US" dirty="0"/>
          </a:p>
        </p:txBody>
      </p:sp>
      <p:sp>
        <p:nvSpPr>
          <p:cNvPr id="6" name="Footer Placeholder 5"/>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7" name="Slide Number Placeholder 6"/>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85194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dirty="0"/>
              <a:t>Click icon to add picture</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a:xfrm>
            <a:off x="691515" y="7203865"/>
            <a:ext cx="2263140" cy="413808"/>
          </a:xfrm>
          <a:prstGeom prst="rect">
            <a:avLst/>
          </a:prstGeom>
        </p:spPr>
        <p:txBody>
          <a:bodyPr/>
          <a:lstStyle/>
          <a:p>
            <a:fld id="{D5A4AC06-55A4-4995-A7EC-5F5C8C2705E0}" type="datetime1">
              <a:rPr lang="en-US" smtClean="0"/>
              <a:t>2/27/2024</a:t>
            </a:fld>
            <a:endParaRPr lang="en-US" dirty="0"/>
          </a:p>
        </p:txBody>
      </p:sp>
      <p:sp>
        <p:nvSpPr>
          <p:cNvPr id="6" name="Footer Placeholder 5"/>
          <p:cNvSpPr>
            <a:spLocks noGrp="1"/>
          </p:cNvSpPr>
          <p:nvPr>
            <p:ph type="ftr" sz="quarter" idx="11"/>
          </p:nvPr>
        </p:nvSpPr>
        <p:spPr>
          <a:xfrm>
            <a:off x="3331845" y="7203865"/>
            <a:ext cx="3394710" cy="413808"/>
          </a:xfrm>
          <a:prstGeom prst="rect">
            <a:avLst/>
          </a:prstGeom>
        </p:spPr>
        <p:txBody>
          <a:bodyPr/>
          <a:lstStyle/>
          <a:p>
            <a:endParaRPr lang="en-US" dirty="0"/>
          </a:p>
        </p:txBody>
      </p:sp>
      <p:sp>
        <p:nvSpPr>
          <p:cNvPr id="7" name="Slide Number Placeholder 6"/>
          <p:cNvSpPr>
            <a:spLocks noGrp="1"/>
          </p:cNvSpPr>
          <p:nvPr>
            <p:ph type="sldNum" sz="quarter" idx="12"/>
          </p:nvPr>
        </p:nvSpPr>
        <p:spPr>
          <a:xfrm>
            <a:off x="7103745" y="7203865"/>
            <a:ext cx="2263140" cy="413808"/>
          </a:xfrm>
          <a:prstGeom prst="rect">
            <a:avLst/>
          </a:prstGeom>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540196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3">
            <a:extLst>
              <a:ext uri="{FF2B5EF4-FFF2-40B4-BE49-F238E27FC236}">
                <a16:creationId xmlns:a16="http://schemas.microsoft.com/office/drawing/2014/main" id="{B67168DB-08F9-5809-93F5-298F87E30E38}"/>
              </a:ext>
            </a:extLst>
          </p:cNvPr>
          <p:cNvSpPr>
            <a:spLocks noGrp="1"/>
          </p:cNvSpPr>
          <p:nvPr>
            <p:ph type="sldNum" sz="quarter" idx="4"/>
          </p:nvPr>
        </p:nvSpPr>
        <p:spPr>
          <a:xfrm>
            <a:off x="6956385" y="7442520"/>
            <a:ext cx="2977587" cy="237281"/>
          </a:xfrm>
          <a:prstGeom prst="rect">
            <a:avLst/>
          </a:prstGeom>
        </p:spPr>
        <p:txBody>
          <a:bodyPr/>
          <a:lstStyle>
            <a:lvl1pPr>
              <a:defRPr>
                <a:solidFill>
                  <a:srgbClr val="929292"/>
                </a:solidFill>
              </a:defRPr>
            </a:lvl1pPr>
          </a:lstStyle>
          <a:p>
            <a:r>
              <a:rPr lang="en-US" sz="800" dirty="0">
                <a:latin typeface="Open Sans" panose="020B0606030504020204" pitchFamily="34" charset="0"/>
                <a:ea typeface="Open Sans" panose="020B0606030504020204" pitchFamily="34" charset="0"/>
                <a:cs typeface="Open Sans" panose="020B0606030504020204" pitchFamily="34" charset="0"/>
              </a:rPr>
              <a:t>Farmworker Housing Development Roadmap | </a:t>
            </a:r>
            <a:fld id="{330EA680-D336-4FF7-8B7A-9848BB0A1C32}" type="slidenum">
              <a:rPr lang="en-US" sz="800" smtClean="0">
                <a:latin typeface="Open Sans" panose="020B0606030504020204" pitchFamily="34" charset="0"/>
                <a:ea typeface="Open Sans" panose="020B0606030504020204" pitchFamily="34" charset="0"/>
                <a:cs typeface="Open Sans" panose="020B0606030504020204" pitchFamily="34" charset="0"/>
              </a:rPr>
              <a:pPr/>
              <a:t>‹#›</a:t>
            </a:fld>
            <a:endParaRPr lang="en-US" sz="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88028585"/>
      </p:ext>
    </p:extLst>
  </p:cSld>
  <p:clrMap bg1="lt1" tx1="dk1" bg2="lt2" tx2="dk2" accent1="accent1" accent2="accent2" accent3="accent3" accent4="accent4" accent5="accent5" accent6="accent6" hlink="hlink" folHlink="folHlink"/>
  <p:sldLayoutIdLst>
    <p:sldLayoutId id="2147483703" r:id="rId1"/>
    <p:sldLayoutId id="2147483697" r:id="rId2"/>
    <p:sldLayoutId id="2147483698" r:id="rId3"/>
    <p:sldLayoutId id="2147483699" r:id="rId4"/>
    <p:sldLayoutId id="2147483700" r:id="rId5"/>
    <p:sldLayoutId id="2147483701" r:id="rId6"/>
    <p:sldLayoutId id="2147483702" r:id="rId7"/>
    <p:sldLayoutId id="2147483704" r:id="rId8"/>
    <p:sldLayoutId id="2147483705" r:id="rId9"/>
    <p:sldLayoutId id="2147483706" r:id="rId10"/>
    <p:sldLayoutId id="2147483707" r:id="rId11"/>
    <p:sldLayoutId id="2147483708" r:id="rId12"/>
  </p:sldLayoutIdLst>
  <p:hf hdr="0" ftr="0" dt="0"/>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FF8D2E5-2C4E-47B1-930B-6C82B7C31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058400" cy="7772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id="{D5E356B4-BE82-8020-4A55-93BCBD8CB5E8}"/>
              </a:ext>
            </a:extLst>
          </p:cNvPr>
          <p:cNvSpPr txBox="1">
            <a:spLocks/>
          </p:cNvSpPr>
          <p:nvPr/>
        </p:nvSpPr>
        <p:spPr>
          <a:xfrm>
            <a:off x="518984" y="298278"/>
            <a:ext cx="879313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648375"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A89E8E"/>
                </a:solidFill>
                <a:effectLst/>
                <a:uLnTx/>
                <a:uFillTx/>
                <a:latin typeface="Open Sans" panose="020B0606030504020204" pitchFamily="34" charset="0"/>
                <a:ea typeface="Open Sans" panose="020B0606030504020204" pitchFamily="34" charset="0"/>
                <a:cs typeface="Open Sans" panose="020B0606030504020204" pitchFamily="34" charset="0"/>
              </a:rPr>
              <a:t>Staff Introduction/Instructions to Roadmap </a:t>
            </a:r>
          </a:p>
        </p:txBody>
      </p:sp>
      <p:sp>
        <p:nvSpPr>
          <p:cNvPr id="3" name="Title 2">
            <a:extLst>
              <a:ext uri="{FF2B5EF4-FFF2-40B4-BE49-F238E27FC236}">
                <a16:creationId xmlns:a16="http://schemas.microsoft.com/office/drawing/2014/main" id="{EA4C46DD-C727-99DA-7CF9-3D0E4E6A30B4}"/>
              </a:ext>
            </a:extLst>
          </p:cNvPr>
          <p:cNvSpPr txBox="1">
            <a:spLocks noGrp="1"/>
          </p:cNvSpPr>
          <p:nvPr>
            <p:ph type="title" idx="4294967295"/>
          </p:nvPr>
        </p:nvSpPr>
        <p:spPr>
          <a:xfrm>
            <a:off x="543368" y="899055"/>
            <a:ext cx="8303470"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Primer for how to use this resource </a:t>
            </a:r>
          </a:p>
        </p:txBody>
      </p:sp>
      <p:sp>
        <p:nvSpPr>
          <p:cNvPr id="14" name="Rectangle 13">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4029" y="1564979"/>
            <a:ext cx="8667826" cy="20726"/>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4" name="Rounded Rectangle 3">
            <a:extLst>
              <a:ext uri="{FF2B5EF4-FFF2-40B4-BE49-F238E27FC236}">
                <a16:creationId xmlns:a16="http://schemas.microsoft.com/office/drawing/2014/main" id="{547DE52A-AC06-7553-1480-A84BE7BE069C}"/>
              </a:ext>
            </a:extLst>
          </p:cNvPr>
          <p:cNvSpPr/>
          <p:nvPr/>
        </p:nvSpPr>
        <p:spPr>
          <a:xfrm>
            <a:off x="699059" y="1869816"/>
            <a:ext cx="8667826" cy="1503885"/>
          </a:xfrm>
          <a:prstGeom prst="roundRect">
            <a:avLst/>
          </a:prstGeom>
          <a:solidFill>
            <a:srgbClr val="166DE0"/>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1508760" lvl="3">
              <a:lnSpc>
                <a:spcPts val="2500"/>
              </a:lnSpc>
            </a:pPr>
            <a:r>
              <a:rPr lang="en-US" sz="2000" spc="-20" dirty="0">
                <a:solidFill>
                  <a:schemeClr val="bg1"/>
                </a:solidFill>
                <a:latin typeface="Open Sans" panose="020B0606030504020204" pitchFamily="34" charset="0"/>
                <a:ea typeface="Open Sans" panose="020B0606030504020204" pitchFamily="34" charset="0"/>
                <a:cs typeface="Open Sans" panose="020B0606030504020204" pitchFamily="34" charset="0"/>
              </a:rPr>
              <a:t>Family-owned/operated farm applicants will likely not be development savvy. This roadmap can help applicants avoid repeated trips to the planning desk. </a:t>
            </a:r>
          </a:p>
        </p:txBody>
      </p:sp>
      <p:sp>
        <p:nvSpPr>
          <p:cNvPr id="5" name="Rectangle 4">
            <a:extLst>
              <a:ext uri="{FF2B5EF4-FFF2-40B4-BE49-F238E27FC236}">
                <a16:creationId xmlns:a16="http://schemas.microsoft.com/office/drawing/2014/main" id="{6ADFFEB3-1649-158B-9880-E199436006C7}"/>
              </a:ext>
              <a:ext uri="{C183D7F6-B498-43B3-948B-1728B52AA6E4}">
                <adec:decorative xmlns:adec="http://schemas.microsoft.com/office/drawing/2017/decorative" val="1"/>
              </a:ext>
            </a:extLst>
          </p:cNvPr>
          <p:cNvSpPr/>
          <p:nvPr/>
        </p:nvSpPr>
        <p:spPr>
          <a:xfrm>
            <a:off x="1211562" y="2213580"/>
            <a:ext cx="816357" cy="816357"/>
          </a:xfrm>
          <a:prstGeom prst="rect">
            <a:avLst/>
          </a:prstGeom>
          <a:blipFill rotWithShape="1">
            <a:blip r:embed="rId3">
              <a:extLst>
                <a:ext uri="{96DAC541-7B7A-43D3-8B79-37D633B846F1}">
                  <asvg:svgBlip xmlns:asvg="http://schemas.microsoft.com/office/drawing/2016/SVG/main" r:embed="rId4"/>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6" name="Rounded Rectangle 5">
            <a:extLst>
              <a:ext uri="{FF2B5EF4-FFF2-40B4-BE49-F238E27FC236}">
                <a16:creationId xmlns:a16="http://schemas.microsoft.com/office/drawing/2014/main" id="{171F22D7-9384-C897-C692-6B8B8FFCE941}"/>
              </a:ext>
            </a:extLst>
          </p:cNvPr>
          <p:cNvSpPr/>
          <p:nvPr/>
        </p:nvSpPr>
        <p:spPr>
          <a:xfrm>
            <a:off x="699059" y="3697195"/>
            <a:ext cx="8667826" cy="1503885"/>
          </a:xfrm>
          <a:prstGeom prst="roundRect">
            <a:avLst/>
          </a:prstGeom>
          <a:solidFill>
            <a:srgbClr val="5D8FE1"/>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1508760" lvl="3">
              <a:lnSpc>
                <a:spcPts val="2500"/>
              </a:lnSpc>
            </a:pPr>
            <a:r>
              <a:rPr lang="en-US" sz="2000" spc="-20" dirty="0">
                <a:solidFill>
                  <a:schemeClr val="bg1"/>
                </a:solidFill>
                <a:latin typeface="Open Sans" panose="020B0606030504020204" pitchFamily="34" charset="0"/>
                <a:ea typeface="Open Sans" panose="020B0606030504020204" pitchFamily="34" charset="0"/>
                <a:cs typeface="Open Sans" panose="020B0606030504020204" pitchFamily="34" charset="0"/>
              </a:rPr>
              <a:t>Tailor the following template by identifying the materials, and state, local and regional approvals needed to get farmworker housing approved in your jurisdiction.</a:t>
            </a:r>
          </a:p>
        </p:txBody>
      </p:sp>
      <p:sp>
        <p:nvSpPr>
          <p:cNvPr id="11" name="Rectangle 10">
            <a:extLst>
              <a:ext uri="{FF2B5EF4-FFF2-40B4-BE49-F238E27FC236}">
                <a16:creationId xmlns:a16="http://schemas.microsoft.com/office/drawing/2014/main" id="{570997AB-0912-2F46-7672-45CA3A79C742}"/>
              </a:ext>
              <a:ext uri="{C183D7F6-B498-43B3-948B-1728B52AA6E4}">
                <adec:decorative xmlns:adec="http://schemas.microsoft.com/office/drawing/2017/decorative" val="1"/>
              </a:ext>
            </a:extLst>
          </p:cNvPr>
          <p:cNvSpPr/>
          <p:nvPr/>
        </p:nvSpPr>
        <p:spPr>
          <a:xfrm>
            <a:off x="1211561" y="4040959"/>
            <a:ext cx="816357" cy="816357"/>
          </a:xfrm>
          <a:prstGeom prst="rect">
            <a:avLst/>
          </a:prstGeom>
          <a:blipFill>
            <a:blip r:embed="rId5">
              <a:extLst>
                <a:ext uri="{96DAC541-7B7A-43D3-8B79-37D633B846F1}">
                  <asvg:svgBlip xmlns:asvg="http://schemas.microsoft.com/office/drawing/2016/SVG/main" r:embed="rId6"/>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2" name="Rounded Rectangle 11">
            <a:extLst>
              <a:ext uri="{FF2B5EF4-FFF2-40B4-BE49-F238E27FC236}">
                <a16:creationId xmlns:a16="http://schemas.microsoft.com/office/drawing/2014/main" id="{16285DCA-7651-FCB8-BCF3-68451902DF3D}"/>
              </a:ext>
            </a:extLst>
          </p:cNvPr>
          <p:cNvSpPr/>
          <p:nvPr/>
        </p:nvSpPr>
        <p:spPr>
          <a:xfrm>
            <a:off x="699059" y="5524574"/>
            <a:ext cx="8667826" cy="1503885"/>
          </a:xfrm>
          <a:prstGeom prst="roundRect">
            <a:avLst/>
          </a:prstGeom>
          <a:solidFill>
            <a:srgbClr val="DE7A00"/>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1508760" lvl="3">
              <a:lnSpc>
                <a:spcPts val="2500"/>
              </a:lnSpc>
            </a:pPr>
            <a:r>
              <a:rPr lang="en-US" sz="2000" spc="-20" dirty="0">
                <a:solidFill>
                  <a:schemeClr val="bg1"/>
                </a:solidFill>
                <a:latin typeface="Open Sans" panose="020B0606030504020204" pitchFamily="34" charset="0"/>
                <a:ea typeface="Open Sans" panose="020B0606030504020204" pitchFamily="34" charset="0"/>
                <a:cs typeface="Open Sans" panose="020B0606030504020204" pitchFamily="34" charset="0"/>
              </a:rPr>
              <a:t>This process map can serve as an informational tool to help your applicants make strategic decisions about timing of work and feasibility of their project </a:t>
            </a:r>
            <a:r>
              <a:rPr lang="en-US" sz="2000" i="1" spc="-20" dirty="0">
                <a:solidFill>
                  <a:schemeClr val="bg1"/>
                </a:solidFill>
                <a:latin typeface="Open Sans" panose="020B0606030504020204" pitchFamily="34" charset="0"/>
                <a:ea typeface="Open Sans" panose="020B0606030504020204" pitchFamily="34" charset="0"/>
                <a:cs typeface="Open Sans" panose="020B0606030504020204" pitchFamily="34" charset="0"/>
              </a:rPr>
              <a:t>before</a:t>
            </a:r>
            <a:r>
              <a:rPr lang="en-US" sz="2000" spc="-20" dirty="0">
                <a:solidFill>
                  <a:schemeClr val="bg1"/>
                </a:solidFill>
                <a:latin typeface="Open Sans" panose="020B0606030504020204" pitchFamily="34" charset="0"/>
                <a:ea typeface="Open Sans" panose="020B0606030504020204" pitchFamily="34" charset="0"/>
                <a:cs typeface="Open Sans" panose="020B0606030504020204" pitchFamily="34" charset="0"/>
              </a:rPr>
              <a:t> they invest.</a:t>
            </a:r>
          </a:p>
        </p:txBody>
      </p:sp>
      <p:sp>
        <p:nvSpPr>
          <p:cNvPr id="13" name="Rectangle 12">
            <a:extLst>
              <a:ext uri="{FF2B5EF4-FFF2-40B4-BE49-F238E27FC236}">
                <a16:creationId xmlns:a16="http://schemas.microsoft.com/office/drawing/2014/main" id="{1BAA0D15-11D1-0837-C599-772340C70ACE}"/>
              </a:ext>
              <a:ext uri="{C183D7F6-B498-43B3-948B-1728B52AA6E4}">
                <adec:decorative xmlns:adec="http://schemas.microsoft.com/office/drawing/2017/decorative" val="1"/>
              </a:ext>
            </a:extLst>
          </p:cNvPr>
          <p:cNvSpPr/>
          <p:nvPr/>
        </p:nvSpPr>
        <p:spPr>
          <a:xfrm>
            <a:off x="1169613" y="5868338"/>
            <a:ext cx="816357" cy="816357"/>
          </a:xfrm>
          <a:prstGeom prst="rect">
            <a:avLst/>
          </a:prstGeom>
          <a:blipFill>
            <a:blip r:embed="rId7">
              <a:extLst>
                <a:ext uri="{96DAC541-7B7A-43D3-8B79-37D633B846F1}">
                  <asvg:svgBlip xmlns:asvg="http://schemas.microsoft.com/office/drawing/2016/SVG/main" r:embed="rId8"/>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8" name="TextBox 7">
            <a:extLst>
              <a:ext uri="{FF2B5EF4-FFF2-40B4-BE49-F238E27FC236}">
                <a16:creationId xmlns:a16="http://schemas.microsoft.com/office/drawing/2014/main" id="{10B2075F-583F-761E-250C-CA17DB35A111}"/>
              </a:ext>
            </a:extLst>
          </p:cNvPr>
          <p:cNvSpPr txBox="1"/>
          <p:nvPr/>
        </p:nvSpPr>
        <p:spPr>
          <a:xfrm>
            <a:off x="663190" y="7197191"/>
            <a:ext cx="8641583" cy="461665"/>
          </a:xfrm>
          <a:prstGeom prst="rect">
            <a:avLst/>
          </a:prstGeom>
          <a:noFill/>
          <a:ln w="19050">
            <a:noFill/>
          </a:ln>
        </p:spPr>
        <p:txBody>
          <a:bodyPr wrap="square" rtlCol="0">
            <a:spAutoFit/>
          </a:bodyPr>
          <a:lstStyle/>
          <a:p>
            <a:pPr algn="ctr"/>
            <a:r>
              <a:rPr lang="en-US" sz="1200" dirty="0">
                <a:highlight>
                  <a:srgbClr val="FFD124"/>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***Anything in a yellow highlight is an area that we recommend customizing for your jurisdiction’s rules and regulations***</a:t>
            </a:r>
            <a:endParaRPr lang="en-US" sz="1200" i="1" dirty="0">
              <a:highlight>
                <a:srgbClr val="FFD124"/>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p:txBody>
      </p:sp>
      <p:sp>
        <p:nvSpPr>
          <p:cNvPr id="16" name="Rectangle 15">
            <a:extLst>
              <a:ext uri="{FF2B5EF4-FFF2-40B4-BE49-F238E27FC236}">
                <a16:creationId xmlns:a16="http://schemas.microsoft.com/office/drawing/2014/main" id="{801E4ADA-0EA9-4930-846E-3C11E8BE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73300"/>
            <a:ext cx="105613" cy="7156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9309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DBB3A46-9936-7979-B680-2E727169E443}"/>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1" name="TextBox 30">
            <a:extLst>
              <a:ext uri="{FF2B5EF4-FFF2-40B4-BE49-F238E27FC236}">
                <a16:creationId xmlns:a16="http://schemas.microsoft.com/office/drawing/2014/main" id="{18323EEC-73E9-EA02-381B-4E409B1ADB53}"/>
              </a:ext>
            </a:extLst>
          </p:cNvPr>
          <p:cNvSpPr txBox="1"/>
          <p:nvPr/>
        </p:nvSpPr>
        <p:spPr>
          <a:xfrm>
            <a:off x="531176" y="1001902"/>
            <a:ext cx="8847438" cy="276999"/>
          </a:xfrm>
          <a:prstGeom prst="rect">
            <a:avLst/>
          </a:prstGeom>
          <a:noFill/>
          <a:ln>
            <a:noFill/>
          </a:ln>
        </p:spPr>
        <p:txBody>
          <a:bodyPr wrap="square" rtlCol="0">
            <a:spAutoFit/>
          </a:bodyPr>
          <a:lstStyle/>
          <a:p>
            <a:pPr>
              <a:spcAft>
                <a:spcPts val="300"/>
              </a:spcAft>
            </a:pPr>
            <a:r>
              <a:rPr lang="en-US" sz="1200" i="1" dirty="0">
                <a:latin typeface="Open Sans" panose="020B0606030504020204" pitchFamily="34" charset="0"/>
                <a:ea typeface="Open Sans" panose="020B0606030504020204" pitchFamily="34" charset="0"/>
                <a:cs typeface="Open Sans" panose="020B0606030504020204" pitchFamily="34" charset="0"/>
              </a:rPr>
              <a:t>After you obtain your planning permit, prepare your application for your building permit. </a:t>
            </a:r>
          </a:p>
        </p:txBody>
      </p:sp>
      <p:sp>
        <p:nvSpPr>
          <p:cNvPr id="14" name="TextBox 13">
            <a:extLst>
              <a:ext uri="{FF2B5EF4-FFF2-40B4-BE49-F238E27FC236}">
                <a16:creationId xmlns:a16="http://schemas.microsoft.com/office/drawing/2014/main" id="{D907C6AB-02F6-FDE0-8F49-6A76B8798BE8}"/>
              </a:ext>
            </a:extLst>
          </p:cNvPr>
          <p:cNvSpPr txBox="1"/>
          <p:nvPr/>
        </p:nvSpPr>
        <p:spPr>
          <a:xfrm>
            <a:off x="569566" y="1391201"/>
            <a:ext cx="4363341" cy="430887"/>
          </a:xfrm>
          <a:prstGeom prst="rect">
            <a:avLst/>
          </a:prstGeom>
          <a:solidFill>
            <a:srgbClr val="F3F3F3"/>
          </a:solidFill>
          <a:ln>
            <a:noFill/>
          </a:ln>
        </p:spPr>
        <p:txBody>
          <a:bodyPr wrap="square" rtlCol="0">
            <a:spAutoFit/>
          </a:bodyPr>
          <a:lstStyle/>
          <a:p>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Planning, Environmental Health, Buildings, Public Works, Fire Authority</a:t>
            </a:r>
            <a:r>
              <a:rPr lang="en-US" sz="1100" b="1" dirty="0">
                <a:latin typeface="Open Sans" panose="020B0606030504020204" pitchFamily="34" charset="0"/>
                <a:ea typeface="Open Sans" panose="020B0606030504020204" pitchFamily="34" charset="0"/>
                <a:cs typeface="Open Sans" panose="020B0606030504020204" pitchFamily="34" charset="0"/>
              </a:rPr>
              <a:t>,</a:t>
            </a:r>
            <a:r>
              <a:rPr lang="en-US" sz="1100" b="1" dirty="0">
                <a:highlight>
                  <a:srgbClr val="FFBB00"/>
                </a:highlight>
                <a:latin typeface="Open Sans" panose="020B0606030504020204" pitchFamily="34" charset="0"/>
                <a:ea typeface="Open Sans" panose="020B0606030504020204" pitchFamily="34" charset="0"/>
                <a:cs typeface="Open Sans" panose="020B0606030504020204" pitchFamily="34" charset="0"/>
              </a:rPr>
              <a:t> [Add additional departments]</a:t>
            </a:r>
          </a:p>
        </p:txBody>
      </p:sp>
      <p:sp>
        <p:nvSpPr>
          <p:cNvPr id="2" name="Chevron 1" descr="Arrow pointing right">
            <a:extLst>
              <a:ext uri="{FF2B5EF4-FFF2-40B4-BE49-F238E27FC236}">
                <a16:creationId xmlns:a16="http://schemas.microsoft.com/office/drawing/2014/main" id="{9C350651-C1F0-1608-2457-FB7F3D9578E3}"/>
              </a:ext>
            </a:extLst>
          </p:cNvPr>
          <p:cNvSpPr/>
          <p:nvPr/>
        </p:nvSpPr>
        <p:spPr>
          <a:xfrm>
            <a:off x="586042" y="1802709"/>
            <a:ext cx="2548450" cy="1064479"/>
          </a:xfrm>
          <a:prstGeom prst="chevron">
            <a:avLst/>
          </a:prstGeom>
          <a:solidFill>
            <a:srgbClr val="2DC4B2"/>
          </a:solidFill>
          <a:ln w="1905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9A8050EB-2429-AC66-23B9-D6505BFBB7DD}"/>
              </a:ext>
            </a:extLst>
          </p:cNvPr>
          <p:cNvSpPr txBox="1"/>
          <p:nvPr/>
        </p:nvSpPr>
        <p:spPr>
          <a:xfrm>
            <a:off x="1035372" y="1784148"/>
            <a:ext cx="2158313" cy="1118255"/>
          </a:xfrm>
          <a:prstGeom prst="rect">
            <a:avLst/>
          </a:prstGeom>
          <a:noFill/>
        </p:spPr>
        <p:txBody>
          <a:bodyPr wrap="square" rtlCol="0">
            <a:spAutoFit/>
          </a:bodyPr>
          <a:lstStyle/>
          <a:p>
            <a:pPr lvl="0">
              <a:lnSpc>
                <a:spcPts val="1580"/>
              </a:lnSpc>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Share building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latin typeface="Open Sans" panose="020B0606030504020204" pitchFamily="34" charset="0"/>
                <a:ea typeface="Open Sans" panose="020B0606030504020204" pitchFamily="34" charset="0"/>
                <a:cs typeface="Open Sans" panose="020B0606030504020204" pitchFamily="34" charset="0"/>
              </a:rPr>
              <a:t>permit application with other applicable agencies for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latin typeface="Open Sans" panose="020B0606030504020204" pitchFamily="34" charset="0"/>
                <a:ea typeface="Open Sans" panose="020B0606030504020204" pitchFamily="34" charset="0"/>
                <a:cs typeface="Open Sans" panose="020B0606030504020204" pitchFamily="34" charset="0"/>
              </a:rPr>
              <a:t>their review</a:t>
            </a:r>
          </a:p>
        </p:txBody>
      </p:sp>
      <p:sp>
        <p:nvSpPr>
          <p:cNvPr id="8" name="Chevron 7" descr="Arrow pointing right">
            <a:extLst>
              <a:ext uri="{FF2B5EF4-FFF2-40B4-BE49-F238E27FC236}">
                <a16:creationId xmlns:a16="http://schemas.microsoft.com/office/drawing/2014/main" id="{A894779C-F832-816B-4A17-1E07A88CD040}"/>
              </a:ext>
            </a:extLst>
          </p:cNvPr>
          <p:cNvSpPr/>
          <p:nvPr/>
        </p:nvSpPr>
        <p:spPr>
          <a:xfrm>
            <a:off x="2716382" y="1802709"/>
            <a:ext cx="2722523" cy="1064480"/>
          </a:xfrm>
          <a:prstGeom prst="chevron">
            <a:avLst/>
          </a:prstGeom>
          <a:solidFill>
            <a:srgbClr val="2DC4B2"/>
          </a:solidFill>
          <a:ln w="1905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E589D75C-45A3-9FB4-B16D-D2E29E2FD8FA}"/>
              </a:ext>
            </a:extLst>
          </p:cNvPr>
          <p:cNvSpPr txBox="1"/>
          <p:nvPr/>
        </p:nvSpPr>
        <p:spPr>
          <a:xfrm>
            <a:off x="3331524" y="1989332"/>
            <a:ext cx="1746007" cy="707886"/>
          </a:xfrm>
          <a:prstGeom prst="rect">
            <a:avLst/>
          </a:prstGeom>
          <a:noFill/>
        </p:spPr>
        <p:txBody>
          <a:bodyPr wrap="square" rtlCol="0">
            <a:spAutoFit/>
          </a:bodyPr>
          <a:lstStyle/>
          <a:p>
            <a:pPr lvl="0">
              <a:lnSpc>
                <a:spcPts val="1580"/>
              </a:lnSpc>
              <a:spcAft>
                <a:spcPts val="600"/>
              </a:spcAft>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Additional Edits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latin typeface="Open Sans" panose="020B0606030504020204" pitchFamily="34" charset="0"/>
                <a:ea typeface="Open Sans" panose="020B0606030504020204" pitchFamily="34" charset="0"/>
                <a:cs typeface="Open Sans" panose="020B0606030504020204" pitchFamily="34" charset="0"/>
              </a:rPr>
              <a:t>&amp; Resubmission</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(if applicable)</a:t>
            </a:r>
          </a:p>
        </p:txBody>
      </p:sp>
      <p:sp>
        <p:nvSpPr>
          <p:cNvPr id="11" name="TextBox 10">
            <a:extLst>
              <a:ext uri="{FF2B5EF4-FFF2-40B4-BE49-F238E27FC236}">
                <a16:creationId xmlns:a16="http://schemas.microsoft.com/office/drawing/2014/main" id="{59DAE79F-D1EF-776C-DF82-211ED8DA3E98}"/>
              </a:ext>
            </a:extLst>
          </p:cNvPr>
          <p:cNvSpPr txBox="1"/>
          <p:nvPr/>
        </p:nvSpPr>
        <p:spPr>
          <a:xfrm>
            <a:off x="5012556" y="1535764"/>
            <a:ext cx="2029968" cy="261610"/>
          </a:xfrm>
          <a:prstGeom prst="rect">
            <a:avLst/>
          </a:prstGeom>
          <a:solidFill>
            <a:srgbClr val="F3F3F3"/>
          </a:solidFill>
          <a:ln>
            <a:noFill/>
          </a:ln>
        </p:spPr>
        <p:txBody>
          <a:bodyPr wrap="square" rtlCol="0">
            <a:spAutoFit/>
          </a:bodyPr>
          <a:lstStyle/>
          <a:p>
            <a:pPr algn="ctr"/>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Buildings</a:t>
            </a:r>
          </a:p>
        </p:txBody>
      </p:sp>
      <p:sp>
        <p:nvSpPr>
          <p:cNvPr id="4" name="Chevron 3" descr="Arrow pointing right">
            <a:extLst>
              <a:ext uri="{FF2B5EF4-FFF2-40B4-BE49-F238E27FC236}">
                <a16:creationId xmlns:a16="http://schemas.microsoft.com/office/drawing/2014/main" id="{49C84FBA-177A-AA7A-F37B-4D7EFFFF1F11}"/>
              </a:ext>
            </a:extLst>
          </p:cNvPr>
          <p:cNvSpPr/>
          <p:nvPr/>
        </p:nvSpPr>
        <p:spPr>
          <a:xfrm>
            <a:off x="5020795" y="1802709"/>
            <a:ext cx="2548450" cy="1064479"/>
          </a:xfrm>
          <a:prstGeom prst="chevron">
            <a:avLst/>
          </a:prstGeom>
          <a:solidFill>
            <a:srgbClr val="2DC4B2"/>
          </a:solidFill>
          <a:ln w="1905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898083A6-B590-2BDF-77FB-A66EBC894F7A}"/>
              </a:ext>
            </a:extLst>
          </p:cNvPr>
          <p:cNvSpPr txBox="1"/>
          <p:nvPr/>
        </p:nvSpPr>
        <p:spPr>
          <a:xfrm>
            <a:off x="5576744" y="2091924"/>
            <a:ext cx="1589197" cy="502702"/>
          </a:xfrm>
          <a:prstGeom prst="rect">
            <a:avLst/>
          </a:prstGeom>
          <a:noFill/>
        </p:spPr>
        <p:txBody>
          <a:bodyPr wrap="square" rtlCol="0">
            <a:spAutoFit/>
          </a:bodyPr>
          <a:lstStyle/>
          <a:p>
            <a:pPr lvl="0">
              <a:lnSpc>
                <a:spcPts val="1580"/>
              </a:lnSpc>
              <a:spcAft>
                <a:spcPts val="600"/>
              </a:spcAft>
            </a:pPr>
            <a:r>
              <a:rPr lang="en-US" sz="1400" dirty="0">
                <a:ln>
                  <a:noFill/>
                </a:ln>
                <a:latin typeface="Open Sans" panose="020B0606030504020204" pitchFamily="34" charset="0"/>
                <a:ea typeface="Open Sans" panose="020B0606030504020204" pitchFamily="34" charset="0"/>
                <a:cs typeface="Open Sans" panose="020B0606030504020204" pitchFamily="34" charset="0"/>
              </a:rPr>
              <a:t>Building Permit Approval</a:t>
            </a:r>
          </a:p>
        </p:txBody>
      </p:sp>
      <p:sp>
        <p:nvSpPr>
          <p:cNvPr id="65" name="Star: 5 Points 102" descr="Yellow star icon">
            <a:extLst>
              <a:ext uri="{FF2B5EF4-FFF2-40B4-BE49-F238E27FC236}">
                <a16:creationId xmlns:a16="http://schemas.microsoft.com/office/drawing/2014/main" id="{9285225F-ACCC-04E6-ADA0-BF6A6DC2E867}"/>
              </a:ext>
            </a:extLst>
          </p:cNvPr>
          <p:cNvSpPr/>
          <p:nvPr/>
        </p:nvSpPr>
        <p:spPr>
          <a:xfrm>
            <a:off x="6834693" y="1833024"/>
            <a:ext cx="288758" cy="252663"/>
          </a:xfrm>
          <a:prstGeom prst="star5">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12F86610-7F6C-713D-1FCA-E5CFDB1DDD99}"/>
              </a:ext>
            </a:extLst>
          </p:cNvPr>
          <p:cNvSpPr txBox="1"/>
          <p:nvPr/>
        </p:nvSpPr>
        <p:spPr>
          <a:xfrm>
            <a:off x="7129680" y="1535764"/>
            <a:ext cx="2029968" cy="261610"/>
          </a:xfrm>
          <a:prstGeom prst="rect">
            <a:avLst/>
          </a:prstGeom>
          <a:solidFill>
            <a:srgbClr val="F3F3F3"/>
          </a:solidFill>
          <a:ln>
            <a:noFill/>
          </a:ln>
        </p:spPr>
        <p:txBody>
          <a:bodyPr wrap="square" rtlCol="0">
            <a:spAutoFit/>
          </a:bodyPr>
          <a:lstStyle/>
          <a:p>
            <a:pPr algn="ctr"/>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Buildings</a:t>
            </a:r>
          </a:p>
        </p:txBody>
      </p:sp>
      <p:sp>
        <p:nvSpPr>
          <p:cNvPr id="5" name="Chevron 4" descr="Arrow pointing right">
            <a:extLst>
              <a:ext uri="{FF2B5EF4-FFF2-40B4-BE49-F238E27FC236}">
                <a16:creationId xmlns:a16="http://schemas.microsoft.com/office/drawing/2014/main" id="{7E5EFBF5-021A-2FA9-9D66-9983AE394EAF}"/>
              </a:ext>
            </a:extLst>
          </p:cNvPr>
          <p:cNvSpPr/>
          <p:nvPr/>
        </p:nvSpPr>
        <p:spPr>
          <a:xfrm>
            <a:off x="7151135" y="1802709"/>
            <a:ext cx="2548450" cy="1064479"/>
          </a:xfrm>
          <a:prstGeom prst="chevron">
            <a:avLst/>
          </a:prstGeom>
          <a:solidFill>
            <a:srgbClr val="2DC4B2"/>
          </a:solidFill>
          <a:ln w="1905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a:extLst>
              <a:ext uri="{FF2B5EF4-FFF2-40B4-BE49-F238E27FC236}">
                <a16:creationId xmlns:a16="http://schemas.microsoft.com/office/drawing/2014/main" id="{F08AA4F4-AD9B-EA48-E957-9792A2D1CA7F}"/>
              </a:ext>
            </a:extLst>
          </p:cNvPr>
          <p:cNvSpPr txBox="1"/>
          <p:nvPr/>
        </p:nvSpPr>
        <p:spPr>
          <a:xfrm>
            <a:off x="7760230" y="2091924"/>
            <a:ext cx="1332697" cy="502702"/>
          </a:xfrm>
          <a:prstGeom prst="rect">
            <a:avLst/>
          </a:prstGeom>
          <a:noFill/>
        </p:spPr>
        <p:txBody>
          <a:bodyPr wrap="square" rtlCol="0">
            <a:spAutoFit/>
          </a:bodyPr>
          <a:lstStyle/>
          <a:p>
            <a:pPr lvl="0">
              <a:lnSpc>
                <a:spcPts val="1580"/>
              </a:lnSpc>
              <a:spcAft>
                <a:spcPts val="600"/>
              </a:spcAft>
            </a:pPr>
            <a:r>
              <a:rPr lang="en-US" sz="1400" dirty="0">
                <a:ln>
                  <a:noFill/>
                </a:ln>
                <a:latin typeface="Open Sans" panose="020B0606030504020204" pitchFamily="34" charset="0"/>
                <a:ea typeface="Open Sans" panose="020B0606030504020204" pitchFamily="34" charset="0"/>
                <a:cs typeface="Open Sans" panose="020B0606030504020204" pitchFamily="34" charset="0"/>
              </a:rPr>
              <a:t>Construction &amp; Inspection</a:t>
            </a:r>
          </a:p>
        </p:txBody>
      </p:sp>
      <p:sp>
        <p:nvSpPr>
          <p:cNvPr id="7" name="TextBox 6">
            <a:extLst>
              <a:ext uri="{FF2B5EF4-FFF2-40B4-BE49-F238E27FC236}">
                <a16:creationId xmlns:a16="http://schemas.microsoft.com/office/drawing/2014/main" id="{7E65C09A-0A64-3B72-7E5A-700CFBF5F46B}"/>
              </a:ext>
            </a:extLst>
          </p:cNvPr>
          <p:cNvSpPr txBox="1"/>
          <p:nvPr/>
        </p:nvSpPr>
        <p:spPr>
          <a:xfrm>
            <a:off x="539884" y="3071192"/>
            <a:ext cx="8847438" cy="692497"/>
          </a:xfrm>
          <a:prstGeom prst="rect">
            <a:avLst/>
          </a:prstGeom>
          <a:noFill/>
          <a:ln>
            <a:noFill/>
          </a:ln>
        </p:spPr>
        <p:txBody>
          <a:bodyPr wrap="square" rtlCol="0">
            <a:spAutoFit/>
          </a:bodyPr>
          <a:lstStyle/>
          <a:p>
            <a:pPr>
              <a:lnSpc>
                <a:spcPts val="1460"/>
              </a:lnSpc>
              <a:spcAft>
                <a:spcPts val="300"/>
              </a:spcAft>
            </a:pPr>
            <a:r>
              <a:rPr lang="en-US" sz="1600" b="1" dirty="0">
                <a:solidFill>
                  <a:srgbClr val="2DC4B2"/>
                </a:solidFill>
                <a:latin typeface="Open Sans" panose="020B0606030504020204" pitchFamily="34" charset="0"/>
                <a:ea typeface="Open Sans" panose="020B0606030504020204" pitchFamily="34" charset="0"/>
                <a:cs typeface="Open Sans" panose="020B0606030504020204" pitchFamily="34" charset="0"/>
              </a:rPr>
              <a:t>Sample Building Permit Application Materials </a:t>
            </a:r>
            <a:endParaRPr lang="en-US" sz="1600" dirty="0">
              <a:solidFill>
                <a:srgbClr val="2DC4B2"/>
              </a:solidFill>
              <a:latin typeface="Open Sans" panose="020B0606030504020204" pitchFamily="34" charset="0"/>
              <a:ea typeface="Open Sans" panose="020B0606030504020204" pitchFamily="34" charset="0"/>
              <a:cs typeface="Open Sans" panose="020B0606030504020204" pitchFamily="34" charset="0"/>
            </a:endParaRPr>
          </a:p>
          <a:p>
            <a:pPr>
              <a:spcAft>
                <a:spcPts val="300"/>
              </a:spcAft>
            </a:pPr>
            <a:r>
              <a:rPr lang="en-US" sz="1200" dirty="0">
                <a:highlight>
                  <a:srgbClr val="FFBB00"/>
                </a:highlight>
                <a:latin typeface="Open Sans" panose="020B0606030504020204" pitchFamily="34" charset="0"/>
                <a:ea typeface="Open Sans" panose="020B0606030504020204" pitchFamily="34" charset="0"/>
                <a:cs typeface="Open Sans" panose="020B0606030504020204" pitchFamily="34" charset="0"/>
              </a:rPr>
              <a:t>[Please customize this checklist to your jurisdiction. The below checklist is based off the San Mateo County Farm Labor Housing Guidebook.]</a:t>
            </a:r>
          </a:p>
        </p:txBody>
      </p:sp>
      <p:sp>
        <p:nvSpPr>
          <p:cNvPr id="9" name="TextBox 8">
            <a:extLst>
              <a:ext uri="{FF2B5EF4-FFF2-40B4-BE49-F238E27FC236}">
                <a16:creationId xmlns:a16="http://schemas.microsoft.com/office/drawing/2014/main" id="{4C5431D8-6D24-2DF9-A8D4-CCD95E9ABEA8}"/>
              </a:ext>
            </a:extLst>
          </p:cNvPr>
          <p:cNvSpPr txBox="1"/>
          <p:nvPr/>
        </p:nvSpPr>
        <p:spPr>
          <a:xfrm>
            <a:off x="526407" y="3781698"/>
            <a:ext cx="8931307" cy="1311898"/>
          </a:xfrm>
          <a:prstGeom prst="rect">
            <a:avLst/>
          </a:prstGeom>
          <a:noFill/>
        </p:spPr>
        <p:txBody>
          <a:bodyPr wrap="square">
            <a:spAutoFit/>
          </a:bodyPr>
          <a:lstStyle/>
          <a:p>
            <a:pPr marL="171450" marR="0" indent="-171450">
              <a:lnSpc>
                <a:spcPts val="1640"/>
              </a:lnSpc>
              <a:spcBef>
                <a:spcPts val="0"/>
              </a:spcBef>
              <a:spcAft>
                <a:spcPts val="0"/>
              </a:spcAft>
              <a:buFont typeface="Wingdings" panose="05000000000000000000" pitchFamily="2" charset="2"/>
              <a:buChar char="q"/>
            </a:pPr>
            <a:r>
              <a:rPr lang="en-US" sz="1200" kern="100" dirty="0">
                <a:effectLst/>
                <a:latin typeface="Open Sans" panose="020B0606030504020204" pitchFamily="34" charset="0"/>
                <a:ea typeface="Open Sans" panose="020B0606030504020204" pitchFamily="34" charset="0"/>
                <a:cs typeface="Open Sans" panose="020B0606030504020204" pitchFamily="34" charset="0"/>
              </a:rPr>
              <a:t>Building Permit Application Form</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Development Plans </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Complete on-site wastewater treatment system design, if applicable</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Stormwater Review Form</a:t>
            </a:r>
          </a:p>
          <a:p>
            <a:pPr marR="0">
              <a:lnSpc>
                <a:spcPts val="1640"/>
              </a:lnSpc>
              <a:spcBef>
                <a:spcPts val="0"/>
              </a:spcBef>
              <a:spcAft>
                <a:spcPts val="0"/>
              </a:spcAft>
            </a:pPr>
            <a:endParaRPr lang="en-US" sz="1200" kern="100" dirty="0">
              <a:latin typeface="Open Sans" panose="020B0606030504020204" pitchFamily="34" charset="0"/>
              <a:ea typeface="Open Sans" panose="020B0606030504020204" pitchFamily="34" charset="0"/>
              <a:cs typeface="Open Sans" panose="020B0606030504020204" pitchFamily="34" charset="0"/>
            </a:endParaRPr>
          </a:p>
          <a:p>
            <a:pPr marL="171450" marR="0" indent="-171450">
              <a:lnSpc>
                <a:spcPts val="1640"/>
              </a:lnSpc>
              <a:spcBef>
                <a:spcPts val="0"/>
              </a:spcBef>
              <a:spcAft>
                <a:spcPts val="0"/>
              </a:spcAft>
              <a:buFont typeface="Wingdings" panose="05000000000000000000" pitchFamily="2" charset="2"/>
              <a:buChar char="q"/>
            </a:pPr>
            <a:endParaRPr lang="en-US" sz="1200" kern="100" dirty="0">
              <a:effectLst/>
              <a:highlight>
                <a:srgbClr val="FFD124"/>
              </a:highlight>
              <a:latin typeface="Open Sans" panose="020B0606030504020204" pitchFamily="34" charset="0"/>
              <a:ea typeface="Open Sans" panose="020B0606030504020204" pitchFamily="34" charset="0"/>
              <a:cs typeface="Open Sans" panose="020B0606030504020204" pitchFamily="34" charset="0"/>
            </a:endParaRPr>
          </a:p>
        </p:txBody>
      </p:sp>
      <p:sp>
        <p:nvSpPr>
          <p:cNvPr id="44" name="TextBox 43">
            <a:extLst>
              <a:ext uri="{FF2B5EF4-FFF2-40B4-BE49-F238E27FC236}">
                <a16:creationId xmlns:a16="http://schemas.microsoft.com/office/drawing/2014/main" id="{B2E678F4-0060-BA69-0CE2-3CCD79822869}"/>
              </a:ext>
            </a:extLst>
          </p:cNvPr>
          <p:cNvSpPr txBox="1"/>
          <p:nvPr/>
        </p:nvSpPr>
        <p:spPr>
          <a:xfrm>
            <a:off x="513344" y="7296974"/>
            <a:ext cx="9268146" cy="230832"/>
          </a:xfrm>
          <a:prstGeom prst="rect">
            <a:avLst/>
          </a:prstGeom>
          <a:noFill/>
        </p:spPr>
        <p:txBody>
          <a:bodyPr wrap="square">
            <a:spAutoFit/>
          </a:bodyPr>
          <a:lstStyle/>
          <a:p>
            <a:r>
              <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rPr>
              <a:t>[Yellow highlighted areas are for recommended customization and edits to make this template specific to your jurisdiction.]</a:t>
            </a:r>
            <a:r>
              <a:rPr lang="en-US" sz="900" kern="100" dirty="0">
                <a:effectLst/>
                <a:highlight>
                  <a:srgbClr val="FFD124"/>
                </a:highlight>
                <a:latin typeface="Open Sans" panose="020B0606030504020204" pitchFamily="34" charset="0"/>
                <a:ea typeface="Open Sans" panose="020B0606030504020204" pitchFamily="34" charset="0"/>
                <a:cs typeface="Open Sans" panose="020B0606030504020204" pitchFamily="34" charset="0"/>
              </a:rPr>
              <a:t> </a:t>
            </a:r>
            <a:endPar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endParaRPr>
          </a:p>
        </p:txBody>
      </p:sp>
      <p:sp>
        <p:nvSpPr>
          <p:cNvPr id="10" name="Slide Number Placeholder 3">
            <a:extLst>
              <a:ext uri="{FF2B5EF4-FFF2-40B4-BE49-F238E27FC236}">
                <a16:creationId xmlns:a16="http://schemas.microsoft.com/office/drawing/2014/main" id="{2D02C03C-B3FA-15A9-3739-77E5BBC1C444}"/>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10</a:t>
            </a:fld>
            <a:endParaRPr lang="en-US" sz="900" dirty="0">
              <a:latin typeface="Open Sans" panose="020B0606030504020204" pitchFamily="34" charset="0"/>
            </a:endParaRPr>
          </a:p>
        </p:txBody>
      </p:sp>
      <p:sp>
        <p:nvSpPr>
          <p:cNvPr id="13" name="Title 13">
            <a:extLst>
              <a:ext uri="{FF2B5EF4-FFF2-40B4-BE49-F238E27FC236}">
                <a16:creationId xmlns:a16="http://schemas.microsoft.com/office/drawing/2014/main" id="{9EF48364-73DF-E8A7-21C8-720408249761}"/>
              </a:ext>
            </a:extLst>
          </p:cNvPr>
          <p:cNvSpPr txBox="1">
            <a:spLocks noGrp="1"/>
          </p:cNvSpPr>
          <p:nvPr>
            <p:ph type="title" idx="4294967295"/>
          </p:nvPr>
        </p:nvSpPr>
        <p:spPr>
          <a:xfrm>
            <a:off x="518984" y="214449"/>
            <a:ext cx="8303470" cy="8027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a:lstStyle>
          <a:p>
            <a:pPr marL="0" marR="0" lvl="0" indent="0" algn="l" defTabSz="457200" rtl="0" eaLnBrk="1" fontAlgn="auto" latinLnBrk="0" hangingPunct="1">
              <a:lnSpc>
                <a:spcPts val="2860"/>
              </a:lnSpc>
              <a:spcBef>
                <a:spcPts val="0"/>
              </a:spcBef>
              <a:spcAft>
                <a:spcPts val="180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Detailed Roadmap</a:t>
            </a:r>
            <a:b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br>
            <a:r>
              <a:rPr kumimoji="0" lang="en-US" sz="1800" b="1" i="0" u="none" strike="noStrike" kern="1200" cap="none" spc="0" normalizeH="0" baseline="0" noProof="0" dirty="0">
                <a:ln>
                  <a:noFill/>
                </a:ln>
                <a:solidFill>
                  <a:srgbClr val="2DC4B2"/>
                </a:solidFill>
                <a:effectLst/>
                <a:uLnTx/>
                <a:uFillTx/>
                <a:latin typeface="Open Sans" panose="020B0606030504020204" pitchFamily="34" charset="0"/>
                <a:ea typeface="Open Sans" panose="020B0606030504020204" pitchFamily="34" charset="0"/>
                <a:cs typeface="Open Sans" panose="020B0606030504020204" pitchFamily="34" charset="0"/>
              </a:rPr>
              <a:t>STEP 3: </a:t>
            </a:r>
            <a:r>
              <a:rPr kumimoji="0" lang="en-US" sz="1800" b="0" i="0" u="none" strike="noStrike" kern="1200" cap="none" spc="0" normalizeH="0" baseline="0" noProof="0" dirty="0">
                <a:ln>
                  <a:noFill/>
                </a:ln>
                <a:solidFill>
                  <a:srgbClr val="2DC4B2"/>
                </a:solidFill>
                <a:effectLst/>
                <a:uLnTx/>
                <a:uFillTx/>
                <a:latin typeface="Open Sans" panose="020B0606030504020204" pitchFamily="34" charset="0"/>
                <a:ea typeface="Open Sans" panose="020B0606030504020204" pitchFamily="34" charset="0"/>
                <a:cs typeface="Open Sans" panose="020B0606030504020204" pitchFamily="34" charset="0"/>
              </a:rPr>
              <a:t>Building Permit Application &amp; Approval</a:t>
            </a:r>
          </a:p>
        </p:txBody>
      </p:sp>
    </p:spTree>
    <p:extLst>
      <p:ext uri="{BB962C8B-B14F-4D97-AF65-F5344CB8AC3E}">
        <p14:creationId xmlns:p14="http://schemas.microsoft.com/office/powerpoint/2010/main" val="278560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DB091042-C58E-FDCD-55C6-7E423DE7FE7F}"/>
              </a:ext>
            </a:extLst>
          </p:cNvPr>
          <p:cNvSpPr txBox="1">
            <a:spLocks noGrp="1"/>
          </p:cNvSpPr>
          <p:nvPr>
            <p:ph type="title" idx="4294967295"/>
          </p:nvPr>
        </p:nvSpPr>
        <p:spPr>
          <a:xfrm>
            <a:off x="518984" y="289605"/>
            <a:ext cx="8303470"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Additional Resources</a:t>
            </a:r>
          </a:p>
        </p:txBody>
      </p:sp>
      <p:sp>
        <p:nvSpPr>
          <p:cNvPr id="10" name="Rectangle 9">
            <a:extLst>
              <a:ext uri="{FF2B5EF4-FFF2-40B4-BE49-F238E27FC236}">
                <a16:creationId xmlns:a16="http://schemas.microsoft.com/office/drawing/2014/main" id="{EBA85E80-D837-F671-613B-F2AC6E8B1AB1}"/>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42" name="Rectangle 41">
            <a:extLst>
              <a:ext uri="{FF2B5EF4-FFF2-40B4-BE49-F238E27FC236}">
                <a16:creationId xmlns:a16="http://schemas.microsoft.com/office/drawing/2014/main" id="{48E3EFE9-835F-D196-68D8-DBE64A7E5A66}"/>
              </a:ext>
              <a:ext uri="{C183D7F6-B498-43B3-948B-1728B52AA6E4}">
                <adec:decorative xmlns:adec="http://schemas.microsoft.com/office/drawing/2017/decorative" val="1"/>
              </a:ext>
            </a:extLst>
          </p:cNvPr>
          <p:cNvSpPr/>
          <p:nvPr/>
        </p:nvSpPr>
        <p:spPr>
          <a:xfrm>
            <a:off x="566271" y="887564"/>
            <a:ext cx="8812343" cy="2743200"/>
          </a:xfrm>
          <a:prstGeom prst="rect">
            <a:avLst/>
          </a:prstGeom>
          <a:solidFill>
            <a:srgbClr val="E1D9CA">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Rectangle 1">
            <a:extLst>
              <a:ext uri="{FF2B5EF4-FFF2-40B4-BE49-F238E27FC236}">
                <a16:creationId xmlns:a16="http://schemas.microsoft.com/office/drawing/2014/main" id="{17D30B20-BE40-7511-6ADF-D2793C9EB2A3}"/>
              </a:ext>
              <a:ext uri="{C183D7F6-B498-43B3-948B-1728B52AA6E4}">
                <adec:decorative xmlns:adec="http://schemas.microsoft.com/office/drawing/2017/decorative" val="1"/>
              </a:ext>
            </a:extLst>
          </p:cNvPr>
          <p:cNvSpPr/>
          <p:nvPr/>
        </p:nvSpPr>
        <p:spPr>
          <a:xfrm>
            <a:off x="566271" y="887564"/>
            <a:ext cx="331445" cy="2743200"/>
          </a:xfrm>
          <a:prstGeom prst="rect">
            <a:avLst/>
          </a:prstGeom>
          <a:solidFill>
            <a:srgbClr val="E1D9C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40" name="TextBox 39">
            <a:extLst>
              <a:ext uri="{FF2B5EF4-FFF2-40B4-BE49-F238E27FC236}">
                <a16:creationId xmlns:a16="http://schemas.microsoft.com/office/drawing/2014/main" id="{4FBAEC5B-F678-454C-1734-D696C9BE0DC5}"/>
              </a:ext>
            </a:extLst>
          </p:cNvPr>
          <p:cNvSpPr txBox="1"/>
          <p:nvPr/>
        </p:nvSpPr>
        <p:spPr>
          <a:xfrm>
            <a:off x="1011231" y="958500"/>
            <a:ext cx="8456102" cy="338554"/>
          </a:xfrm>
          <a:prstGeom prst="rect">
            <a:avLst/>
          </a:prstGeom>
          <a:noFill/>
        </p:spPr>
        <p:txBody>
          <a:bodyPr wrap="square">
            <a:spAutoFit/>
          </a:bodyPr>
          <a:lstStyle/>
          <a:p>
            <a:r>
              <a:rPr lang="en-US" sz="1600" b="1" dirty="0">
                <a:solidFill>
                  <a:srgbClr val="A89E8E"/>
                </a:solidFill>
                <a:latin typeface="Open Sans" panose="020B0606030504020204" pitchFamily="34" charset="0"/>
                <a:ea typeface="Open Sans" panose="020B0606030504020204" pitchFamily="34" charset="0"/>
                <a:cs typeface="Open Sans" panose="020B0606030504020204" pitchFamily="34" charset="0"/>
              </a:rPr>
              <a:t>Water &amp; Sewage Guidance (before you start)</a:t>
            </a:r>
          </a:p>
        </p:txBody>
      </p:sp>
      <p:sp>
        <p:nvSpPr>
          <p:cNvPr id="32" name="TextBox 31">
            <a:extLst>
              <a:ext uri="{FF2B5EF4-FFF2-40B4-BE49-F238E27FC236}">
                <a16:creationId xmlns:a16="http://schemas.microsoft.com/office/drawing/2014/main" id="{F53A1604-396A-EA09-4CD9-31D9DE1B1940}"/>
              </a:ext>
            </a:extLst>
          </p:cNvPr>
          <p:cNvSpPr txBox="1"/>
          <p:nvPr/>
        </p:nvSpPr>
        <p:spPr>
          <a:xfrm>
            <a:off x="1201004" y="1445244"/>
            <a:ext cx="8001226" cy="1129348"/>
          </a:xfrm>
          <a:prstGeom prst="rect">
            <a:avLst/>
          </a:prstGeom>
          <a:noFill/>
        </p:spPr>
        <p:txBody>
          <a:bodyPr wrap="square" rtlCol="0">
            <a:spAutoFit/>
          </a:bodyPr>
          <a:lstStyle/>
          <a:p>
            <a:pPr marL="171450" indent="-171450">
              <a:lnSpc>
                <a:spcPts val="1880"/>
              </a:lnSpc>
              <a:spcAft>
                <a:spcPts val="600"/>
              </a:spcAft>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Building in rural, unincorporated areas can be difficult and have unexpected costs because of water and sewage requirements. However, we hope that this does not discourage you from pursuing this project. </a:t>
            </a:r>
          </a:p>
          <a:p>
            <a:pPr marL="171450" indent="-171450">
              <a:lnSpc>
                <a:spcPts val="1880"/>
              </a:lnSpc>
              <a:spcAft>
                <a:spcPts val="600"/>
              </a:spcAft>
              <a:buFont typeface="Arial" panose="020B0604020202020204" pitchFamily="34" charset="0"/>
              <a:buChar char="•"/>
            </a:pPr>
            <a:r>
              <a:rPr lang="en-US" sz="1400" dirty="0">
                <a:highlight>
                  <a:srgbClr val="FFBB00"/>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[Insert your jurisdiction’s specific programs and guidance related to OWTS</a:t>
            </a:r>
          </a:p>
        </p:txBody>
      </p:sp>
      <p:sp>
        <p:nvSpPr>
          <p:cNvPr id="3" name="Rectangle 2">
            <a:extLst>
              <a:ext uri="{FF2B5EF4-FFF2-40B4-BE49-F238E27FC236}">
                <a16:creationId xmlns:a16="http://schemas.microsoft.com/office/drawing/2014/main" id="{7AC41BED-E545-E4EC-1C8B-8DF9BE7FED31}"/>
              </a:ext>
              <a:ext uri="{C183D7F6-B498-43B3-948B-1728B52AA6E4}">
                <adec:decorative xmlns:adec="http://schemas.microsoft.com/office/drawing/2017/decorative" val="1"/>
              </a:ext>
            </a:extLst>
          </p:cNvPr>
          <p:cNvSpPr/>
          <p:nvPr/>
        </p:nvSpPr>
        <p:spPr>
          <a:xfrm>
            <a:off x="566271" y="3839109"/>
            <a:ext cx="8812343" cy="2743200"/>
          </a:xfrm>
          <a:prstGeom prst="rect">
            <a:avLst/>
          </a:prstGeom>
          <a:solidFill>
            <a:srgbClr val="E1D9CA">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a:extLst>
              <a:ext uri="{FF2B5EF4-FFF2-40B4-BE49-F238E27FC236}">
                <a16:creationId xmlns:a16="http://schemas.microsoft.com/office/drawing/2014/main" id="{838467D5-0CCD-6817-B4C0-97305D17627F}"/>
              </a:ext>
              <a:ext uri="{C183D7F6-B498-43B3-948B-1728B52AA6E4}">
                <adec:decorative xmlns:adec="http://schemas.microsoft.com/office/drawing/2017/decorative" val="1"/>
              </a:ext>
            </a:extLst>
          </p:cNvPr>
          <p:cNvSpPr/>
          <p:nvPr/>
        </p:nvSpPr>
        <p:spPr>
          <a:xfrm>
            <a:off x="566271" y="3839109"/>
            <a:ext cx="331445" cy="2743200"/>
          </a:xfrm>
          <a:prstGeom prst="rect">
            <a:avLst/>
          </a:prstGeom>
          <a:solidFill>
            <a:srgbClr val="E1D9C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3B7E4D98-4A69-78D4-C9BA-7B1C5FB4D462}"/>
              </a:ext>
            </a:extLst>
          </p:cNvPr>
          <p:cNvSpPr txBox="1"/>
          <p:nvPr/>
        </p:nvSpPr>
        <p:spPr>
          <a:xfrm>
            <a:off x="1011231" y="3910045"/>
            <a:ext cx="8456102" cy="338554"/>
          </a:xfrm>
          <a:prstGeom prst="rect">
            <a:avLst/>
          </a:prstGeom>
          <a:noFill/>
        </p:spPr>
        <p:txBody>
          <a:bodyPr wrap="square">
            <a:spAutoFit/>
          </a:bodyPr>
          <a:lstStyle/>
          <a:p>
            <a:r>
              <a:rPr lang="en-US" sz="1600" b="1" dirty="0">
                <a:solidFill>
                  <a:srgbClr val="A89E8E"/>
                </a:solidFill>
                <a:latin typeface="Open Sans" panose="020B0606030504020204" pitchFamily="34" charset="0"/>
                <a:ea typeface="Open Sans" panose="020B0606030504020204" pitchFamily="34" charset="0"/>
                <a:cs typeface="Open Sans" panose="020B0606030504020204" pitchFamily="34" charset="0"/>
              </a:rPr>
              <a:t>Are you looking for additional funding for your project? </a:t>
            </a:r>
          </a:p>
        </p:txBody>
      </p:sp>
      <p:sp>
        <p:nvSpPr>
          <p:cNvPr id="4" name="TextBox 3">
            <a:extLst>
              <a:ext uri="{FF2B5EF4-FFF2-40B4-BE49-F238E27FC236}">
                <a16:creationId xmlns:a16="http://schemas.microsoft.com/office/drawing/2014/main" id="{19E93962-07F1-8BE5-ACD8-A47E5135148A}"/>
              </a:ext>
            </a:extLst>
          </p:cNvPr>
          <p:cNvSpPr txBox="1"/>
          <p:nvPr/>
        </p:nvSpPr>
        <p:spPr>
          <a:xfrm>
            <a:off x="1201003" y="4396789"/>
            <a:ext cx="8001227" cy="1283236"/>
          </a:xfrm>
          <a:prstGeom prst="rect">
            <a:avLst/>
          </a:prstGeom>
          <a:noFill/>
        </p:spPr>
        <p:txBody>
          <a:bodyPr wrap="square" rtlCol="0">
            <a:spAutoFit/>
          </a:bodyPr>
          <a:lstStyle/>
          <a:p>
            <a:pPr marL="171450" indent="-171450">
              <a:lnSpc>
                <a:spcPts val="1880"/>
              </a:lnSpc>
              <a:spcAft>
                <a:spcPts val="600"/>
              </a:spcAft>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Check if your jurisdiction has any specific funds available for farmworker housing projects </a:t>
            </a:r>
          </a:p>
          <a:p>
            <a:pPr marL="171450" indent="-171450">
              <a:lnSpc>
                <a:spcPts val="1880"/>
              </a:lnSpc>
              <a:spcAft>
                <a:spcPts val="600"/>
              </a:spcAft>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California HCD Joe Serna Jr. Farmworker Housing Grant Program</a:t>
            </a:r>
          </a:p>
          <a:p>
            <a:pPr marL="171450" indent="-171450">
              <a:lnSpc>
                <a:spcPts val="1880"/>
              </a:lnSpc>
              <a:spcAft>
                <a:spcPts val="600"/>
              </a:spcAft>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USDA Section 514 and 516 Loan and Grant Program</a:t>
            </a:r>
          </a:p>
          <a:p>
            <a:pPr marL="171450" indent="-171450">
              <a:lnSpc>
                <a:spcPts val="1880"/>
              </a:lnSpc>
              <a:spcAft>
                <a:spcPts val="600"/>
              </a:spcAft>
              <a:buFont typeface="Arial" panose="020B0604020202020204" pitchFamily="34" charset="0"/>
              <a:buChar char="•"/>
            </a:pPr>
            <a:r>
              <a:rPr lang="en-US" sz="1400" dirty="0">
                <a:highlight>
                  <a:srgbClr val="FFBB00"/>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[Insert potential funding sources specific to your jurisdiction for farmworker housing]</a:t>
            </a:r>
          </a:p>
        </p:txBody>
      </p:sp>
      <p:sp>
        <p:nvSpPr>
          <p:cNvPr id="7" name="TextBox 6">
            <a:extLst>
              <a:ext uri="{FF2B5EF4-FFF2-40B4-BE49-F238E27FC236}">
                <a16:creationId xmlns:a16="http://schemas.microsoft.com/office/drawing/2014/main" id="{71DF7330-E985-83B8-8A7D-B0B291A69330}"/>
              </a:ext>
            </a:extLst>
          </p:cNvPr>
          <p:cNvSpPr txBox="1"/>
          <p:nvPr/>
        </p:nvSpPr>
        <p:spPr>
          <a:xfrm>
            <a:off x="513344" y="7296974"/>
            <a:ext cx="9268146" cy="230832"/>
          </a:xfrm>
          <a:prstGeom prst="rect">
            <a:avLst/>
          </a:prstGeom>
          <a:noFill/>
        </p:spPr>
        <p:txBody>
          <a:bodyPr wrap="square">
            <a:spAutoFit/>
          </a:bodyPr>
          <a:lstStyle/>
          <a:p>
            <a:r>
              <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rPr>
              <a:t>[Yellow highlighted areas are for recommended customization and edits to make this template specific to your jurisdiction.]</a:t>
            </a:r>
            <a:r>
              <a:rPr lang="en-US" sz="900" kern="100" dirty="0">
                <a:effectLst/>
                <a:highlight>
                  <a:srgbClr val="FFD124"/>
                </a:highlight>
                <a:latin typeface="Open Sans" panose="020B0606030504020204" pitchFamily="34" charset="0"/>
                <a:ea typeface="Open Sans" panose="020B0606030504020204" pitchFamily="34" charset="0"/>
                <a:cs typeface="Open Sans" panose="020B0606030504020204" pitchFamily="34" charset="0"/>
              </a:rPr>
              <a:t> </a:t>
            </a:r>
            <a:endPar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endParaRPr>
          </a:p>
        </p:txBody>
      </p:sp>
      <p:sp>
        <p:nvSpPr>
          <p:cNvPr id="9" name="Slide Number Placeholder 3">
            <a:extLst>
              <a:ext uri="{FF2B5EF4-FFF2-40B4-BE49-F238E27FC236}">
                <a16:creationId xmlns:a16="http://schemas.microsoft.com/office/drawing/2014/main" id="{5DD56627-20CD-61E1-5DEC-68D33A80E7EC}"/>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11</a:t>
            </a:fld>
            <a:endParaRPr lang="en-US" sz="900" dirty="0">
              <a:latin typeface="Open Sans" panose="020B0606030504020204" pitchFamily="34" charset="0"/>
            </a:endParaRPr>
          </a:p>
        </p:txBody>
      </p:sp>
    </p:spTree>
    <p:extLst>
      <p:ext uri="{BB962C8B-B14F-4D97-AF65-F5344CB8AC3E}">
        <p14:creationId xmlns:p14="http://schemas.microsoft.com/office/powerpoint/2010/main" val="143053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DF0164AA-E4D8-7048-8C6D-98C707CCFE75}"/>
              </a:ext>
            </a:extLst>
          </p:cNvPr>
          <p:cNvSpPr txBox="1">
            <a:spLocks noGrp="1"/>
          </p:cNvSpPr>
          <p:nvPr>
            <p:ph type="title" idx="4294967295"/>
          </p:nvPr>
        </p:nvSpPr>
        <p:spPr>
          <a:xfrm>
            <a:off x="518984" y="289605"/>
            <a:ext cx="8303470"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Additional Resources</a:t>
            </a:r>
          </a:p>
        </p:txBody>
      </p:sp>
      <p:sp>
        <p:nvSpPr>
          <p:cNvPr id="10" name="Rectangle 9">
            <a:extLst>
              <a:ext uri="{FF2B5EF4-FFF2-40B4-BE49-F238E27FC236}">
                <a16:creationId xmlns:a16="http://schemas.microsoft.com/office/drawing/2014/main" id="{D14635DC-575D-7541-1E62-F1C3D0498E5D}"/>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Rectangle 11">
            <a:extLst>
              <a:ext uri="{FF2B5EF4-FFF2-40B4-BE49-F238E27FC236}">
                <a16:creationId xmlns:a16="http://schemas.microsoft.com/office/drawing/2014/main" id="{F0D8A254-743B-5D6A-DB63-381EB3B28751}"/>
              </a:ext>
              <a:ext uri="{C183D7F6-B498-43B3-948B-1728B52AA6E4}">
                <adec:decorative xmlns:adec="http://schemas.microsoft.com/office/drawing/2017/decorative" val="1"/>
              </a:ext>
            </a:extLst>
          </p:cNvPr>
          <p:cNvSpPr/>
          <p:nvPr/>
        </p:nvSpPr>
        <p:spPr>
          <a:xfrm>
            <a:off x="566271" y="887563"/>
            <a:ext cx="8812343" cy="6257627"/>
          </a:xfrm>
          <a:prstGeom prst="rect">
            <a:avLst/>
          </a:prstGeom>
          <a:solidFill>
            <a:srgbClr val="E1D9CA">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6" name="Rectangle 15">
            <a:extLst>
              <a:ext uri="{FF2B5EF4-FFF2-40B4-BE49-F238E27FC236}">
                <a16:creationId xmlns:a16="http://schemas.microsoft.com/office/drawing/2014/main" id="{E4132890-8EF5-D6B9-304C-DF9897A54502}"/>
              </a:ext>
              <a:ext uri="{C183D7F6-B498-43B3-948B-1728B52AA6E4}">
                <adec:decorative xmlns:adec="http://schemas.microsoft.com/office/drawing/2017/decorative" val="1"/>
              </a:ext>
            </a:extLst>
          </p:cNvPr>
          <p:cNvSpPr/>
          <p:nvPr/>
        </p:nvSpPr>
        <p:spPr>
          <a:xfrm>
            <a:off x="566271" y="887563"/>
            <a:ext cx="331445" cy="6257627"/>
          </a:xfrm>
          <a:prstGeom prst="rect">
            <a:avLst/>
          </a:prstGeom>
          <a:solidFill>
            <a:srgbClr val="E1D9C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5" name="TextBox 14">
            <a:extLst>
              <a:ext uri="{FF2B5EF4-FFF2-40B4-BE49-F238E27FC236}">
                <a16:creationId xmlns:a16="http://schemas.microsoft.com/office/drawing/2014/main" id="{41583DEC-1F1B-B5BD-17F7-1ADD7969AC9C}"/>
              </a:ext>
            </a:extLst>
          </p:cNvPr>
          <p:cNvSpPr txBox="1"/>
          <p:nvPr/>
        </p:nvSpPr>
        <p:spPr>
          <a:xfrm>
            <a:off x="1011231" y="958500"/>
            <a:ext cx="8456102" cy="338554"/>
          </a:xfrm>
          <a:prstGeom prst="rect">
            <a:avLst/>
          </a:prstGeom>
          <a:noFill/>
        </p:spPr>
        <p:txBody>
          <a:bodyPr wrap="square">
            <a:spAutoFit/>
          </a:bodyPr>
          <a:lstStyle/>
          <a:p>
            <a:r>
              <a:rPr lang="en-US" sz="1600" b="1" dirty="0">
                <a:solidFill>
                  <a:srgbClr val="A89E8E"/>
                </a:solidFill>
                <a:latin typeface="Open Sans" panose="020B0606030504020204" pitchFamily="34" charset="0"/>
                <a:ea typeface="Open Sans" panose="020B0606030504020204" pitchFamily="34" charset="0"/>
                <a:cs typeface="Open Sans" panose="020B0606030504020204" pitchFamily="34" charset="0"/>
              </a:rPr>
              <a:t>FAQs</a:t>
            </a:r>
          </a:p>
        </p:txBody>
      </p:sp>
      <p:sp>
        <p:nvSpPr>
          <p:cNvPr id="13" name="TextBox 12">
            <a:extLst>
              <a:ext uri="{FF2B5EF4-FFF2-40B4-BE49-F238E27FC236}">
                <a16:creationId xmlns:a16="http://schemas.microsoft.com/office/drawing/2014/main" id="{4CFC1C34-C2C3-4755-5E43-A04EC14958B0}"/>
              </a:ext>
            </a:extLst>
          </p:cNvPr>
          <p:cNvSpPr txBox="1"/>
          <p:nvPr/>
        </p:nvSpPr>
        <p:spPr>
          <a:xfrm>
            <a:off x="1028586" y="1445244"/>
            <a:ext cx="8253637" cy="5463868"/>
          </a:xfrm>
          <a:prstGeom prst="rect">
            <a:avLst/>
          </a:prstGeom>
          <a:noFill/>
        </p:spPr>
        <p:txBody>
          <a:bodyPr wrap="square" rtlCol="0">
            <a:spAutoFit/>
          </a:bodyPr>
          <a:lstStyle/>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Q: </a:t>
            </a: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Do I have to be a farm operator to build farmworker housing?</a:t>
            </a: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 </a:t>
            </a: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No, anyone can build farmworker housing and most jurisdictions do not require farmworker housing to be on the same site as the agricultural operation. </a:t>
            </a:r>
          </a:p>
          <a:p>
            <a:pPr marL="228600" indent="-457200">
              <a:lnSpc>
                <a:spcPts val="1880"/>
              </a:lnSpc>
              <a:spcAft>
                <a:spcPts val="600"/>
              </a:spcAft>
            </a:pPr>
            <a:endPar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Q: </a:t>
            </a: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Can my property be occupied by tenants who are not farmworkers? </a:t>
            </a: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 </a:t>
            </a: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There are examples of larger-scale housing developments that have a set-aside for farmworker units. For smaller-scale developments,</a:t>
            </a:r>
            <a:r>
              <a:rPr lang="en-US" sz="1400" dirty="0">
                <a:solidFill>
                  <a:schemeClr val="accent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a:t>
            </a:r>
            <a:r>
              <a:rPr lang="en-US" sz="1400" dirty="0">
                <a:highlight>
                  <a:srgbClr val="FFBB00"/>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[Please double check with your Planning Department and any external funding sources you may have received to understand any tenant requirements and related tenant employment verification processes]. </a:t>
            </a:r>
          </a:p>
          <a:p>
            <a:pPr marL="228600" indent="-457200">
              <a:lnSpc>
                <a:spcPts val="1880"/>
              </a:lnSpc>
              <a:spcAft>
                <a:spcPts val="600"/>
              </a:spcAft>
            </a:pPr>
            <a:endPar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Q</a:t>
            </a:r>
            <a:r>
              <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Who I contact with follow-up questions? </a:t>
            </a: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 </a:t>
            </a:r>
            <a:r>
              <a:rPr lang="en-US" sz="1400" dirty="0">
                <a:highlight>
                  <a:srgbClr val="FFBB00"/>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[Insert jurisdiction point of contact]</a:t>
            </a:r>
            <a:endPar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a:p>
            <a:pPr marL="228600" indent="-457200">
              <a:lnSpc>
                <a:spcPts val="1880"/>
              </a:lnSpc>
              <a:spcAft>
                <a:spcPts val="600"/>
              </a:spcAft>
            </a:pPr>
            <a:endPar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Q:</a:t>
            </a:r>
            <a:r>
              <a:rPr lang="en-US" sz="1400" b="1" dirty="0">
                <a:solidFill>
                  <a:schemeClr val="accent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a:t>
            </a:r>
            <a:r>
              <a:rPr lang="en-US" sz="1400" dirty="0">
                <a:highlight>
                  <a:srgbClr val="FFBB00"/>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[Space to insert jurisdiction-specific FAQ]</a:t>
            </a: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a:t>
            </a:r>
          </a:p>
          <a:p>
            <a:pPr marL="228600" indent="-457200">
              <a:lnSpc>
                <a:spcPts val="1880"/>
              </a:lnSpc>
              <a:spcAft>
                <a:spcPts val="600"/>
              </a:spcAft>
            </a:pPr>
            <a:endParaRPr lang="en-US" sz="14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Q: </a:t>
            </a:r>
            <a:r>
              <a:rPr lang="en-US" sz="1400" dirty="0">
                <a:highlight>
                  <a:srgbClr val="FFBB00"/>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[Space to insert jurisdiction-specific FAQ]</a:t>
            </a:r>
          </a:p>
          <a:p>
            <a:pPr marL="228600" indent="-457200">
              <a:lnSpc>
                <a:spcPts val="1880"/>
              </a:lnSpc>
              <a:spcAft>
                <a:spcPts val="600"/>
              </a:spcAft>
            </a:pPr>
            <a:r>
              <a:rPr lang="en-US" sz="14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 </a:t>
            </a:r>
            <a:endParaRPr lang="en-US" sz="1400" b="1" dirty="0">
              <a:solidFill>
                <a:srgbClr val="DA2C14"/>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p:txBody>
      </p:sp>
      <p:sp>
        <p:nvSpPr>
          <p:cNvPr id="2" name="TextBox 1">
            <a:extLst>
              <a:ext uri="{FF2B5EF4-FFF2-40B4-BE49-F238E27FC236}">
                <a16:creationId xmlns:a16="http://schemas.microsoft.com/office/drawing/2014/main" id="{39D1129F-97AA-0A8D-7539-317A37CD78C7}"/>
              </a:ext>
            </a:extLst>
          </p:cNvPr>
          <p:cNvSpPr txBox="1"/>
          <p:nvPr/>
        </p:nvSpPr>
        <p:spPr>
          <a:xfrm>
            <a:off x="513344" y="7296974"/>
            <a:ext cx="9268146" cy="230832"/>
          </a:xfrm>
          <a:prstGeom prst="rect">
            <a:avLst/>
          </a:prstGeom>
          <a:noFill/>
        </p:spPr>
        <p:txBody>
          <a:bodyPr wrap="square">
            <a:spAutoFit/>
          </a:bodyPr>
          <a:lstStyle/>
          <a:p>
            <a:r>
              <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rPr>
              <a:t>[Yellow highlighted areas are for recommended customization and edits to make this template specific to your jurisdiction.]</a:t>
            </a:r>
            <a:r>
              <a:rPr lang="en-US" sz="900" kern="100" dirty="0">
                <a:effectLst/>
                <a:highlight>
                  <a:srgbClr val="FFD124"/>
                </a:highlight>
                <a:latin typeface="Open Sans" panose="020B0606030504020204" pitchFamily="34" charset="0"/>
                <a:ea typeface="Open Sans" panose="020B0606030504020204" pitchFamily="34" charset="0"/>
                <a:cs typeface="Open Sans" panose="020B0606030504020204" pitchFamily="34" charset="0"/>
              </a:rPr>
              <a:t> </a:t>
            </a:r>
            <a:endPar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098E7F60-CB78-DD09-20F3-809967BCAA0E}"/>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12</a:t>
            </a:fld>
            <a:endParaRPr lang="en-US" sz="900" dirty="0">
              <a:latin typeface="Open Sans" panose="020B0606030504020204" pitchFamily="34" charset="0"/>
            </a:endParaRPr>
          </a:p>
        </p:txBody>
      </p:sp>
    </p:spTree>
    <p:extLst>
      <p:ext uri="{BB962C8B-B14F-4D97-AF65-F5344CB8AC3E}">
        <p14:creationId xmlns:p14="http://schemas.microsoft.com/office/powerpoint/2010/main" val="9164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39">
            <a:extLst>
              <a:ext uri="{FF2B5EF4-FFF2-40B4-BE49-F238E27FC236}">
                <a16:creationId xmlns:a16="http://schemas.microsoft.com/office/drawing/2014/main" id="{4C27F3CE-39B4-43CC-BF66-882EAFD610AA}"/>
              </a:ext>
            </a:extLst>
          </p:cNvPr>
          <p:cNvSpPr txBox="1">
            <a:spLocks noGrp="1"/>
          </p:cNvSpPr>
          <p:nvPr>
            <p:ph type="title" idx="4294967295"/>
          </p:nvPr>
        </p:nvSpPr>
        <p:spPr>
          <a:xfrm>
            <a:off x="543368" y="899055"/>
            <a:ext cx="8303470"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Introduction/Overview</a:t>
            </a:r>
          </a:p>
        </p:txBody>
      </p:sp>
      <p:sp>
        <p:nvSpPr>
          <p:cNvPr id="97" name="Rectangle 96">
            <a:extLst>
              <a:ext uri="{FF2B5EF4-FFF2-40B4-BE49-F238E27FC236}">
                <a16:creationId xmlns:a16="http://schemas.microsoft.com/office/drawing/2014/main" id="{E9D97ABD-5246-7AC4-355B-438C3CDCA2F6}"/>
              </a:ext>
              <a:ext uri="{C183D7F6-B498-43B3-948B-1728B52AA6E4}">
                <adec:decorative xmlns:adec="http://schemas.microsoft.com/office/drawing/2017/decorative" val="1"/>
              </a:ext>
            </a:extLst>
          </p:cNvPr>
          <p:cNvSpPr/>
          <p:nvPr/>
        </p:nvSpPr>
        <p:spPr>
          <a:xfrm flipV="1">
            <a:off x="0" y="128438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6B5398A2-381B-9943-A639-509D4C033DD4}"/>
              </a:ext>
            </a:extLst>
          </p:cNvPr>
          <p:cNvSpPr txBox="1"/>
          <p:nvPr/>
        </p:nvSpPr>
        <p:spPr>
          <a:xfrm>
            <a:off x="576221" y="1475154"/>
            <a:ext cx="9344942" cy="734625"/>
          </a:xfrm>
          <a:prstGeom prst="rect">
            <a:avLst/>
          </a:prstGeom>
          <a:noFill/>
          <a:ln>
            <a:noFill/>
          </a:ln>
        </p:spPr>
        <p:txBody>
          <a:bodyPr wrap="square" rtlCol="0">
            <a:spAutoFit/>
          </a:bodyPr>
          <a:lstStyle/>
          <a:p>
            <a:pPr>
              <a:lnSpc>
                <a:spcPts val="2480"/>
              </a:lnSpc>
            </a:pPr>
            <a:r>
              <a:rPr lang="en-US" sz="20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Are you a property owner/farm owner considering building housing for your workers?*</a:t>
            </a:r>
          </a:p>
        </p:txBody>
      </p:sp>
      <p:sp>
        <p:nvSpPr>
          <p:cNvPr id="9" name="TextBox 8">
            <a:extLst>
              <a:ext uri="{FF2B5EF4-FFF2-40B4-BE49-F238E27FC236}">
                <a16:creationId xmlns:a16="http://schemas.microsoft.com/office/drawing/2014/main" id="{F06E68C1-5F6F-18C2-02EC-7F2DE2155558}"/>
              </a:ext>
            </a:extLst>
          </p:cNvPr>
          <p:cNvSpPr txBox="1"/>
          <p:nvPr/>
        </p:nvSpPr>
        <p:spPr>
          <a:xfrm>
            <a:off x="600605" y="2201463"/>
            <a:ext cx="2873757" cy="4634602"/>
          </a:xfrm>
          <a:prstGeom prst="rect">
            <a:avLst/>
          </a:prstGeom>
          <a:solidFill>
            <a:srgbClr val="E1D9CA"/>
          </a:solidFill>
        </p:spPr>
        <p:txBody>
          <a:bodyPr wrap="square" lIns="137160" tIns="182880" rIns="91440" bIns="91440">
            <a:spAutoFit/>
          </a:bodyPr>
          <a:lstStyle/>
          <a:p>
            <a:pPr marL="91440" indent="-457200">
              <a:lnSpc>
                <a:spcPts val="2260"/>
              </a:lnSpc>
              <a:spcAft>
                <a:spcPts val="1200"/>
              </a:spcAft>
              <a:buNone/>
            </a:pPr>
            <a:r>
              <a:rPr lang="en-US" b="0" dirty="0">
                <a:solidFill>
                  <a:srgbClr val="38424E"/>
                </a:solidFill>
                <a:effectLst/>
                <a:latin typeface="Open Sans" panose="020B0606030504020204" pitchFamily="34" charset="0"/>
              </a:rPr>
              <a:t>“Farmworkers are traditionally defined as people whose primary incomes are earned through permanent or seasonal agricultural labor. Farmworkers are generally considered to have special housing needs due to their limited income and the often unstable nature of their employment.” </a:t>
            </a:r>
          </a:p>
          <a:p>
            <a:pPr marL="137160" indent="-457200">
              <a:spcAft>
                <a:spcPts val="600"/>
              </a:spcAft>
              <a:buNone/>
            </a:pPr>
            <a:r>
              <a:rPr lang="en-US" sz="1200" i="0" dirty="0">
                <a:solidFill>
                  <a:srgbClr val="38424E"/>
                </a:solidFill>
                <a:effectLst/>
                <a:latin typeface="Open Sans" panose="020B0606030504020204" pitchFamily="34" charset="0"/>
              </a:rPr>
              <a:t>– California Department of Housing and Community Development**</a:t>
            </a:r>
          </a:p>
        </p:txBody>
      </p:sp>
      <p:sp>
        <p:nvSpPr>
          <p:cNvPr id="10" name="TextBox 9">
            <a:extLst>
              <a:ext uri="{FF2B5EF4-FFF2-40B4-BE49-F238E27FC236}">
                <a16:creationId xmlns:a16="http://schemas.microsoft.com/office/drawing/2014/main" id="{46FE35A2-7FF8-DC84-A0FD-052037ABAD86}"/>
              </a:ext>
            </a:extLst>
          </p:cNvPr>
          <p:cNvSpPr txBox="1"/>
          <p:nvPr/>
        </p:nvSpPr>
        <p:spPr>
          <a:xfrm>
            <a:off x="3721395" y="2122484"/>
            <a:ext cx="5865518" cy="5097999"/>
          </a:xfrm>
          <a:prstGeom prst="rect">
            <a:avLst/>
          </a:prstGeom>
          <a:noFill/>
        </p:spPr>
        <p:txBody>
          <a:bodyPr wrap="square" rtlCol="0">
            <a:spAutoFit/>
          </a:bodyPr>
          <a:lstStyle/>
          <a:p>
            <a:pPr>
              <a:spcAft>
                <a:spcPts val="600"/>
              </a:spcAft>
            </a:pPr>
            <a:r>
              <a:rPr lang="en-US" sz="2000" b="1" dirty="0">
                <a:solidFill>
                  <a:srgbClr val="A89E8E"/>
                </a:solidFill>
                <a:latin typeface="Open Sans" panose="020B0606030504020204" pitchFamily="34" charset="0"/>
                <a:ea typeface="Open Sans" panose="020B0606030504020204" pitchFamily="34" charset="0"/>
                <a:cs typeface="Open Sans" panose="020B0606030504020204" pitchFamily="34" charset="0"/>
              </a:rPr>
              <a:t>What is farmworker housing?</a:t>
            </a:r>
          </a:p>
          <a:p>
            <a:pPr>
              <a:lnSpc>
                <a:spcPts val="2020"/>
              </a:lnSpc>
              <a:spcAft>
                <a:spcPts val="1500"/>
              </a:spcAft>
            </a:pPr>
            <a:r>
              <a:rPr lang="en-US" sz="1600" dirty="0">
                <a:latin typeface="Open Sans" panose="020B0606030504020204" pitchFamily="34" charset="0"/>
                <a:ea typeface="Open Sans" panose="020B0606030504020204" pitchFamily="34" charset="0"/>
                <a:cs typeface="Open Sans" panose="020B0606030504020204" pitchFamily="34" charset="0"/>
              </a:rPr>
              <a:t>Farmworker housing is defined as housing units that are occupied by farmworkers and their immediate family members. This housing may or may not be occupationally restricted to farmworkers.</a:t>
            </a:r>
            <a:endParaRPr lang="en-US" sz="1600" b="1" dirty="0">
              <a:latin typeface="Open Sans" panose="020B0606030504020204" pitchFamily="34" charset="0"/>
              <a:ea typeface="Open Sans" panose="020B0606030504020204" pitchFamily="34" charset="0"/>
              <a:cs typeface="Open Sans" panose="020B0606030504020204" pitchFamily="34" charset="0"/>
            </a:endParaRPr>
          </a:p>
          <a:p>
            <a:r>
              <a:rPr lang="en-US" b="1" dirty="0">
                <a:solidFill>
                  <a:srgbClr val="A89E8E"/>
                </a:solidFill>
                <a:latin typeface="Open Sans" panose="020B0606030504020204" pitchFamily="34" charset="0"/>
                <a:ea typeface="Open Sans" panose="020B0606030504020204" pitchFamily="34" charset="0"/>
                <a:cs typeface="Open Sans" panose="020B0606030504020204" pitchFamily="34" charset="0"/>
              </a:rPr>
              <a:t>Are you interested in building farmworker housing?</a:t>
            </a:r>
          </a:p>
          <a:p>
            <a:pPr>
              <a:lnSpc>
                <a:spcPts val="2020"/>
              </a:lnSpc>
            </a:pPr>
            <a:r>
              <a:rPr lang="en-US" sz="1600" dirty="0">
                <a:latin typeface="Open Sans" panose="020B0606030504020204" pitchFamily="34" charset="0"/>
                <a:ea typeface="Open Sans" panose="020B0606030504020204" pitchFamily="34" charset="0"/>
                <a:cs typeface="Open Sans" panose="020B0606030504020204" pitchFamily="34" charset="0"/>
              </a:rPr>
              <a:t>You might be a: </a:t>
            </a:r>
          </a:p>
          <a:p>
            <a:pPr marL="377190" indent="-194310">
              <a:lnSpc>
                <a:spcPts val="2020"/>
              </a:lnSpc>
              <a:spcAft>
                <a:spcPts val="300"/>
              </a:spcAft>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Farm Owner/Operator who wants to build housing for your employees</a:t>
            </a:r>
          </a:p>
          <a:p>
            <a:pPr marL="377190" indent="-194310">
              <a:lnSpc>
                <a:spcPts val="2020"/>
              </a:lnSpc>
              <a:spcAft>
                <a:spcPts val="300"/>
              </a:spcAft>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Property Owner who has agriculturally-zoned land that you want to develop</a:t>
            </a:r>
          </a:p>
          <a:p>
            <a:pPr marL="377190" indent="-194310">
              <a:lnSpc>
                <a:spcPts val="2020"/>
              </a:lnSpc>
              <a:spcAft>
                <a:spcPts val="1500"/>
              </a:spcAft>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Affordable housing developer interested in exploring farmworker housing</a:t>
            </a:r>
          </a:p>
          <a:p>
            <a:pPr>
              <a:spcAft>
                <a:spcPts val="600"/>
              </a:spcAft>
            </a:pPr>
            <a:r>
              <a:rPr lang="en-US" sz="1600" b="1" dirty="0">
                <a:solidFill>
                  <a:srgbClr val="A89E8E"/>
                </a:solidFill>
                <a:latin typeface="Open Sans" panose="020B0606030504020204" pitchFamily="34" charset="0"/>
                <a:ea typeface="Open Sans" panose="020B0606030504020204" pitchFamily="34" charset="0"/>
                <a:cs typeface="Open Sans" panose="020B0606030504020204" pitchFamily="34" charset="0"/>
              </a:rPr>
              <a:t>Why is farmworker housing important?</a:t>
            </a:r>
            <a:endParaRPr lang="en-US" sz="1600" dirty="0">
              <a:solidFill>
                <a:srgbClr val="A89E8E"/>
              </a:solidFill>
              <a:latin typeface="Open Sans" panose="020B0606030504020204" pitchFamily="34" charset="0"/>
              <a:ea typeface="Open Sans" panose="020B0606030504020204" pitchFamily="34" charset="0"/>
              <a:cs typeface="Open Sans" panose="020B0606030504020204" pitchFamily="34" charset="0"/>
            </a:endParaRPr>
          </a:p>
          <a:p>
            <a:pPr>
              <a:lnSpc>
                <a:spcPts val="2020"/>
              </a:lnSpc>
              <a:spcAft>
                <a:spcPts val="600"/>
              </a:spcAft>
            </a:pPr>
            <a:r>
              <a:rPr lang="en-US" sz="1600" dirty="0">
                <a:latin typeface="Open Sans" panose="020B0606030504020204" pitchFamily="34" charset="0"/>
                <a:ea typeface="Open Sans" panose="020B0606030504020204" pitchFamily="34" charset="0"/>
                <a:cs typeface="Open Sans" panose="020B0606030504020204" pitchFamily="34" charset="0"/>
              </a:rPr>
              <a:t>A safe and secure food supply requires a healthy, trained and stable workforce </a:t>
            </a:r>
            <a:r>
              <a:rPr lang="en-US" sz="1600" b="1" dirty="0">
                <a:latin typeface="Open Sans" panose="020B0606030504020204" pitchFamily="34" charset="0"/>
                <a:ea typeface="Open Sans" panose="020B0606030504020204" pitchFamily="34" charset="0"/>
                <a:cs typeface="Open Sans" panose="020B0606030504020204" pitchFamily="34" charset="0"/>
              </a:rPr>
              <a:t>living in quality affordable housing.</a:t>
            </a:r>
          </a:p>
        </p:txBody>
      </p:sp>
      <p:sp>
        <p:nvSpPr>
          <p:cNvPr id="47" name="TextBox 46">
            <a:extLst>
              <a:ext uri="{FF2B5EF4-FFF2-40B4-BE49-F238E27FC236}">
                <a16:creationId xmlns:a16="http://schemas.microsoft.com/office/drawing/2014/main" id="{B8CD57C8-5C1F-A29C-32BC-E6B58A514E11}"/>
              </a:ext>
            </a:extLst>
          </p:cNvPr>
          <p:cNvSpPr txBox="1"/>
          <p:nvPr/>
        </p:nvSpPr>
        <p:spPr>
          <a:xfrm>
            <a:off x="506287" y="7129456"/>
            <a:ext cx="8764030" cy="507831"/>
          </a:xfrm>
          <a:prstGeom prst="rect">
            <a:avLst/>
          </a:prstGeom>
          <a:noFill/>
        </p:spPr>
        <p:txBody>
          <a:bodyPr wrap="square">
            <a:spAutoFit/>
          </a:bodyPr>
          <a:lstStyle/>
          <a:p>
            <a:r>
              <a:rPr lang="en-US" sz="900" kern="100" dirty="0">
                <a:effectLst/>
                <a:latin typeface="Open Sans" panose="020B0606030504020204" pitchFamily="34" charset="0"/>
                <a:ea typeface="Open Sans" panose="020B0606030504020204" pitchFamily="34" charset="0"/>
                <a:cs typeface="Open Sans" panose="020B0606030504020204" pitchFamily="34" charset="0"/>
              </a:rPr>
              <a:t>*Some definitions of farmworker include small-scale farm operators.</a:t>
            </a:r>
          </a:p>
          <a:p>
            <a:r>
              <a:rPr lang="en-US" sz="900" kern="100" dirty="0">
                <a:effectLst/>
                <a:latin typeface="Open Sans" panose="020B0606030504020204" pitchFamily="34" charset="0"/>
                <a:ea typeface="Open Sans" panose="020B0606030504020204" pitchFamily="34" charset="0"/>
                <a:cs typeface="Open Sans" panose="020B0606030504020204" pitchFamily="34" charset="0"/>
              </a:rPr>
              <a:t>**Agricultural Employee/Farmworker Definition: An agricultural employee, operator, or owner primarily engaged in an agricultural operation.</a:t>
            </a:r>
            <a:r>
              <a:rPr lang="en-US" sz="900" kern="100" dirty="0">
                <a:latin typeface="Open Sans" panose="020B0606030504020204" pitchFamily="34" charset="0"/>
                <a:ea typeface="Open Sans" panose="020B0606030504020204" pitchFamily="34" charset="0"/>
                <a:cs typeface="Open Sans" panose="020B0606030504020204" pitchFamily="34" charset="0"/>
              </a:rPr>
              <a:t> This definition differs by jurisdiction, but usually includes ranching and dairy. </a:t>
            </a:r>
            <a:endParaRPr lang="en-US" sz="900" kern="1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3">
            <a:extLst>
              <a:ext uri="{FF2B5EF4-FFF2-40B4-BE49-F238E27FC236}">
                <a16:creationId xmlns:a16="http://schemas.microsoft.com/office/drawing/2014/main" id="{0DE8B225-2A59-3ACE-A6A8-A806274D7317}"/>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2</a:t>
            </a:fld>
            <a:endParaRPr lang="en-US" sz="900" dirty="0">
              <a:latin typeface="Open Sans" panose="020B0606030504020204" pitchFamily="34" charset="0"/>
            </a:endParaRPr>
          </a:p>
        </p:txBody>
      </p:sp>
      <p:sp>
        <p:nvSpPr>
          <p:cNvPr id="3" name="TextBox 2">
            <a:extLst>
              <a:ext uri="{FF2B5EF4-FFF2-40B4-BE49-F238E27FC236}">
                <a16:creationId xmlns:a16="http://schemas.microsoft.com/office/drawing/2014/main" id="{8F7247F5-8247-38CC-8A9E-44BC114DB173}"/>
              </a:ext>
            </a:extLst>
          </p:cNvPr>
          <p:cNvSpPr txBox="1"/>
          <p:nvPr/>
        </p:nvSpPr>
        <p:spPr>
          <a:xfrm>
            <a:off x="518984" y="298278"/>
            <a:ext cx="8793138" cy="584775"/>
          </a:xfrm>
          <a:prstGeom prst="rect">
            <a:avLst/>
          </a:prstGeom>
          <a:noFill/>
          <a:ln>
            <a:noFill/>
          </a:ln>
        </p:spPr>
        <p:txBody>
          <a:bodyPr wrap="square" rtlCol="0">
            <a:spAutoFit/>
          </a:bodyPr>
          <a:lstStyle/>
          <a:p>
            <a:r>
              <a:rPr lang="en-US" sz="3200" dirty="0">
                <a:solidFill>
                  <a:srgbClr val="A89E8E"/>
                </a:solidFill>
                <a:latin typeface="Open Sans" panose="020B0606030504020204" pitchFamily="34" charset="0"/>
                <a:ea typeface="Open Sans" panose="020B0606030504020204" pitchFamily="34" charset="0"/>
                <a:cs typeface="Open Sans" panose="020B0606030504020204" pitchFamily="34" charset="0"/>
              </a:rPr>
              <a:t>Farmworker Housing Development Roadmap</a:t>
            </a:r>
          </a:p>
        </p:txBody>
      </p:sp>
    </p:spTree>
    <p:extLst>
      <p:ext uri="{BB962C8B-B14F-4D97-AF65-F5344CB8AC3E}">
        <p14:creationId xmlns:p14="http://schemas.microsoft.com/office/powerpoint/2010/main" val="1474136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Box 92">
            <a:extLst>
              <a:ext uri="{FF2B5EF4-FFF2-40B4-BE49-F238E27FC236}">
                <a16:creationId xmlns:a16="http://schemas.microsoft.com/office/drawing/2014/main" id="{6338E92D-B987-C2E9-3061-B8DCCCA75BD4}"/>
              </a:ext>
            </a:extLst>
          </p:cNvPr>
          <p:cNvSpPr txBox="1"/>
          <p:nvPr/>
        </p:nvSpPr>
        <p:spPr>
          <a:xfrm>
            <a:off x="518984" y="298278"/>
            <a:ext cx="8793138" cy="584775"/>
          </a:xfrm>
          <a:prstGeom prst="rect">
            <a:avLst/>
          </a:prstGeom>
          <a:noFill/>
          <a:ln>
            <a:noFill/>
          </a:ln>
        </p:spPr>
        <p:txBody>
          <a:bodyPr wrap="square" rtlCol="0">
            <a:spAutoFit/>
          </a:bodyPr>
          <a:lstStyle/>
          <a:p>
            <a:r>
              <a:rPr lang="en-US" sz="3200" dirty="0">
                <a:solidFill>
                  <a:srgbClr val="A89E8E"/>
                </a:solidFill>
                <a:latin typeface="Open Sans" panose="020B0606030504020204" pitchFamily="34" charset="0"/>
                <a:ea typeface="Open Sans" panose="020B0606030504020204" pitchFamily="34" charset="0"/>
                <a:cs typeface="Open Sans" panose="020B0606030504020204" pitchFamily="34" charset="0"/>
              </a:rPr>
              <a:t>Farmworker Housing Development Roadmap</a:t>
            </a:r>
          </a:p>
        </p:txBody>
      </p:sp>
      <p:sp>
        <p:nvSpPr>
          <p:cNvPr id="40" name="Title 39">
            <a:extLst>
              <a:ext uri="{FF2B5EF4-FFF2-40B4-BE49-F238E27FC236}">
                <a16:creationId xmlns:a16="http://schemas.microsoft.com/office/drawing/2014/main" id="{4C27F3CE-39B4-43CC-BF66-882EAFD610AA}"/>
              </a:ext>
            </a:extLst>
          </p:cNvPr>
          <p:cNvSpPr txBox="1">
            <a:spLocks noGrp="1"/>
          </p:cNvSpPr>
          <p:nvPr>
            <p:ph type="title" idx="4294967295"/>
          </p:nvPr>
        </p:nvSpPr>
        <p:spPr>
          <a:xfrm>
            <a:off x="543368" y="899055"/>
            <a:ext cx="8303470"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Common Pitfalls</a:t>
            </a:r>
          </a:p>
        </p:txBody>
      </p:sp>
      <p:sp>
        <p:nvSpPr>
          <p:cNvPr id="97" name="Rectangle 96">
            <a:extLst>
              <a:ext uri="{FF2B5EF4-FFF2-40B4-BE49-F238E27FC236}">
                <a16:creationId xmlns:a16="http://schemas.microsoft.com/office/drawing/2014/main" id="{E9D97ABD-5246-7AC4-355B-438C3CDCA2F6}"/>
              </a:ext>
              <a:ext uri="{C183D7F6-B498-43B3-948B-1728B52AA6E4}">
                <adec:decorative xmlns:adec="http://schemas.microsoft.com/office/drawing/2017/decorative" val="1"/>
              </a:ext>
            </a:extLst>
          </p:cNvPr>
          <p:cNvSpPr/>
          <p:nvPr/>
        </p:nvSpPr>
        <p:spPr>
          <a:xfrm flipV="1">
            <a:off x="0" y="128438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6F16364E-C66F-80A8-CF15-F197196A3FAA}"/>
              </a:ext>
            </a:extLst>
          </p:cNvPr>
          <p:cNvSpPr txBox="1"/>
          <p:nvPr/>
        </p:nvSpPr>
        <p:spPr>
          <a:xfrm>
            <a:off x="484858" y="1354574"/>
            <a:ext cx="9344942" cy="1015663"/>
          </a:xfrm>
          <a:prstGeom prst="rect">
            <a:avLst/>
          </a:prstGeom>
          <a:noFill/>
          <a:ln>
            <a:noFill/>
          </a:ln>
        </p:spPr>
        <p:txBody>
          <a:bodyPr wrap="square" rtlCol="0">
            <a:spAutoFit/>
          </a:bodyPr>
          <a:lstStyle/>
          <a:p>
            <a:r>
              <a:rPr lang="en-US" sz="20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This resource is designed to provide an overview of the development process for farmworker housing and to highlight areas for property owners to save time and money.</a:t>
            </a:r>
          </a:p>
        </p:txBody>
      </p:sp>
      <p:sp>
        <p:nvSpPr>
          <p:cNvPr id="2" name="TextBox 1">
            <a:extLst>
              <a:ext uri="{FF2B5EF4-FFF2-40B4-BE49-F238E27FC236}">
                <a16:creationId xmlns:a16="http://schemas.microsoft.com/office/drawing/2014/main" id="{2CD6D0F8-80CC-CDF6-CFAB-5A3384C1D68C}"/>
              </a:ext>
            </a:extLst>
          </p:cNvPr>
          <p:cNvSpPr txBox="1"/>
          <p:nvPr/>
        </p:nvSpPr>
        <p:spPr>
          <a:xfrm>
            <a:off x="1165315" y="2619473"/>
            <a:ext cx="2236701" cy="861774"/>
          </a:xfrm>
          <a:prstGeom prst="rect">
            <a:avLst/>
          </a:prstGeom>
          <a:noFill/>
        </p:spPr>
        <p:txBody>
          <a:bodyPr wrap="square" rtlCol="0">
            <a:spAutoFit/>
          </a:bodyPr>
          <a:lstStyle/>
          <a:p>
            <a:pPr>
              <a:lnSpc>
                <a:spcPts val="1660"/>
              </a:lnSpc>
              <a:spcAft>
                <a:spcPts val="900"/>
              </a:spcAft>
            </a:pPr>
            <a:r>
              <a:rPr lang="en-US" sz="1600" b="1" dirty="0">
                <a:solidFill>
                  <a:srgbClr val="ED4E1E"/>
                </a:solidFill>
                <a:latin typeface="Open Sans" panose="020B0606030504020204" pitchFamily="34" charset="0"/>
                <a:ea typeface="Open Sans" panose="020B0606030504020204" pitchFamily="34" charset="0"/>
                <a:cs typeface="Open Sans" panose="020B0606030504020204" pitchFamily="34" charset="0"/>
              </a:rPr>
              <a:t>STEP 1 </a:t>
            </a:r>
          </a:p>
          <a:p>
            <a:pPr>
              <a:lnSpc>
                <a:spcPts val="1660"/>
              </a:lnSpc>
              <a:spcAft>
                <a:spcPts val="900"/>
              </a:spcAft>
            </a:pPr>
            <a:r>
              <a:rPr lang="en-US" sz="1600" dirty="0">
                <a:solidFill>
                  <a:srgbClr val="ED4E1E"/>
                </a:solidFill>
                <a:latin typeface="Open Sans" panose="020B0606030504020204" pitchFamily="34" charset="0"/>
                <a:ea typeface="Open Sans" panose="020B0606030504020204" pitchFamily="34" charset="0"/>
                <a:cs typeface="Open Sans" panose="020B0606030504020204" pitchFamily="34" charset="0"/>
              </a:rPr>
              <a:t>Pre-Application Process</a:t>
            </a:r>
          </a:p>
        </p:txBody>
      </p:sp>
      <p:grpSp>
        <p:nvGrpSpPr>
          <p:cNvPr id="5" name="Group 4">
            <a:extLst>
              <a:ext uri="{FF2B5EF4-FFF2-40B4-BE49-F238E27FC236}">
                <a16:creationId xmlns:a16="http://schemas.microsoft.com/office/drawing/2014/main" id="{A3D82565-0848-1A40-BA36-DD98B6DFF290}"/>
              </a:ext>
              <a:ext uri="{C183D7F6-B498-43B3-948B-1728B52AA6E4}">
                <adec:decorative xmlns:adec="http://schemas.microsoft.com/office/drawing/2017/decorative" val="1"/>
              </a:ext>
            </a:extLst>
          </p:cNvPr>
          <p:cNvGrpSpPr/>
          <p:nvPr/>
        </p:nvGrpSpPr>
        <p:grpSpPr>
          <a:xfrm>
            <a:off x="352902" y="2406382"/>
            <a:ext cx="3358648" cy="1383907"/>
            <a:chOff x="599894" y="3920375"/>
            <a:chExt cx="3358648" cy="1539433"/>
          </a:xfrm>
        </p:grpSpPr>
        <p:sp>
          <p:nvSpPr>
            <p:cNvPr id="6" name="Chevron 116">
              <a:extLst>
                <a:ext uri="{FF2B5EF4-FFF2-40B4-BE49-F238E27FC236}">
                  <a16:creationId xmlns:a16="http://schemas.microsoft.com/office/drawing/2014/main" id="{6D11B78F-2187-889D-28FD-7479DD818567}"/>
                </a:ext>
              </a:extLst>
            </p:cNvPr>
            <p:cNvSpPr/>
            <p:nvPr/>
          </p:nvSpPr>
          <p:spPr>
            <a:xfrm>
              <a:off x="599894" y="3920375"/>
              <a:ext cx="3358648" cy="1539433"/>
            </a:xfrm>
            <a:custGeom>
              <a:avLst/>
              <a:gdLst>
                <a:gd name="connsiteX0" fmla="*/ 0 w 3358648"/>
                <a:gd name="connsiteY0" fmla="*/ 0 h 1539433"/>
                <a:gd name="connsiteX1" fmla="*/ 2588932 w 3358648"/>
                <a:gd name="connsiteY1" fmla="*/ 0 h 1539433"/>
                <a:gd name="connsiteX2" fmla="*/ 3358648 w 3358648"/>
                <a:gd name="connsiteY2" fmla="*/ 769717 h 1539433"/>
                <a:gd name="connsiteX3" fmla="*/ 2588932 w 3358648"/>
                <a:gd name="connsiteY3" fmla="*/ 1539433 h 1539433"/>
                <a:gd name="connsiteX4" fmla="*/ 0 w 3358648"/>
                <a:gd name="connsiteY4" fmla="*/ 1539433 h 1539433"/>
                <a:gd name="connsiteX5" fmla="*/ 769717 w 3358648"/>
                <a:gd name="connsiteY5" fmla="*/ 769717 h 1539433"/>
                <a:gd name="connsiteX6" fmla="*/ 0 w 3358648"/>
                <a:gd name="connsiteY6" fmla="*/ 0 h 1539433"/>
                <a:gd name="connsiteX0" fmla="*/ 0 w 3358648"/>
                <a:gd name="connsiteY0" fmla="*/ 8133 h 1547566"/>
                <a:gd name="connsiteX1" fmla="*/ 2316926 w 3358648"/>
                <a:gd name="connsiteY1" fmla="*/ 0 h 1547566"/>
                <a:gd name="connsiteX2" fmla="*/ 2588932 w 3358648"/>
                <a:gd name="connsiteY2" fmla="*/ 8133 h 1547566"/>
                <a:gd name="connsiteX3" fmla="*/ 3358648 w 3358648"/>
                <a:gd name="connsiteY3" fmla="*/ 777850 h 1547566"/>
                <a:gd name="connsiteX4" fmla="*/ 2588932 w 3358648"/>
                <a:gd name="connsiteY4" fmla="*/ 1547566 h 1547566"/>
                <a:gd name="connsiteX5" fmla="*/ 0 w 3358648"/>
                <a:gd name="connsiteY5" fmla="*/ 1547566 h 1547566"/>
                <a:gd name="connsiteX6" fmla="*/ 769717 w 3358648"/>
                <a:gd name="connsiteY6" fmla="*/ 777850 h 1547566"/>
                <a:gd name="connsiteX7" fmla="*/ 0 w 3358648"/>
                <a:gd name="connsiteY7" fmla="*/ 8133 h 1547566"/>
                <a:gd name="connsiteX0" fmla="*/ 2588932 w 3358648"/>
                <a:gd name="connsiteY0" fmla="*/ 63 h 1539496"/>
                <a:gd name="connsiteX1" fmla="*/ 3358648 w 3358648"/>
                <a:gd name="connsiteY1" fmla="*/ 769780 h 1539496"/>
                <a:gd name="connsiteX2" fmla="*/ 2588932 w 3358648"/>
                <a:gd name="connsiteY2" fmla="*/ 1539496 h 1539496"/>
                <a:gd name="connsiteX3" fmla="*/ 0 w 3358648"/>
                <a:gd name="connsiteY3" fmla="*/ 1539496 h 1539496"/>
                <a:gd name="connsiteX4" fmla="*/ 769717 w 3358648"/>
                <a:gd name="connsiteY4" fmla="*/ 769780 h 1539496"/>
                <a:gd name="connsiteX5" fmla="*/ 0 w 3358648"/>
                <a:gd name="connsiteY5" fmla="*/ 63 h 1539496"/>
                <a:gd name="connsiteX6" fmla="*/ 2408366 w 3358648"/>
                <a:gd name="connsiteY6" fmla="*/ 83370 h 1539496"/>
                <a:gd name="connsiteX0" fmla="*/ 2588932 w 3358648"/>
                <a:gd name="connsiteY0" fmla="*/ 9290 h 1548723"/>
                <a:gd name="connsiteX1" fmla="*/ 3358648 w 3358648"/>
                <a:gd name="connsiteY1" fmla="*/ 779007 h 1548723"/>
                <a:gd name="connsiteX2" fmla="*/ 2588932 w 3358648"/>
                <a:gd name="connsiteY2" fmla="*/ 1548723 h 1548723"/>
                <a:gd name="connsiteX3" fmla="*/ 0 w 3358648"/>
                <a:gd name="connsiteY3" fmla="*/ 1548723 h 1548723"/>
                <a:gd name="connsiteX4" fmla="*/ 769717 w 3358648"/>
                <a:gd name="connsiteY4" fmla="*/ 779007 h 1548723"/>
                <a:gd name="connsiteX5" fmla="*/ 0 w 3358648"/>
                <a:gd name="connsiteY5" fmla="*/ 9290 h 1548723"/>
                <a:gd name="connsiteX6" fmla="*/ 2408366 w 3358648"/>
                <a:gd name="connsiteY6" fmla="*/ 0 h 1548723"/>
                <a:gd name="connsiteX0" fmla="*/ 2588932 w 3358648"/>
                <a:gd name="connsiteY0" fmla="*/ 0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623656 w 3358648"/>
                <a:gd name="connsiteY0" fmla="*/ 34724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954199 w 3358648"/>
                <a:gd name="connsiteY6" fmla="*/ 20122 h 1539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8648" h="1539433">
                  <a:moveTo>
                    <a:pt x="2710283" y="121351"/>
                  </a:moveTo>
                  <a:lnTo>
                    <a:pt x="3358648" y="769717"/>
                  </a:lnTo>
                  <a:lnTo>
                    <a:pt x="2588932" y="1539433"/>
                  </a:lnTo>
                  <a:lnTo>
                    <a:pt x="0" y="1539433"/>
                  </a:lnTo>
                  <a:lnTo>
                    <a:pt x="769717" y="769717"/>
                  </a:lnTo>
                  <a:lnTo>
                    <a:pt x="0" y="0"/>
                  </a:lnTo>
                  <a:lnTo>
                    <a:pt x="2954199" y="20122"/>
                  </a:lnTo>
                </a:path>
              </a:pathLst>
            </a:custGeom>
            <a:noFill/>
            <a:ln w="2540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7" name="Straight Arrow Connector 6">
              <a:extLst>
                <a:ext uri="{FF2B5EF4-FFF2-40B4-BE49-F238E27FC236}">
                  <a16:creationId xmlns:a16="http://schemas.microsoft.com/office/drawing/2014/main" id="{A057EEEB-6083-EBC2-A816-CCA0EFEA51DC}"/>
                </a:ext>
              </a:extLst>
            </p:cNvPr>
            <p:cNvCxnSpPr>
              <a:cxnSpLocks/>
            </p:cNvCxnSpPr>
            <p:nvPr/>
          </p:nvCxnSpPr>
          <p:spPr>
            <a:xfrm>
              <a:off x="3578054" y="3934814"/>
              <a:ext cx="46570" cy="0"/>
            </a:xfrm>
            <a:prstGeom prst="straightConnector1">
              <a:avLst/>
            </a:prstGeom>
            <a:ln w="25400">
              <a:solidFill>
                <a:srgbClr val="ED4E1E"/>
              </a:solidFill>
              <a:tailEnd type="triangle"/>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20E9D4EE-EEBA-78AE-919F-DFF0D20292BF}"/>
              </a:ext>
            </a:extLst>
          </p:cNvPr>
          <p:cNvSpPr txBox="1"/>
          <p:nvPr/>
        </p:nvSpPr>
        <p:spPr>
          <a:xfrm>
            <a:off x="3900059" y="2619473"/>
            <a:ext cx="2294731" cy="861774"/>
          </a:xfrm>
          <a:prstGeom prst="rect">
            <a:avLst/>
          </a:prstGeom>
          <a:noFill/>
        </p:spPr>
        <p:txBody>
          <a:bodyPr wrap="square" rtlCol="0">
            <a:spAutoFit/>
          </a:bodyPr>
          <a:lstStyle/>
          <a:p>
            <a:pPr>
              <a:lnSpc>
                <a:spcPts val="1660"/>
              </a:lnSpc>
              <a:spcAft>
                <a:spcPts val="900"/>
              </a:spcAft>
            </a:pPr>
            <a:r>
              <a:rPr lang="en-US" sz="1600" b="1" dirty="0">
                <a:solidFill>
                  <a:srgbClr val="1C90D9"/>
                </a:solidFill>
                <a:latin typeface="Open Sans" panose="020B0606030504020204" pitchFamily="34" charset="0"/>
                <a:ea typeface="Open Sans" panose="020B0606030504020204" pitchFamily="34" charset="0"/>
                <a:cs typeface="Open Sans" panose="020B0606030504020204" pitchFamily="34" charset="0"/>
              </a:rPr>
              <a:t>STEP 2 </a:t>
            </a:r>
          </a:p>
          <a:p>
            <a:pPr>
              <a:lnSpc>
                <a:spcPts val="1660"/>
              </a:lnSpc>
              <a:spcAft>
                <a:spcPts val="900"/>
              </a:spcAft>
            </a:pPr>
            <a:r>
              <a:rPr lang="en-US" sz="1600" dirty="0">
                <a:solidFill>
                  <a:srgbClr val="1C90D9"/>
                </a:solidFill>
                <a:latin typeface="Open Sans" panose="020B0606030504020204" pitchFamily="34" charset="0"/>
                <a:ea typeface="Open Sans" panose="020B0606030504020204" pitchFamily="34" charset="0"/>
                <a:cs typeface="Open Sans" panose="020B0606030504020204" pitchFamily="34" charset="0"/>
              </a:rPr>
              <a:t>Planning and </a:t>
            </a:r>
            <a:br>
              <a:rPr lang="en-US" sz="1600" dirty="0">
                <a:solidFill>
                  <a:srgbClr val="1C90D9"/>
                </a:solidFill>
                <a:latin typeface="Open Sans" panose="020B0606030504020204" pitchFamily="34" charset="0"/>
                <a:ea typeface="Open Sans" panose="020B0606030504020204" pitchFamily="34" charset="0"/>
                <a:cs typeface="Open Sans" panose="020B0606030504020204" pitchFamily="34" charset="0"/>
              </a:rPr>
            </a:br>
            <a:r>
              <a:rPr lang="en-US" sz="1600" dirty="0">
                <a:solidFill>
                  <a:srgbClr val="1C90D9"/>
                </a:solidFill>
                <a:latin typeface="Open Sans" panose="020B0606030504020204" pitchFamily="34" charset="0"/>
                <a:ea typeface="Open Sans" panose="020B0606030504020204" pitchFamily="34" charset="0"/>
                <a:cs typeface="Open Sans" panose="020B0606030504020204" pitchFamily="34" charset="0"/>
              </a:rPr>
              <a:t>Environmental Review</a:t>
            </a:r>
          </a:p>
        </p:txBody>
      </p:sp>
      <p:grpSp>
        <p:nvGrpSpPr>
          <p:cNvPr id="8" name="Group 7">
            <a:extLst>
              <a:ext uri="{FF2B5EF4-FFF2-40B4-BE49-F238E27FC236}">
                <a16:creationId xmlns:a16="http://schemas.microsoft.com/office/drawing/2014/main" id="{13A552FA-119C-EBD9-9400-42069E364EE0}"/>
              </a:ext>
              <a:ext uri="{C183D7F6-B498-43B3-948B-1728B52AA6E4}">
                <adec:decorative xmlns:adec="http://schemas.microsoft.com/office/drawing/2017/decorative" val="1"/>
              </a:ext>
            </a:extLst>
          </p:cNvPr>
          <p:cNvGrpSpPr/>
          <p:nvPr/>
        </p:nvGrpSpPr>
        <p:grpSpPr>
          <a:xfrm>
            <a:off x="3146206" y="2431705"/>
            <a:ext cx="3410659" cy="1358584"/>
            <a:chOff x="3393198" y="3945720"/>
            <a:chExt cx="3410659" cy="1541769"/>
          </a:xfrm>
        </p:grpSpPr>
        <p:cxnSp>
          <p:nvCxnSpPr>
            <p:cNvPr id="11" name="Straight Connector 10">
              <a:extLst>
                <a:ext uri="{FF2B5EF4-FFF2-40B4-BE49-F238E27FC236}">
                  <a16:creationId xmlns:a16="http://schemas.microsoft.com/office/drawing/2014/main" id="{F2B07181-76B7-19C4-A881-C09DC11B693A}"/>
                </a:ext>
              </a:extLst>
            </p:cNvPr>
            <p:cNvCxnSpPr>
              <a:cxnSpLocks/>
            </p:cNvCxnSpPr>
            <p:nvPr/>
          </p:nvCxnSpPr>
          <p:spPr>
            <a:xfrm>
              <a:off x="3713967" y="3945720"/>
              <a:ext cx="2276438" cy="13587"/>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E1FA865-A09C-B430-3247-717D379E5394}"/>
                </a:ext>
              </a:extLst>
            </p:cNvPr>
            <p:cNvCxnSpPr>
              <a:cxnSpLocks/>
            </p:cNvCxnSpPr>
            <p:nvPr/>
          </p:nvCxnSpPr>
          <p:spPr>
            <a:xfrm>
              <a:off x="3393198" y="5484888"/>
              <a:ext cx="2597207" cy="2601"/>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96C9FED-4047-59E6-875C-DD747C9708C5}"/>
                </a:ext>
              </a:extLst>
            </p:cNvPr>
            <p:cNvCxnSpPr>
              <a:cxnSpLocks/>
            </p:cNvCxnSpPr>
            <p:nvPr/>
          </p:nvCxnSpPr>
          <p:spPr>
            <a:xfrm>
              <a:off x="3484638" y="4036887"/>
              <a:ext cx="678277" cy="678280"/>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0B16296-8900-3248-307C-9339E0BA4425}"/>
                </a:ext>
              </a:extLst>
            </p:cNvPr>
            <p:cNvCxnSpPr>
              <a:cxnSpLocks/>
            </p:cNvCxnSpPr>
            <p:nvPr/>
          </p:nvCxnSpPr>
          <p:spPr>
            <a:xfrm flipV="1">
              <a:off x="3393198" y="4710804"/>
              <a:ext cx="765541" cy="774082"/>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D9A8A43-4E8A-800D-49CB-082D303463EE}"/>
                </a:ext>
              </a:extLst>
            </p:cNvPr>
            <p:cNvCxnSpPr>
              <a:cxnSpLocks/>
            </p:cNvCxnSpPr>
            <p:nvPr/>
          </p:nvCxnSpPr>
          <p:spPr>
            <a:xfrm flipV="1">
              <a:off x="5986086" y="4653823"/>
              <a:ext cx="778026" cy="831067"/>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E23B11D-1837-915F-CAA6-8103E3B2F410}"/>
                </a:ext>
              </a:extLst>
            </p:cNvPr>
            <p:cNvCxnSpPr>
              <a:cxnSpLocks/>
            </p:cNvCxnSpPr>
            <p:nvPr/>
          </p:nvCxnSpPr>
          <p:spPr>
            <a:xfrm>
              <a:off x="5985089" y="3953993"/>
              <a:ext cx="648913" cy="650183"/>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1DB7DB18-3D46-D32A-17FF-260AF751F41F}"/>
                </a:ext>
              </a:extLst>
            </p:cNvPr>
            <p:cNvCxnSpPr>
              <a:cxnSpLocks/>
            </p:cNvCxnSpPr>
            <p:nvPr/>
          </p:nvCxnSpPr>
          <p:spPr>
            <a:xfrm flipV="1">
              <a:off x="6747372" y="4609465"/>
              <a:ext cx="56485" cy="61950"/>
            </a:xfrm>
            <a:prstGeom prst="straightConnector1">
              <a:avLst/>
            </a:prstGeom>
            <a:ln w="25400">
              <a:solidFill>
                <a:srgbClr val="1C90D9"/>
              </a:solidFill>
              <a:tailEnd type="triangle"/>
            </a:ln>
          </p:spPr>
          <p:style>
            <a:lnRef idx="1">
              <a:schemeClr val="accent1"/>
            </a:lnRef>
            <a:fillRef idx="0">
              <a:schemeClr val="accent1"/>
            </a:fillRef>
            <a:effectRef idx="0">
              <a:schemeClr val="accent1"/>
            </a:effectRef>
            <a:fontRef idx="minor">
              <a:schemeClr val="tx1"/>
            </a:fontRef>
          </p:style>
        </p:cxnSp>
      </p:grpSp>
      <p:sp>
        <p:nvSpPr>
          <p:cNvPr id="4" name="TextBox 3">
            <a:extLst>
              <a:ext uri="{FF2B5EF4-FFF2-40B4-BE49-F238E27FC236}">
                <a16:creationId xmlns:a16="http://schemas.microsoft.com/office/drawing/2014/main" id="{265DDDDC-2D19-900A-7EE1-82260E18EE8D}"/>
              </a:ext>
            </a:extLst>
          </p:cNvPr>
          <p:cNvSpPr txBox="1"/>
          <p:nvPr/>
        </p:nvSpPr>
        <p:spPr>
          <a:xfrm>
            <a:off x="6675943" y="2619473"/>
            <a:ext cx="2406236" cy="861774"/>
          </a:xfrm>
          <a:prstGeom prst="rect">
            <a:avLst/>
          </a:prstGeom>
          <a:noFill/>
        </p:spPr>
        <p:txBody>
          <a:bodyPr wrap="square" rtlCol="0">
            <a:spAutoFit/>
          </a:bodyPr>
          <a:lstStyle/>
          <a:p>
            <a:pPr>
              <a:lnSpc>
                <a:spcPts val="1660"/>
              </a:lnSpc>
              <a:spcAft>
                <a:spcPts val="900"/>
              </a:spcAft>
            </a:pPr>
            <a:r>
              <a:rPr lang="en-US" sz="1600" b="1" dirty="0">
                <a:solidFill>
                  <a:srgbClr val="2DC4B2"/>
                </a:solidFill>
                <a:latin typeface="Open Sans" panose="020B0606030504020204" pitchFamily="34" charset="0"/>
                <a:ea typeface="Open Sans" panose="020B0606030504020204" pitchFamily="34" charset="0"/>
                <a:cs typeface="Open Sans" panose="020B0606030504020204" pitchFamily="34" charset="0"/>
              </a:rPr>
              <a:t>STEP 3 </a:t>
            </a:r>
          </a:p>
          <a:p>
            <a:pPr>
              <a:lnSpc>
                <a:spcPts val="1660"/>
              </a:lnSpc>
              <a:spcAft>
                <a:spcPts val="900"/>
              </a:spcAft>
            </a:pPr>
            <a:r>
              <a:rPr lang="en-US" sz="1600" dirty="0">
                <a:solidFill>
                  <a:srgbClr val="2DC4B2"/>
                </a:solidFill>
                <a:latin typeface="Open Sans" panose="020B0606030504020204" pitchFamily="34" charset="0"/>
                <a:ea typeface="Open Sans" panose="020B0606030504020204" pitchFamily="34" charset="0"/>
                <a:cs typeface="Open Sans" panose="020B0606030504020204" pitchFamily="34" charset="0"/>
              </a:rPr>
              <a:t>Building Permit</a:t>
            </a:r>
            <a:br>
              <a:rPr lang="en-US" sz="1600" dirty="0">
                <a:solidFill>
                  <a:srgbClr val="2DC4B2"/>
                </a:solidFill>
                <a:latin typeface="Open Sans" panose="020B0606030504020204" pitchFamily="34" charset="0"/>
                <a:ea typeface="Open Sans" panose="020B0606030504020204" pitchFamily="34" charset="0"/>
                <a:cs typeface="Open Sans" panose="020B0606030504020204" pitchFamily="34" charset="0"/>
              </a:rPr>
            </a:br>
            <a:r>
              <a:rPr lang="en-US" sz="1600" dirty="0">
                <a:solidFill>
                  <a:srgbClr val="2DC4B2"/>
                </a:solidFill>
                <a:latin typeface="Open Sans" panose="020B0606030504020204" pitchFamily="34" charset="0"/>
                <a:ea typeface="Open Sans" panose="020B0606030504020204" pitchFamily="34" charset="0"/>
                <a:cs typeface="Open Sans" panose="020B0606030504020204" pitchFamily="34" charset="0"/>
              </a:rPr>
              <a:t>Application &amp; Approval </a:t>
            </a:r>
          </a:p>
        </p:txBody>
      </p:sp>
      <p:sp>
        <p:nvSpPr>
          <p:cNvPr id="18" name="Chevron 116">
            <a:extLst>
              <a:ext uri="{FF2B5EF4-FFF2-40B4-BE49-F238E27FC236}">
                <a16:creationId xmlns:a16="http://schemas.microsoft.com/office/drawing/2014/main" id="{512168B6-F3B2-5D9C-4A8C-D42BFB404ABF}"/>
              </a:ext>
              <a:ext uri="{C183D7F6-B498-43B3-948B-1728B52AA6E4}">
                <adec:decorative xmlns:adec="http://schemas.microsoft.com/office/drawing/2017/decorative" val="1"/>
              </a:ext>
            </a:extLst>
          </p:cNvPr>
          <p:cNvSpPr/>
          <p:nvPr/>
        </p:nvSpPr>
        <p:spPr>
          <a:xfrm>
            <a:off x="5902123" y="2427648"/>
            <a:ext cx="3490399" cy="1350335"/>
          </a:xfrm>
          <a:custGeom>
            <a:avLst/>
            <a:gdLst>
              <a:gd name="connsiteX0" fmla="*/ 0 w 3358648"/>
              <a:gd name="connsiteY0" fmla="*/ 0 h 1539433"/>
              <a:gd name="connsiteX1" fmla="*/ 2588932 w 3358648"/>
              <a:gd name="connsiteY1" fmla="*/ 0 h 1539433"/>
              <a:gd name="connsiteX2" fmla="*/ 3358648 w 3358648"/>
              <a:gd name="connsiteY2" fmla="*/ 769717 h 1539433"/>
              <a:gd name="connsiteX3" fmla="*/ 2588932 w 3358648"/>
              <a:gd name="connsiteY3" fmla="*/ 1539433 h 1539433"/>
              <a:gd name="connsiteX4" fmla="*/ 0 w 3358648"/>
              <a:gd name="connsiteY4" fmla="*/ 1539433 h 1539433"/>
              <a:gd name="connsiteX5" fmla="*/ 769717 w 3358648"/>
              <a:gd name="connsiteY5" fmla="*/ 769717 h 1539433"/>
              <a:gd name="connsiteX6" fmla="*/ 0 w 3358648"/>
              <a:gd name="connsiteY6" fmla="*/ 0 h 1539433"/>
              <a:gd name="connsiteX0" fmla="*/ 0 w 3358648"/>
              <a:gd name="connsiteY0" fmla="*/ 8133 h 1547566"/>
              <a:gd name="connsiteX1" fmla="*/ 2316926 w 3358648"/>
              <a:gd name="connsiteY1" fmla="*/ 0 h 1547566"/>
              <a:gd name="connsiteX2" fmla="*/ 2588932 w 3358648"/>
              <a:gd name="connsiteY2" fmla="*/ 8133 h 1547566"/>
              <a:gd name="connsiteX3" fmla="*/ 3358648 w 3358648"/>
              <a:gd name="connsiteY3" fmla="*/ 777850 h 1547566"/>
              <a:gd name="connsiteX4" fmla="*/ 2588932 w 3358648"/>
              <a:gd name="connsiteY4" fmla="*/ 1547566 h 1547566"/>
              <a:gd name="connsiteX5" fmla="*/ 0 w 3358648"/>
              <a:gd name="connsiteY5" fmla="*/ 1547566 h 1547566"/>
              <a:gd name="connsiteX6" fmla="*/ 769717 w 3358648"/>
              <a:gd name="connsiteY6" fmla="*/ 777850 h 1547566"/>
              <a:gd name="connsiteX7" fmla="*/ 0 w 3358648"/>
              <a:gd name="connsiteY7" fmla="*/ 8133 h 1547566"/>
              <a:gd name="connsiteX0" fmla="*/ 2588932 w 3358648"/>
              <a:gd name="connsiteY0" fmla="*/ 63 h 1539496"/>
              <a:gd name="connsiteX1" fmla="*/ 3358648 w 3358648"/>
              <a:gd name="connsiteY1" fmla="*/ 769780 h 1539496"/>
              <a:gd name="connsiteX2" fmla="*/ 2588932 w 3358648"/>
              <a:gd name="connsiteY2" fmla="*/ 1539496 h 1539496"/>
              <a:gd name="connsiteX3" fmla="*/ 0 w 3358648"/>
              <a:gd name="connsiteY3" fmla="*/ 1539496 h 1539496"/>
              <a:gd name="connsiteX4" fmla="*/ 769717 w 3358648"/>
              <a:gd name="connsiteY4" fmla="*/ 769780 h 1539496"/>
              <a:gd name="connsiteX5" fmla="*/ 0 w 3358648"/>
              <a:gd name="connsiteY5" fmla="*/ 63 h 1539496"/>
              <a:gd name="connsiteX6" fmla="*/ 2408366 w 3358648"/>
              <a:gd name="connsiteY6" fmla="*/ 83370 h 1539496"/>
              <a:gd name="connsiteX0" fmla="*/ 2588932 w 3358648"/>
              <a:gd name="connsiteY0" fmla="*/ 9290 h 1548723"/>
              <a:gd name="connsiteX1" fmla="*/ 3358648 w 3358648"/>
              <a:gd name="connsiteY1" fmla="*/ 779007 h 1548723"/>
              <a:gd name="connsiteX2" fmla="*/ 2588932 w 3358648"/>
              <a:gd name="connsiteY2" fmla="*/ 1548723 h 1548723"/>
              <a:gd name="connsiteX3" fmla="*/ 0 w 3358648"/>
              <a:gd name="connsiteY3" fmla="*/ 1548723 h 1548723"/>
              <a:gd name="connsiteX4" fmla="*/ 769717 w 3358648"/>
              <a:gd name="connsiteY4" fmla="*/ 779007 h 1548723"/>
              <a:gd name="connsiteX5" fmla="*/ 0 w 3358648"/>
              <a:gd name="connsiteY5" fmla="*/ 9290 h 1548723"/>
              <a:gd name="connsiteX6" fmla="*/ 2408366 w 3358648"/>
              <a:gd name="connsiteY6" fmla="*/ 0 h 1548723"/>
              <a:gd name="connsiteX0" fmla="*/ 2588932 w 3358648"/>
              <a:gd name="connsiteY0" fmla="*/ 0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623656 w 3358648"/>
              <a:gd name="connsiteY0" fmla="*/ 34724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954199 w 3358648"/>
              <a:gd name="connsiteY6" fmla="*/ 20122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661804 w 3358648"/>
              <a:gd name="connsiteY6" fmla="*/ 25438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565345 w 3358648"/>
              <a:gd name="connsiteY5" fmla="*/ 577197 h 1539433"/>
              <a:gd name="connsiteX6" fmla="*/ 0 w 3358648"/>
              <a:gd name="connsiteY6" fmla="*/ 0 h 1539433"/>
              <a:gd name="connsiteX7" fmla="*/ 2661804 w 3358648"/>
              <a:gd name="connsiteY7" fmla="*/ 25438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565345 w 3358648"/>
              <a:gd name="connsiteY5" fmla="*/ 577197 h 1539433"/>
              <a:gd name="connsiteX6" fmla="*/ 0 w 3358648"/>
              <a:gd name="connsiteY6" fmla="*/ 0 h 1539433"/>
              <a:gd name="connsiteX7" fmla="*/ 2613958 w 3358648"/>
              <a:gd name="connsiteY7" fmla="*/ 30754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565345 w 3358648"/>
              <a:gd name="connsiteY5" fmla="*/ 577197 h 1539433"/>
              <a:gd name="connsiteX6" fmla="*/ 0 w 3358648"/>
              <a:gd name="connsiteY6" fmla="*/ 0 h 1539433"/>
              <a:gd name="connsiteX7" fmla="*/ 2613958 w 3358648"/>
              <a:gd name="connsiteY7" fmla="*/ 30754 h 1539433"/>
              <a:gd name="connsiteX8" fmla="*/ 2710283 w 3358648"/>
              <a:gd name="connsiteY8" fmla="*/ 121351 h 1539433"/>
              <a:gd name="connsiteX0" fmla="*/ 2613958 w 3358648"/>
              <a:gd name="connsiteY0" fmla="*/ 30754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565345 w 3358648"/>
              <a:gd name="connsiteY5" fmla="*/ 577197 h 1539433"/>
              <a:gd name="connsiteX6" fmla="*/ 0 w 3358648"/>
              <a:gd name="connsiteY6" fmla="*/ 0 h 1539433"/>
              <a:gd name="connsiteX7" fmla="*/ 2613958 w 3358648"/>
              <a:gd name="connsiteY7" fmla="*/ 30754 h 1539433"/>
              <a:gd name="connsiteX0" fmla="*/ 565345 w 3358648"/>
              <a:gd name="connsiteY0" fmla="*/ 577197 h 1539433"/>
              <a:gd name="connsiteX1" fmla="*/ 0 w 3358648"/>
              <a:gd name="connsiteY1" fmla="*/ 0 h 1539433"/>
              <a:gd name="connsiteX2" fmla="*/ 2613958 w 3358648"/>
              <a:gd name="connsiteY2" fmla="*/ 30754 h 1539433"/>
              <a:gd name="connsiteX3" fmla="*/ 3358648 w 3358648"/>
              <a:gd name="connsiteY3" fmla="*/ 769717 h 1539433"/>
              <a:gd name="connsiteX4" fmla="*/ 2588932 w 3358648"/>
              <a:gd name="connsiteY4" fmla="*/ 1539433 h 1539433"/>
              <a:gd name="connsiteX5" fmla="*/ 0 w 3358648"/>
              <a:gd name="connsiteY5" fmla="*/ 1539433 h 1539433"/>
              <a:gd name="connsiteX6" fmla="*/ 861157 w 3358648"/>
              <a:gd name="connsiteY6" fmla="*/ 861157 h 1539433"/>
              <a:gd name="connsiteX0" fmla="*/ 565345 w 3358648"/>
              <a:gd name="connsiteY0" fmla="*/ 577197 h 1539433"/>
              <a:gd name="connsiteX1" fmla="*/ 0 w 3358648"/>
              <a:gd name="connsiteY1" fmla="*/ 0 h 1539433"/>
              <a:gd name="connsiteX2" fmla="*/ 2613958 w 3358648"/>
              <a:gd name="connsiteY2" fmla="*/ 30754 h 1539433"/>
              <a:gd name="connsiteX3" fmla="*/ 3358648 w 3358648"/>
              <a:gd name="connsiteY3" fmla="*/ 769717 h 1539433"/>
              <a:gd name="connsiteX4" fmla="*/ 2588932 w 3358648"/>
              <a:gd name="connsiteY4" fmla="*/ 1539433 h 1539433"/>
              <a:gd name="connsiteX5" fmla="*/ 0 w 3358648"/>
              <a:gd name="connsiteY5" fmla="*/ 1539433 h 1539433"/>
              <a:gd name="connsiteX6" fmla="*/ 717617 w 3358648"/>
              <a:gd name="connsiteY6" fmla="*/ 754831 h 1539433"/>
              <a:gd name="connsiteX0" fmla="*/ 629140 w 3422443"/>
              <a:gd name="connsiteY0" fmla="*/ 553330 h 1515566"/>
              <a:gd name="connsiteX1" fmla="*/ 0 w 3422443"/>
              <a:gd name="connsiteY1" fmla="*/ 0 h 1515566"/>
              <a:gd name="connsiteX2" fmla="*/ 2677753 w 3422443"/>
              <a:gd name="connsiteY2" fmla="*/ 6887 h 1515566"/>
              <a:gd name="connsiteX3" fmla="*/ 3422443 w 3422443"/>
              <a:gd name="connsiteY3" fmla="*/ 745850 h 1515566"/>
              <a:gd name="connsiteX4" fmla="*/ 2652727 w 3422443"/>
              <a:gd name="connsiteY4" fmla="*/ 1515566 h 1515566"/>
              <a:gd name="connsiteX5" fmla="*/ 63795 w 3422443"/>
              <a:gd name="connsiteY5" fmla="*/ 1515566 h 1515566"/>
              <a:gd name="connsiteX6" fmla="*/ 781412 w 3422443"/>
              <a:gd name="connsiteY6" fmla="*/ 730964 h 1515566"/>
              <a:gd name="connsiteX0" fmla="*/ 629140 w 3422443"/>
              <a:gd name="connsiteY0" fmla="*/ 553330 h 1515566"/>
              <a:gd name="connsiteX1" fmla="*/ 0 w 3422443"/>
              <a:gd name="connsiteY1" fmla="*/ 0 h 1515566"/>
              <a:gd name="connsiteX2" fmla="*/ 2677753 w 3422443"/>
              <a:gd name="connsiteY2" fmla="*/ 6887 h 1515566"/>
              <a:gd name="connsiteX3" fmla="*/ 3422443 w 3422443"/>
              <a:gd name="connsiteY3" fmla="*/ 745850 h 1515566"/>
              <a:gd name="connsiteX4" fmla="*/ 2652727 w 3422443"/>
              <a:gd name="connsiteY4" fmla="*/ 1515566 h 1515566"/>
              <a:gd name="connsiteX5" fmla="*/ 10632 w 3422443"/>
              <a:gd name="connsiteY5" fmla="*/ 1515566 h 1515566"/>
              <a:gd name="connsiteX6" fmla="*/ 781412 w 3422443"/>
              <a:gd name="connsiteY6" fmla="*/ 730964 h 1515566"/>
              <a:gd name="connsiteX0" fmla="*/ 575977 w 3422443"/>
              <a:gd name="connsiteY0" fmla="*/ 553331 h 1515566"/>
              <a:gd name="connsiteX1" fmla="*/ 0 w 3422443"/>
              <a:gd name="connsiteY1" fmla="*/ 0 h 1515566"/>
              <a:gd name="connsiteX2" fmla="*/ 2677753 w 3422443"/>
              <a:gd name="connsiteY2" fmla="*/ 6887 h 1515566"/>
              <a:gd name="connsiteX3" fmla="*/ 3422443 w 3422443"/>
              <a:gd name="connsiteY3" fmla="*/ 745850 h 1515566"/>
              <a:gd name="connsiteX4" fmla="*/ 2652727 w 3422443"/>
              <a:gd name="connsiteY4" fmla="*/ 1515566 h 1515566"/>
              <a:gd name="connsiteX5" fmla="*/ 10632 w 3422443"/>
              <a:gd name="connsiteY5" fmla="*/ 1515566 h 1515566"/>
              <a:gd name="connsiteX6" fmla="*/ 781412 w 3422443"/>
              <a:gd name="connsiteY6" fmla="*/ 730964 h 1515566"/>
              <a:gd name="connsiteX0" fmla="*/ 597243 w 3443709"/>
              <a:gd name="connsiteY0" fmla="*/ 553331 h 1515566"/>
              <a:gd name="connsiteX1" fmla="*/ 0 w 3443709"/>
              <a:gd name="connsiteY1" fmla="*/ 0 h 1515566"/>
              <a:gd name="connsiteX2" fmla="*/ 2699019 w 3443709"/>
              <a:gd name="connsiteY2" fmla="*/ 6887 h 1515566"/>
              <a:gd name="connsiteX3" fmla="*/ 3443709 w 3443709"/>
              <a:gd name="connsiteY3" fmla="*/ 745850 h 1515566"/>
              <a:gd name="connsiteX4" fmla="*/ 2673993 w 3443709"/>
              <a:gd name="connsiteY4" fmla="*/ 1515566 h 1515566"/>
              <a:gd name="connsiteX5" fmla="*/ 31898 w 3443709"/>
              <a:gd name="connsiteY5" fmla="*/ 1515566 h 1515566"/>
              <a:gd name="connsiteX6" fmla="*/ 802678 w 3443709"/>
              <a:gd name="connsiteY6" fmla="*/ 730964 h 1515566"/>
              <a:gd name="connsiteX0" fmla="*/ 597243 w 3443709"/>
              <a:gd name="connsiteY0" fmla="*/ 553331 h 1515566"/>
              <a:gd name="connsiteX1" fmla="*/ 0 w 3443709"/>
              <a:gd name="connsiteY1" fmla="*/ 0 h 1515566"/>
              <a:gd name="connsiteX2" fmla="*/ 2699019 w 3443709"/>
              <a:gd name="connsiteY2" fmla="*/ 6887 h 1515566"/>
              <a:gd name="connsiteX3" fmla="*/ 3443709 w 3443709"/>
              <a:gd name="connsiteY3" fmla="*/ 745850 h 1515566"/>
              <a:gd name="connsiteX4" fmla="*/ 2673993 w 3443709"/>
              <a:gd name="connsiteY4" fmla="*/ 1515566 h 1515566"/>
              <a:gd name="connsiteX5" fmla="*/ 31898 w 3443709"/>
              <a:gd name="connsiteY5" fmla="*/ 1515566 h 1515566"/>
              <a:gd name="connsiteX6" fmla="*/ 717618 w 3443709"/>
              <a:gd name="connsiteY6" fmla="*/ 790632 h 1515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3709" h="1515566">
                <a:moveTo>
                  <a:pt x="597243" y="553331"/>
                </a:moveTo>
                <a:lnTo>
                  <a:pt x="0" y="0"/>
                </a:lnTo>
                <a:lnTo>
                  <a:pt x="2699019" y="6887"/>
                </a:lnTo>
                <a:lnTo>
                  <a:pt x="3443709" y="745850"/>
                </a:lnTo>
                <a:lnTo>
                  <a:pt x="2673993" y="1515566"/>
                </a:lnTo>
                <a:lnTo>
                  <a:pt x="31898" y="1515566"/>
                </a:lnTo>
                <a:cubicBezTo>
                  <a:pt x="288470" y="1258994"/>
                  <a:pt x="717618" y="790632"/>
                  <a:pt x="717618" y="790632"/>
                </a:cubicBezTo>
              </a:path>
            </a:pathLst>
          </a:custGeom>
          <a:noFill/>
          <a:ln w="2540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Rectangle 24">
            <a:extLst>
              <a:ext uri="{FF2B5EF4-FFF2-40B4-BE49-F238E27FC236}">
                <a16:creationId xmlns:a16="http://schemas.microsoft.com/office/drawing/2014/main" id="{5A0B02D8-C061-EFC6-9776-AA225DEA4793}"/>
              </a:ext>
            </a:extLst>
          </p:cNvPr>
          <p:cNvSpPr/>
          <p:nvPr/>
        </p:nvSpPr>
        <p:spPr>
          <a:xfrm>
            <a:off x="370050" y="3908946"/>
            <a:ext cx="2606040" cy="3519328"/>
          </a:xfrm>
          <a:prstGeom prst="rect">
            <a:avLst/>
          </a:prstGeom>
          <a:solidFill>
            <a:srgbClr val="ED4E1E">
              <a:alpha val="25000"/>
            </a:srgbClr>
          </a:solidFill>
          <a:ln w="2540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lIns="91440" tIns="201168" rIns="182880" bIns="0" rtlCol="0" anchor="t"/>
          <a:lstStyle/>
          <a:p>
            <a:pPr lvl="1">
              <a:lnSpc>
                <a:spcPts val="1680"/>
              </a:lnSpc>
            </a:pPr>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POTENTIAL BARRIERS</a:t>
            </a:r>
          </a:p>
          <a:p>
            <a:pPr lvl="1">
              <a:lnSpc>
                <a:spcPts val="1680"/>
              </a:lnSpc>
            </a:pPr>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nSpc>
                <a:spcPts val="168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Sewer/Water Access: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Does your site have access to water and sewer? For most farmworker housing projects, an on-site water treatment system (OWTS) will be required</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More information in next slides.</a:t>
            </a:r>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nSpc>
                <a:spcPts val="1680"/>
              </a:lnSpc>
            </a:pPr>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nSpc>
                <a:spcPts val="168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State Oversight: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Building 5+ units may require an employee housing permit as well as approval to extend water/sewer services</a:t>
            </a:r>
          </a:p>
        </p:txBody>
      </p:sp>
      <p:pic>
        <p:nvPicPr>
          <p:cNvPr id="24" name="Picture 23">
            <a:extLst>
              <a:ext uri="{FF2B5EF4-FFF2-40B4-BE49-F238E27FC236}">
                <a16:creationId xmlns:a16="http://schemas.microsoft.com/office/drawing/2014/main" id="{74DF6CC6-8E03-045D-8FCC-7E4B33A5C45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357" y="4015289"/>
            <a:ext cx="433754" cy="433754"/>
          </a:xfrm>
          <a:prstGeom prst="rect">
            <a:avLst/>
          </a:prstGeom>
        </p:spPr>
      </p:pic>
      <p:sp>
        <p:nvSpPr>
          <p:cNvPr id="28" name="Rectangle 27">
            <a:extLst>
              <a:ext uri="{FF2B5EF4-FFF2-40B4-BE49-F238E27FC236}">
                <a16:creationId xmlns:a16="http://schemas.microsoft.com/office/drawing/2014/main" id="{E29F49B6-8711-7D45-A799-006B2555DA23}"/>
              </a:ext>
            </a:extLst>
          </p:cNvPr>
          <p:cNvSpPr/>
          <p:nvPr/>
        </p:nvSpPr>
        <p:spPr>
          <a:xfrm>
            <a:off x="3141883" y="3908945"/>
            <a:ext cx="2606040" cy="2574087"/>
          </a:xfrm>
          <a:prstGeom prst="rect">
            <a:avLst/>
          </a:prstGeom>
          <a:solidFill>
            <a:srgbClr val="1C90D9">
              <a:alpha val="20000"/>
            </a:srgbClr>
          </a:solidFill>
          <a:ln w="2540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lIns="91440" tIns="201168" bIns="0" rtlCol="0" anchor="t"/>
          <a:lstStyle/>
          <a:p>
            <a:pPr lvl="1">
              <a:lnSpc>
                <a:spcPts val="1680"/>
              </a:lnSpc>
            </a:pPr>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POTENTIAL BARRIERS</a:t>
            </a:r>
          </a:p>
          <a:p>
            <a:pPr>
              <a:lnSpc>
                <a:spcPts val="1680"/>
              </a:lnSpc>
            </a:pPr>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nSpc>
                <a:spcPts val="168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Zoning Approval Process: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Review your jurisdiction’s zoning code and ask your Planning Department what the approval process for farmworker housing is. If your development requires a period of public comment, please anticipate additional time. </a:t>
            </a:r>
            <a:endParaRPr lang="en-US" sz="1200" dirty="0">
              <a:solidFill>
                <a:schemeClr val="tx1"/>
              </a:solidFill>
              <a:highlight>
                <a:srgbClr val="FFBB00"/>
              </a:highlight>
              <a:latin typeface="Open Sans" panose="020B0606030504020204" pitchFamily="34" charset="0"/>
              <a:ea typeface="Open Sans" panose="020B0606030504020204" pitchFamily="34" charset="0"/>
              <a:cs typeface="Open Sans" panose="020B0606030504020204" pitchFamily="34" charset="0"/>
            </a:endParaRPr>
          </a:p>
        </p:txBody>
      </p:sp>
      <p:pic>
        <p:nvPicPr>
          <p:cNvPr id="29" name="Picture 28">
            <a:extLst>
              <a:ext uri="{FF2B5EF4-FFF2-40B4-BE49-F238E27FC236}">
                <a16:creationId xmlns:a16="http://schemas.microsoft.com/office/drawing/2014/main" id="{906C5CEE-DB8A-56C0-ECAA-433D0C90F541}"/>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92126" y="4015289"/>
            <a:ext cx="433754" cy="433754"/>
          </a:xfrm>
          <a:prstGeom prst="rect">
            <a:avLst/>
          </a:prstGeom>
        </p:spPr>
      </p:pic>
      <p:sp>
        <p:nvSpPr>
          <p:cNvPr id="27" name="Rectangle 26">
            <a:extLst>
              <a:ext uri="{FF2B5EF4-FFF2-40B4-BE49-F238E27FC236}">
                <a16:creationId xmlns:a16="http://schemas.microsoft.com/office/drawing/2014/main" id="{9CF4FAEC-325B-35E2-9555-B5AB00806726}"/>
              </a:ext>
            </a:extLst>
          </p:cNvPr>
          <p:cNvSpPr/>
          <p:nvPr/>
        </p:nvSpPr>
        <p:spPr>
          <a:xfrm>
            <a:off x="5905180" y="3908946"/>
            <a:ext cx="2606040" cy="3293520"/>
          </a:xfrm>
          <a:prstGeom prst="rect">
            <a:avLst/>
          </a:prstGeom>
          <a:solidFill>
            <a:srgbClr val="2DC4B2">
              <a:alpha val="50000"/>
            </a:srgbClr>
          </a:solidFill>
          <a:ln w="2540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tIns="201168" bIns="0" rtlCol="0" anchor="t"/>
          <a:lstStyle/>
          <a:p>
            <a:pPr lvl="1">
              <a:lnSpc>
                <a:spcPts val="1680"/>
              </a:lnSpc>
            </a:pPr>
            <a:r>
              <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POTENTIAL BARRIERS</a:t>
            </a:r>
          </a:p>
          <a:p>
            <a:pPr>
              <a:lnSpc>
                <a:spcPts val="1680"/>
              </a:lnSpc>
            </a:pPr>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nSpc>
                <a:spcPts val="168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Multi-departmental Review: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In addition to the Planning and Environmental department, your project may be reviewed by additional departments. Anticipate an appropriate timeline. </a:t>
            </a:r>
            <a:endParaRPr lang="en-US" sz="1200" dirty="0">
              <a:solidFill>
                <a:schemeClr val="tx1"/>
              </a:solidFill>
              <a:highlight>
                <a:srgbClr val="FFBB00"/>
              </a:highlight>
              <a:latin typeface="Open Sans" panose="020B0606030504020204" pitchFamily="34" charset="0"/>
              <a:ea typeface="Open Sans" panose="020B0606030504020204" pitchFamily="34" charset="0"/>
              <a:cs typeface="Open Sans" panose="020B0606030504020204" pitchFamily="34" charset="0"/>
            </a:endParaRPr>
          </a:p>
          <a:p>
            <a:pPr>
              <a:lnSpc>
                <a:spcPts val="1680"/>
              </a:lnSpc>
            </a:pPr>
            <a:endParaRPr lang="en-US" sz="1200" dirty="0">
              <a:solidFill>
                <a:schemeClr val="tx1"/>
              </a:solidFill>
              <a:highlight>
                <a:srgbClr val="FFBB00"/>
              </a:highlight>
              <a:latin typeface="Open Sans" panose="020B0606030504020204" pitchFamily="34" charset="0"/>
              <a:ea typeface="Open Sans" panose="020B0606030504020204" pitchFamily="34" charset="0"/>
              <a:cs typeface="Open Sans" panose="020B0606030504020204" pitchFamily="34" charset="0"/>
            </a:endParaRPr>
          </a:p>
          <a:p>
            <a:pPr>
              <a:lnSpc>
                <a:spcPts val="168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Save Money &amp; Time on Construction: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Consider exploring manufactured or pre-built homes early in the process. </a:t>
            </a:r>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30" name="Picture 29">
            <a:extLst>
              <a:ext uri="{FF2B5EF4-FFF2-40B4-BE49-F238E27FC236}">
                <a16:creationId xmlns:a16="http://schemas.microsoft.com/office/drawing/2014/main" id="{C05EE2F3-C5D4-A829-E75C-FEB8CEF740E8}"/>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67146" y="4015289"/>
            <a:ext cx="433754" cy="433754"/>
          </a:xfrm>
          <a:prstGeom prst="rect">
            <a:avLst/>
          </a:prstGeom>
        </p:spPr>
      </p:pic>
      <p:sp>
        <p:nvSpPr>
          <p:cNvPr id="10" name="Slide Number Placeholder 3">
            <a:extLst>
              <a:ext uri="{FF2B5EF4-FFF2-40B4-BE49-F238E27FC236}">
                <a16:creationId xmlns:a16="http://schemas.microsoft.com/office/drawing/2014/main" id="{9C60622B-08EE-3F3F-C134-D29DA426EFB5}"/>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3</a:t>
            </a:fld>
            <a:endParaRPr lang="en-US" sz="900" dirty="0">
              <a:latin typeface="Open Sans" panose="020B0606030504020204" pitchFamily="34" charset="0"/>
            </a:endParaRPr>
          </a:p>
        </p:txBody>
      </p:sp>
    </p:spTree>
    <p:extLst>
      <p:ext uri="{BB962C8B-B14F-4D97-AF65-F5344CB8AC3E}">
        <p14:creationId xmlns:p14="http://schemas.microsoft.com/office/powerpoint/2010/main" val="327483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itle 49">
            <a:extLst>
              <a:ext uri="{FF2B5EF4-FFF2-40B4-BE49-F238E27FC236}">
                <a16:creationId xmlns:a16="http://schemas.microsoft.com/office/drawing/2014/main" id="{DD794DFE-4553-E7C5-BEF0-15DC8966E85C}"/>
              </a:ext>
            </a:extLst>
          </p:cNvPr>
          <p:cNvSpPr txBox="1">
            <a:spLocks noGrp="1"/>
          </p:cNvSpPr>
          <p:nvPr>
            <p:ph type="title" idx="4294967295"/>
          </p:nvPr>
        </p:nvSpPr>
        <p:spPr>
          <a:xfrm>
            <a:off x="518984" y="289605"/>
            <a:ext cx="8303470"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Milestone Roadmap</a:t>
            </a:r>
          </a:p>
        </p:txBody>
      </p:sp>
      <p:sp>
        <p:nvSpPr>
          <p:cNvPr id="53" name="Rectangle 52">
            <a:extLst>
              <a:ext uri="{FF2B5EF4-FFF2-40B4-BE49-F238E27FC236}">
                <a16:creationId xmlns:a16="http://schemas.microsoft.com/office/drawing/2014/main" id="{9069AE63-B145-FBA5-3D68-34EE3C3BB0B2}"/>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4C432FEB-D431-AD7E-9376-038EE4AD4A50}"/>
              </a:ext>
            </a:extLst>
          </p:cNvPr>
          <p:cNvSpPr txBox="1"/>
          <p:nvPr/>
        </p:nvSpPr>
        <p:spPr>
          <a:xfrm>
            <a:off x="557362" y="783191"/>
            <a:ext cx="8982297" cy="338554"/>
          </a:xfrm>
          <a:prstGeom prst="rect">
            <a:avLst/>
          </a:prstGeom>
          <a:noFill/>
          <a:ln>
            <a:noFill/>
          </a:ln>
        </p:spPr>
        <p:txBody>
          <a:bodyPr wrap="square" rtlCol="0">
            <a:spAutoFit/>
          </a:bodyPr>
          <a:lstStyle/>
          <a:p>
            <a:r>
              <a:rPr lang="en-US" sz="1600" dirty="0">
                <a:solidFill>
                  <a:srgbClr val="38424E"/>
                </a:solidFill>
                <a:latin typeface="Open Sans" panose="020B0606030504020204" pitchFamily="34" charset="0"/>
                <a:ea typeface="Open Sans" panose="020B0606030504020204" pitchFamily="34" charset="0"/>
                <a:cs typeface="Open Sans" panose="020B0606030504020204" pitchFamily="34" charset="0"/>
              </a:rPr>
              <a:t>A standard farmworker housing project usually requires three steps of approval:</a:t>
            </a:r>
          </a:p>
        </p:txBody>
      </p:sp>
      <p:sp>
        <p:nvSpPr>
          <p:cNvPr id="12" name="TextBox 11">
            <a:extLst>
              <a:ext uri="{FF2B5EF4-FFF2-40B4-BE49-F238E27FC236}">
                <a16:creationId xmlns:a16="http://schemas.microsoft.com/office/drawing/2014/main" id="{BDA47E8E-ABE6-1E8B-448E-C46467DDC01B}"/>
              </a:ext>
            </a:extLst>
          </p:cNvPr>
          <p:cNvSpPr txBox="1"/>
          <p:nvPr/>
        </p:nvSpPr>
        <p:spPr>
          <a:xfrm>
            <a:off x="1416524" y="1453864"/>
            <a:ext cx="2236701" cy="861774"/>
          </a:xfrm>
          <a:prstGeom prst="rect">
            <a:avLst/>
          </a:prstGeom>
          <a:noFill/>
        </p:spPr>
        <p:txBody>
          <a:bodyPr wrap="square" rtlCol="0">
            <a:spAutoFit/>
          </a:bodyPr>
          <a:lstStyle/>
          <a:p>
            <a:pPr>
              <a:lnSpc>
                <a:spcPts val="1660"/>
              </a:lnSpc>
              <a:spcAft>
                <a:spcPts val="900"/>
              </a:spcAft>
            </a:pPr>
            <a:r>
              <a:rPr lang="en-US" sz="1600" b="1" dirty="0">
                <a:solidFill>
                  <a:srgbClr val="ED4E1E"/>
                </a:solidFill>
                <a:latin typeface="Open Sans" panose="020B0606030504020204" pitchFamily="34" charset="0"/>
                <a:ea typeface="Open Sans" panose="020B0606030504020204" pitchFamily="34" charset="0"/>
                <a:cs typeface="Open Sans" panose="020B0606030504020204" pitchFamily="34" charset="0"/>
              </a:rPr>
              <a:t>STEP 1 </a:t>
            </a:r>
          </a:p>
          <a:p>
            <a:pPr>
              <a:lnSpc>
                <a:spcPts val="1660"/>
              </a:lnSpc>
              <a:spcAft>
                <a:spcPts val="900"/>
              </a:spcAft>
            </a:pPr>
            <a:r>
              <a:rPr lang="en-US" sz="1600" dirty="0">
                <a:solidFill>
                  <a:srgbClr val="ED4E1E"/>
                </a:solidFill>
                <a:latin typeface="Open Sans" panose="020B0606030504020204" pitchFamily="34" charset="0"/>
                <a:ea typeface="Open Sans" panose="020B0606030504020204" pitchFamily="34" charset="0"/>
                <a:cs typeface="Open Sans" panose="020B0606030504020204" pitchFamily="34" charset="0"/>
              </a:rPr>
              <a:t>Pre-Application Process</a:t>
            </a:r>
          </a:p>
        </p:txBody>
      </p:sp>
      <p:grpSp>
        <p:nvGrpSpPr>
          <p:cNvPr id="15" name="Group 14">
            <a:extLst>
              <a:ext uri="{FF2B5EF4-FFF2-40B4-BE49-F238E27FC236}">
                <a16:creationId xmlns:a16="http://schemas.microsoft.com/office/drawing/2014/main" id="{533DB61B-9E56-7AA3-4D17-BAC534CA2B4B}"/>
              </a:ext>
              <a:ext uri="{C183D7F6-B498-43B3-948B-1728B52AA6E4}">
                <adec:decorative xmlns:adec="http://schemas.microsoft.com/office/drawing/2017/decorative" val="1"/>
              </a:ext>
            </a:extLst>
          </p:cNvPr>
          <p:cNvGrpSpPr/>
          <p:nvPr/>
        </p:nvGrpSpPr>
        <p:grpSpPr>
          <a:xfrm>
            <a:off x="604111" y="1240773"/>
            <a:ext cx="3358648" cy="1383907"/>
            <a:chOff x="599894" y="3920375"/>
            <a:chExt cx="3358648" cy="1539433"/>
          </a:xfrm>
        </p:grpSpPr>
        <p:sp>
          <p:nvSpPr>
            <p:cNvPr id="18" name="Chevron 116">
              <a:extLst>
                <a:ext uri="{FF2B5EF4-FFF2-40B4-BE49-F238E27FC236}">
                  <a16:creationId xmlns:a16="http://schemas.microsoft.com/office/drawing/2014/main" id="{579DB174-BA4E-2094-E102-321A98AFA50D}"/>
                </a:ext>
              </a:extLst>
            </p:cNvPr>
            <p:cNvSpPr/>
            <p:nvPr/>
          </p:nvSpPr>
          <p:spPr>
            <a:xfrm>
              <a:off x="599894" y="3920375"/>
              <a:ext cx="3358648" cy="1539433"/>
            </a:xfrm>
            <a:custGeom>
              <a:avLst/>
              <a:gdLst>
                <a:gd name="connsiteX0" fmla="*/ 0 w 3358648"/>
                <a:gd name="connsiteY0" fmla="*/ 0 h 1539433"/>
                <a:gd name="connsiteX1" fmla="*/ 2588932 w 3358648"/>
                <a:gd name="connsiteY1" fmla="*/ 0 h 1539433"/>
                <a:gd name="connsiteX2" fmla="*/ 3358648 w 3358648"/>
                <a:gd name="connsiteY2" fmla="*/ 769717 h 1539433"/>
                <a:gd name="connsiteX3" fmla="*/ 2588932 w 3358648"/>
                <a:gd name="connsiteY3" fmla="*/ 1539433 h 1539433"/>
                <a:gd name="connsiteX4" fmla="*/ 0 w 3358648"/>
                <a:gd name="connsiteY4" fmla="*/ 1539433 h 1539433"/>
                <a:gd name="connsiteX5" fmla="*/ 769717 w 3358648"/>
                <a:gd name="connsiteY5" fmla="*/ 769717 h 1539433"/>
                <a:gd name="connsiteX6" fmla="*/ 0 w 3358648"/>
                <a:gd name="connsiteY6" fmla="*/ 0 h 1539433"/>
                <a:gd name="connsiteX0" fmla="*/ 0 w 3358648"/>
                <a:gd name="connsiteY0" fmla="*/ 8133 h 1547566"/>
                <a:gd name="connsiteX1" fmla="*/ 2316926 w 3358648"/>
                <a:gd name="connsiteY1" fmla="*/ 0 h 1547566"/>
                <a:gd name="connsiteX2" fmla="*/ 2588932 w 3358648"/>
                <a:gd name="connsiteY2" fmla="*/ 8133 h 1547566"/>
                <a:gd name="connsiteX3" fmla="*/ 3358648 w 3358648"/>
                <a:gd name="connsiteY3" fmla="*/ 777850 h 1547566"/>
                <a:gd name="connsiteX4" fmla="*/ 2588932 w 3358648"/>
                <a:gd name="connsiteY4" fmla="*/ 1547566 h 1547566"/>
                <a:gd name="connsiteX5" fmla="*/ 0 w 3358648"/>
                <a:gd name="connsiteY5" fmla="*/ 1547566 h 1547566"/>
                <a:gd name="connsiteX6" fmla="*/ 769717 w 3358648"/>
                <a:gd name="connsiteY6" fmla="*/ 777850 h 1547566"/>
                <a:gd name="connsiteX7" fmla="*/ 0 w 3358648"/>
                <a:gd name="connsiteY7" fmla="*/ 8133 h 1547566"/>
                <a:gd name="connsiteX0" fmla="*/ 2588932 w 3358648"/>
                <a:gd name="connsiteY0" fmla="*/ 63 h 1539496"/>
                <a:gd name="connsiteX1" fmla="*/ 3358648 w 3358648"/>
                <a:gd name="connsiteY1" fmla="*/ 769780 h 1539496"/>
                <a:gd name="connsiteX2" fmla="*/ 2588932 w 3358648"/>
                <a:gd name="connsiteY2" fmla="*/ 1539496 h 1539496"/>
                <a:gd name="connsiteX3" fmla="*/ 0 w 3358648"/>
                <a:gd name="connsiteY3" fmla="*/ 1539496 h 1539496"/>
                <a:gd name="connsiteX4" fmla="*/ 769717 w 3358648"/>
                <a:gd name="connsiteY4" fmla="*/ 769780 h 1539496"/>
                <a:gd name="connsiteX5" fmla="*/ 0 w 3358648"/>
                <a:gd name="connsiteY5" fmla="*/ 63 h 1539496"/>
                <a:gd name="connsiteX6" fmla="*/ 2408366 w 3358648"/>
                <a:gd name="connsiteY6" fmla="*/ 83370 h 1539496"/>
                <a:gd name="connsiteX0" fmla="*/ 2588932 w 3358648"/>
                <a:gd name="connsiteY0" fmla="*/ 9290 h 1548723"/>
                <a:gd name="connsiteX1" fmla="*/ 3358648 w 3358648"/>
                <a:gd name="connsiteY1" fmla="*/ 779007 h 1548723"/>
                <a:gd name="connsiteX2" fmla="*/ 2588932 w 3358648"/>
                <a:gd name="connsiteY2" fmla="*/ 1548723 h 1548723"/>
                <a:gd name="connsiteX3" fmla="*/ 0 w 3358648"/>
                <a:gd name="connsiteY3" fmla="*/ 1548723 h 1548723"/>
                <a:gd name="connsiteX4" fmla="*/ 769717 w 3358648"/>
                <a:gd name="connsiteY4" fmla="*/ 779007 h 1548723"/>
                <a:gd name="connsiteX5" fmla="*/ 0 w 3358648"/>
                <a:gd name="connsiteY5" fmla="*/ 9290 h 1548723"/>
                <a:gd name="connsiteX6" fmla="*/ 2408366 w 3358648"/>
                <a:gd name="connsiteY6" fmla="*/ 0 h 1548723"/>
                <a:gd name="connsiteX0" fmla="*/ 2588932 w 3358648"/>
                <a:gd name="connsiteY0" fmla="*/ 0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623656 w 3358648"/>
                <a:gd name="connsiteY0" fmla="*/ 34724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954199 w 3358648"/>
                <a:gd name="connsiteY6" fmla="*/ 20122 h 1539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8648" h="1539433">
                  <a:moveTo>
                    <a:pt x="2710283" y="121351"/>
                  </a:moveTo>
                  <a:lnTo>
                    <a:pt x="3358648" y="769717"/>
                  </a:lnTo>
                  <a:lnTo>
                    <a:pt x="2588932" y="1539433"/>
                  </a:lnTo>
                  <a:lnTo>
                    <a:pt x="0" y="1539433"/>
                  </a:lnTo>
                  <a:lnTo>
                    <a:pt x="769717" y="769717"/>
                  </a:lnTo>
                  <a:lnTo>
                    <a:pt x="0" y="0"/>
                  </a:lnTo>
                  <a:lnTo>
                    <a:pt x="2954199" y="20122"/>
                  </a:lnTo>
                </a:path>
              </a:pathLst>
            </a:custGeom>
            <a:noFill/>
            <a:ln w="2540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23" name="Straight Arrow Connector 22">
              <a:extLst>
                <a:ext uri="{FF2B5EF4-FFF2-40B4-BE49-F238E27FC236}">
                  <a16:creationId xmlns:a16="http://schemas.microsoft.com/office/drawing/2014/main" id="{00764FF8-5F99-0938-3424-9D2BDEFADB82}"/>
                </a:ext>
              </a:extLst>
            </p:cNvPr>
            <p:cNvCxnSpPr>
              <a:cxnSpLocks/>
            </p:cNvCxnSpPr>
            <p:nvPr/>
          </p:nvCxnSpPr>
          <p:spPr>
            <a:xfrm>
              <a:off x="3578054" y="3934814"/>
              <a:ext cx="46570" cy="0"/>
            </a:xfrm>
            <a:prstGeom prst="straightConnector1">
              <a:avLst/>
            </a:prstGeom>
            <a:ln w="25400">
              <a:solidFill>
                <a:srgbClr val="ED4E1E"/>
              </a:solidFill>
              <a:tailEnd type="triangle"/>
            </a:ln>
          </p:spPr>
          <p:style>
            <a:lnRef idx="1">
              <a:schemeClr val="accent1"/>
            </a:lnRef>
            <a:fillRef idx="0">
              <a:schemeClr val="accent1"/>
            </a:fillRef>
            <a:effectRef idx="0">
              <a:schemeClr val="accent1"/>
            </a:effectRef>
            <a:fontRef idx="minor">
              <a:schemeClr val="tx1"/>
            </a:fontRef>
          </p:style>
        </p:cxnSp>
      </p:grpSp>
      <p:sp>
        <p:nvSpPr>
          <p:cNvPr id="5" name="Rectangle 4">
            <a:extLst>
              <a:ext uri="{FF2B5EF4-FFF2-40B4-BE49-F238E27FC236}">
                <a16:creationId xmlns:a16="http://schemas.microsoft.com/office/drawing/2014/main" id="{5D5F64BC-853C-82BF-864D-D426016E2217}"/>
              </a:ext>
            </a:extLst>
          </p:cNvPr>
          <p:cNvSpPr/>
          <p:nvPr/>
        </p:nvSpPr>
        <p:spPr>
          <a:xfrm>
            <a:off x="599894" y="2690236"/>
            <a:ext cx="2620256" cy="1073096"/>
          </a:xfrm>
          <a:prstGeom prst="rect">
            <a:avLst/>
          </a:prstGeom>
          <a:solidFill>
            <a:srgbClr val="ED4E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Initial meeting with Planning department to review proposed development</a:t>
            </a:r>
            <a:endPar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a:extLst>
              <a:ext uri="{FF2B5EF4-FFF2-40B4-BE49-F238E27FC236}">
                <a16:creationId xmlns:a16="http://schemas.microsoft.com/office/drawing/2014/main" id="{25C53A13-BF8C-AF29-36AB-AB40C562314B}"/>
              </a:ext>
            </a:extLst>
          </p:cNvPr>
          <p:cNvSpPr/>
          <p:nvPr/>
        </p:nvSpPr>
        <p:spPr>
          <a:xfrm>
            <a:off x="599894" y="3832876"/>
            <a:ext cx="2620256" cy="1073096"/>
          </a:xfrm>
          <a:prstGeom prst="rect">
            <a:avLst/>
          </a:prstGeom>
          <a:solidFill>
            <a:srgbClr val="ED4E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Initial conversations </a:t>
            </a:r>
            <a:b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with Environmental </a:t>
            </a:r>
            <a:b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Health department</a:t>
            </a:r>
          </a:p>
        </p:txBody>
      </p:sp>
      <p:sp>
        <p:nvSpPr>
          <p:cNvPr id="2" name="Rectangle 1">
            <a:extLst>
              <a:ext uri="{FF2B5EF4-FFF2-40B4-BE49-F238E27FC236}">
                <a16:creationId xmlns:a16="http://schemas.microsoft.com/office/drawing/2014/main" id="{EB0CF7A8-D060-512C-BB5A-79EDBD584737}"/>
              </a:ext>
            </a:extLst>
          </p:cNvPr>
          <p:cNvSpPr/>
          <p:nvPr/>
        </p:nvSpPr>
        <p:spPr>
          <a:xfrm>
            <a:off x="581064" y="5004062"/>
            <a:ext cx="2624473" cy="2218671"/>
          </a:xfrm>
          <a:prstGeom prst="rect">
            <a:avLst/>
          </a:prstGeom>
          <a:solidFill>
            <a:srgbClr val="ED4E1E">
              <a:alpha val="25000"/>
            </a:srgbClr>
          </a:solidFill>
          <a:ln w="2540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lIns="91440" rIns="91440" rtlCol="0" anchor="ctr"/>
          <a:lstStyle/>
          <a:p>
            <a:pPr>
              <a:lnSpc>
                <a:spcPts val="164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Note: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This resource is designed to help people who are interested in farmworker housing understand major hurdles and barriers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early in the development process.</a:t>
            </a:r>
          </a:p>
          <a:p>
            <a:endPar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This roadmap also clarifies local and state considerations for farmworker housing.</a:t>
            </a: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BF923FA0-3EF0-6DD6-F6EA-BDBEC5202849}"/>
              </a:ext>
            </a:extLst>
          </p:cNvPr>
          <p:cNvSpPr txBox="1"/>
          <p:nvPr/>
        </p:nvSpPr>
        <p:spPr>
          <a:xfrm>
            <a:off x="4151268" y="1453864"/>
            <a:ext cx="2294731" cy="861774"/>
          </a:xfrm>
          <a:prstGeom prst="rect">
            <a:avLst/>
          </a:prstGeom>
          <a:noFill/>
        </p:spPr>
        <p:txBody>
          <a:bodyPr wrap="square" rtlCol="0">
            <a:spAutoFit/>
          </a:bodyPr>
          <a:lstStyle/>
          <a:p>
            <a:pPr>
              <a:lnSpc>
                <a:spcPts val="1660"/>
              </a:lnSpc>
              <a:spcAft>
                <a:spcPts val="900"/>
              </a:spcAft>
            </a:pPr>
            <a:r>
              <a:rPr lang="en-US" sz="1600" b="1" dirty="0">
                <a:solidFill>
                  <a:srgbClr val="1C90D9"/>
                </a:solidFill>
                <a:latin typeface="Open Sans" panose="020B0606030504020204" pitchFamily="34" charset="0"/>
                <a:ea typeface="Open Sans" panose="020B0606030504020204" pitchFamily="34" charset="0"/>
                <a:cs typeface="Open Sans" panose="020B0606030504020204" pitchFamily="34" charset="0"/>
              </a:rPr>
              <a:t>STEP 2 </a:t>
            </a:r>
          </a:p>
          <a:p>
            <a:pPr>
              <a:lnSpc>
                <a:spcPts val="1660"/>
              </a:lnSpc>
              <a:spcAft>
                <a:spcPts val="900"/>
              </a:spcAft>
            </a:pPr>
            <a:r>
              <a:rPr lang="en-US" sz="1600" dirty="0">
                <a:solidFill>
                  <a:srgbClr val="1C90D9"/>
                </a:solidFill>
                <a:latin typeface="Open Sans" panose="020B0606030504020204" pitchFamily="34" charset="0"/>
                <a:ea typeface="Open Sans" panose="020B0606030504020204" pitchFamily="34" charset="0"/>
                <a:cs typeface="Open Sans" panose="020B0606030504020204" pitchFamily="34" charset="0"/>
              </a:rPr>
              <a:t>Planning and </a:t>
            </a:r>
            <a:br>
              <a:rPr lang="en-US" sz="1600" dirty="0">
                <a:solidFill>
                  <a:srgbClr val="1C90D9"/>
                </a:solidFill>
                <a:latin typeface="Open Sans" panose="020B0606030504020204" pitchFamily="34" charset="0"/>
                <a:ea typeface="Open Sans" panose="020B0606030504020204" pitchFamily="34" charset="0"/>
                <a:cs typeface="Open Sans" panose="020B0606030504020204" pitchFamily="34" charset="0"/>
              </a:rPr>
            </a:br>
            <a:r>
              <a:rPr lang="en-US" sz="1600" dirty="0">
                <a:solidFill>
                  <a:srgbClr val="1C90D9"/>
                </a:solidFill>
                <a:latin typeface="Open Sans" panose="020B0606030504020204" pitchFamily="34" charset="0"/>
                <a:ea typeface="Open Sans" panose="020B0606030504020204" pitchFamily="34" charset="0"/>
                <a:cs typeface="Open Sans" panose="020B0606030504020204" pitchFamily="34" charset="0"/>
              </a:rPr>
              <a:t>Environmental Review</a:t>
            </a:r>
          </a:p>
        </p:txBody>
      </p:sp>
      <p:grpSp>
        <p:nvGrpSpPr>
          <p:cNvPr id="24" name="Group 23">
            <a:extLst>
              <a:ext uri="{FF2B5EF4-FFF2-40B4-BE49-F238E27FC236}">
                <a16:creationId xmlns:a16="http://schemas.microsoft.com/office/drawing/2014/main" id="{53817288-E23B-7D47-3DAB-9EB30312489E}"/>
              </a:ext>
              <a:ext uri="{C183D7F6-B498-43B3-948B-1728B52AA6E4}">
                <adec:decorative xmlns:adec="http://schemas.microsoft.com/office/drawing/2017/decorative" val="1"/>
              </a:ext>
            </a:extLst>
          </p:cNvPr>
          <p:cNvGrpSpPr/>
          <p:nvPr/>
        </p:nvGrpSpPr>
        <p:grpSpPr>
          <a:xfrm>
            <a:off x="3397415" y="1266096"/>
            <a:ext cx="3410659" cy="1358584"/>
            <a:chOff x="3393198" y="3945720"/>
            <a:chExt cx="3410659" cy="1541769"/>
          </a:xfrm>
        </p:grpSpPr>
        <p:cxnSp>
          <p:nvCxnSpPr>
            <p:cNvPr id="25" name="Straight Connector 24">
              <a:extLst>
                <a:ext uri="{FF2B5EF4-FFF2-40B4-BE49-F238E27FC236}">
                  <a16:creationId xmlns:a16="http://schemas.microsoft.com/office/drawing/2014/main" id="{637CE347-95A7-8C1E-F0A8-B3F6CECC6421}"/>
                </a:ext>
              </a:extLst>
            </p:cNvPr>
            <p:cNvCxnSpPr>
              <a:cxnSpLocks/>
            </p:cNvCxnSpPr>
            <p:nvPr/>
          </p:nvCxnSpPr>
          <p:spPr>
            <a:xfrm>
              <a:off x="3713967" y="3945720"/>
              <a:ext cx="2276438" cy="13587"/>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A412660-F688-C680-C2A4-72E30D246BB4}"/>
                </a:ext>
              </a:extLst>
            </p:cNvPr>
            <p:cNvCxnSpPr>
              <a:cxnSpLocks/>
            </p:cNvCxnSpPr>
            <p:nvPr/>
          </p:nvCxnSpPr>
          <p:spPr>
            <a:xfrm>
              <a:off x="3393198" y="5484888"/>
              <a:ext cx="2597207" cy="2601"/>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C324E23-6F76-F474-FA45-454B575CD468}"/>
                </a:ext>
              </a:extLst>
            </p:cNvPr>
            <p:cNvCxnSpPr>
              <a:cxnSpLocks/>
            </p:cNvCxnSpPr>
            <p:nvPr/>
          </p:nvCxnSpPr>
          <p:spPr>
            <a:xfrm>
              <a:off x="3484638" y="4036887"/>
              <a:ext cx="678277" cy="678280"/>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748ABD8-5086-D759-AE95-60636B0B9B83}"/>
                </a:ext>
              </a:extLst>
            </p:cNvPr>
            <p:cNvCxnSpPr>
              <a:cxnSpLocks/>
            </p:cNvCxnSpPr>
            <p:nvPr/>
          </p:nvCxnSpPr>
          <p:spPr>
            <a:xfrm flipV="1">
              <a:off x="3393198" y="4710804"/>
              <a:ext cx="765541" cy="774082"/>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D02140A-61A5-77EB-3026-643E753AE2D8}"/>
                </a:ext>
              </a:extLst>
            </p:cNvPr>
            <p:cNvCxnSpPr>
              <a:cxnSpLocks/>
            </p:cNvCxnSpPr>
            <p:nvPr/>
          </p:nvCxnSpPr>
          <p:spPr>
            <a:xfrm flipV="1">
              <a:off x="5986086" y="4653823"/>
              <a:ext cx="778026" cy="831067"/>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FCE15B5-9097-6342-F8FC-CF672285262A}"/>
                </a:ext>
              </a:extLst>
            </p:cNvPr>
            <p:cNvCxnSpPr>
              <a:cxnSpLocks/>
            </p:cNvCxnSpPr>
            <p:nvPr/>
          </p:nvCxnSpPr>
          <p:spPr>
            <a:xfrm>
              <a:off x="5985089" y="3953993"/>
              <a:ext cx="648913" cy="650183"/>
            </a:xfrm>
            <a:prstGeom prst="line">
              <a:avLst/>
            </a:prstGeom>
            <a:ln w="25400">
              <a:solidFill>
                <a:srgbClr val="1C90D9"/>
              </a:solidFill>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1C6151D7-E7C8-5317-0880-1E9F6E80B769}"/>
                </a:ext>
              </a:extLst>
            </p:cNvPr>
            <p:cNvCxnSpPr>
              <a:cxnSpLocks/>
            </p:cNvCxnSpPr>
            <p:nvPr/>
          </p:nvCxnSpPr>
          <p:spPr>
            <a:xfrm flipV="1">
              <a:off x="6747372" y="4609465"/>
              <a:ext cx="56485" cy="61950"/>
            </a:xfrm>
            <a:prstGeom prst="straightConnector1">
              <a:avLst/>
            </a:prstGeom>
            <a:ln w="25400">
              <a:solidFill>
                <a:srgbClr val="1C90D9"/>
              </a:solidFill>
              <a:tailEnd type="triangle"/>
            </a:ln>
          </p:spPr>
          <p:style>
            <a:lnRef idx="1">
              <a:schemeClr val="accent1"/>
            </a:lnRef>
            <a:fillRef idx="0">
              <a:schemeClr val="accent1"/>
            </a:fillRef>
            <a:effectRef idx="0">
              <a:schemeClr val="accent1"/>
            </a:effectRef>
            <a:fontRef idx="minor">
              <a:schemeClr val="tx1"/>
            </a:fontRef>
          </p:style>
        </p:cxnSp>
      </p:grpSp>
      <p:sp>
        <p:nvSpPr>
          <p:cNvPr id="7" name="Rectangle 6">
            <a:extLst>
              <a:ext uri="{FF2B5EF4-FFF2-40B4-BE49-F238E27FC236}">
                <a16:creationId xmlns:a16="http://schemas.microsoft.com/office/drawing/2014/main" id="{99479967-5B87-5B25-FCC4-AFB7CE608787}"/>
              </a:ext>
            </a:extLst>
          </p:cNvPr>
          <p:cNvSpPr/>
          <p:nvPr/>
        </p:nvSpPr>
        <p:spPr>
          <a:xfrm>
            <a:off x="3385625" y="2690236"/>
            <a:ext cx="2620256" cy="1073096"/>
          </a:xfrm>
          <a:prstGeom prst="rect">
            <a:avLst/>
          </a:prstGeom>
          <a:solidFill>
            <a:srgbClr val="1D90D9"/>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rtlCol="0" anchor="ctr"/>
          <a:lstStyle/>
          <a:p>
            <a:pPr algn="ct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Submit application </a:t>
            </a:r>
            <a:b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to Planning Department</a:t>
            </a:r>
          </a:p>
        </p:txBody>
      </p:sp>
      <p:sp>
        <p:nvSpPr>
          <p:cNvPr id="8" name="Rectangle 7">
            <a:extLst>
              <a:ext uri="{FF2B5EF4-FFF2-40B4-BE49-F238E27FC236}">
                <a16:creationId xmlns:a16="http://schemas.microsoft.com/office/drawing/2014/main" id="{0B745508-FC41-C5C0-92F7-5520D7B62079}"/>
              </a:ext>
            </a:extLst>
          </p:cNvPr>
          <p:cNvSpPr/>
          <p:nvPr/>
        </p:nvSpPr>
        <p:spPr>
          <a:xfrm>
            <a:off x="3385625" y="3832876"/>
            <a:ext cx="2620256" cy="1073096"/>
          </a:xfrm>
          <a:prstGeom prst="rect">
            <a:avLst/>
          </a:prstGeom>
          <a:solidFill>
            <a:srgbClr val="1C90D9"/>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rtlCol="0" anchor="ctr"/>
          <a:lstStyle/>
          <a:p>
            <a:pPr algn="ctr">
              <a:spcAft>
                <a:spcPts val="900"/>
              </a:spcAft>
            </a:pPr>
            <a: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Review by </a:t>
            </a:r>
            <a:b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applicable agencies</a:t>
            </a:r>
          </a:p>
          <a:p>
            <a:pPr algn="ctr">
              <a:spcAft>
                <a:spcPts val="900"/>
              </a:spcAft>
            </a:pPr>
            <a: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Edits &amp; Resubmission </a:t>
            </a:r>
            <a:b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2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(if applicable)</a:t>
            </a:r>
            <a:endPar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6" name="Rectangle 15">
            <a:extLst>
              <a:ext uri="{FF2B5EF4-FFF2-40B4-BE49-F238E27FC236}">
                <a16:creationId xmlns:a16="http://schemas.microsoft.com/office/drawing/2014/main" id="{41BD3081-F0A6-5272-D318-2C1E6262C5BB}"/>
              </a:ext>
            </a:extLst>
          </p:cNvPr>
          <p:cNvSpPr/>
          <p:nvPr/>
        </p:nvSpPr>
        <p:spPr>
          <a:xfrm>
            <a:off x="3385625" y="4975515"/>
            <a:ext cx="2620256" cy="1073096"/>
          </a:xfrm>
          <a:prstGeom prst="rect">
            <a:avLst/>
          </a:prstGeom>
          <a:solidFill>
            <a:srgbClr val="1C90D9"/>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rtlCol="0" anchor="ctr"/>
          <a:lstStyle/>
          <a:p>
            <a:pPr algn="ctr">
              <a:spcAft>
                <a:spcPts val="600"/>
              </a:spcAft>
            </a:pPr>
            <a: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Public Hearing</a:t>
            </a:r>
            <a:b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2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(if applicable)</a:t>
            </a:r>
            <a:endPar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7" name="Rectangle 16">
            <a:extLst>
              <a:ext uri="{FF2B5EF4-FFF2-40B4-BE49-F238E27FC236}">
                <a16:creationId xmlns:a16="http://schemas.microsoft.com/office/drawing/2014/main" id="{9C610389-ABA9-C871-2009-121FCF2D4A1E}"/>
              </a:ext>
            </a:extLst>
          </p:cNvPr>
          <p:cNvSpPr/>
          <p:nvPr/>
        </p:nvSpPr>
        <p:spPr>
          <a:xfrm>
            <a:off x="3385625" y="6118154"/>
            <a:ext cx="2620256" cy="1073096"/>
          </a:xfrm>
          <a:prstGeom prst="rect">
            <a:avLst/>
          </a:prstGeom>
          <a:solidFill>
            <a:srgbClr val="1C90D9"/>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rtlCol="0" anchor="ctr"/>
          <a:lstStyle/>
          <a:p>
            <a:pPr algn="ctr">
              <a:spcAft>
                <a:spcPts val="600"/>
              </a:spcAft>
            </a:pP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Planning Permit Approval</a:t>
            </a:r>
          </a:p>
        </p:txBody>
      </p:sp>
      <p:sp>
        <p:nvSpPr>
          <p:cNvPr id="35" name="Star: 5 Points 102">
            <a:extLst>
              <a:ext uri="{FF2B5EF4-FFF2-40B4-BE49-F238E27FC236}">
                <a16:creationId xmlns:a16="http://schemas.microsoft.com/office/drawing/2014/main" id="{A467C956-B720-D1C2-C700-3095FEC8BAC1}"/>
              </a:ext>
              <a:ext uri="{C183D7F6-B498-43B3-948B-1728B52AA6E4}">
                <adec:decorative xmlns:adec="http://schemas.microsoft.com/office/drawing/2017/decorative" val="1"/>
              </a:ext>
            </a:extLst>
          </p:cNvPr>
          <p:cNvSpPr/>
          <p:nvPr/>
        </p:nvSpPr>
        <p:spPr>
          <a:xfrm>
            <a:off x="5666114" y="6181381"/>
            <a:ext cx="288758" cy="252663"/>
          </a:xfrm>
          <a:prstGeom prst="star5">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4" name="TextBox 13">
            <a:extLst>
              <a:ext uri="{FF2B5EF4-FFF2-40B4-BE49-F238E27FC236}">
                <a16:creationId xmlns:a16="http://schemas.microsoft.com/office/drawing/2014/main" id="{5EA64890-861D-A55C-2BA3-4566101EEFCF}"/>
              </a:ext>
            </a:extLst>
          </p:cNvPr>
          <p:cNvSpPr txBox="1"/>
          <p:nvPr/>
        </p:nvSpPr>
        <p:spPr>
          <a:xfrm>
            <a:off x="6927152" y="1453864"/>
            <a:ext cx="2406236" cy="861774"/>
          </a:xfrm>
          <a:prstGeom prst="rect">
            <a:avLst/>
          </a:prstGeom>
          <a:noFill/>
        </p:spPr>
        <p:txBody>
          <a:bodyPr wrap="square" rtlCol="0">
            <a:spAutoFit/>
          </a:bodyPr>
          <a:lstStyle/>
          <a:p>
            <a:pPr>
              <a:lnSpc>
                <a:spcPts val="1660"/>
              </a:lnSpc>
              <a:spcAft>
                <a:spcPts val="900"/>
              </a:spcAft>
            </a:pPr>
            <a:r>
              <a:rPr lang="en-US" sz="1600" b="1" dirty="0">
                <a:solidFill>
                  <a:srgbClr val="2DC4B2"/>
                </a:solidFill>
                <a:latin typeface="Open Sans" panose="020B0606030504020204" pitchFamily="34" charset="0"/>
                <a:ea typeface="Open Sans" panose="020B0606030504020204" pitchFamily="34" charset="0"/>
                <a:cs typeface="Open Sans" panose="020B0606030504020204" pitchFamily="34" charset="0"/>
              </a:rPr>
              <a:t>STEP 3 </a:t>
            </a:r>
          </a:p>
          <a:p>
            <a:pPr>
              <a:lnSpc>
                <a:spcPts val="1660"/>
              </a:lnSpc>
              <a:spcAft>
                <a:spcPts val="900"/>
              </a:spcAft>
            </a:pPr>
            <a:r>
              <a:rPr lang="en-US" sz="1600" dirty="0">
                <a:solidFill>
                  <a:srgbClr val="2DC4B2"/>
                </a:solidFill>
                <a:latin typeface="Open Sans" panose="020B0606030504020204" pitchFamily="34" charset="0"/>
                <a:ea typeface="Open Sans" panose="020B0606030504020204" pitchFamily="34" charset="0"/>
                <a:cs typeface="Open Sans" panose="020B0606030504020204" pitchFamily="34" charset="0"/>
              </a:rPr>
              <a:t>Building Permit</a:t>
            </a:r>
            <a:br>
              <a:rPr lang="en-US" sz="1600" dirty="0">
                <a:solidFill>
                  <a:srgbClr val="2DC4B2"/>
                </a:solidFill>
                <a:latin typeface="Open Sans" panose="020B0606030504020204" pitchFamily="34" charset="0"/>
                <a:ea typeface="Open Sans" panose="020B0606030504020204" pitchFamily="34" charset="0"/>
                <a:cs typeface="Open Sans" panose="020B0606030504020204" pitchFamily="34" charset="0"/>
              </a:rPr>
            </a:br>
            <a:r>
              <a:rPr lang="en-US" sz="1600" dirty="0">
                <a:solidFill>
                  <a:srgbClr val="2DC4B2"/>
                </a:solidFill>
                <a:latin typeface="Open Sans" panose="020B0606030504020204" pitchFamily="34" charset="0"/>
                <a:ea typeface="Open Sans" panose="020B0606030504020204" pitchFamily="34" charset="0"/>
                <a:cs typeface="Open Sans" panose="020B0606030504020204" pitchFamily="34" charset="0"/>
              </a:rPr>
              <a:t>Application &amp; Approval </a:t>
            </a:r>
          </a:p>
        </p:txBody>
      </p:sp>
      <p:sp>
        <p:nvSpPr>
          <p:cNvPr id="32" name="Chevron 116">
            <a:extLst>
              <a:ext uri="{FF2B5EF4-FFF2-40B4-BE49-F238E27FC236}">
                <a16:creationId xmlns:a16="http://schemas.microsoft.com/office/drawing/2014/main" id="{9D4F933D-E0B5-DA40-5171-51BC3624E7EC}"/>
              </a:ext>
              <a:ext uri="{C183D7F6-B498-43B3-948B-1728B52AA6E4}">
                <adec:decorative xmlns:adec="http://schemas.microsoft.com/office/drawing/2017/decorative" val="1"/>
              </a:ext>
            </a:extLst>
          </p:cNvPr>
          <p:cNvSpPr/>
          <p:nvPr/>
        </p:nvSpPr>
        <p:spPr>
          <a:xfrm>
            <a:off x="6153332" y="1262039"/>
            <a:ext cx="3490399" cy="1350335"/>
          </a:xfrm>
          <a:custGeom>
            <a:avLst/>
            <a:gdLst>
              <a:gd name="connsiteX0" fmla="*/ 0 w 3358648"/>
              <a:gd name="connsiteY0" fmla="*/ 0 h 1539433"/>
              <a:gd name="connsiteX1" fmla="*/ 2588932 w 3358648"/>
              <a:gd name="connsiteY1" fmla="*/ 0 h 1539433"/>
              <a:gd name="connsiteX2" fmla="*/ 3358648 w 3358648"/>
              <a:gd name="connsiteY2" fmla="*/ 769717 h 1539433"/>
              <a:gd name="connsiteX3" fmla="*/ 2588932 w 3358648"/>
              <a:gd name="connsiteY3" fmla="*/ 1539433 h 1539433"/>
              <a:gd name="connsiteX4" fmla="*/ 0 w 3358648"/>
              <a:gd name="connsiteY4" fmla="*/ 1539433 h 1539433"/>
              <a:gd name="connsiteX5" fmla="*/ 769717 w 3358648"/>
              <a:gd name="connsiteY5" fmla="*/ 769717 h 1539433"/>
              <a:gd name="connsiteX6" fmla="*/ 0 w 3358648"/>
              <a:gd name="connsiteY6" fmla="*/ 0 h 1539433"/>
              <a:gd name="connsiteX0" fmla="*/ 0 w 3358648"/>
              <a:gd name="connsiteY0" fmla="*/ 8133 h 1547566"/>
              <a:gd name="connsiteX1" fmla="*/ 2316926 w 3358648"/>
              <a:gd name="connsiteY1" fmla="*/ 0 h 1547566"/>
              <a:gd name="connsiteX2" fmla="*/ 2588932 w 3358648"/>
              <a:gd name="connsiteY2" fmla="*/ 8133 h 1547566"/>
              <a:gd name="connsiteX3" fmla="*/ 3358648 w 3358648"/>
              <a:gd name="connsiteY3" fmla="*/ 777850 h 1547566"/>
              <a:gd name="connsiteX4" fmla="*/ 2588932 w 3358648"/>
              <a:gd name="connsiteY4" fmla="*/ 1547566 h 1547566"/>
              <a:gd name="connsiteX5" fmla="*/ 0 w 3358648"/>
              <a:gd name="connsiteY5" fmla="*/ 1547566 h 1547566"/>
              <a:gd name="connsiteX6" fmla="*/ 769717 w 3358648"/>
              <a:gd name="connsiteY6" fmla="*/ 777850 h 1547566"/>
              <a:gd name="connsiteX7" fmla="*/ 0 w 3358648"/>
              <a:gd name="connsiteY7" fmla="*/ 8133 h 1547566"/>
              <a:gd name="connsiteX0" fmla="*/ 2588932 w 3358648"/>
              <a:gd name="connsiteY0" fmla="*/ 63 h 1539496"/>
              <a:gd name="connsiteX1" fmla="*/ 3358648 w 3358648"/>
              <a:gd name="connsiteY1" fmla="*/ 769780 h 1539496"/>
              <a:gd name="connsiteX2" fmla="*/ 2588932 w 3358648"/>
              <a:gd name="connsiteY2" fmla="*/ 1539496 h 1539496"/>
              <a:gd name="connsiteX3" fmla="*/ 0 w 3358648"/>
              <a:gd name="connsiteY3" fmla="*/ 1539496 h 1539496"/>
              <a:gd name="connsiteX4" fmla="*/ 769717 w 3358648"/>
              <a:gd name="connsiteY4" fmla="*/ 769780 h 1539496"/>
              <a:gd name="connsiteX5" fmla="*/ 0 w 3358648"/>
              <a:gd name="connsiteY5" fmla="*/ 63 h 1539496"/>
              <a:gd name="connsiteX6" fmla="*/ 2408366 w 3358648"/>
              <a:gd name="connsiteY6" fmla="*/ 83370 h 1539496"/>
              <a:gd name="connsiteX0" fmla="*/ 2588932 w 3358648"/>
              <a:gd name="connsiteY0" fmla="*/ 9290 h 1548723"/>
              <a:gd name="connsiteX1" fmla="*/ 3358648 w 3358648"/>
              <a:gd name="connsiteY1" fmla="*/ 779007 h 1548723"/>
              <a:gd name="connsiteX2" fmla="*/ 2588932 w 3358648"/>
              <a:gd name="connsiteY2" fmla="*/ 1548723 h 1548723"/>
              <a:gd name="connsiteX3" fmla="*/ 0 w 3358648"/>
              <a:gd name="connsiteY3" fmla="*/ 1548723 h 1548723"/>
              <a:gd name="connsiteX4" fmla="*/ 769717 w 3358648"/>
              <a:gd name="connsiteY4" fmla="*/ 779007 h 1548723"/>
              <a:gd name="connsiteX5" fmla="*/ 0 w 3358648"/>
              <a:gd name="connsiteY5" fmla="*/ 9290 h 1548723"/>
              <a:gd name="connsiteX6" fmla="*/ 2408366 w 3358648"/>
              <a:gd name="connsiteY6" fmla="*/ 0 h 1548723"/>
              <a:gd name="connsiteX0" fmla="*/ 2588932 w 3358648"/>
              <a:gd name="connsiteY0" fmla="*/ 0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623656 w 3358648"/>
              <a:gd name="connsiteY0" fmla="*/ 34724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396791 w 3358648"/>
              <a:gd name="connsiteY6" fmla="*/ 13859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954199 w 3358648"/>
              <a:gd name="connsiteY6" fmla="*/ 20122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0 w 3358648"/>
              <a:gd name="connsiteY5" fmla="*/ 0 h 1539433"/>
              <a:gd name="connsiteX6" fmla="*/ 2661804 w 3358648"/>
              <a:gd name="connsiteY6" fmla="*/ 25438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565345 w 3358648"/>
              <a:gd name="connsiteY5" fmla="*/ 577197 h 1539433"/>
              <a:gd name="connsiteX6" fmla="*/ 0 w 3358648"/>
              <a:gd name="connsiteY6" fmla="*/ 0 h 1539433"/>
              <a:gd name="connsiteX7" fmla="*/ 2661804 w 3358648"/>
              <a:gd name="connsiteY7" fmla="*/ 25438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565345 w 3358648"/>
              <a:gd name="connsiteY5" fmla="*/ 577197 h 1539433"/>
              <a:gd name="connsiteX6" fmla="*/ 0 w 3358648"/>
              <a:gd name="connsiteY6" fmla="*/ 0 h 1539433"/>
              <a:gd name="connsiteX7" fmla="*/ 2613958 w 3358648"/>
              <a:gd name="connsiteY7" fmla="*/ 30754 h 1539433"/>
              <a:gd name="connsiteX0" fmla="*/ 2710283 w 3358648"/>
              <a:gd name="connsiteY0" fmla="*/ 121351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565345 w 3358648"/>
              <a:gd name="connsiteY5" fmla="*/ 577197 h 1539433"/>
              <a:gd name="connsiteX6" fmla="*/ 0 w 3358648"/>
              <a:gd name="connsiteY6" fmla="*/ 0 h 1539433"/>
              <a:gd name="connsiteX7" fmla="*/ 2613958 w 3358648"/>
              <a:gd name="connsiteY7" fmla="*/ 30754 h 1539433"/>
              <a:gd name="connsiteX8" fmla="*/ 2710283 w 3358648"/>
              <a:gd name="connsiteY8" fmla="*/ 121351 h 1539433"/>
              <a:gd name="connsiteX0" fmla="*/ 2613958 w 3358648"/>
              <a:gd name="connsiteY0" fmla="*/ 30754 h 1539433"/>
              <a:gd name="connsiteX1" fmla="*/ 3358648 w 3358648"/>
              <a:gd name="connsiteY1" fmla="*/ 769717 h 1539433"/>
              <a:gd name="connsiteX2" fmla="*/ 2588932 w 3358648"/>
              <a:gd name="connsiteY2" fmla="*/ 1539433 h 1539433"/>
              <a:gd name="connsiteX3" fmla="*/ 0 w 3358648"/>
              <a:gd name="connsiteY3" fmla="*/ 1539433 h 1539433"/>
              <a:gd name="connsiteX4" fmla="*/ 769717 w 3358648"/>
              <a:gd name="connsiteY4" fmla="*/ 769717 h 1539433"/>
              <a:gd name="connsiteX5" fmla="*/ 565345 w 3358648"/>
              <a:gd name="connsiteY5" fmla="*/ 577197 h 1539433"/>
              <a:gd name="connsiteX6" fmla="*/ 0 w 3358648"/>
              <a:gd name="connsiteY6" fmla="*/ 0 h 1539433"/>
              <a:gd name="connsiteX7" fmla="*/ 2613958 w 3358648"/>
              <a:gd name="connsiteY7" fmla="*/ 30754 h 1539433"/>
              <a:gd name="connsiteX0" fmla="*/ 565345 w 3358648"/>
              <a:gd name="connsiteY0" fmla="*/ 577197 h 1539433"/>
              <a:gd name="connsiteX1" fmla="*/ 0 w 3358648"/>
              <a:gd name="connsiteY1" fmla="*/ 0 h 1539433"/>
              <a:gd name="connsiteX2" fmla="*/ 2613958 w 3358648"/>
              <a:gd name="connsiteY2" fmla="*/ 30754 h 1539433"/>
              <a:gd name="connsiteX3" fmla="*/ 3358648 w 3358648"/>
              <a:gd name="connsiteY3" fmla="*/ 769717 h 1539433"/>
              <a:gd name="connsiteX4" fmla="*/ 2588932 w 3358648"/>
              <a:gd name="connsiteY4" fmla="*/ 1539433 h 1539433"/>
              <a:gd name="connsiteX5" fmla="*/ 0 w 3358648"/>
              <a:gd name="connsiteY5" fmla="*/ 1539433 h 1539433"/>
              <a:gd name="connsiteX6" fmla="*/ 861157 w 3358648"/>
              <a:gd name="connsiteY6" fmla="*/ 861157 h 1539433"/>
              <a:gd name="connsiteX0" fmla="*/ 565345 w 3358648"/>
              <a:gd name="connsiteY0" fmla="*/ 577197 h 1539433"/>
              <a:gd name="connsiteX1" fmla="*/ 0 w 3358648"/>
              <a:gd name="connsiteY1" fmla="*/ 0 h 1539433"/>
              <a:gd name="connsiteX2" fmla="*/ 2613958 w 3358648"/>
              <a:gd name="connsiteY2" fmla="*/ 30754 h 1539433"/>
              <a:gd name="connsiteX3" fmla="*/ 3358648 w 3358648"/>
              <a:gd name="connsiteY3" fmla="*/ 769717 h 1539433"/>
              <a:gd name="connsiteX4" fmla="*/ 2588932 w 3358648"/>
              <a:gd name="connsiteY4" fmla="*/ 1539433 h 1539433"/>
              <a:gd name="connsiteX5" fmla="*/ 0 w 3358648"/>
              <a:gd name="connsiteY5" fmla="*/ 1539433 h 1539433"/>
              <a:gd name="connsiteX6" fmla="*/ 717617 w 3358648"/>
              <a:gd name="connsiteY6" fmla="*/ 754831 h 1539433"/>
              <a:gd name="connsiteX0" fmla="*/ 629140 w 3422443"/>
              <a:gd name="connsiteY0" fmla="*/ 553330 h 1515566"/>
              <a:gd name="connsiteX1" fmla="*/ 0 w 3422443"/>
              <a:gd name="connsiteY1" fmla="*/ 0 h 1515566"/>
              <a:gd name="connsiteX2" fmla="*/ 2677753 w 3422443"/>
              <a:gd name="connsiteY2" fmla="*/ 6887 h 1515566"/>
              <a:gd name="connsiteX3" fmla="*/ 3422443 w 3422443"/>
              <a:gd name="connsiteY3" fmla="*/ 745850 h 1515566"/>
              <a:gd name="connsiteX4" fmla="*/ 2652727 w 3422443"/>
              <a:gd name="connsiteY4" fmla="*/ 1515566 h 1515566"/>
              <a:gd name="connsiteX5" fmla="*/ 63795 w 3422443"/>
              <a:gd name="connsiteY5" fmla="*/ 1515566 h 1515566"/>
              <a:gd name="connsiteX6" fmla="*/ 781412 w 3422443"/>
              <a:gd name="connsiteY6" fmla="*/ 730964 h 1515566"/>
              <a:gd name="connsiteX0" fmla="*/ 629140 w 3422443"/>
              <a:gd name="connsiteY0" fmla="*/ 553330 h 1515566"/>
              <a:gd name="connsiteX1" fmla="*/ 0 w 3422443"/>
              <a:gd name="connsiteY1" fmla="*/ 0 h 1515566"/>
              <a:gd name="connsiteX2" fmla="*/ 2677753 w 3422443"/>
              <a:gd name="connsiteY2" fmla="*/ 6887 h 1515566"/>
              <a:gd name="connsiteX3" fmla="*/ 3422443 w 3422443"/>
              <a:gd name="connsiteY3" fmla="*/ 745850 h 1515566"/>
              <a:gd name="connsiteX4" fmla="*/ 2652727 w 3422443"/>
              <a:gd name="connsiteY4" fmla="*/ 1515566 h 1515566"/>
              <a:gd name="connsiteX5" fmla="*/ 10632 w 3422443"/>
              <a:gd name="connsiteY5" fmla="*/ 1515566 h 1515566"/>
              <a:gd name="connsiteX6" fmla="*/ 781412 w 3422443"/>
              <a:gd name="connsiteY6" fmla="*/ 730964 h 1515566"/>
              <a:gd name="connsiteX0" fmla="*/ 575977 w 3422443"/>
              <a:gd name="connsiteY0" fmla="*/ 553331 h 1515566"/>
              <a:gd name="connsiteX1" fmla="*/ 0 w 3422443"/>
              <a:gd name="connsiteY1" fmla="*/ 0 h 1515566"/>
              <a:gd name="connsiteX2" fmla="*/ 2677753 w 3422443"/>
              <a:gd name="connsiteY2" fmla="*/ 6887 h 1515566"/>
              <a:gd name="connsiteX3" fmla="*/ 3422443 w 3422443"/>
              <a:gd name="connsiteY3" fmla="*/ 745850 h 1515566"/>
              <a:gd name="connsiteX4" fmla="*/ 2652727 w 3422443"/>
              <a:gd name="connsiteY4" fmla="*/ 1515566 h 1515566"/>
              <a:gd name="connsiteX5" fmla="*/ 10632 w 3422443"/>
              <a:gd name="connsiteY5" fmla="*/ 1515566 h 1515566"/>
              <a:gd name="connsiteX6" fmla="*/ 781412 w 3422443"/>
              <a:gd name="connsiteY6" fmla="*/ 730964 h 1515566"/>
              <a:gd name="connsiteX0" fmla="*/ 597243 w 3443709"/>
              <a:gd name="connsiteY0" fmla="*/ 553331 h 1515566"/>
              <a:gd name="connsiteX1" fmla="*/ 0 w 3443709"/>
              <a:gd name="connsiteY1" fmla="*/ 0 h 1515566"/>
              <a:gd name="connsiteX2" fmla="*/ 2699019 w 3443709"/>
              <a:gd name="connsiteY2" fmla="*/ 6887 h 1515566"/>
              <a:gd name="connsiteX3" fmla="*/ 3443709 w 3443709"/>
              <a:gd name="connsiteY3" fmla="*/ 745850 h 1515566"/>
              <a:gd name="connsiteX4" fmla="*/ 2673993 w 3443709"/>
              <a:gd name="connsiteY4" fmla="*/ 1515566 h 1515566"/>
              <a:gd name="connsiteX5" fmla="*/ 31898 w 3443709"/>
              <a:gd name="connsiteY5" fmla="*/ 1515566 h 1515566"/>
              <a:gd name="connsiteX6" fmla="*/ 802678 w 3443709"/>
              <a:gd name="connsiteY6" fmla="*/ 730964 h 1515566"/>
              <a:gd name="connsiteX0" fmla="*/ 597243 w 3443709"/>
              <a:gd name="connsiteY0" fmla="*/ 553331 h 1515566"/>
              <a:gd name="connsiteX1" fmla="*/ 0 w 3443709"/>
              <a:gd name="connsiteY1" fmla="*/ 0 h 1515566"/>
              <a:gd name="connsiteX2" fmla="*/ 2699019 w 3443709"/>
              <a:gd name="connsiteY2" fmla="*/ 6887 h 1515566"/>
              <a:gd name="connsiteX3" fmla="*/ 3443709 w 3443709"/>
              <a:gd name="connsiteY3" fmla="*/ 745850 h 1515566"/>
              <a:gd name="connsiteX4" fmla="*/ 2673993 w 3443709"/>
              <a:gd name="connsiteY4" fmla="*/ 1515566 h 1515566"/>
              <a:gd name="connsiteX5" fmla="*/ 31898 w 3443709"/>
              <a:gd name="connsiteY5" fmla="*/ 1515566 h 1515566"/>
              <a:gd name="connsiteX6" fmla="*/ 717618 w 3443709"/>
              <a:gd name="connsiteY6" fmla="*/ 790632 h 1515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3709" h="1515566">
                <a:moveTo>
                  <a:pt x="597243" y="553331"/>
                </a:moveTo>
                <a:lnTo>
                  <a:pt x="0" y="0"/>
                </a:lnTo>
                <a:lnTo>
                  <a:pt x="2699019" y="6887"/>
                </a:lnTo>
                <a:lnTo>
                  <a:pt x="3443709" y="745850"/>
                </a:lnTo>
                <a:lnTo>
                  <a:pt x="2673993" y="1515566"/>
                </a:lnTo>
                <a:lnTo>
                  <a:pt x="31898" y="1515566"/>
                </a:lnTo>
                <a:cubicBezTo>
                  <a:pt x="288470" y="1258994"/>
                  <a:pt x="717618" y="790632"/>
                  <a:pt x="717618" y="790632"/>
                </a:cubicBezTo>
              </a:path>
            </a:pathLst>
          </a:custGeom>
          <a:noFill/>
          <a:ln w="2540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Rectangle 18">
            <a:extLst>
              <a:ext uri="{FF2B5EF4-FFF2-40B4-BE49-F238E27FC236}">
                <a16:creationId xmlns:a16="http://schemas.microsoft.com/office/drawing/2014/main" id="{0412FAA2-E756-8BB1-CF26-AB2C38087889}"/>
              </a:ext>
            </a:extLst>
          </p:cNvPr>
          <p:cNvSpPr/>
          <p:nvPr/>
        </p:nvSpPr>
        <p:spPr>
          <a:xfrm>
            <a:off x="6160721" y="2690236"/>
            <a:ext cx="2743200" cy="1073096"/>
          </a:xfrm>
          <a:prstGeom prst="rect">
            <a:avLst/>
          </a:prstGeom>
          <a:solidFill>
            <a:srgbClr val="2CC4B2"/>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rtlCol="0" anchor="ctr"/>
          <a:lstStyle/>
          <a:p>
            <a:pPr algn="ctr"/>
            <a: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Share building permit application with other applicable agencies for </a:t>
            </a:r>
            <a:b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their review</a:t>
            </a:r>
          </a:p>
        </p:txBody>
      </p:sp>
      <p:sp>
        <p:nvSpPr>
          <p:cNvPr id="20" name="Rectangle 19">
            <a:extLst>
              <a:ext uri="{FF2B5EF4-FFF2-40B4-BE49-F238E27FC236}">
                <a16:creationId xmlns:a16="http://schemas.microsoft.com/office/drawing/2014/main" id="{A0617CFA-AFB5-3F4F-7B11-B4ED39580BF8}"/>
              </a:ext>
            </a:extLst>
          </p:cNvPr>
          <p:cNvSpPr/>
          <p:nvPr/>
        </p:nvSpPr>
        <p:spPr>
          <a:xfrm>
            <a:off x="6160721" y="3832876"/>
            <a:ext cx="2743200" cy="1073096"/>
          </a:xfrm>
          <a:prstGeom prst="rect">
            <a:avLst/>
          </a:prstGeom>
          <a:solidFill>
            <a:srgbClr val="2DC4B2"/>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rtlCol="0" anchor="ctr"/>
          <a:lstStyle/>
          <a:p>
            <a:pPr algn="ctr">
              <a:spcAft>
                <a:spcPts val="300"/>
              </a:spcAft>
            </a:pPr>
            <a: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Additional Edits </a:t>
            </a:r>
            <a:b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&amp; Resubmission</a:t>
            </a:r>
            <a:br>
              <a:rPr lang="en-US" sz="1400" b="1"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(if applicable)</a:t>
            </a:r>
          </a:p>
        </p:txBody>
      </p:sp>
      <p:sp>
        <p:nvSpPr>
          <p:cNvPr id="21" name="Rectangle 20">
            <a:extLst>
              <a:ext uri="{FF2B5EF4-FFF2-40B4-BE49-F238E27FC236}">
                <a16:creationId xmlns:a16="http://schemas.microsoft.com/office/drawing/2014/main" id="{A3E0B9E3-0DC9-23F9-E09A-5B08AA3C85B4}"/>
              </a:ext>
            </a:extLst>
          </p:cNvPr>
          <p:cNvSpPr/>
          <p:nvPr/>
        </p:nvSpPr>
        <p:spPr>
          <a:xfrm>
            <a:off x="6160721" y="4975515"/>
            <a:ext cx="2743200" cy="1073096"/>
          </a:xfrm>
          <a:prstGeom prst="rect">
            <a:avLst/>
          </a:prstGeom>
          <a:solidFill>
            <a:srgbClr val="2DC4B2"/>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rtlCol="0" anchor="ctr"/>
          <a:lstStyle/>
          <a:p>
            <a:pPr algn="ctr">
              <a:spcAft>
                <a:spcPts val="600"/>
              </a:spcAft>
            </a:pP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Building Permit Approval</a:t>
            </a:r>
          </a:p>
        </p:txBody>
      </p:sp>
      <p:sp>
        <p:nvSpPr>
          <p:cNvPr id="37" name="Star: 5 Points 102">
            <a:extLst>
              <a:ext uri="{FF2B5EF4-FFF2-40B4-BE49-F238E27FC236}">
                <a16:creationId xmlns:a16="http://schemas.microsoft.com/office/drawing/2014/main" id="{2AA9B138-94DC-7A7D-4D00-04082BA8030A}"/>
              </a:ext>
              <a:ext uri="{C183D7F6-B498-43B3-948B-1728B52AA6E4}">
                <adec:decorative xmlns:adec="http://schemas.microsoft.com/office/drawing/2017/decorative" val="1"/>
              </a:ext>
            </a:extLst>
          </p:cNvPr>
          <p:cNvSpPr/>
          <p:nvPr/>
        </p:nvSpPr>
        <p:spPr>
          <a:xfrm>
            <a:off x="8560295" y="5037184"/>
            <a:ext cx="288758" cy="252663"/>
          </a:xfrm>
          <a:prstGeom prst="star5">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22" name="Rectangle 21">
            <a:extLst>
              <a:ext uri="{FF2B5EF4-FFF2-40B4-BE49-F238E27FC236}">
                <a16:creationId xmlns:a16="http://schemas.microsoft.com/office/drawing/2014/main" id="{F0A2E0BF-BB8F-FA47-87D4-D54411C1B18A}"/>
              </a:ext>
            </a:extLst>
          </p:cNvPr>
          <p:cNvSpPr/>
          <p:nvPr/>
        </p:nvSpPr>
        <p:spPr>
          <a:xfrm>
            <a:off x="6160721" y="6118154"/>
            <a:ext cx="2743200" cy="1073096"/>
          </a:xfrm>
          <a:prstGeom prst="rect">
            <a:avLst/>
          </a:prstGeom>
          <a:solidFill>
            <a:srgbClr val="2DC4B2"/>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rtlCol="0" anchor="ctr"/>
          <a:lstStyle/>
          <a:p>
            <a:pPr algn="ctr">
              <a:spcAft>
                <a:spcPts val="600"/>
              </a:spcAft>
            </a:pPr>
            <a:r>
              <a:rPr lang="en-US" sz="1400" dirty="0">
                <a:ln>
                  <a:noFill/>
                </a:ln>
                <a:solidFill>
                  <a:schemeClr val="tx1"/>
                </a:solidFill>
                <a:latin typeface="Open Sans" panose="020B0606030504020204" pitchFamily="34" charset="0"/>
                <a:ea typeface="Open Sans" panose="020B0606030504020204" pitchFamily="34" charset="0"/>
                <a:cs typeface="Open Sans" panose="020B0606030504020204" pitchFamily="34" charset="0"/>
              </a:rPr>
              <a:t>Construction &amp; Inspection</a:t>
            </a:r>
          </a:p>
        </p:txBody>
      </p:sp>
      <p:sp>
        <p:nvSpPr>
          <p:cNvPr id="71" name="TextBox 70">
            <a:extLst>
              <a:ext uri="{FF2B5EF4-FFF2-40B4-BE49-F238E27FC236}">
                <a16:creationId xmlns:a16="http://schemas.microsoft.com/office/drawing/2014/main" id="{53E2CEDE-C27B-5510-0707-816D8CAFA068}"/>
              </a:ext>
            </a:extLst>
          </p:cNvPr>
          <p:cNvSpPr txBox="1"/>
          <p:nvPr/>
        </p:nvSpPr>
        <p:spPr>
          <a:xfrm>
            <a:off x="453122" y="7371226"/>
            <a:ext cx="6180880" cy="230832"/>
          </a:xfrm>
          <a:prstGeom prst="rect">
            <a:avLst/>
          </a:prstGeom>
          <a:noFill/>
        </p:spPr>
        <p:txBody>
          <a:bodyPr wrap="square">
            <a:spAutoFit/>
          </a:bodyPr>
          <a:lstStyle/>
          <a:p>
            <a:r>
              <a:rPr lang="en-US" sz="900" b="1" kern="100" dirty="0">
                <a:latin typeface="Open Sans" panose="020B0606030504020204" pitchFamily="34" charset="0"/>
                <a:ea typeface="Open Sans" panose="020B0606030504020204" pitchFamily="34" charset="0"/>
                <a:cs typeface="Open Sans" panose="020B0606030504020204" pitchFamily="34" charset="0"/>
              </a:rPr>
              <a:t>Bolded </a:t>
            </a:r>
            <a:r>
              <a:rPr lang="en-US" sz="900" kern="100" dirty="0">
                <a:latin typeface="Open Sans" panose="020B0606030504020204" pitchFamily="34" charset="0"/>
                <a:ea typeface="Open Sans" panose="020B0606030504020204" pitchFamily="34" charset="0"/>
                <a:cs typeface="Open Sans" panose="020B0606030504020204" pitchFamily="34" charset="0"/>
              </a:rPr>
              <a:t>steps have additional information on the following pages.</a:t>
            </a:r>
          </a:p>
        </p:txBody>
      </p:sp>
      <p:sp>
        <p:nvSpPr>
          <p:cNvPr id="4" name="Slide Number Placeholder 3">
            <a:extLst>
              <a:ext uri="{FF2B5EF4-FFF2-40B4-BE49-F238E27FC236}">
                <a16:creationId xmlns:a16="http://schemas.microsoft.com/office/drawing/2014/main" id="{7678D124-C108-CF77-5D1D-849A9192D29F}"/>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4</a:t>
            </a:fld>
            <a:endParaRPr lang="en-US" sz="900" dirty="0">
              <a:latin typeface="Open Sans" panose="020B0606030504020204" pitchFamily="34" charset="0"/>
            </a:endParaRPr>
          </a:p>
        </p:txBody>
      </p:sp>
    </p:spTree>
    <p:extLst>
      <p:ext uri="{BB962C8B-B14F-4D97-AF65-F5344CB8AC3E}">
        <p14:creationId xmlns:p14="http://schemas.microsoft.com/office/powerpoint/2010/main" val="417480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8E3EFE9-835F-D196-68D8-DBE64A7E5A66}"/>
              </a:ext>
              <a:ext uri="{C183D7F6-B498-43B3-948B-1728B52AA6E4}">
                <adec:decorative xmlns:adec="http://schemas.microsoft.com/office/drawing/2017/decorative" val="1"/>
              </a:ext>
            </a:extLst>
          </p:cNvPr>
          <p:cNvSpPr/>
          <p:nvPr/>
        </p:nvSpPr>
        <p:spPr>
          <a:xfrm>
            <a:off x="566271" y="3223403"/>
            <a:ext cx="8878381" cy="3240000"/>
          </a:xfrm>
          <a:prstGeom prst="rect">
            <a:avLst/>
          </a:prstGeom>
          <a:solidFill>
            <a:srgbClr val="ED4E1E">
              <a:alpha val="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4" name="Title 13">
            <a:extLst>
              <a:ext uri="{FF2B5EF4-FFF2-40B4-BE49-F238E27FC236}">
                <a16:creationId xmlns:a16="http://schemas.microsoft.com/office/drawing/2014/main" id="{070936E6-CF5D-05A7-25E1-3F71B7962B3F}"/>
              </a:ext>
            </a:extLst>
          </p:cNvPr>
          <p:cNvSpPr txBox="1">
            <a:spLocks noGrp="1"/>
          </p:cNvSpPr>
          <p:nvPr>
            <p:ph type="title" idx="4294967295"/>
          </p:nvPr>
        </p:nvSpPr>
        <p:spPr>
          <a:xfrm>
            <a:off x="518984" y="214449"/>
            <a:ext cx="8303470" cy="8027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457200">
              <a:lnSpc>
                <a:spcPts val="2860"/>
              </a:lnSpc>
              <a:spcBef>
                <a:spcPts val="0"/>
              </a:spcBef>
              <a:spcAft>
                <a:spcPts val="1800"/>
              </a:spcAf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Detailed Roadmap</a:t>
            </a:r>
            <a:b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br>
            <a:r>
              <a:rPr lang="en-US" sz="1800" b="1" dirty="0">
                <a:solidFill>
                  <a:srgbClr val="ED4E1E"/>
                </a:solidFill>
                <a:latin typeface="Open Sans" panose="020B0606030504020204" pitchFamily="34" charset="0"/>
                <a:ea typeface="Open Sans" panose="020B0606030504020204" pitchFamily="34" charset="0"/>
                <a:cs typeface="Open Sans" panose="020B0606030504020204" pitchFamily="34" charset="0"/>
              </a:rPr>
              <a:t>STEP 1: </a:t>
            </a:r>
            <a:r>
              <a:rPr lang="en-US" sz="1800" dirty="0">
                <a:solidFill>
                  <a:srgbClr val="ED4E1E"/>
                </a:solidFill>
                <a:latin typeface="Open Sans" panose="020B0606030504020204" pitchFamily="34" charset="0"/>
                <a:ea typeface="Open Sans" panose="020B0606030504020204" pitchFamily="34" charset="0"/>
                <a:cs typeface="Open Sans" panose="020B0606030504020204" pitchFamily="34" charset="0"/>
              </a:rPr>
              <a:t>Pre-Application Process</a:t>
            </a:r>
            <a:endPar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46" name="Rectangle 45">
            <a:extLst>
              <a:ext uri="{FF2B5EF4-FFF2-40B4-BE49-F238E27FC236}">
                <a16:creationId xmlns:a16="http://schemas.microsoft.com/office/drawing/2014/main" id="{6223BD6C-EE52-702B-3F7A-DF8F358F055A}"/>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DBC7AA68-F4AD-85FE-35D5-0DBF0FF34A17}"/>
              </a:ext>
            </a:extLst>
          </p:cNvPr>
          <p:cNvSpPr txBox="1"/>
          <p:nvPr/>
        </p:nvSpPr>
        <p:spPr>
          <a:xfrm>
            <a:off x="531175" y="913733"/>
            <a:ext cx="9059391" cy="696344"/>
          </a:xfrm>
          <a:prstGeom prst="rect">
            <a:avLst/>
          </a:prstGeom>
          <a:noFill/>
          <a:ln>
            <a:noFill/>
          </a:ln>
        </p:spPr>
        <p:txBody>
          <a:bodyPr wrap="square" rtlCol="0">
            <a:spAutoFit/>
          </a:bodyPr>
          <a:lstStyle/>
          <a:p>
            <a:pPr>
              <a:lnSpc>
                <a:spcPts val="1620"/>
              </a:lnSpc>
              <a:spcAft>
                <a:spcPts val="300"/>
              </a:spcAft>
            </a:pPr>
            <a:r>
              <a:rPr lang="en-US" sz="1200" dirty="0">
                <a:latin typeface="Open Sans" panose="020B0606030504020204" pitchFamily="34" charset="0"/>
                <a:ea typeface="Open Sans" panose="020B0606030504020204" pitchFamily="34" charset="0"/>
                <a:cs typeface="Open Sans" panose="020B0606030504020204" pitchFamily="34" charset="0"/>
              </a:rPr>
              <a:t>Check your jurisdiction’s requirements related to farmworker housing. Schedule a pre-approval meeting or consultation with your Planning Department and Environmental Health Department. </a:t>
            </a:r>
            <a:r>
              <a:rPr lang="en-US" sz="1200" dirty="0">
                <a:highlight>
                  <a:srgbClr val="FFD124"/>
                </a:highlight>
                <a:latin typeface="Open Sans" panose="020B0606030504020204" pitchFamily="34" charset="0"/>
                <a:ea typeface="Open Sans" panose="020B0606030504020204" pitchFamily="34" charset="0"/>
                <a:cs typeface="Open Sans" panose="020B0606030504020204" pitchFamily="34" charset="0"/>
              </a:rPr>
              <a:t>[Insert links or update department names as needed] </a:t>
            </a:r>
            <a:r>
              <a:rPr lang="en-US" sz="1200" dirty="0">
                <a:latin typeface="Open Sans" panose="020B0606030504020204" pitchFamily="34" charset="0"/>
                <a:ea typeface="Open Sans" panose="020B0606030504020204" pitchFamily="34" charset="0"/>
                <a:cs typeface="Open Sans" panose="020B0606030504020204" pitchFamily="34" charset="0"/>
              </a:rPr>
              <a:t>Consider the following as you prepare for your meeting:  </a:t>
            </a:r>
          </a:p>
        </p:txBody>
      </p:sp>
      <p:sp>
        <p:nvSpPr>
          <p:cNvPr id="28" name="TextBox 27">
            <a:extLst>
              <a:ext uri="{FF2B5EF4-FFF2-40B4-BE49-F238E27FC236}">
                <a16:creationId xmlns:a16="http://schemas.microsoft.com/office/drawing/2014/main" id="{1054B2BF-0F93-A58F-5765-411A593D0F4F}"/>
              </a:ext>
            </a:extLst>
          </p:cNvPr>
          <p:cNvSpPr txBox="1"/>
          <p:nvPr/>
        </p:nvSpPr>
        <p:spPr>
          <a:xfrm>
            <a:off x="1777430" y="1650911"/>
            <a:ext cx="2631965" cy="261610"/>
          </a:xfrm>
          <a:prstGeom prst="rect">
            <a:avLst/>
          </a:prstGeom>
          <a:solidFill>
            <a:srgbClr val="F3F3F3"/>
          </a:solidFill>
          <a:ln>
            <a:noFill/>
          </a:ln>
        </p:spPr>
        <p:txBody>
          <a:bodyPr wrap="square" rtlCol="0">
            <a:spAutoFit/>
          </a:bodyPr>
          <a:lstStyle/>
          <a:p>
            <a:pPr algn="ctr"/>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Planning Department</a:t>
            </a:r>
          </a:p>
        </p:txBody>
      </p:sp>
      <p:sp>
        <p:nvSpPr>
          <p:cNvPr id="20" name="Chevron 19">
            <a:extLst>
              <a:ext uri="{FF2B5EF4-FFF2-40B4-BE49-F238E27FC236}">
                <a16:creationId xmlns:a16="http://schemas.microsoft.com/office/drawing/2014/main" id="{B640BF89-AAF0-F7CB-622F-BE9138A5D5C0}"/>
              </a:ext>
              <a:ext uri="{C183D7F6-B498-43B3-948B-1728B52AA6E4}">
                <adec:decorative xmlns:adec="http://schemas.microsoft.com/office/drawing/2017/decorative" val="1"/>
              </a:ext>
            </a:extLst>
          </p:cNvPr>
          <p:cNvSpPr/>
          <p:nvPr/>
        </p:nvSpPr>
        <p:spPr>
          <a:xfrm>
            <a:off x="1794149" y="1893427"/>
            <a:ext cx="3174664" cy="1125543"/>
          </a:xfrm>
          <a:prstGeom prst="chevron">
            <a:avLst/>
          </a:prstGeom>
          <a:solidFill>
            <a:srgbClr val="ED4E1E"/>
          </a:solidFill>
          <a:ln w="1905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2" name="TextBox 21">
            <a:extLst>
              <a:ext uri="{FF2B5EF4-FFF2-40B4-BE49-F238E27FC236}">
                <a16:creationId xmlns:a16="http://schemas.microsoft.com/office/drawing/2014/main" id="{EFFC94DF-05C1-F315-A9D0-DEDE3968C4C6}"/>
              </a:ext>
            </a:extLst>
          </p:cNvPr>
          <p:cNvSpPr txBox="1"/>
          <p:nvPr/>
        </p:nvSpPr>
        <p:spPr>
          <a:xfrm>
            <a:off x="2477808" y="1959707"/>
            <a:ext cx="2115412" cy="954107"/>
          </a:xfrm>
          <a:prstGeom prst="rect">
            <a:avLst/>
          </a:prstGeom>
          <a:noFill/>
        </p:spPr>
        <p:txBody>
          <a:bodyPr wrap="square" rtlCol="0">
            <a:spAutoFit/>
          </a:bodyPr>
          <a:lstStyle/>
          <a:p>
            <a:pPr lvl="0"/>
            <a:r>
              <a:rPr lang="en-US" sz="1400" dirty="0">
                <a:ln>
                  <a:noFill/>
                </a:ln>
                <a:latin typeface="Open Sans" panose="020B0606030504020204" pitchFamily="34" charset="0"/>
                <a:ea typeface="Open Sans" panose="020B0606030504020204" pitchFamily="34" charset="0"/>
                <a:cs typeface="Open Sans" panose="020B0606030504020204" pitchFamily="34" charset="0"/>
              </a:rPr>
              <a:t>Initial meeting with Planning department </a:t>
            </a:r>
            <a:br>
              <a:rPr lang="en-US" sz="1400"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to review proposed development</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
        <p:nvSpPr>
          <p:cNvPr id="29" name="TextBox 28">
            <a:extLst>
              <a:ext uri="{FF2B5EF4-FFF2-40B4-BE49-F238E27FC236}">
                <a16:creationId xmlns:a16="http://schemas.microsoft.com/office/drawing/2014/main" id="{4F47CA88-15B0-39F9-C90C-1DA4DB334381}"/>
              </a:ext>
            </a:extLst>
          </p:cNvPr>
          <p:cNvSpPr txBox="1"/>
          <p:nvPr/>
        </p:nvSpPr>
        <p:spPr>
          <a:xfrm>
            <a:off x="4506090" y="1650911"/>
            <a:ext cx="2631965" cy="261610"/>
          </a:xfrm>
          <a:prstGeom prst="rect">
            <a:avLst/>
          </a:prstGeom>
          <a:solidFill>
            <a:srgbClr val="F3F3F3"/>
          </a:solidFill>
          <a:ln>
            <a:noFill/>
          </a:ln>
        </p:spPr>
        <p:txBody>
          <a:bodyPr wrap="square" lIns="0" rIns="0" rtlCol="0">
            <a:spAutoFit/>
          </a:bodyPr>
          <a:lstStyle/>
          <a:p>
            <a:pPr algn="ctr"/>
            <a:r>
              <a:rPr lang="en-US" sz="1100" b="1" spc="-20" dirty="0">
                <a:solidFill>
                  <a:srgbClr val="38424E"/>
                </a:solidFill>
                <a:latin typeface="Open Sans" panose="020B0606030504020204" pitchFamily="34" charset="0"/>
                <a:ea typeface="Open Sans" panose="020B0606030504020204" pitchFamily="34" charset="0"/>
                <a:cs typeface="Open Sans" panose="020B0606030504020204" pitchFamily="34" charset="0"/>
              </a:rPr>
              <a:t>Environmental Health Services</a:t>
            </a:r>
          </a:p>
        </p:txBody>
      </p:sp>
      <p:sp>
        <p:nvSpPr>
          <p:cNvPr id="21" name="Chevron 20">
            <a:extLst>
              <a:ext uri="{FF2B5EF4-FFF2-40B4-BE49-F238E27FC236}">
                <a16:creationId xmlns:a16="http://schemas.microsoft.com/office/drawing/2014/main" id="{1B0087E1-E789-2BD4-8DF5-0C113B595CDF}"/>
              </a:ext>
              <a:ext uri="{C183D7F6-B498-43B3-948B-1728B52AA6E4}">
                <adec:decorative xmlns:adec="http://schemas.microsoft.com/office/drawing/2017/decorative" val="1"/>
              </a:ext>
            </a:extLst>
          </p:cNvPr>
          <p:cNvSpPr/>
          <p:nvPr/>
        </p:nvSpPr>
        <p:spPr>
          <a:xfrm>
            <a:off x="4526716" y="1893427"/>
            <a:ext cx="3174664" cy="1125543"/>
          </a:xfrm>
          <a:prstGeom prst="chevron">
            <a:avLst/>
          </a:prstGeom>
          <a:solidFill>
            <a:srgbClr val="ED4E1E"/>
          </a:solidFill>
          <a:ln w="1905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a:extLst>
              <a:ext uri="{FF2B5EF4-FFF2-40B4-BE49-F238E27FC236}">
                <a16:creationId xmlns:a16="http://schemas.microsoft.com/office/drawing/2014/main" id="{35A1948D-D0DB-EE07-3A02-78581F10E459}"/>
              </a:ext>
            </a:extLst>
          </p:cNvPr>
          <p:cNvSpPr txBox="1"/>
          <p:nvPr/>
        </p:nvSpPr>
        <p:spPr>
          <a:xfrm>
            <a:off x="5179605" y="2067428"/>
            <a:ext cx="2115412" cy="738664"/>
          </a:xfrm>
          <a:prstGeom prst="rect">
            <a:avLst/>
          </a:prstGeom>
          <a:noFill/>
        </p:spPr>
        <p:txBody>
          <a:bodyPr wrap="square" rtlCol="0">
            <a:spAutoFit/>
          </a:bodyPr>
          <a:lstStyle/>
          <a:p>
            <a:pPr lvl="0"/>
            <a:r>
              <a:rPr lang="en-US" sz="1400" dirty="0">
                <a:ln>
                  <a:noFill/>
                </a:ln>
                <a:latin typeface="Open Sans" panose="020B0606030504020204" pitchFamily="34" charset="0"/>
                <a:ea typeface="Open Sans" panose="020B0606030504020204" pitchFamily="34" charset="0"/>
                <a:cs typeface="Open Sans" panose="020B0606030504020204" pitchFamily="34" charset="0"/>
              </a:rPr>
              <a:t>Initial conversations </a:t>
            </a:r>
            <a:br>
              <a:rPr lang="en-US" sz="1400"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with Environmental </a:t>
            </a:r>
            <a:br>
              <a:rPr lang="en-US" sz="1400"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Health department</a:t>
            </a:r>
          </a:p>
        </p:txBody>
      </p:sp>
      <p:sp>
        <p:nvSpPr>
          <p:cNvPr id="40" name="TextBox 39">
            <a:extLst>
              <a:ext uri="{FF2B5EF4-FFF2-40B4-BE49-F238E27FC236}">
                <a16:creationId xmlns:a16="http://schemas.microsoft.com/office/drawing/2014/main" id="{4FBAEC5B-F678-454C-1734-D696C9BE0DC5}"/>
              </a:ext>
            </a:extLst>
          </p:cNvPr>
          <p:cNvSpPr txBox="1"/>
          <p:nvPr/>
        </p:nvSpPr>
        <p:spPr>
          <a:xfrm>
            <a:off x="566271" y="3187600"/>
            <a:ext cx="8878380" cy="338554"/>
          </a:xfrm>
          <a:prstGeom prst="rect">
            <a:avLst/>
          </a:prstGeom>
          <a:solidFill>
            <a:srgbClr val="ED4E1E"/>
          </a:solidFill>
        </p:spPr>
        <p:txBody>
          <a:bodyPr wrap="square" lIns="182880">
            <a:spAutoFit/>
          </a:bodyPr>
          <a:lstStyle/>
          <a:p>
            <a:r>
              <a:rPr lang="en-US" sz="1600" b="1" dirty="0">
                <a:latin typeface="Open Sans" panose="020B0606030504020204" pitchFamily="34" charset="0"/>
                <a:ea typeface="Open Sans" panose="020B0606030504020204" pitchFamily="34" charset="0"/>
                <a:cs typeface="Open Sans" panose="020B0606030504020204" pitchFamily="34" charset="0"/>
              </a:rPr>
              <a:t># of Units: </a:t>
            </a:r>
            <a:r>
              <a:rPr lang="en-US" sz="1600" dirty="0">
                <a:latin typeface="Open Sans" panose="020B0606030504020204" pitchFamily="34" charset="0"/>
                <a:ea typeface="Open Sans" panose="020B0606030504020204" pitchFamily="34" charset="0"/>
                <a:cs typeface="Open Sans" panose="020B0606030504020204" pitchFamily="34" charset="0"/>
              </a:rPr>
              <a:t>How many units do you want to build?</a:t>
            </a:r>
          </a:p>
        </p:txBody>
      </p:sp>
      <p:pic>
        <p:nvPicPr>
          <p:cNvPr id="6" name="Graphic 5" descr="Icon of single house">
            <a:extLst>
              <a:ext uri="{FF2B5EF4-FFF2-40B4-BE49-F238E27FC236}">
                <a16:creationId xmlns:a16="http://schemas.microsoft.com/office/drawing/2014/main" id="{BA2ED900-B484-95ED-4992-EB161A6509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64207" y="4120835"/>
            <a:ext cx="882400" cy="665194"/>
          </a:xfrm>
          <a:prstGeom prst="rect">
            <a:avLst/>
          </a:prstGeom>
        </p:spPr>
      </p:pic>
      <p:sp>
        <p:nvSpPr>
          <p:cNvPr id="34" name="TextBox 33">
            <a:extLst>
              <a:ext uri="{FF2B5EF4-FFF2-40B4-BE49-F238E27FC236}">
                <a16:creationId xmlns:a16="http://schemas.microsoft.com/office/drawing/2014/main" id="{8AD58935-CBFA-4168-50D4-2CC982490B59}"/>
              </a:ext>
            </a:extLst>
          </p:cNvPr>
          <p:cNvSpPr txBox="1"/>
          <p:nvPr/>
        </p:nvSpPr>
        <p:spPr>
          <a:xfrm>
            <a:off x="1664207" y="4837812"/>
            <a:ext cx="882400" cy="338554"/>
          </a:xfrm>
          <a:prstGeom prst="rect">
            <a:avLst/>
          </a:prstGeom>
          <a:noFill/>
        </p:spPr>
        <p:txBody>
          <a:bodyPr wrap="square">
            <a:spAutoFit/>
          </a:bodyPr>
          <a:lstStyle/>
          <a:p>
            <a:pPr algn="ctr"/>
            <a:r>
              <a:rPr lang="en-US" sz="1600" b="1" dirty="0">
                <a:solidFill>
                  <a:srgbClr val="ED4E1E"/>
                </a:solidFill>
                <a:latin typeface="Open Sans" panose="020B0606030504020204" pitchFamily="34" charset="0"/>
                <a:ea typeface="Open Sans" panose="020B0606030504020204" pitchFamily="34" charset="0"/>
                <a:cs typeface="Open Sans" panose="020B0606030504020204" pitchFamily="34" charset="0"/>
              </a:rPr>
              <a:t>1 unit</a:t>
            </a:r>
          </a:p>
        </p:txBody>
      </p:sp>
      <p:sp>
        <p:nvSpPr>
          <p:cNvPr id="32" name="TextBox 31">
            <a:extLst>
              <a:ext uri="{FF2B5EF4-FFF2-40B4-BE49-F238E27FC236}">
                <a16:creationId xmlns:a16="http://schemas.microsoft.com/office/drawing/2014/main" id="{F53A1604-396A-EA09-4CD9-31D9DE1B1940}"/>
              </a:ext>
            </a:extLst>
          </p:cNvPr>
          <p:cNvSpPr txBox="1"/>
          <p:nvPr/>
        </p:nvSpPr>
        <p:spPr>
          <a:xfrm>
            <a:off x="698490" y="5250426"/>
            <a:ext cx="2813835" cy="1106713"/>
          </a:xfrm>
          <a:prstGeom prst="rect">
            <a:avLst/>
          </a:prstGeom>
          <a:noFill/>
        </p:spPr>
        <p:txBody>
          <a:bodyPr wrap="square" rtlCol="0">
            <a:spAutoFit/>
          </a:bodyPr>
          <a:lstStyle/>
          <a:p>
            <a:pPr>
              <a:lnSpc>
                <a:spcPts val="1640"/>
              </a:lnSpc>
            </a:pP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Consider building an Accessory Dwelling Unit (ADU) if you have a property that has an existing home. </a:t>
            </a:r>
          </a:p>
          <a:p>
            <a:pPr>
              <a:lnSpc>
                <a:spcPts val="1640"/>
              </a:lnSpc>
            </a:pPr>
            <a:r>
              <a:rPr lang="en-US" sz="1200" dirty="0">
                <a:highlight>
                  <a:srgbClr val="FFD124"/>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[Link to your jurisdiction’s ADU policy/program]</a:t>
            </a:r>
            <a:endParaRPr lang="en-US" sz="1200" i="1" dirty="0">
              <a:highlight>
                <a:srgbClr val="FFD124"/>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p:txBody>
      </p:sp>
      <p:pic>
        <p:nvPicPr>
          <p:cNvPr id="7" name="Graphic 6" descr="Icon of duplex">
            <a:extLst>
              <a:ext uri="{FF2B5EF4-FFF2-40B4-BE49-F238E27FC236}">
                <a16:creationId xmlns:a16="http://schemas.microsoft.com/office/drawing/2014/main" id="{629FE6BC-5980-CC9D-E688-011D9802DAA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49176" y="4120835"/>
            <a:ext cx="1656197" cy="665194"/>
          </a:xfrm>
          <a:prstGeom prst="rect">
            <a:avLst/>
          </a:prstGeom>
        </p:spPr>
      </p:pic>
      <p:sp>
        <p:nvSpPr>
          <p:cNvPr id="35" name="TextBox 34">
            <a:extLst>
              <a:ext uri="{FF2B5EF4-FFF2-40B4-BE49-F238E27FC236}">
                <a16:creationId xmlns:a16="http://schemas.microsoft.com/office/drawing/2014/main" id="{460D6CAB-3134-AF6F-C6FF-60C34A0AD85E}"/>
              </a:ext>
            </a:extLst>
          </p:cNvPr>
          <p:cNvSpPr txBox="1"/>
          <p:nvPr/>
        </p:nvSpPr>
        <p:spPr>
          <a:xfrm>
            <a:off x="4435210" y="4837812"/>
            <a:ext cx="1089696" cy="338554"/>
          </a:xfrm>
          <a:prstGeom prst="rect">
            <a:avLst/>
          </a:prstGeom>
          <a:noFill/>
        </p:spPr>
        <p:txBody>
          <a:bodyPr wrap="square">
            <a:spAutoFit/>
          </a:bodyPr>
          <a:lstStyle/>
          <a:p>
            <a:pPr algn="ctr"/>
            <a:r>
              <a:rPr lang="en-US" sz="1600" b="1" dirty="0">
                <a:solidFill>
                  <a:srgbClr val="ED4E1E"/>
                </a:solidFill>
                <a:latin typeface="Open Sans" panose="020B0606030504020204" pitchFamily="34" charset="0"/>
                <a:ea typeface="Open Sans" panose="020B0606030504020204" pitchFamily="34" charset="0"/>
                <a:cs typeface="Open Sans" panose="020B0606030504020204" pitchFamily="34" charset="0"/>
              </a:rPr>
              <a:t>2-5 units</a:t>
            </a:r>
          </a:p>
        </p:txBody>
      </p:sp>
      <p:sp>
        <p:nvSpPr>
          <p:cNvPr id="37" name="TextBox 36">
            <a:extLst>
              <a:ext uri="{FF2B5EF4-FFF2-40B4-BE49-F238E27FC236}">
                <a16:creationId xmlns:a16="http://schemas.microsoft.com/office/drawing/2014/main" id="{1DB7F810-718E-041A-5132-18B3251E36B0}"/>
              </a:ext>
            </a:extLst>
          </p:cNvPr>
          <p:cNvSpPr txBox="1"/>
          <p:nvPr/>
        </p:nvSpPr>
        <p:spPr>
          <a:xfrm>
            <a:off x="3514935" y="5250426"/>
            <a:ext cx="3141046" cy="1106713"/>
          </a:xfrm>
          <a:prstGeom prst="rect">
            <a:avLst/>
          </a:prstGeom>
          <a:noFill/>
          <a:ln w="19050">
            <a:noFill/>
          </a:ln>
        </p:spPr>
        <p:txBody>
          <a:bodyPr wrap="square" rtlCol="0">
            <a:spAutoFit/>
          </a:bodyPr>
          <a:lstStyle/>
          <a:p>
            <a:pPr>
              <a:lnSpc>
                <a:spcPts val="1640"/>
              </a:lnSpc>
            </a:pPr>
            <a:r>
              <a:rPr lang="en-US" sz="1200" dirty="0">
                <a:highlight>
                  <a:srgbClr val="FFD124"/>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Check if your local ordinance has a streamlined approval process for small-scale permanent agricultural employee housing (usually less than 5 units) </a:t>
            </a:r>
            <a:r>
              <a:rPr lang="en-US" sz="1200" i="1" dirty="0">
                <a:highlight>
                  <a:srgbClr val="FFD124"/>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(see Template Zoning Ordinance)</a:t>
            </a:r>
          </a:p>
        </p:txBody>
      </p:sp>
      <p:pic>
        <p:nvPicPr>
          <p:cNvPr id="8" name="Graphic 7" descr="Icon of multi-level apartment building">
            <a:extLst>
              <a:ext uri="{FF2B5EF4-FFF2-40B4-BE49-F238E27FC236}">
                <a16:creationId xmlns:a16="http://schemas.microsoft.com/office/drawing/2014/main" id="{20FE95CD-C08D-F437-185A-0B9EDE7F5D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58760" y="3605891"/>
            <a:ext cx="674365" cy="1180138"/>
          </a:xfrm>
          <a:prstGeom prst="rect">
            <a:avLst/>
          </a:prstGeom>
        </p:spPr>
      </p:pic>
      <p:sp>
        <p:nvSpPr>
          <p:cNvPr id="36" name="TextBox 35">
            <a:extLst>
              <a:ext uri="{FF2B5EF4-FFF2-40B4-BE49-F238E27FC236}">
                <a16:creationId xmlns:a16="http://schemas.microsoft.com/office/drawing/2014/main" id="{D5756EC8-B460-CA10-FFA0-1609811EC992}"/>
              </a:ext>
            </a:extLst>
          </p:cNvPr>
          <p:cNvSpPr txBox="1"/>
          <p:nvPr/>
        </p:nvSpPr>
        <p:spPr>
          <a:xfrm>
            <a:off x="7339325" y="4837812"/>
            <a:ext cx="1109473" cy="338554"/>
          </a:xfrm>
          <a:prstGeom prst="rect">
            <a:avLst/>
          </a:prstGeom>
          <a:noFill/>
        </p:spPr>
        <p:txBody>
          <a:bodyPr wrap="square">
            <a:spAutoFit/>
          </a:bodyPr>
          <a:lstStyle/>
          <a:p>
            <a:pPr algn="ctr"/>
            <a:r>
              <a:rPr lang="en-US" sz="1600" b="1" dirty="0">
                <a:solidFill>
                  <a:srgbClr val="ED4E1E"/>
                </a:solidFill>
                <a:latin typeface="Open Sans" panose="020B0606030504020204" pitchFamily="34" charset="0"/>
                <a:ea typeface="Open Sans" panose="020B0606030504020204" pitchFamily="34" charset="0"/>
                <a:cs typeface="Open Sans" panose="020B0606030504020204" pitchFamily="34" charset="0"/>
              </a:rPr>
              <a:t>5+ units</a:t>
            </a:r>
          </a:p>
        </p:txBody>
      </p:sp>
      <p:sp>
        <p:nvSpPr>
          <p:cNvPr id="38" name="TextBox 37">
            <a:extLst>
              <a:ext uri="{FF2B5EF4-FFF2-40B4-BE49-F238E27FC236}">
                <a16:creationId xmlns:a16="http://schemas.microsoft.com/office/drawing/2014/main" id="{5A57CB4A-933C-5738-5D73-27E6D948AAE1}"/>
              </a:ext>
            </a:extLst>
          </p:cNvPr>
          <p:cNvSpPr txBox="1"/>
          <p:nvPr/>
        </p:nvSpPr>
        <p:spPr>
          <a:xfrm>
            <a:off x="6682106" y="5178158"/>
            <a:ext cx="2762545" cy="1106713"/>
          </a:xfrm>
          <a:prstGeom prst="rect">
            <a:avLst/>
          </a:prstGeom>
          <a:noFill/>
        </p:spPr>
        <p:txBody>
          <a:bodyPr wrap="square" rtlCol="0">
            <a:spAutoFit/>
          </a:bodyPr>
          <a:lstStyle/>
          <a:p>
            <a:pPr>
              <a:lnSpc>
                <a:spcPts val="1640"/>
              </a:lnSpc>
            </a:pP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If you construct more than 5 units, note that you may encounter additional oversight hurdles at the state level as you seek water and sewer options in your application.**</a:t>
            </a:r>
            <a:endParaRPr lang="en-US" sz="1200" i="1" dirty="0">
              <a:highlight>
                <a:srgbClr val="FFFF00"/>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p:txBody>
      </p:sp>
      <p:sp>
        <p:nvSpPr>
          <p:cNvPr id="2" name="TextBox 1">
            <a:extLst>
              <a:ext uri="{FF2B5EF4-FFF2-40B4-BE49-F238E27FC236}">
                <a16:creationId xmlns:a16="http://schemas.microsoft.com/office/drawing/2014/main" id="{7F3DBD8D-A63A-47F8-FFF5-7DF9E864F104}"/>
              </a:ext>
            </a:extLst>
          </p:cNvPr>
          <p:cNvSpPr txBox="1"/>
          <p:nvPr/>
        </p:nvSpPr>
        <p:spPr>
          <a:xfrm>
            <a:off x="588043" y="6324359"/>
            <a:ext cx="8878380" cy="338554"/>
          </a:xfrm>
          <a:prstGeom prst="rect">
            <a:avLst/>
          </a:prstGeom>
          <a:solidFill>
            <a:srgbClr val="ED4E1E"/>
          </a:solidFill>
        </p:spPr>
        <p:txBody>
          <a:bodyPr wrap="square" lIns="18288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Additional considerations for early pre-application stages on next slide.</a:t>
            </a:r>
          </a:p>
        </p:txBody>
      </p:sp>
      <p:sp>
        <p:nvSpPr>
          <p:cNvPr id="44" name="TextBox 43">
            <a:extLst>
              <a:ext uri="{FF2B5EF4-FFF2-40B4-BE49-F238E27FC236}">
                <a16:creationId xmlns:a16="http://schemas.microsoft.com/office/drawing/2014/main" id="{B2E678F4-0060-BA69-0CE2-3CCD79822869}"/>
              </a:ext>
            </a:extLst>
          </p:cNvPr>
          <p:cNvSpPr txBox="1"/>
          <p:nvPr/>
        </p:nvSpPr>
        <p:spPr>
          <a:xfrm>
            <a:off x="513344" y="6718089"/>
            <a:ext cx="8931307" cy="923330"/>
          </a:xfrm>
          <a:prstGeom prst="rect">
            <a:avLst/>
          </a:prstGeom>
          <a:noFill/>
        </p:spPr>
        <p:txBody>
          <a:bodyPr wrap="square">
            <a:spAutoFit/>
          </a:bodyPr>
          <a:lstStyle/>
          <a:p>
            <a:pPr marL="0" marR="0">
              <a:spcBef>
                <a:spcPts val="0"/>
              </a:spcBef>
              <a:spcAft>
                <a:spcPts val="0"/>
              </a:spcAft>
            </a:pPr>
            <a:r>
              <a:rPr lang="en-US" sz="900" kern="100" dirty="0">
                <a:effectLst/>
                <a:latin typeface="Open Sans" panose="020B0606030504020204" pitchFamily="34" charset="0"/>
                <a:ea typeface="Open Sans" panose="020B0606030504020204" pitchFamily="34" charset="0"/>
                <a:cs typeface="Open Sans" panose="020B0606030504020204" pitchFamily="34" charset="0"/>
              </a:rPr>
              <a:t>**A water supply for any development consisting of five or more service connections is classified as a “small state water system” and water supply to a project serving 25 or more people per day, for at least 60 days per year, is classified as a “public water system.” Both water system classifications trigger oversight authority by your Regional Water Quality Control Board, which would require an attempt to obtain a connection from an urban service area prior to considering an application. For most farmworker housing projects, an on-site water treatment system (OWTS) will be required. Additionally, i</a:t>
            </a:r>
            <a:r>
              <a:rPr lang="en-US" sz="900" dirty="0">
                <a:solidFill>
                  <a:schemeClr val="tx1"/>
                </a:solidFill>
                <a:latin typeface="Open Sans" panose="020B0606030504020204" pitchFamily="34" charset="0"/>
                <a:ea typeface="Open Sans" panose="020B0606030504020204" pitchFamily="34" charset="0"/>
                <a:cs typeface="Open Sans" panose="020B0606030504020204" pitchFamily="34" charset="0"/>
              </a:rPr>
              <a:t>f housing 5+ farmworkers, you will need to obtain an </a:t>
            </a:r>
            <a:r>
              <a:rPr lang="en-US" sz="900" u="sng" dirty="0">
                <a:solidFill>
                  <a:schemeClr val="tx1"/>
                </a:solidFill>
                <a:latin typeface="Open Sans" panose="020B0606030504020204" pitchFamily="34" charset="0"/>
                <a:ea typeface="Open Sans" panose="020B0606030504020204" pitchFamily="34" charset="0"/>
                <a:cs typeface="Open Sans" panose="020B0606030504020204" pitchFamily="34" charset="0"/>
              </a:rPr>
              <a:t>Employee Housing Permit </a:t>
            </a:r>
            <a:r>
              <a:rPr lang="en-US" sz="900" dirty="0">
                <a:solidFill>
                  <a:schemeClr val="tx1"/>
                </a:solidFill>
                <a:latin typeface="Open Sans" panose="020B0606030504020204" pitchFamily="34" charset="0"/>
                <a:ea typeface="Open Sans" panose="020B0606030504020204" pitchFamily="34" charset="0"/>
                <a:cs typeface="Open Sans" panose="020B0606030504020204" pitchFamily="34" charset="0"/>
              </a:rPr>
              <a:t>from California HCD.</a:t>
            </a:r>
            <a:endParaRPr lang="en-US" sz="900" kern="100" dirty="0">
              <a:effectLst/>
              <a:latin typeface="Open Sans" panose="020B0606030504020204" pitchFamily="34" charset="0"/>
              <a:ea typeface="Open Sans" panose="020B0606030504020204" pitchFamily="34" charset="0"/>
              <a:cs typeface="Open Sans" panose="020B0606030504020204" pitchFamily="34" charset="0"/>
            </a:endParaRPr>
          </a:p>
          <a:p>
            <a:r>
              <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rPr>
              <a:t>[Yellow highlighted areas are for recommended customization and edits to make this template specific to your jurisdiction.]</a:t>
            </a:r>
            <a:r>
              <a:rPr lang="en-US" sz="900" kern="100" dirty="0">
                <a:effectLst/>
                <a:highlight>
                  <a:srgbClr val="FFD124"/>
                </a:highlight>
                <a:latin typeface="Open Sans" panose="020B0606030504020204" pitchFamily="34" charset="0"/>
                <a:ea typeface="Open Sans" panose="020B0606030504020204" pitchFamily="34" charset="0"/>
                <a:cs typeface="Open Sans" panose="020B0606030504020204" pitchFamily="34" charset="0"/>
              </a:rPr>
              <a:t> </a:t>
            </a:r>
            <a:endPar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F9302CFF-3E1E-DF94-9ECC-1A6783F7222E}"/>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5</a:t>
            </a:fld>
            <a:endParaRPr lang="en-US" sz="900" dirty="0">
              <a:latin typeface="Open Sans" panose="020B0606030504020204" pitchFamily="34" charset="0"/>
            </a:endParaRPr>
          </a:p>
        </p:txBody>
      </p:sp>
    </p:spTree>
    <p:extLst>
      <p:ext uri="{BB962C8B-B14F-4D97-AF65-F5344CB8AC3E}">
        <p14:creationId xmlns:p14="http://schemas.microsoft.com/office/powerpoint/2010/main" val="1609124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2BF65509-491D-B096-1C94-02408AAE8E35}"/>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370E029A-C1BA-BD80-D47F-3F9F2C0E6F84}"/>
              </a:ext>
            </a:extLst>
          </p:cNvPr>
          <p:cNvSpPr txBox="1"/>
          <p:nvPr/>
        </p:nvSpPr>
        <p:spPr>
          <a:xfrm>
            <a:off x="531176" y="913733"/>
            <a:ext cx="8847438" cy="661078"/>
          </a:xfrm>
          <a:prstGeom prst="rect">
            <a:avLst/>
          </a:prstGeom>
          <a:noFill/>
          <a:ln>
            <a:noFill/>
          </a:ln>
        </p:spPr>
        <p:txBody>
          <a:bodyPr wrap="square" lIns="91440" tIns="45720" rIns="91440" bIns="45720" rtlCol="0" anchor="t">
            <a:spAutoFit/>
          </a:bodyPr>
          <a:lstStyle/>
          <a:p>
            <a:pPr>
              <a:lnSpc>
                <a:spcPts val="1460"/>
              </a:lnSpc>
              <a:spcAft>
                <a:spcPts val="300"/>
              </a:spcAft>
            </a:pPr>
            <a:r>
              <a:rPr lang="en-US" sz="1200" i="1" dirty="0">
                <a:highlight>
                  <a:srgbClr val="FFD124"/>
                </a:highlight>
                <a:latin typeface="Open Sans" panose="020B0606030504020204" pitchFamily="34" charset="0"/>
                <a:ea typeface="Open Sans" panose="020B0606030504020204" pitchFamily="34" charset="0"/>
                <a:cs typeface="Open Sans" panose="020B0606030504020204" pitchFamily="34" charset="0"/>
              </a:rPr>
              <a:t>Check your jurisdiction’s requirements related to farmworker housing and revise the following. </a:t>
            </a:r>
            <a:r>
              <a:rPr lang="en-US" sz="1200" dirty="0">
                <a:latin typeface="Open Sans" panose="020B0606030504020204" pitchFamily="34" charset="0"/>
                <a:ea typeface="Open Sans" panose="020B0606030504020204" pitchFamily="34" charset="0"/>
                <a:cs typeface="Open Sans" panose="020B0606030504020204" pitchFamily="34" charset="0"/>
              </a:rPr>
              <a:t>Schedule a pre-approval meeting or consultation with your Planning Department and Environmental Health Department. Consider the following as you prepare for your meeting:  </a:t>
            </a:r>
          </a:p>
        </p:txBody>
      </p:sp>
      <p:sp>
        <p:nvSpPr>
          <p:cNvPr id="18" name="TextBox 17">
            <a:extLst>
              <a:ext uri="{FF2B5EF4-FFF2-40B4-BE49-F238E27FC236}">
                <a16:creationId xmlns:a16="http://schemas.microsoft.com/office/drawing/2014/main" id="{E8E25FEC-B1C2-0CB4-19D2-36D292EF64DD}"/>
              </a:ext>
            </a:extLst>
          </p:cNvPr>
          <p:cNvSpPr txBox="1"/>
          <p:nvPr/>
        </p:nvSpPr>
        <p:spPr>
          <a:xfrm>
            <a:off x="1777430" y="1560478"/>
            <a:ext cx="2631965" cy="261610"/>
          </a:xfrm>
          <a:prstGeom prst="rect">
            <a:avLst/>
          </a:prstGeom>
          <a:solidFill>
            <a:srgbClr val="F3F3F3"/>
          </a:solidFill>
          <a:ln>
            <a:noFill/>
          </a:ln>
        </p:spPr>
        <p:txBody>
          <a:bodyPr wrap="square" rtlCol="0">
            <a:spAutoFit/>
          </a:bodyPr>
          <a:lstStyle/>
          <a:p>
            <a:pPr algn="ctr"/>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Planning Department</a:t>
            </a:r>
          </a:p>
        </p:txBody>
      </p:sp>
      <p:sp>
        <p:nvSpPr>
          <p:cNvPr id="3" name="Chevron 2" descr="Arrow pointing right">
            <a:extLst>
              <a:ext uri="{FF2B5EF4-FFF2-40B4-BE49-F238E27FC236}">
                <a16:creationId xmlns:a16="http://schemas.microsoft.com/office/drawing/2014/main" id="{2E99B2FA-9FFD-3E6F-DC91-A5243A9CCC29}"/>
              </a:ext>
              <a:ext uri="{C183D7F6-B498-43B3-948B-1728B52AA6E4}">
                <adec:decorative xmlns:adec="http://schemas.microsoft.com/office/drawing/2017/decorative" val="0"/>
              </a:ext>
            </a:extLst>
          </p:cNvPr>
          <p:cNvSpPr/>
          <p:nvPr/>
        </p:nvSpPr>
        <p:spPr>
          <a:xfrm>
            <a:off x="1794149" y="1802994"/>
            <a:ext cx="3174664" cy="1125543"/>
          </a:xfrm>
          <a:prstGeom prst="chevron">
            <a:avLst/>
          </a:prstGeom>
          <a:solidFill>
            <a:srgbClr val="ED4E1E"/>
          </a:solidFill>
          <a:ln w="1905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30B16A8A-D0A6-63A5-CDBC-48E85BE40AFE}"/>
              </a:ext>
            </a:extLst>
          </p:cNvPr>
          <p:cNvSpPr txBox="1"/>
          <p:nvPr/>
        </p:nvSpPr>
        <p:spPr>
          <a:xfrm>
            <a:off x="2477808" y="1869274"/>
            <a:ext cx="2115412" cy="954107"/>
          </a:xfrm>
          <a:prstGeom prst="rect">
            <a:avLst/>
          </a:prstGeom>
          <a:noFill/>
        </p:spPr>
        <p:txBody>
          <a:bodyPr wrap="square" rtlCol="0">
            <a:spAutoFit/>
          </a:bodyPr>
          <a:lstStyle/>
          <a:p>
            <a:pPr lvl="0"/>
            <a:r>
              <a:rPr lang="en-US" sz="1400" dirty="0">
                <a:ln>
                  <a:noFill/>
                </a:ln>
                <a:latin typeface="Open Sans" panose="020B0606030504020204" pitchFamily="34" charset="0"/>
                <a:ea typeface="Open Sans" panose="020B0606030504020204" pitchFamily="34" charset="0"/>
                <a:cs typeface="Open Sans" panose="020B0606030504020204" pitchFamily="34" charset="0"/>
              </a:rPr>
              <a:t>Initial meeting with Planning department </a:t>
            </a:r>
            <a:br>
              <a:rPr lang="en-US" sz="1400"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to review proposed development</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FD8E8DE8-655A-6C2A-44CA-95ACC37E7214}"/>
              </a:ext>
            </a:extLst>
          </p:cNvPr>
          <p:cNvSpPr txBox="1"/>
          <p:nvPr/>
        </p:nvSpPr>
        <p:spPr>
          <a:xfrm>
            <a:off x="4506090" y="1560478"/>
            <a:ext cx="2631965" cy="261610"/>
          </a:xfrm>
          <a:prstGeom prst="rect">
            <a:avLst/>
          </a:prstGeom>
          <a:solidFill>
            <a:srgbClr val="F3F3F3"/>
          </a:solidFill>
          <a:ln>
            <a:noFill/>
          </a:ln>
        </p:spPr>
        <p:txBody>
          <a:bodyPr wrap="square" lIns="0" rIns="0" rtlCol="0">
            <a:spAutoFit/>
          </a:bodyPr>
          <a:lstStyle/>
          <a:p>
            <a:pPr algn="ctr"/>
            <a:r>
              <a:rPr lang="en-US" sz="1100" b="1" spc="-20" dirty="0">
                <a:solidFill>
                  <a:srgbClr val="38424E"/>
                </a:solidFill>
                <a:latin typeface="Open Sans" panose="020B0606030504020204" pitchFamily="34" charset="0"/>
                <a:ea typeface="Open Sans" panose="020B0606030504020204" pitchFamily="34" charset="0"/>
                <a:cs typeface="Open Sans" panose="020B0606030504020204" pitchFamily="34" charset="0"/>
              </a:rPr>
              <a:t>Environmental Health Services</a:t>
            </a:r>
          </a:p>
        </p:txBody>
      </p:sp>
      <p:sp>
        <p:nvSpPr>
          <p:cNvPr id="4" name="Chevron 3" descr="Arrow pointing right">
            <a:extLst>
              <a:ext uri="{FF2B5EF4-FFF2-40B4-BE49-F238E27FC236}">
                <a16:creationId xmlns:a16="http://schemas.microsoft.com/office/drawing/2014/main" id="{A88EF1AF-8726-265E-E3CA-4BE9C81F8404}"/>
              </a:ext>
              <a:ext uri="{C183D7F6-B498-43B3-948B-1728B52AA6E4}">
                <adec:decorative xmlns:adec="http://schemas.microsoft.com/office/drawing/2017/decorative" val="0"/>
              </a:ext>
            </a:extLst>
          </p:cNvPr>
          <p:cNvSpPr/>
          <p:nvPr/>
        </p:nvSpPr>
        <p:spPr>
          <a:xfrm>
            <a:off x="4526716" y="1802994"/>
            <a:ext cx="3174664" cy="1125543"/>
          </a:xfrm>
          <a:prstGeom prst="chevron">
            <a:avLst/>
          </a:prstGeom>
          <a:solidFill>
            <a:srgbClr val="ED4E1E"/>
          </a:solidFill>
          <a:ln w="1905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4A9B6D7E-CE02-8884-8ACE-749DB82B5606}"/>
              </a:ext>
            </a:extLst>
          </p:cNvPr>
          <p:cNvSpPr txBox="1"/>
          <p:nvPr/>
        </p:nvSpPr>
        <p:spPr>
          <a:xfrm>
            <a:off x="5179605" y="1976995"/>
            <a:ext cx="2115412" cy="738664"/>
          </a:xfrm>
          <a:prstGeom prst="rect">
            <a:avLst/>
          </a:prstGeom>
          <a:noFill/>
        </p:spPr>
        <p:txBody>
          <a:bodyPr wrap="square" rtlCol="0">
            <a:spAutoFit/>
          </a:bodyPr>
          <a:lstStyle/>
          <a:p>
            <a:pPr lvl="0"/>
            <a:r>
              <a:rPr lang="en-US" sz="1400" dirty="0">
                <a:ln>
                  <a:noFill/>
                </a:ln>
                <a:latin typeface="Open Sans" panose="020B0606030504020204" pitchFamily="34" charset="0"/>
                <a:ea typeface="Open Sans" panose="020B0606030504020204" pitchFamily="34" charset="0"/>
                <a:cs typeface="Open Sans" panose="020B0606030504020204" pitchFamily="34" charset="0"/>
              </a:rPr>
              <a:t>Initial conversations </a:t>
            </a:r>
            <a:br>
              <a:rPr lang="en-US" sz="1400"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with Environmental </a:t>
            </a:r>
            <a:br>
              <a:rPr lang="en-US" sz="1400"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Health department</a:t>
            </a:r>
          </a:p>
        </p:txBody>
      </p:sp>
      <p:sp>
        <p:nvSpPr>
          <p:cNvPr id="40" name="TextBox 39">
            <a:extLst>
              <a:ext uri="{FF2B5EF4-FFF2-40B4-BE49-F238E27FC236}">
                <a16:creationId xmlns:a16="http://schemas.microsoft.com/office/drawing/2014/main" id="{4FBAEC5B-F678-454C-1734-D696C9BE0DC5}"/>
              </a:ext>
            </a:extLst>
          </p:cNvPr>
          <p:cNvSpPr txBox="1"/>
          <p:nvPr/>
        </p:nvSpPr>
        <p:spPr>
          <a:xfrm>
            <a:off x="566271" y="3014499"/>
            <a:ext cx="4386647" cy="338554"/>
          </a:xfrm>
          <a:prstGeom prst="rect">
            <a:avLst/>
          </a:prstGeom>
          <a:solidFill>
            <a:srgbClr val="ED4E1E"/>
          </a:solidFill>
        </p:spPr>
        <p:txBody>
          <a:bodyPr wrap="square" lIns="182880">
            <a:spAutoFit/>
          </a:bodyPr>
          <a:lstStyle/>
          <a:p>
            <a:r>
              <a:rPr lang="en-US" sz="1600" b="1" dirty="0">
                <a:latin typeface="Open Sans" panose="020B0606030504020204" pitchFamily="34" charset="0"/>
                <a:ea typeface="Open Sans" panose="020B0606030504020204" pitchFamily="34" charset="0"/>
                <a:cs typeface="Open Sans" panose="020B0606030504020204" pitchFamily="34" charset="0"/>
              </a:rPr>
              <a:t>Zoning: </a:t>
            </a:r>
            <a:r>
              <a:rPr lang="en-US" sz="1600" dirty="0">
                <a:latin typeface="Open Sans" panose="020B0606030504020204" pitchFamily="34" charset="0"/>
                <a:ea typeface="Open Sans" panose="020B0606030504020204" pitchFamily="34" charset="0"/>
                <a:cs typeface="Open Sans" panose="020B0606030504020204" pitchFamily="34" charset="0"/>
              </a:rPr>
              <a:t>What is permitted on your parcel?</a:t>
            </a:r>
          </a:p>
        </p:txBody>
      </p:sp>
      <p:sp>
        <p:nvSpPr>
          <p:cNvPr id="32" name="TextBox 31">
            <a:extLst>
              <a:ext uri="{FF2B5EF4-FFF2-40B4-BE49-F238E27FC236}">
                <a16:creationId xmlns:a16="http://schemas.microsoft.com/office/drawing/2014/main" id="{F53A1604-396A-EA09-4CD9-31D9DE1B1940}"/>
              </a:ext>
            </a:extLst>
          </p:cNvPr>
          <p:cNvSpPr txBox="1"/>
          <p:nvPr/>
        </p:nvSpPr>
        <p:spPr>
          <a:xfrm>
            <a:off x="620594" y="3367449"/>
            <a:ext cx="4032655" cy="1799210"/>
          </a:xfrm>
          <a:prstGeom prst="rect">
            <a:avLst/>
          </a:prstGeom>
          <a:noFill/>
        </p:spPr>
        <p:txBody>
          <a:bodyPr wrap="square" rtlCol="0">
            <a:spAutoFit/>
          </a:bodyPr>
          <a:lstStyle/>
          <a:p>
            <a:pPr marL="171450" indent="-171450">
              <a:lnSpc>
                <a:spcPts val="1640"/>
              </a:lnSpc>
              <a:spcAft>
                <a:spcPts val="600"/>
              </a:spcAft>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What is your parcel zoned for?  Based on your jurisdiction’s zoning code and State law, projects that meet certain requirements may be expedited. </a:t>
            </a:r>
            <a:r>
              <a:rPr lang="en-US" sz="1200" dirty="0">
                <a:highlight>
                  <a:srgbClr val="FFD124"/>
                </a:highlight>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[Revise and add zoning specifications]</a:t>
            </a: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a:t>
            </a:r>
          </a:p>
          <a:p>
            <a:pPr marL="171450" indent="-171450">
              <a:lnSpc>
                <a:spcPts val="1640"/>
              </a:lnSpc>
              <a:spcAft>
                <a:spcPts val="600"/>
              </a:spcAft>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If your parcel is protected by any conservation easements or the </a:t>
            </a:r>
            <a:r>
              <a:rPr lang="en-US" sz="1200" b="1"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Williamson Act</a:t>
            </a: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 Inquire about any additional paperwork needed to build farmworker housing on your protected land.*^</a:t>
            </a:r>
          </a:p>
        </p:txBody>
      </p:sp>
      <p:sp>
        <p:nvSpPr>
          <p:cNvPr id="42" name="Rectangle 41">
            <a:extLst>
              <a:ext uri="{FF2B5EF4-FFF2-40B4-BE49-F238E27FC236}">
                <a16:creationId xmlns:a16="http://schemas.microsoft.com/office/drawing/2014/main" id="{48E3EFE9-835F-D196-68D8-DBE64A7E5A66}"/>
              </a:ext>
              <a:ext uri="{C183D7F6-B498-43B3-948B-1728B52AA6E4}">
                <adec:decorative xmlns:adec="http://schemas.microsoft.com/office/drawing/2017/decorative" val="1"/>
              </a:ext>
            </a:extLst>
          </p:cNvPr>
          <p:cNvSpPr/>
          <p:nvPr/>
        </p:nvSpPr>
        <p:spPr>
          <a:xfrm>
            <a:off x="566270" y="3014499"/>
            <a:ext cx="4389120" cy="2122828"/>
          </a:xfrm>
          <a:prstGeom prst="rect">
            <a:avLst/>
          </a:prstGeom>
          <a:solidFill>
            <a:srgbClr val="ED4E1E">
              <a:alpha val="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D5F8814B-5E98-C438-DD02-649D7EF64B2E}"/>
              </a:ext>
            </a:extLst>
          </p:cNvPr>
          <p:cNvSpPr txBox="1"/>
          <p:nvPr/>
        </p:nvSpPr>
        <p:spPr>
          <a:xfrm>
            <a:off x="5156018" y="3438613"/>
            <a:ext cx="3956084" cy="1517082"/>
          </a:xfrm>
          <a:prstGeom prst="rect">
            <a:avLst/>
          </a:prstGeom>
          <a:noFill/>
        </p:spPr>
        <p:txBody>
          <a:bodyPr wrap="square" rtlCol="0">
            <a:spAutoFit/>
          </a:bodyPr>
          <a:lstStyle/>
          <a:p>
            <a:pPr marL="171450" indent="-1714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Does your site have an on-site water treatment system (OWTS)?</a:t>
            </a:r>
          </a:p>
          <a:p>
            <a:pPr marL="171450" indent="-171450">
              <a:lnSpc>
                <a:spcPts val="1640"/>
              </a:lnSpc>
              <a:buFont typeface="Arial" panose="020B0604020202020204" pitchFamily="34" charset="0"/>
              <a:buChar char="•"/>
            </a:pPr>
            <a:endPar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a:p>
            <a:pPr marL="171450" indent="-1714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If not, how do you plan to address water and sewer needs?</a:t>
            </a:r>
          </a:p>
          <a:p>
            <a:pPr marL="628650" lvl="1" indent="-1714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Connection to an urban service area</a:t>
            </a:r>
          </a:p>
          <a:p>
            <a:pPr marL="628650" lvl="1" indent="-1714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Construct OWTS</a:t>
            </a:r>
          </a:p>
        </p:txBody>
      </p:sp>
      <p:sp>
        <p:nvSpPr>
          <p:cNvPr id="13" name="TextBox 12">
            <a:extLst>
              <a:ext uri="{FF2B5EF4-FFF2-40B4-BE49-F238E27FC236}">
                <a16:creationId xmlns:a16="http://schemas.microsoft.com/office/drawing/2014/main" id="{CA08CD02-4EF6-E546-0774-39586BEEF8D7}"/>
              </a:ext>
            </a:extLst>
          </p:cNvPr>
          <p:cNvSpPr txBox="1"/>
          <p:nvPr/>
        </p:nvSpPr>
        <p:spPr>
          <a:xfrm>
            <a:off x="5101694" y="3014499"/>
            <a:ext cx="4386647" cy="338554"/>
          </a:xfrm>
          <a:prstGeom prst="rect">
            <a:avLst/>
          </a:prstGeom>
          <a:solidFill>
            <a:srgbClr val="ED4E1E"/>
          </a:solidFill>
        </p:spPr>
        <p:txBody>
          <a:bodyPr wrap="square" lIns="182880">
            <a:spAutoFit/>
          </a:bodyPr>
          <a:lstStyle/>
          <a:p>
            <a:r>
              <a:rPr lang="en-US" sz="1600" b="1" dirty="0">
                <a:latin typeface="Open Sans" panose="020B0606030504020204" pitchFamily="34" charset="0"/>
                <a:ea typeface="Open Sans" panose="020B0606030504020204" pitchFamily="34" charset="0"/>
                <a:cs typeface="Open Sans" panose="020B0606030504020204" pitchFamily="34" charset="0"/>
              </a:rPr>
              <a:t>Water &amp; Sewage</a:t>
            </a:r>
            <a:endParaRPr lang="en-US"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0" name="Rectangle 9">
            <a:extLst>
              <a:ext uri="{FF2B5EF4-FFF2-40B4-BE49-F238E27FC236}">
                <a16:creationId xmlns:a16="http://schemas.microsoft.com/office/drawing/2014/main" id="{65513982-C807-CA71-F5B1-766E158E671B}"/>
              </a:ext>
              <a:ext uri="{C183D7F6-B498-43B3-948B-1728B52AA6E4}">
                <adec:decorative xmlns:adec="http://schemas.microsoft.com/office/drawing/2017/decorative" val="1"/>
              </a:ext>
            </a:extLst>
          </p:cNvPr>
          <p:cNvSpPr/>
          <p:nvPr/>
        </p:nvSpPr>
        <p:spPr>
          <a:xfrm>
            <a:off x="5101694" y="3014499"/>
            <a:ext cx="4389120" cy="2122828"/>
          </a:xfrm>
          <a:prstGeom prst="rect">
            <a:avLst/>
          </a:prstGeom>
          <a:solidFill>
            <a:srgbClr val="ED4E1E">
              <a:alpha val="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2A8CC430-906B-1B68-52B7-E39F6FFA059D}"/>
              </a:ext>
            </a:extLst>
          </p:cNvPr>
          <p:cNvSpPr txBox="1"/>
          <p:nvPr/>
        </p:nvSpPr>
        <p:spPr>
          <a:xfrm>
            <a:off x="566271" y="5220845"/>
            <a:ext cx="4386647" cy="338554"/>
          </a:xfrm>
          <a:prstGeom prst="rect">
            <a:avLst/>
          </a:prstGeom>
          <a:solidFill>
            <a:srgbClr val="ED4E1E"/>
          </a:solidFill>
        </p:spPr>
        <p:txBody>
          <a:bodyPr wrap="square" lIns="182880">
            <a:spAutoFit/>
          </a:bodyPr>
          <a:lstStyle/>
          <a:p>
            <a:r>
              <a:rPr lang="en-US" sz="1600" b="1" dirty="0">
                <a:latin typeface="Open Sans" panose="020B0606030504020204" pitchFamily="34" charset="0"/>
                <a:ea typeface="Open Sans" panose="020B0606030504020204" pitchFamily="34" charset="0"/>
                <a:cs typeface="Open Sans" panose="020B0606030504020204" pitchFamily="34" charset="0"/>
              </a:rPr>
              <a:t>Additional Considerations</a:t>
            </a:r>
            <a:endParaRPr lang="en-US" sz="1600"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E47273BF-CA8D-1AFB-9392-E2BE963FAF3B}"/>
              </a:ext>
            </a:extLst>
          </p:cNvPr>
          <p:cNvSpPr txBox="1"/>
          <p:nvPr/>
        </p:nvSpPr>
        <p:spPr>
          <a:xfrm>
            <a:off x="575303" y="5545061"/>
            <a:ext cx="4428307" cy="1517082"/>
          </a:xfrm>
          <a:prstGeom prst="rect">
            <a:avLst/>
          </a:prstGeom>
          <a:noFill/>
        </p:spPr>
        <p:txBody>
          <a:bodyPr wrap="square" rtlCol="0">
            <a:spAutoFit/>
          </a:bodyPr>
          <a:lstStyle/>
          <a:p>
            <a:pPr marL="285750" indent="-2857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rPr>
              <a:t>Permanent or Temporary Development</a:t>
            </a:r>
          </a:p>
          <a:p>
            <a:pPr marL="285750" indent="-2857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rPr>
              <a:t>Maximum Development Size &amp; Minimum Lot Size</a:t>
            </a:r>
          </a:p>
          <a:p>
            <a:pPr marL="285750" indent="-2857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rPr>
              <a:t>Design Requirements</a:t>
            </a:r>
          </a:p>
          <a:p>
            <a:pPr marL="285750" indent="-2857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rPr>
              <a:t>Floodplain: Use FEMA’s flood maps to check if you are in a floodplain, which could make development difficult or impossible</a:t>
            </a:r>
          </a:p>
          <a:p>
            <a:pPr marL="285750" indent="-285750">
              <a:lnSpc>
                <a:spcPts val="1640"/>
              </a:lnSpc>
              <a:buFont typeface="Arial" panose="020B0604020202020204" pitchFamily="34" charset="0"/>
              <a:buChar char="•"/>
            </a:pPr>
            <a:r>
              <a:rPr lang="en-US" sz="1200" dirty="0">
                <a:latin typeface="Open Sans" panose="020B0606030504020204" pitchFamily="34" charset="0"/>
                <a:ea typeface="Open Sans" panose="020B0606030504020204" pitchFamily="34" charset="0"/>
                <a:cs typeface="Open Sans" panose="020B0606030504020204" pitchFamily="34" charset="0"/>
              </a:rPr>
              <a:t>Access to publicly-maintained road</a:t>
            </a:r>
            <a:endParaRPr lang="en-US" sz="12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endParaRPr>
          </a:p>
        </p:txBody>
      </p:sp>
      <p:sp>
        <p:nvSpPr>
          <p:cNvPr id="16" name="Rectangle 15">
            <a:extLst>
              <a:ext uri="{FF2B5EF4-FFF2-40B4-BE49-F238E27FC236}">
                <a16:creationId xmlns:a16="http://schemas.microsoft.com/office/drawing/2014/main" id="{D922E588-F823-10B0-E80E-13F35A47283B}"/>
              </a:ext>
              <a:ext uri="{C183D7F6-B498-43B3-948B-1728B52AA6E4}">
                <adec:decorative xmlns:adec="http://schemas.microsoft.com/office/drawing/2017/decorative" val="1"/>
              </a:ext>
            </a:extLst>
          </p:cNvPr>
          <p:cNvSpPr/>
          <p:nvPr/>
        </p:nvSpPr>
        <p:spPr>
          <a:xfrm>
            <a:off x="566270" y="5312286"/>
            <a:ext cx="4389120" cy="1686569"/>
          </a:xfrm>
          <a:prstGeom prst="rect">
            <a:avLst/>
          </a:prstGeom>
          <a:solidFill>
            <a:srgbClr val="ED4E1E">
              <a:alpha val="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22" name="Rectangle 21">
            <a:extLst>
              <a:ext uri="{FF2B5EF4-FFF2-40B4-BE49-F238E27FC236}">
                <a16:creationId xmlns:a16="http://schemas.microsoft.com/office/drawing/2014/main" id="{12FB021F-5ECA-3279-3556-0E653573CCA5}"/>
              </a:ext>
            </a:extLst>
          </p:cNvPr>
          <p:cNvSpPr/>
          <p:nvPr/>
        </p:nvSpPr>
        <p:spPr>
          <a:xfrm>
            <a:off x="5101694" y="5312286"/>
            <a:ext cx="4386647" cy="1544643"/>
          </a:xfrm>
          <a:prstGeom prst="rect">
            <a:avLst/>
          </a:prstGeom>
          <a:solidFill>
            <a:srgbClr val="ED4E1E">
              <a:alpha val="25000"/>
            </a:srgbClr>
          </a:solidFill>
          <a:ln w="25400">
            <a:solidFill>
              <a:srgbClr val="ED4E1E"/>
            </a:solidFill>
          </a:ln>
        </p:spPr>
        <p:style>
          <a:lnRef idx="2">
            <a:schemeClr val="accent1">
              <a:shade val="15000"/>
            </a:schemeClr>
          </a:lnRef>
          <a:fillRef idx="1">
            <a:schemeClr val="accent1"/>
          </a:fillRef>
          <a:effectRef idx="0">
            <a:schemeClr val="accent1"/>
          </a:effectRef>
          <a:fontRef idx="minor">
            <a:schemeClr val="lt1"/>
          </a:fontRef>
        </p:style>
        <p:txBody>
          <a:bodyPr lIns="182880" rIns="182880" rtlCol="0" anchor="ctr"/>
          <a:lstStyle/>
          <a:p>
            <a:pPr>
              <a:lnSpc>
                <a:spcPts val="164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NOTE: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Check with your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Environmental Health Department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representative to understand water and sewage requirements for your project. Understanding your options for water and sewage and having a cost range in mind early on may save you time and money.</a:t>
            </a:r>
          </a:p>
        </p:txBody>
      </p:sp>
      <p:sp>
        <p:nvSpPr>
          <p:cNvPr id="44" name="TextBox 43">
            <a:extLst>
              <a:ext uri="{FF2B5EF4-FFF2-40B4-BE49-F238E27FC236}">
                <a16:creationId xmlns:a16="http://schemas.microsoft.com/office/drawing/2014/main" id="{B2E678F4-0060-BA69-0CE2-3CCD79822869}"/>
              </a:ext>
            </a:extLst>
          </p:cNvPr>
          <p:cNvSpPr txBox="1"/>
          <p:nvPr/>
        </p:nvSpPr>
        <p:spPr>
          <a:xfrm>
            <a:off x="513344" y="7019627"/>
            <a:ext cx="9268146" cy="646331"/>
          </a:xfrm>
          <a:prstGeom prst="rect">
            <a:avLst/>
          </a:prstGeom>
          <a:noFill/>
        </p:spPr>
        <p:txBody>
          <a:bodyPr wrap="square">
            <a:spAutoFit/>
          </a:bodyPr>
          <a:lstStyle/>
          <a:p>
            <a:pPr marL="0" marR="0">
              <a:spcBef>
                <a:spcPts val="0"/>
              </a:spcBef>
              <a:spcAft>
                <a:spcPts val="0"/>
              </a:spcAft>
            </a:pPr>
            <a:r>
              <a:rPr lang="en-US" sz="900" kern="100" dirty="0">
                <a:latin typeface="Open Sans" panose="020B0606030504020204" pitchFamily="34" charset="0"/>
                <a:ea typeface="Open Sans" panose="020B0606030504020204" pitchFamily="34" charset="0"/>
                <a:cs typeface="Open Sans" panose="020B0606030504020204" pitchFamily="34" charset="0"/>
              </a:rPr>
              <a:t>***California State Law: California Health and Safety Code Sections 17021.5 and 17021.6 adopted in 2013 require agricultural employee housing to be permitted by-right, without a conditional use permit (CUP), in single-family zones for six or fewer persons and in agricultural zones with no more than 12 units or 36 beds. Please check your local jurisdiction’s planning code to see how they permit employee housing and if there are additional local zoning regulations that you need to consider. </a:t>
            </a:r>
          </a:p>
          <a:p>
            <a:pPr marL="0" marR="0">
              <a:spcBef>
                <a:spcPts val="0"/>
              </a:spcBef>
              <a:spcAft>
                <a:spcPts val="0"/>
              </a:spcAft>
            </a:pPr>
            <a:r>
              <a:rPr lang="en-US" sz="900" kern="100" dirty="0">
                <a:latin typeface="Open Sans" panose="020B0606030504020204" pitchFamily="34" charset="0"/>
                <a:ea typeface="Open Sans" panose="020B0606030504020204" pitchFamily="34" charset="0"/>
                <a:cs typeface="Open Sans" panose="020B0606030504020204" pitchFamily="34" charset="0"/>
              </a:rPr>
              <a:t>*^According to California State Assembly Bill 1505, farmworker housing is a compatible use on Williamson Act Land. </a:t>
            </a:r>
          </a:p>
        </p:txBody>
      </p:sp>
      <p:sp>
        <p:nvSpPr>
          <p:cNvPr id="8" name="Slide Number Placeholder 3">
            <a:extLst>
              <a:ext uri="{FF2B5EF4-FFF2-40B4-BE49-F238E27FC236}">
                <a16:creationId xmlns:a16="http://schemas.microsoft.com/office/drawing/2014/main" id="{11065B17-B6F1-B74C-FD30-74615D4F2815}"/>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6</a:t>
            </a:fld>
            <a:endParaRPr lang="en-US" sz="900" dirty="0">
              <a:latin typeface="Open Sans" panose="020B0606030504020204" pitchFamily="34" charset="0"/>
            </a:endParaRPr>
          </a:p>
        </p:txBody>
      </p:sp>
      <p:sp>
        <p:nvSpPr>
          <p:cNvPr id="9" name="Title 13">
            <a:extLst>
              <a:ext uri="{FF2B5EF4-FFF2-40B4-BE49-F238E27FC236}">
                <a16:creationId xmlns:a16="http://schemas.microsoft.com/office/drawing/2014/main" id="{991992DB-E424-6734-5F1B-CC2E9BAAAC0F}"/>
              </a:ext>
            </a:extLst>
          </p:cNvPr>
          <p:cNvSpPr txBox="1">
            <a:spLocks noGrp="1"/>
          </p:cNvSpPr>
          <p:nvPr>
            <p:ph type="title" idx="4294967295"/>
          </p:nvPr>
        </p:nvSpPr>
        <p:spPr>
          <a:xfrm>
            <a:off x="518984" y="214449"/>
            <a:ext cx="8303470" cy="8027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a:lstStyle>
          <a:p>
            <a:pPr marL="0" marR="0" lvl="0" indent="0" algn="l" defTabSz="457200" rtl="0" eaLnBrk="1" fontAlgn="auto" latinLnBrk="0" hangingPunct="1">
              <a:lnSpc>
                <a:spcPts val="2860"/>
              </a:lnSpc>
              <a:spcBef>
                <a:spcPts val="0"/>
              </a:spcBef>
              <a:spcAft>
                <a:spcPts val="180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Detailed Roadmap</a:t>
            </a:r>
            <a:b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br>
            <a:r>
              <a:rPr kumimoji="0" lang="en-US" sz="1800" b="1" i="0" u="none" strike="noStrike" kern="1200" cap="none" spc="0" normalizeH="0" baseline="0" noProof="0" dirty="0">
                <a:ln>
                  <a:noFill/>
                </a:ln>
                <a:solidFill>
                  <a:srgbClr val="ED4E1E"/>
                </a:solidFill>
                <a:effectLst/>
                <a:uLnTx/>
                <a:uFillTx/>
                <a:latin typeface="Open Sans" panose="020B0606030504020204" pitchFamily="34" charset="0"/>
                <a:ea typeface="Open Sans" panose="020B0606030504020204" pitchFamily="34" charset="0"/>
                <a:cs typeface="Open Sans" panose="020B0606030504020204" pitchFamily="34" charset="0"/>
              </a:rPr>
              <a:t>STEP 1: </a:t>
            </a:r>
            <a:r>
              <a:rPr kumimoji="0" lang="en-US" sz="1800" b="0" i="0" u="none" strike="noStrike" kern="1200" cap="none" spc="0" normalizeH="0" baseline="0" noProof="0" dirty="0">
                <a:ln>
                  <a:noFill/>
                </a:ln>
                <a:solidFill>
                  <a:srgbClr val="ED4E1E"/>
                </a:solidFill>
                <a:effectLst/>
                <a:uLnTx/>
                <a:uFillTx/>
                <a:latin typeface="Open Sans" panose="020B0606030504020204" pitchFamily="34" charset="0"/>
                <a:ea typeface="Open Sans" panose="020B0606030504020204" pitchFamily="34" charset="0"/>
                <a:cs typeface="Open Sans" panose="020B0606030504020204" pitchFamily="34" charset="0"/>
              </a:rPr>
              <a:t>Pre-Application Process</a:t>
            </a:r>
            <a:endPar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26327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D80BC72-026D-DE7B-4560-1CAA33B6362E}"/>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1" name="TextBox 30">
            <a:extLst>
              <a:ext uri="{FF2B5EF4-FFF2-40B4-BE49-F238E27FC236}">
                <a16:creationId xmlns:a16="http://schemas.microsoft.com/office/drawing/2014/main" id="{18323EEC-73E9-EA02-381B-4E409B1ADB53}"/>
              </a:ext>
            </a:extLst>
          </p:cNvPr>
          <p:cNvSpPr txBox="1"/>
          <p:nvPr/>
        </p:nvSpPr>
        <p:spPr>
          <a:xfrm>
            <a:off x="531176" y="1014203"/>
            <a:ext cx="8710360" cy="646331"/>
          </a:xfrm>
          <a:prstGeom prst="rect">
            <a:avLst/>
          </a:prstGeom>
          <a:noFill/>
          <a:ln>
            <a:noFill/>
          </a:ln>
        </p:spPr>
        <p:txBody>
          <a:bodyPr wrap="square" rtlCol="0">
            <a:spAutoFit/>
          </a:bodyPr>
          <a:lstStyle/>
          <a:p>
            <a:pPr>
              <a:spcAft>
                <a:spcPts val="300"/>
              </a:spcAft>
            </a:pPr>
            <a:r>
              <a:rPr lang="en-US" sz="1200" i="1" dirty="0">
                <a:highlight>
                  <a:srgbClr val="FFD124"/>
                </a:highlight>
                <a:latin typeface="Open Sans" panose="020B0606030504020204" pitchFamily="34" charset="0"/>
                <a:ea typeface="Open Sans" panose="020B0606030504020204" pitchFamily="34" charset="0"/>
                <a:cs typeface="Open Sans" panose="020B0606030504020204" pitchFamily="34" charset="0"/>
              </a:rPr>
              <a:t>Check your jurisdiction’s requirements related to farmworker housing and revise the following. </a:t>
            </a:r>
            <a:r>
              <a:rPr lang="en-US" sz="1200" i="1" dirty="0">
                <a:latin typeface="Open Sans" panose="020B0606030504020204" pitchFamily="34" charset="0"/>
                <a:ea typeface="Open Sans" panose="020B0606030504020204" pitchFamily="34" charset="0"/>
                <a:cs typeface="Open Sans" panose="020B0606030504020204" pitchFamily="34" charset="0"/>
              </a:rPr>
              <a:t>Based on your initial consultation, prepare your application for the Planning Department. After you submit your application, your proposed project may undergo the following approval process: </a:t>
            </a:r>
          </a:p>
        </p:txBody>
      </p:sp>
      <p:sp>
        <p:nvSpPr>
          <p:cNvPr id="8" name="TextBox 7">
            <a:extLst>
              <a:ext uri="{FF2B5EF4-FFF2-40B4-BE49-F238E27FC236}">
                <a16:creationId xmlns:a16="http://schemas.microsoft.com/office/drawing/2014/main" id="{8CBAEA28-B493-6113-50F3-F9996E54CF3F}"/>
              </a:ext>
            </a:extLst>
          </p:cNvPr>
          <p:cNvSpPr txBox="1"/>
          <p:nvPr/>
        </p:nvSpPr>
        <p:spPr>
          <a:xfrm>
            <a:off x="586041" y="1560478"/>
            <a:ext cx="2012925" cy="261610"/>
          </a:xfrm>
          <a:prstGeom prst="rect">
            <a:avLst/>
          </a:prstGeom>
          <a:solidFill>
            <a:srgbClr val="F3F3F3"/>
          </a:solidFill>
          <a:ln>
            <a:noFill/>
          </a:ln>
        </p:spPr>
        <p:txBody>
          <a:bodyPr wrap="square" rtlCol="0">
            <a:spAutoFit/>
          </a:bodyPr>
          <a:lstStyle/>
          <a:p>
            <a:pPr algn="ctr"/>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Planning Department</a:t>
            </a:r>
          </a:p>
        </p:txBody>
      </p:sp>
      <p:sp>
        <p:nvSpPr>
          <p:cNvPr id="2" name="Chevron 1" descr="Arrow pointing right">
            <a:extLst>
              <a:ext uri="{FF2B5EF4-FFF2-40B4-BE49-F238E27FC236}">
                <a16:creationId xmlns:a16="http://schemas.microsoft.com/office/drawing/2014/main" id="{8A656C72-6639-9307-1D6B-005143415E2B}"/>
              </a:ext>
              <a:ext uri="{C183D7F6-B498-43B3-948B-1728B52AA6E4}">
                <adec:decorative xmlns:adec="http://schemas.microsoft.com/office/drawing/2017/decorative" val="0"/>
              </a:ext>
            </a:extLst>
          </p:cNvPr>
          <p:cNvSpPr/>
          <p:nvPr/>
        </p:nvSpPr>
        <p:spPr>
          <a:xfrm>
            <a:off x="586042" y="1802588"/>
            <a:ext cx="2548450" cy="1064479"/>
          </a:xfrm>
          <a:prstGeom prst="chevron">
            <a:avLst/>
          </a:prstGeom>
          <a:solidFill>
            <a:srgbClr val="1C90D9"/>
          </a:solidFill>
          <a:ln w="1905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9A8050EB-2429-AC66-23B9-D6505BFBB7DD}"/>
              </a:ext>
            </a:extLst>
          </p:cNvPr>
          <p:cNvSpPr txBox="1"/>
          <p:nvPr/>
        </p:nvSpPr>
        <p:spPr>
          <a:xfrm>
            <a:off x="1113899" y="1958095"/>
            <a:ext cx="1776556" cy="738664"/>
          </a:xfrm>
          <a:prstGeom prst="rect">
            <a:avLst/>
          </a:prstGeom>
          <a:noFill/>
        </p:spPr>
        <p:txBody>
          <a:bodyPr wrap="square" rtlCol="0">
            <a:spAutoFit/>
          </a:bodyPr>
          <a:lstStyle/>
          <a:p>
            <a:pPr lvl="0"/>
            <a:r>
              <a:rPr lang="en-US" sz="1400" dirty="0">
                <a:ln>
                  <a:noFill/>
                </a:ln>
                <a:latin typeface="Open Sans" panose="020B0606030504020204" pitchFamily="34" charset="0"/>
                <a:ea typeface="Open Sans" panose="020B0606030504020204" pitchFamily="34" charset="0"/>
                <a:cs typeface="Open Sans" panose="020B0606030504020204" pitchFamily="34" charset="0"/>
              </a:rPr>
              <a:t>Submit application </a:t>
            </a:r>
            <a:br>
              <a:rPr lang="en-US" sz="1400"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to Planning Department</a:t>
            </a:r>
          </a:p>
        </p:txBody>
      </p:sp>
      <p:sp>
        <p:nvSpPr>
          <p:cNvPr id="10" name="TextBox 9">
            <a:extLst>
              <a:ext uri="{FF2B5EF4-FFF2-40B4-BE49-F238E27FC236}">
                <a16:creationId xmlns:a16="http://schemas.microsoft.com/office/drawing/2014/main" id="{5C0CD7BC-BBC2-63EC-3660-3C66006B7E32}"/>
              </a:ext>
            </a:extLst>
          </p:cNvPr>
          <p:cNvSpPr txBox="1"/>
          <p:nvPr/>
        </p:nvSpPr>
        <p:spPr>
          <a:xfrm>
            <a:off x="2708144" y="1560478"/>
            <a:ext cx="2218084" cy="261610"/>
          </a:xfrm>
          <a:prstGeom prst="rect">
            <a:avLst/>
          </a:prstGeom>
          <a:solidFill>
            <a:srgbClr val="F3F3F3"/>
          </a:solidFill>
          <a:ln>
            <a:noFill/>
          </a:ln>
        </p:spPr>
        <p:txBody>
          <a:bodyPr wrap="square" lIns="0" rIns="0" rtlCol="0">
            <a:spAutoFit/>
          </a:bodyPr>
          <a:lstStyle/>
          <a:p>
            <a:pPr algn="ctr"/>
            <a:r>
              <a:rPr lang="en-US" sz="1100" b="1" spc="-20" dirty="0">
                <a:solidFill>
                  <a:srgbClr val="38424E"/>
                </a:solidFill>
                <a:latin typeface="Open Sans" panose="020B0606030504020204" pitchFamily="34" charset="0"/>
                <a:ea typeface="Open Sans" panose="020B0606030504020204" pitchFamily="34" charset="0"/>
                <a:cs typeface="Open Sans" panose="020B0606030504020204" pitchFamily="34" charset="0"/>
              </a:rPr>
              <a:t>Environmental Health Services</a:t>
            </a:r>
          </a:p>
        </p:txBody>
      </p:sp>
      <p:sp>
        <p:nvSpPr>
          <p:cNvPr id="4" name="Chevron 3" descr="Arrow pointing right">
            <a:extLst>
              <a:ext uri="{FF2B5EF4-FFF2-40B4-BE49-F238E27FC236}">
                <a16:creationId xmlns:a16="http://schemas.microsoft.com/office/drawing/2014/main" id="{7778C82A-464A-384A-CBE6-D0565EDEECB2}"/>
              </a:ext>
            </a:extLst>
          </p:cNvPr>
          <p:cNvSpPr/>
          <p:nvPr/>
        </p:nvSpPr>
        <p:spPr>
          <a:xfrm>
            <a:off x="2716382" y="1802588"/>
            <a:ext cx="2722523" cy="1064480"/>
          </a:xfrm>
          <a:prstGeom prst="chevron">
            <a:avLst/>
          </a:prstGeom>
          <a:solidFill>
            <a:srgbClr val="1C90D9"/>
          </a:solidFill>
          <a:ln w="1905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E589D75C-45A3-9FB4-B16D-D2E29E2FD8FA}"/>
              </a:ext>
            </a:extLst>
          </p:cNvPr>
          <p:cNvSpPr txBox="1"/>
          <p:nvPr/>
        </p:nvSpPr>
        <p:spPr>
          <a:xfrm>
            <a:off x="3158312" y="1811902"/>
            <a:ext cx="2599088" cy="1031051"/>
          </a:xfrm>
          <a:prstGeom prst="rect">
            <a:avLst/>
          </a:prstGeom>
          <a:noFill/>
        </p:spPr>
        <p:txBody>
          <a:bodyPr wrap="square" rtlCol="0">
            <a:spAutoFit/>
          </a:bodyPr>
          <a:lstStyle/>
          <a:p>
            <a:pPr lvl="0">
              <a:spcAft>
                <a:spcPts val="600"/>
              </a:spcAft>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Review by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latin typeface="Open Sans" panose="020B0606030504020204" pitchFamily="34" charset="0"/>
                <a:ea typeface="Open Sans" panose="020B0606030504020204" pitchFamily="34" charset="0"/>
                <a:cs typeface="Open Sans" panose="020B0606030504020204" pitchFamily="34" charset="0"/>
              </a:rPr>
              <a:t>applicable agencies</a:t>
            </a:r>
          </a:p>
          <a:p>
            <a:pPr lvl="0">
              <a:spcAft>
                <a:spcPts val="600"/>
              </a:spcAft>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Edits &amp; Resubmission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(if applicable)</a:t>
            </a:r>
          </a:p>
        </p:txBody>
      </p:sp>
      <p:sp>
        <p:nvSpPr>
          <p:cNvPr id="5" name="Chevron 4" descr="Arrow pointing right">
            <a:extLst>
              <a:ext uri="{FF2B5EF4-FFF2-40B4-BE49-F238E27FC236}">
                <a16:creationId xmlns:a16="http://schemas.microsoft.com/office/drawing/2014/main" id="{66BD3C39-AAA6-BE6B-AFE7-5822FD5C3039}"/>
              </a:ext>
            </a:extLst>
          </p:cNvPr>
          <p:cNvSpPr/>
          <p:nvPr/>
        </p:nvSpPr>
        <p:spPr>
          <a:xfrm>
            <a:off x="5020795" y="1802588"/>
            <a:ext cx="2548450" cy="1064479"/>
          </a:xfrm>
          <a:prstGeom prst="chevron">
            <a:avLst/>
          </a:prstGeom>
          <a:solidFill>
            <a:srgbClr val="1C90D9"/>
          </a:solidFill>
          <a:ln w="1905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898083A6-B590-2BDF-77FB-A66EBC894F7A}"/>
              </a:ext>
            </a:extLst>
          </p:cNvPr>
          <p:cNvSpPr txBox="1"/>
          <p:nvPr/>
        </p:nvSpPr>
        <p:spPr>
          <a:xfrm>
            <a:off x="5624408" y="2065817"/>
            <a:ext cx="1676980" cy="523220"/>
          </a:xfrm>
          <a:prstGeom prst="rect">
            <a:avLst/>
          </a:prstGeom>
          <a:noFill/>
        </p:spPr>
        <p:txBody>
          <a:bodyPr wrap="square" rtlCol="0">
            <a:spAutoFit/>
          </a:bodyPr>
          <a:lstStyle/>
          <a:p>
            <a:pPr lvl="0">
              <a:spcAft>
                <a:spcPts val="600"/>
              </a:spcAft>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Public Hearing</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(if applicable)</a:t>
            </a:r>
          </a:p>
        </p:txBody>
      </p:sp>
      <p:sp>
        <p:nvSpPr>
          <p:cNvPr id="7" name="Chevron 6" descr="Arrow pointing right">
            <a:extLst>
              <a:ext uri="{FF2B5EF4-FFF2-40B4-BE49-F238E27FC236}">
                <a16:creationId xmlns:a16="http://schemas.microsoft.com/office/drawing/2014/main" id="{E2A33DBA-4016-A1E5-8C2F-0A035E974DE3}"/>
              </a:ext>
            </a:extLst>
          </p:cNvPr>
          <p:cNvSpPr/>
          <p:nvPr/>
        </p:nvSpPr>
        <p:spPr>
          <a:xfrm>
            <a:off x="7151135" y="1802588"/>
            <a:ext cx="2548450" cy="1064479"/>
          </a:xfrm>
          <a:prstGeom prst="chevron">
            <a:avLst/>
          </a:prstGeom>
          <a:solidFill>
            <a:srgbClr val="1C90D9"/>
          </a:solidFill>
          <a:ln w="1905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a:extLst>
              <a:ext uri="{FF2B5EF4-FFF2-40B4-BE49-F238E27FC236}">
                <a16:creationId xmlns:a16="http://schemas.microsoft.com/office/drawing/2014/main" id="{F08AA4F4-AD9B-EA48-E957-9792A2D1CA7F}"/>
              </a:ext>
            </a:extLst>
          </p:cNvPr>
          <p:cNvSpPr txBox="1"/>
          <p:nvPr/>
        </p:nvSpPr>
        <p:spPr>
          <a:xfrm>
            <a:off x="7740997" y="2065817"/>
            <a:ext cx="1819692" cy="523220"/>
          </a:xfrm>
          <a:prstGeom prst="rect">
            <a:avLst/>
          </a:prstGeom>
          <a:noFill/>
        </p:spPr>
        <p:txBody>
          <a:bodyPr wrap="square" rtlCol="0">
            <a:spAutoFit/>
          </a:bodyPr>
          <a:lstStyle/>
          <a:p>
            <a:pPr lvl="0">
              <a:spcAft>
                <a:spcPts val="600"/>
              </a:spcAft>
            </a:pPr>
            <a:r>
              <a:rPr lang="en-US" sz="1400" dirty="0">
                <a:ln>
                  <a:noFill/>
                </a:ln>
                <a:latin typeface="Open Sans" panose="020B0606030504020204" pitchFamily="34" charset="0"/>
                <a:ea typeface="Open Sans" panose="020B0606030504020204" pitchFamily="34" charset="0"/>
                <a:cs typeface="Open Sans" panose="020B0606030504020204" pitchFamily="34" charset="0"/>
              </a:rPr>
              <a:t>Planning Permit Approval</a:t>
            </a:r>
          </a:p>
        </p:txBody>
      </p:sp>
      <p:sp>
        <p:nvSpPr>
          <p:cNvPr id="58" name="Star: 5 Points 102" descr="Yellow star icon">
            <a:extLst>
              <a:ext uri="{FF2B5EF4-FFF2-40B4-BE49-F238E27FC236}">
                <a16:creationId xmlns:a16="http://schemas.microsoft.com/office/drawing/2014/main" id="{82F71FFD-1EAD-AA2A-9ADB-C4D9AE69629C}"/>
              </a:ext>
              <a:ext uri="{C183D7F6-B498-43B3-948B-1728B52AA6E4}">
                <adec:decorative xmlns:adec="http://schemas.microsoft.com/office/drawing/2017/decorative" val="0"/>
              </a:ext>
            </a:extLst>
          </p:cNvPr>
          <p:cNvSpPr/>
          <p:nvPr/>
        </p:nvSpPr>
        <p:spPr>
          <a:xfrm>
            <a:off x="8916419" y="1808829"/>
            <a:ext cx="288758" cy="252663"/>
          </a:xfrm>
          <a:prstGeom prst="star5">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7342BCFD-FB12-1EDC-C55F-CF11265CB8FD}"/>
              </a:ext>
            </a:extLst>
          </p:cNvPr>
          <p:cNvSpPr txBox="1"/>
          <p:nvPr/>
        </p:nvSpPr>
        <p:spPr>
          <a:xfrm>
            <a:off x="539884" y="3046140"/>
            <a:ext cx="8847438" cy="692497"/>
          </a:xfrm>
          <a:prstGeom prst="rect">
            <a:avLst/>
          </a:prstGeom>
          <a:noFill/>
          <a:ln>
            <a:noFill/>
          </a:ln>
        </p:spPr>
        <p:txBody>
          <a:bodyPr wrap="square" rtlCol="0">
            <a:spAutoFit/>
          </a:bodyPr>
          <a:lstStyle/>
          <a:p>
            <a:pPr>
              <a:lnSpc>
                <a:spcPts val="1460"/>
              </a:lnSpc>
              <a:spcAft>
                <a:spcPts val="300"/>
              </a:spcAft>
            </a:pPr>
            <a:r>
              <a:rPr lang="en-US" sz="1600" b="1" dirty="0">
                <a:solidFill>
                  <a:srgbClr val="1C90D9"/>
                </a:solidFill>
                <a:latin typeface="Open Sans" panose="020B0606030504020204" pitchFamily="34" charset="0"/>
                <a:ea typeface="Open Sans" panose="020B0606030504020204" pitchFamily="34" charset="0"/>
                <a:cs typeface="Open Sans" panose="020B0606030504020204" pitchFamily="34" charset="0"/>
              </a:rPr>
              <a:t>Sample Planning Permit Application Materials </a:t>
            </a:r>
          </a:p>
          <a:p>
            <a:pPr>
              <a:spcAft>
                <a:spcPts val="300"/>
              </a:spcAft>
            </a:pPr>
            <a:r>
              <a:rPr lang="en-US" sz="1200" dirty="0">
                <a:highlight>
                  <a:srgbClr val="FFBB00"/>
                </a:highlight>
                <a:latin typeface="Open Sans" panose="020B0606030504020204" pitchFamily="34" charset="0"/>
                <a:ea typeface="Open Sans" panose="020B0606030504020204" pitchFamily="34" charset="0"/>
                <a:cs typeface="Open Sans" panose="020B0606030504020204" pitchFamily="34" charset="0"/>
              </a:rPr>
              <a:t>[Please customize this checklist to your jurisdiction. The below checklist is based off the San Mateo County Farm Labor Housing Guidebook.]</a:t>
            </a:r>
          </a:p>
        </p:txBody>
      </p:sp>
      <p:sp>
        <p:nvSpPr>
          <p:cNvPr id="11" name="TextBox 10">
            <a:extLst>
              <a:ext uri="{FF2B5EF4-FFF2-40B4-BE49-F238E27FC236}">
                <a16:creationId xmlns:a16="http://schemas.microsoft.com/office/drawing/2014/main" id="{5FCECABE-AE11-D2E4-BADA-E772819C0E53}"/>
              </a:ext>
            </a:extLst>
          </p:cNvPr>
          <p:cNvSpPr txBox="1"/>
          <p:nvPr/>
        </p:nvSpPr>
        <p:spPr>
          <a:xfrm>
            <a:off x="526407" y="3781698"/>
            <a:ext cx="8931307" cy="3979294"/>
          </a:xfrm>
          <a:prstGeom prst="rect">
            <a:avLst/>
          </a:prstGeom>
          <a:noFill/>
        </p:spPr>
        <p:txBody>
          <a:bodyPr wrap="square">
            <a:spAutoFit/>
          </a:bodyPr>
          <a:lstStyle/>
          <a:p>
            <a:pPr marL="171450" marR="0" indent="-171450">
              <a:lnSpc>
                <a:spcPts val="1640"/>
              </a:lnSpc>
              <a:spcBef>
                <a:spcPts val="0"/>
              </a:spcBef>
              <a:spcAft>
                <a:spcPts val="0"/>
              </a:spcAft>
              <a:buFont typeface="Wingdings" panose="05000000000000000000" pitchFamily="2" charset="2"/>
              <a:buChar char="q"/>
            </a:pPr>
            <a:r>
              <a:rPr lang="en-US" sz="1200" kern="100" dirty="0">
                <a:effectLst/>
                <a:latin typeface="Open Sans" panose="020B0606030504020204" pitchFamily="34" charset="0"/>
                <a:ea typeface="Open Sans" panose="020B0606030504020204" pitchFamily="34" charset="0"/>
                <a:cs typeface="Open Sans" panose="020B0606030504020204" pitchFamily="34" charset="0"/>
              </a:rPr>
              <a:t>Planning Permit Application Form &amp; Checklist</a:t>
            </a:r>
            <a:endParaRPr lang="en-US" sz="1200" kern="100" dirty="0">
              <a:latin typeface="Open Sans" panose="020B0606030504020204" pitchFamily="34" charset="0"/>
              <a:ea typeface="Open Sans" panose="020B0606030504020204" pitchFamily="34" charset="0"/>
              <a:cs typeface="Open Sans" panose="020B0606030504020204" pitchFamily="34" charset="0"/>
            </a:endParaRP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Farmworker Housing-Specific Application </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Coastal Development Permit Application, if applicable</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Agricultural District/Conservation District Permit Application, if applicable </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Use Permit, if required</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Grading Permit Application, if required</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Environmental Information Disclosure Form</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Proof of Ownership (copy of deed/tax bill)</a:t>
            </a: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Well pump test and water quality results, if applicable</a:t>
            </a:r>
          </a:p>
          <a:p>
            <a:pPr marL="171450" marR="0" indent="-171450">
              <a:lnSpc>
                <a:spcPts val="1640"/>
              </a:lnSpc>
              <a:spcBef>
                <a:spcPts val="0"/>
              </a:spcBef>
              <a:spcAft>
                <a:spcPts val="0"/>
              </a:spcAft>
              <a:buFont typeface="Wingdings" panose="05000000000000000000" pitchFamily="2" charset="2"/>
              <a:buChar char="q"/>
            </a:pPr>
            <a:endParaRPr lang="en-US" sz="1200" kern="100" dirty="0">
              <a:latin typeface="Open Sans" panose="020B0606030504020204" pitchFamily="34" charset="0"/>
              <a:ea typeface="Open Sans" panose="020B0606030504020204" pitchFamily="34" charset="0"/>
              <a:cs typeface="Open Sans" panose="020B0606030504020204" pitchFamily="34" charset="0"/>
            </a:endParaRPr>
          </a:p>
          <a:p>
            <a:pPr marL="171450" marR="0" indent="-171450">
              <a:lnSpc>
                <a:spcPts val="1640"/>
              </a:lnSpc>
              <a:spcBef>
                <a:spcPts val="0"/>
              </a:spcBef>
              <a:spcAft>
                <a:spcPts val="0"/>
              </a:spcAft>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Drawings, including : </a:t>
            </a:r>
          </a:p>
          <a:p>
            <a:pPr marL="628650" lvl="1" indent="-171450">
              <a:lnSpc>
                <a:spcPts val="1640"/>
              </a:lnSpc>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Scaled site plan depicting parcel boundaries, easements, existing and proposed structures, access, driveways, water lines, storage tanks, septic tanks and leach fields, location and type of existing agriculture</a:t>
            </a:r>
          </a:p>
          <a:p>
            <a:pPr marL="628650" lvl="1" indent="-171450">
              <a:lnSpc>
                <a:spcPts val="1640"/>
              </a:lnSpc>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Floor plans</a:t>
            </a:r>
          </a:p>
          <a:p>
            <a:pPr marL="628650" lvl="1" indent="-171450">
              <a:lnSpc>
                <a:spcPts val="1640"/>
              </a:lnSpc>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Utility Plan, including conceptual on-site wastewater treatment system design, if applicable)</a:t>
            </a:r>
          </a:p>
          <a:p>
            <a:pPr marL="628650" lvl="1" indent="-171450">
              <a:lnSpc>
                <a:spcPts val="1640"/>
              </a:lnSpc>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Grading and Drainage Plan</a:t>
            </a:r>
          </a:p>
          <a:p>
            <a:pPr marL="628650" lvl="1" indent="-171450">
              <a:lnSpc>
                <a:spcPts val="1640"/>
              </a:lnSpc>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Erosion Control Plan</a:t>
            </a:r>
          </a:p>
          <a:p>
            <a:pPr marL="628650" lvl="1" indent="-171450">
              <a:lnSpc>
                <a:spcPts val="1640"/>
              </a:lnSpc>
              <a:buFont typeface="Wingdings" panose="05000000000000000000" pitchFamily="2" charset="2"/>
              <a:buChar char="q"/>
            </a:pPr>
            <a:r>
              <a:rPr lang="en-US" sz="1200" kern="100" dirty="0">
                <a:latin typeface="Open Sans" panose="020B0606030504020204" pitchFamily="34" charset="0"/>
                <a:ea typeface="Open Sans" panose="020B0606030504020204" pitchFamily="34" charset="0"/>
                <a:cs typeface="Open Sans" panose="020B0606030504020204" pitchFamily="34" charset="0"/>
              </a:rPr>
              <a:t>Driveway/Access Plan</a:t>
            </a:r>
          </a:p>
          <a:p>
            <a:pPr marL="171450" marR="0" indent="-171450">
              <a:lnSpc>
                <a:spcPts val="1640"/>
              </a:lnSpc>
              <a:spcBef>
                <a:spcPts val="0"/>
              </a:spcBef>
              <a:spcAft>
                <a:spcPts val="0"/>
              </a:spcAft>
              <a:buFont typeface="Wingdings" panose="05000000000000000000" pitchFamily="2" charset="2"/>
              <a:buChar char="q"/>
            </a:pPr>
            <a:endParaRPr lang="en-US" sz="1200" kern="100" dirty="0">
              <a:effectLst/>
              <a:highlight>
                <a:srgbClr val="FFD124"/>
              </a:highlight>
              <a:latin typeface="Open Sans" panose="020B0606030504020204" pitchFamily="34" charset="0"/>
              <a:ea typeface="Open Sans" panose="020B0606030504020204" pitchFamily="34" charset="0"/>
              <a:cs typeface="Open Sans" panose="020B0606030504020204" pitchFamily="34" charset="0"/>
            </a:endParaRPr>
          </a:p>
        </p:txBody>
      </p:sp>
      <p:sp>
        <p:nvSpPr>
          <p:cNvPr id="13" name="Slide Number Placeholder 3">
            <a:extLst>
              <a:ext uri="{FF2B5EF4-FFF2-40B4-BE49-F238E27FC236}">
                <a16:creationId xmlns:a16="http://schemas.microsoft.com/office/drawing/2014/main" id="{AFBEE235-3A83-3FB9-4355-AA2D8A8DF596}"/>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7</a:t>
            </a:fld>
            <a:endParaRPr lang="en-US" sz="900" dirty="0">
              <a:latin typeface="Open Sans" panose="020B0606030504020204" pitchFamily="34" charset="0"/>
            </a:endParaRPr>
          </a:p>
        </p:txBody>
      </p:sp>
      <p:sp>
        <p:nvSpPr>
          <p:cNvPr id="14" name="Title 13">
            <a:extLst>
              <a:ext uri="{FF2B5EF4-FFF2-40B4-BE49-F238E27FC236}">
                <a16:creationId xmlns:a16="http://schemas.microsoft.com/office/drawing/2014/main" id="{4FC9A217-E3B1-2520-BD27-FB80C678AC66}"/>
              </a:ext>
            </a:extLst>
          </p:cNvPr>
          <p:cNvSpPr txBox="1">
            <a:spLocks noGrp="1"/>
          </p:cNvSpPr>
          <p:nvPr>
            <p:ph type="title" idx="4294967295"/>
          </p:nvPr>
        </p:nvSpPr>
        <p:spPr>
          <a:xfrm>
            <a:off x="518984" y="214449"/>
            <a:ext cx="8303470" cy="8027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a:lstStyle>
          <a:p>
            <a:pPr marL="0" marR="0" lvl="0" indent="0" algn="l" defTabSz="457200" rtl="0" eaLnBrk="1" fontAlgn="auto" latinLnBrk="0" hangingPunct="1">
              <a:lnSpc>
                <a:spcPts val="2860"/>
              </a:lnSpc>
              <a:spcBef>
                <a:spcPts val="0"/>
              </a:spcBef>
              <a:spcAft>
                <a:spcPts val="180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Detailed Roadmap</a:t>
            </a:r>
            <a:b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br>
            <a:r>
              <a:rPr kumimoji="0" lang="en-US" sz="1800" b="1" i="0" u="none" strike="noStrike" kern="1200" cap="none" spc="0" normalizeH="0" baseline="0" noProof="0" dirty="0">
                <a:ln>
                  <a:noFill/>
                </a:ln>
                <a:solidFill>
                  <a:srgbClr val="1C90D9"/>
                </a:solidFill>
                <a:effectLst/>
                <a:uLnTx/>
                <a:uFillTx/>
                <a:latin typeface="Open Sans" panose="020B0606030504020204" pitchFamily="34" charset="0"/>
                <a:ea typeface="Open Sans" panose="020B0606030504020204" pitchFamily="34" charset="0"/>
                <a:cs typeface="Open Sans" panose="020B0606030504020204" pitchFamily="34" charset="0"/>
              </a:rPr>
              <a:t>STEP 2 : </a:t>
            </a:r>
            <a:r>
              <a:rPr kumimoji="0" lang="en-US" sz="1800" b="0" i="0" u="none" strike="noStrike" kern="1200" cap="none" spc="0" normalizeH="0" baseline="0" noProof="0" dirty="0">
                <a:ln>
                  <a:noFill/>
                </a:ln>
                <a:solidFill>
                  <a:srgbClr val="1C90D9"/>
                </a:solidFill>
                <a:effectLst/>
                <a:uLnTx/>
                <a:uFillTx/>
                <a:latin typeface="Open Sans" panose="020B0606030504020204" pitchFamily="34" charset="0"/>
                <a:ea typeface="Open Sans" panose="020B0606030504020204" pitchFamily="34" charset="0"/>
                <a:cs typeface="Open Sans" panose="020B0606030504020204" pitchFamily="34" charset="0"/>
              </a:rPr>
              <a:t>Planning and Environmental Review</a:t>
            </a:r>
          </a:p>
        </p:txBody>
      </p:sp>
    </p:spTree>
    <p:extLst>
      <p:ext uri="{BB962C8B-B14F-4D97-AF65-F5344CB8AC3E}">
        <p14:creationId xmlns:p14="http://schemas.microsoft.com/office/powerpoint/2010/main" val="1609381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D80BC72-026D-DE7B-4560-1CAA33B6362E}"/>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1" name="TextBox 30">
            <a:extLst>
              <a:ext uri="{FF2B5EF4-FFF2-40B4-BE49-F238E27FC236}">
                <a16:creationId xmlns:a16="http://schemas.microsoft.com/office/drawing/2014/main" id="{18323EEC-73E9-EA02-381B-4E409B1ADB53}"/>
              </a:ext>
            </a:extLst>
          </p:cNvPr>
          <p:cNvSpPr txBox="1"/>
          <p:nvPr/>
        </p:nvSpPr>
        <p:spPr>
          <a:xfrm>
            <a:off x="531176" y="950441"/>
            <a:ext cx="8710360" cy="646331"/>
          </a:xfrm>
          <a:prstGeom prst="rect">
            <a:avLst/>
          </a:prstGeom>
          <a:noFill/>
          <a:ln>
            <a:noFill/>
          </a:ln>
        </p:spPr>
        <p:txBody>
          <a:bodyPr wrap="square" rtlCol="0">
            <a:spAutoFit/>
          </a:bodyPr>
          <a:lstStyle/>
          <a:p>
            <a:pPr>
              <a:spcAft>
                <a:spcPts val="300"/>
              </a:spcAft>
            </a:pPr>
            <a:r>
              <a:rPr lang="en-US" sz="1200" i="1" dirty="0">
                <a:highlight>
                  <a:srgbClr val="FFD124"/>
                </a:highlight>
                <a:latin typeface="Open Sans" panose="020B0606030504020204" pitchFamily="34" charset="0"/>
                <a:ea typeface="Open Sans" panose="020B0606030504020204" pitchFamily="34" charset="0"/>
                <a:cs typeface="Open Sans" panose="020B0606030504020204" pitchFamily="34" charset="0"/>
              </a:rPr>
              <a:t>Check your jurisdiction’s requirements related to farmworker housing and revise the following. </a:t>
            </a:r>
            <a:r>
              <a:rPr lang="en-US" sz="1200" i="1" dirty="0">
                <a:latin typeface="Open Sans" panose="020B0606030504020204" pitchFamily="34" charset="0"/>
                <a:ea typeface="Open Sans" panose="020B0606030504020204" pitchFamily="34" charset="0"/>
                <a:cs typeface="Open Sans" panose="020B0606030504020204" pitchFamily="34" charset="0"/>
              </a:rPr>
              <a:t>Based on your initial consultation, prepare your application for the Planning Department. After you submit your application, your proposed project may undergo the following approval process: </a:t>
            </a:r>
          </a:p>
        </p:txBody>
      </p:sp>
      <p:sp>
        <p:nvSpPr>
          <p:cNvPr id="8" name="TextBox 7">
            <a:extLst>
              <a:ext uri="{FF2B5EF4-FFF2-40B4-BE49-F238E27FC236}">
                <a16:creationId xmlns:a16="http://schemas.microsoft.com/office/drawing/2014/main" id="{8CBAEA28-B493-6113-50F3-F9996E54CF3F}"/>
              </a:ext>
            </a:extLst>
          </p:cNvPr>
          <p:cNvSpPr txBox="1"/>
          <p:nvPr/>
        </p:nvSpPr>
        <p:spPr>
          <a:xfrm>
            <a:off x="586041" y="1560478"/>
            <a:ext cx="2012925" cy="261610"/>
          </a:xfrm>
          <a:prstGeom prst="rect">
            <a:avLst/>
          </a:prstGeom>
          <a:solidFill>
            <a:srgbClr val="F3F3F3"/>
          </a:solidFill>
          <a:ln>
            <a:noFill/>
          </a:ln>
        </p:spPr>
        <p:txBody>
          <a:bodyPr wrap="square" rtlCol="0">
            <a:spAutoFit/>
          </a:bodyPr>
          <a:lstStyle/>
          <a:p>
            <a:pPr algn="ctr"/>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Planning Department</a:t>
            </a:r>
          </a:p>
        </p:txBody>
      </p:sp>
      <p:sp>
        <p:nvSpPr>
          <p:cNvPr id="2" name="Chevron 1" descr="Arrow pointing right">
            <a:extLst>
              <a:ext uri="{FF2B5EF4-FFF2-40B4-BE49-F238E27FC236}">
                <a16:creationId xmlns:a16="http://schemas.microsoft.com/office/drawing/2014/main" id="{8A656C72-6639-9307-1D6B-005143415E2B}"/>
              </a:ext>
            </a:extLst>
          </p:cNvPr>
          <p:cNvSpPr/>
          <p:nvPr/>
        </p:nvSpPr>
        <p:spPr>
          <a:xfrm>
            <a:off x="586042" y="1802588"/>
            <a:ext cx="2548450" cy="1064479"/>
          </a:xfrm>
          <a:prstGeom prst="chevron">
            <a:avLst/>
          </a:prstGeom>
          <a:solidFill>
            <a:srgbClr val="1C90D9"/>
          </a:solidFill>
          <a:ln w="1905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9A8050EB-2429-AC66-23B9-D6505BFBB7DD}"/>
              </a:ext>
            </a:extLst>
          </p:cNvPr>
          <p:cNvSpPr txBox="1"/>
          <p:nvPr/>
        </p:nvSpPr>
        <p:spPr>
          <a:xfrm>
            <a:off x="1113899" y="1958095"/>
            <a:ext cx="1776556" cy="738664"/>
          </a:xfrm>
          <a:prstGeom prst="rect">
            <a:avLst/>
          </a:prstGeom>
          <a:noFill/>
        </p:spPr>
        <p:txBody>
          <a:bodyPr wrap="square" rtlCol="0">
            <a:spAutoFit/>
          </a:bodyPr>
          <a:lstStyle/>
          <a:p>
            <a:pPr lvl="0"/>
            <a:r>
              <a:rPr lang="en-US" sz="1400" dirty="0">
                <a:ln>
                  <a:noFill/>
                </a:ln>
                <a:latin typeface="Open Sans" panose="020B0606030504020204" pitchFamily="34" charset="0"/>
                <a:ea typeface="Open Sans" panose="020B0606030504020204" pitchFamily="34" charset="0"/>
                <a:cs typeface="Open Sans" panose="020B0606030504020204" pitchFamily="34" charset="0"/>
              </a:rPr>
              <a:t>Submit application </a:t>
            </a:r>
            <a:br>
              <a:rPr lang="en-US" sz="1400"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to Planning Department</a:t>
            </a:r>
          </a:p>
        </p:txBody>
      </p:sp>
      <p:sp>
        <p:nvSpPr>
          <p:cNvPr id="10" name="TextBox 9">
            <a:extLst>
              <a:ext uri="{FF2B5EF4-FFF2-40B4-BE49-F238E27FC236}">
                <a16:creationId xmlns:a16="http://schemas.microsoft.com/office/drawing/2014/main" id="{5C0CD7BC-BBC2-63EC-3660-3C66006B7E32}"/>
              </a:ext>
            </a:extLst>
          </p:cNvPr>
          <p:cNvSpPr txBox="1"/>
          <p:nvPr/>
        </p:nvSpPr>
        <p:spPr>
          <a:xfrm>
            <a:off x="2708144" y="1560478"/>
            <a:ext cx="2218084" cy="261610"/>
          </a:xfrm>
          <a:prstGeom prst="rect">
            <a:avLst/>
          </a:prstGeom>
          <a:solidFill>
            <a:srgbClr val="F3F3F3"/>
          </a:solidFill>
          <a:ln>
            <a:noFill/>
          </a:ln>
        </p:spPr>
        <p:txBody>
          <a:bodyPr wrap="square" lIns="0" rIns="0" rtlCol="0">
            <a:spAutoFit/>
          </a:bodyPr>
          <a:lstStyle/>
          <a:p>
            <a:pPr algn="ctr"/>
            <a:r>
              <a:rPr lang="en-US" sz="1100" b="1" spc="-20" dirty="0">
                <a:solidFill>
                  <a:srgbClr val="38424E"/>
                </a:solidFill>
                <a:latin typeface="Open Sans" panose="020B0606030504020204" pitchFamily="34" charset="0"/>
                <a:ea typeface="Open Sans" panose="020B0606030504020204" pitchFamily="34" charset="0"/>
                <a:cs typeface="Open Sans" panose="020B0606030504020204" pitchFamily="34" charset="0"/>
              </a:rPr>
              <a:t>Environmental Health Services</a:t>
            </a:r>
          </a:p>
        </p:txBody>
      </p:sp>
      <p:sp>
        <p:nvSpPr>
          <p:cNvPr id="4" name="Chevron 3" descr="Arrow pointing right">
            <a:extLst>
              <a:ext uri="{FF2B5EF4-FFF2-40B4-BE49-F238E27FC236}">
                <a16:creationId xmlns:a16="http://schemas.microsoft.com/office/drawing/2014/main" id="{7778C82A-464A-384A-CBE6-D0565EDEECB2}"/>
              </a:ext>
            </a:extLst>
          </p:cNvPr>
          <p:cNvSpPr/>
          <p:nvPr/>
        </p:nvSpPr>
        <p:spPr>
          <a:xfrm>
            <a:off x="2716382" y="1802588"/>
            <a:ext cx="2722523" cy="1064480"/>
          </a:xfrm>
          <a:prstGeom prst="chevron">
            <a:avLst/>
          </a:prstGeom>
          <a:solidFill>
            <a:srgbClr val="1C90D9"/>
          </a:solidFill>
          <a:ln w="1905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E589D75C-45A3-9FB4-B16D-D2E29E2FD8FA}"/>
              </a:ext>
            </a:extLst>
          </p:cNvPr>
          <p:cNvSpPr txBox="1"/>
          <p:nvPr/>
        </p:nvSpPr>
        <p:spPr>
          <a:xfrm>
            <a:off x="3158312" y="1811902"/>
            <a:ext cx="2599088" cy="1031051"/>
          </a:xfrm>
          <a:prstGeom prst="rect">
            <a:avLst/>
          </a:prstGeom>
          <a:noFill/>
        </p:spPr>
        <p:txBody>
          <a:bodyPr wrap="square" rtlCol="0">
            <a:spAutoFit/>
          </a:bodyPr>
          <a:lstStyle/>
          <a:p>
            <a:pPr lvl="0">
              <a:spcAft>
                <a:spcPts val="600"/>
              </a:spcAft>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Review by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latin typeface="Open Sans" panose="020B0606030504020204" pitchFamily="34" charset="0"/>
                <a:ea typeface="Open Sans" panose="020B0606030504020204" pitchFamily="34" charset="0"/>
                <a:cs typeface="Open Sans" panose="020B0606030504020204" pitchFamily="34" charset="0"/>
              </a:rPr>
              <a:t>applicable agencies</a:t>
            </a:r>
          </a:p>
          <a:p>
            <a:pPr lvl="0">
              <a:spcAft>
                <a:spcPts val="600"/>
              </a:spcAft>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Edits &amp; Resubmission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(if applicable)</a:t>
            </a:r>
          </a:p>
        </p:txBody>
      </p:sp>
      <p:cxnSp>
        <p:nvCxnSpPr>
          <p:cNvPr id="47" name="Straight Connector 46">
            <a:extLst>
              <a:ext uri="{FF2B5EF4-FFF2-40B4-BE49-F238E27FC236}">
                <a16:creationId xmlns:a16="http://schemas.microsoft.com/office/drawing/2014/main" id="{6A75DC64-806D-BB24-B885-95CB0F95BC74}"/>
              </a:ext>
              <a:ext uri="{C183D7F6-B498-43B3-948B-1728B52AA6E4}">
                <adec:decorative xmlns:adec="http://schemas.microsoft.com/office/drawing/2017/decorative" val="1"/>
              </a:ext>
            </a:extLst>
          </p:cNvPr>
          <p:cNvCxnSpPr>
            <a:cxnSpLocks/>
          </p:cNvCxnSpPr>
          <p:nvPr/>
        </p:nvCxnSpPr>
        <p:spPr>
          <a:xfrm>
            <a:off x="4129603" y="2293074"/>
            <a:ext cx="0" cy="886368"/>
          </a:xfrm>
          <a:prstGeom prst="line">
            <a:avLst/>
          </a:prstGeom>
          <a:ln w="15875">
            <a:solidFill>
              <a:srgbClr val="1C90D9"/>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659394EF-E51B-3EC5-56BB-EE000FD9EC98}"/>
              </a:ext>
            </a:extLst>
          </p:cNvPr>
          <p:cNvSpPr/>
          <p:nvPr/>
        </p:nvSpPr>
        <p:spPr>
          <a:xfrm>
            <a:off x="1871335" y="3189998"/>
            <a:ext cx="3480953" cy="1921390"/>
          </a:xfrm>
          <a:prstGeom prst="rect">
            <a:avLst/>
          </a:prstGeom>
          <a:solidFill>
            <a:srgbClr val="1C90D9">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640"/>
              </a:lnSpc>
              <a:spcAft>
                <a:spcPts val="600"/>
              </a:spcAft>
            </a:pP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If the site is not already connected to water and sewer service, many farmworker housing projects will require an Onsite Wastewater Treatment System (OWTS). During the planning permit review process, the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Environmental Health Department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will look for a sufficient water and sewage system</a:t>
            </a:r>
            <a:r>
              <a:rPr lang="en-US" sz="1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p>
          <a:p>
            <a:pPr>
              <a:lnSpc>
                <a:spcPts val="1640"/>
              </a:lnSpc>
              <a:spcAft>
                <a:spcPts val="600"/>
              </a:spcAft>
            </a:pPr>
            <a:r>
              <a:rPr lang="en-US" sz="1200" dirty="0">
                <a:solidFill>
                  <a:schemeClr val="tx1"/>
                </a:solidFill>
                <a:highlight>
                  <a:srgbClr val="FFBB00"/>
                </a:highlight>
                <a:latin typeface="Open Sans" panose="020B0606030504020204" pitchFamily="34" charset="0"/>
                <a:ea typeface="Open Sans" panose="020B0606030504020204" pitchFamily="34" charset="0"/>
                <a:cs typeface="Open Sans" panose="020B0606030504020204" pitchFamily="34" charset="0"/>
              </a:rPr>
              <a:t>[Insert additional requirements]</a:t>
            </a:r>
          </a:p>
        </p:txBody>
      </p:sp>
      <p:sp>
        <p:nvSpPr>
          <p:cNvPr id="41" name="Rectangle 40">
            <a:extLst>
              <a:ext uri="{FF2B5EF4-FFF2-40B4-BE49-F238E27FC236}">
                <a16:creationId xmlns:a16="http://schemas.microsoft.com/office/drawing/2014/main" id="{5FC86A3F-ABA9-FED6-794D-3897AAADC447}"/>
              </a:ext>
            </a:extLst>
          </p:cNvPr>
          <p:cNvSpPr/>
          <p:nvPr/>
        </p:nvSpPr>
        <p:spPr>
          <a:xfrm>
            <a:off x="1871335" y="5313742"/>
            <a:ext cx="3480953" cy="1143000"/>
          </a:xfrm>
          <a:prstGeom prst="rect">
            <a:avLst/>
          </a:prstGeom>
          <a:solidFill>
            <a:srgbClr val="1C90D9">
              <a:alpha val="20000"/>
            </a:srgbClr>
          </a:solidFill>
          <a:ln w="2540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NOTE:</a:t>
            </a:r>
            <a:r>
              <a:rPr lang="en-US" sz="1200" b="1" dirty="0">
                <a:solidFill>
                  <a:srgbClr val="F98D13"/>
                </a:solidFill>
                <a:latin typeface="Open Sans" panose="020B0606030504020204" pitchFamily="34" charset="0"/>
                <a:ea typeface="Open Sans" panose="020B0606030504020204" pitchFamily="34" charset="0"/>
                <a:cs typeface="Open Sans" panose="020B0606030504020204" pitchFamily="34" charset="0"/>
              </a:rPr>
              <a:t> </a:t>
            </a:r>
            <a:r>
              <a:rPr lang="en-US" sz="1200" dirty="0">
                <a:solidFill>
                  <a:schemeClr val="tx1"/>
                </a:solidFill>
                <a:highlight>
                  <a:srgbClr val="FFBB00"/>
                </a:highlight>
                <a:latin typeface="Open Sans" panose="020B0606030504020204" pitchFamily="34" charset="0"/>
                <a:ea typeface="Open Sans" panose="020B0606030504020204" pitchFamily="34" charset="0"/>
                <a:cs typeface="Open Sans" panose="020B0606030504020204" pitchFamily="34" charset="0"/>
              </a:rPr>
              <a:t>[Insert any deed restriction or affidavit restrictions stating that this housing will only be used for farmworkers]</a:t>
            </a:r>
          </a:p>
        </p:txBody>
      </p:sp>
      <p:sp>
        <p:nvSpPr>
          <p:cNvPr id="5" name="Chevron 4" descr="Arrow pointing right">
            <a:extLst>
              <a:ext uri="{FF2B5EF4-FFF2-40B4-BE49-F238E27FC236}">
                <a16:creationId xmlns:a16="http://schemas.microsoft.com/office/drawing/2014/main" id="{66BD3C39-AAA6-BE6B-AFE7-5822FD5C3039}"/>
              </a:ext>
            </a:extLst>
          </p:cNvPr>
          <p:cNvSpPr/>
          <p:nvPr/>
        </p:nvSpPr>
        <p:spPr>
          <a:xfrm>
            <a:off x="5020795" y="1802588"/>
            <a:ext cx="2548450" cy="1064479"/>
          </a:xfrm>
          <a:prstGeom prst="chevron">
            <a:avLst/>
          </a:prstGeom>
          <a:solidFill>
            <a:srgbClr val="1C90D9"/>
          </a:solidFill>
          <a:ln w="1905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898083A6-B590-2BDF-77FB-A66EBC894F7A}"/>
              </a:ext>
            </a:extLst>
          </p:cNvPr>
          <p:cNvSpPr txBox="1"/>
          <p:nvPr/>
        </p:nvSpPr>
        <p:spPr>
          <a:xfrm>
            <a:off x="5624408" y="2065817"/>
            <a:ext cx="1676980" cy="523220"/>
          </a:xfrm>
          <a:prstGeom prst="rect">
            <a:avLst/>
          </a:prstGeom>
          <a:noFill/>
        </p:spPr>
        <p:txBody>
          <a:bodyPr wrap="square" rtlCol="0">
            <a:spAutoFit/>
          </a:bodyPr>
          <a:lstStyle/>
          <a:p>
            <a:pPr lvl="0">
              <a:spcAft>
                <a:spcPts val="600"/>
              </a:spcAft>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Public Hearing</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(if applicable)</a:t>
            </a:r>
          </a:p>
        </p:txBody>
      </p:sp>
      <p:cxnSp>
        <p:nvCxnSpPr>
          <p:cNvPr id="48" name="Straight Connector 47">
            <a:extLst>
              <a:ext uri="{FF2B5EF4-FFF2-40B4-BE49-F238E27FC236}">
                <a16:creationId xmlns:a16="http://schemas.microsoft.com/office/drawing/2014/main" id="{DEAD6DA2-DF25-8EC8-97D3-1B15F27D67D3}"/>
              </a:ext>
              <a:ext uri="{C183D7F6-B498-43B3-948B-1728B52AA6E4}">
                <adec:decorative xmlns:adec="http://schemas.microsoft.com/office/drawing/2017/decorative" val="1"/>
              </a:ext>
            </a:extLst>
          </p:cNvPr>
          <p:cNvCxnSpPr>
            <a:cxnSpLocks/>
          </p:cNvCxnSpPr>
          <p:nvPr/>
        </p:nvCxnSpPr>
        <p:spPr>
          <a:xfrm>
            <a:off x="6148311" y="2678857"/>
            <a:ext cx="0" cy="1642815"/>
          </a:xfrm>
          <a:prstGeom prst="line">
            <a:avLst/>
          </a:prstGeom>
          <a:ln w="15875">
            <a:solidFill>
              <a:srgbClr val="1C90D9"/>
            </a:solidFill>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0BB1C6B9-6AA8-762C-7B13-21E3B4F04D10}"/>
              </a:ext>
            </a:extLst>
          </p:cNvPr>
          <p:cNvSpPr/>
          <p:nvPr/>
        </p:nvSpPr>
        <p:spPr>
          <a:xfrm>
            <a:off x="5457054" y="4310856"/>
            <a:ext cx="3619866" cy="2145886"/>
          </a:xfrm>
          <a:prstGeom prst="rect">
            <a:avLst/>
          </a:prstGeom>
          <a:solidFill>
            <a:srgbClr val="1C90D9">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ts val="1640"/>
              </a:lnSpc>
              <a:spcAft>
                <a:spcPts val="600"/>
              </a:spcAft>
            </a:pP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Based on your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Planning Department’s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zoning requirements for farmworker housing, your project may be approved through a planning clearance or special permit, which would eliminate the need for a public hearing.*</a:t>
            </a:r>
          </a:p>
          <a:p>
            <a:pPr>
              <a:lnSpc>
                <a:spcPts val="1640"/>
              </a:lnSpc>
              <a:spcAft>
                <a:spcPts val="600"/>
              </a:spcAft>
            </a:pPr>
            <a:endPar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lnSpc>
                <a:spcPts val="1640"/>
              </a:lnSpc>
              <a:spcAft>
                <a:spcPts val="600"/>
              </a:spcAft>
            </a:pPr>
            <a:r>
              <a:rPr lang="en-US" sz="1200" dirty="0">
                <a:solidFill>
                  <a:schemeClr val="tx1"/>
                </a:solidFill>
                <a:highlight>
                  <a:srgbClr val="FFBB00"/>
                </a:highlight>
                <a:latin typeface="Open Sans" panose="020B0606030504020204" pitchFamily="34" charset="0"/>
                <a:ea typeface="Open Sans" panose="020B0606030504020204" pitchFamily="34" charset="0"/>
                <a:cs typeface="Open Sans" panose="020B0606030504020204" pitchFamily="34" charset="0"/>
              </a:rPr>
              <a:t>[Insert jurisdiction information on specifics (i.e. unit size) that might lead to a public hearing and how long that would take]</a:t>
            </a:r>
          </a:p>
        </p:txBody>
      </p:sp>
      <p:sp>
        <p:nvSpPr>
          <p:cNvPr id="7" name="Chevron 6" descr="Arrow pointing right">
            <a:extLst>
              <a:ext uri="{FF2B5EF4-FFF2-40B4-BE49-F238E27FC236}">
                <a16:creationId xmlns:a16="http://schemas.microsoft.com/office/drawing/2014/main" id="{E2A33DBA-4016-A1E5-8C2F-0A035E974DE3}"/>
              </a:ext>
            </a:extLst>
          </p:cNvPr>
          <p:cNvSpPr/>
          <p:nvPr/>
        </p:nvSpPr>
        <p:spPr>
          <a:xfrm>
            <a:off x="7151135" y="1802588"/>
            <a:ext cx="2548450" cy="1064479"/>
          </a:xfrm>
          <a:prstGeom prst="chevron">
            <a:avLst/>
          </a:prstGeom>
          <a:solidFill>
            <a:srgbClr val="1C90D9"/>
          </a:solidFill>
          <a:ln w="19050">
            <a:solidFill>
              <a:srgbClr val="1C90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a:extLst>
              <a:ext uri="{FF2B5EF4-FFF2-40B4-BE49-F238E27FC236}">
                <a16:creationId xmlns:a16="http://schemas.microsoft.com/office/drawing/2014/main" id="{F08AA4F4-AD9B-EA48-E957-9792A2D1CA7F}"/>
              </a:ext>
            </a:extLst>
          </p:cNvPr>
          <p:cNvSpPr txBox="1"/>
          <p:nvPr/>
        </p:nvSpPr>
        <p:spPr>
          <a:xfrm>
            <a:off x="7740997" y="2065817"/>
            <a:ext cx="1819692" cy="523220"/>
          </a:xfrm>
          <a:prstGeom prst="rect">
            <a:avLst/>
          </a:prstGeom>
          <a:noFill/>
        </p:spPr>
        <p:txBody>
          <a:bodyPr wrap="square" rtlCol="0">
            <a:spAutoFit/>
          </a:bodyPr>
          <a:lstStyle/>
          <a:p>
            <a:pPr lvl="0">
              <a:spcAft>
                <a:spcPts val="600"/>
              </a:spcAft>
            </a:pPr>
            <a:r>
              <a:rPr lang="en-US" sz="1400" dirty="0">
                <a:ln>
                  <a:noFill/>
                </a:ln>
                <a:latin typeface="Open Sans" panose="020B0606030504020204" pitchFamily="34" charset="0"/>
                <a:ea typeface="Open Sans" panose="020B0606030504020204" pitchFamily="34" charset="0"/>
                <a:cs typeface="Open Sans" panose="020B0606030504020204" pitchFamily="34" charset="0"/>
              </a:rPr>
              <a:t>Planning Permit Approval</a:t>
            </a:r>
          </a:p>
        </p:txBody>
      </p:sp>
      <p:sp>
        <p:nvSpPr>
          <p:cNvPr id="58" name="Star: 5 Points 102" descr="Yellow star icon">
            <a:extLst>
              <a:ext uri="{FF2B5EF4-FFF2-40B4-BE49-F238E27FC236}">
                <a16:creationId xmlns:a16="http://schemas.microsoft.com/office/drawing/2014/main" id="{82F71FFD-1EAD-AA2A-9ADB-C4D9AE69629C}"/>
              </a:ext>
              <a:ext uri="{C183D7F6-B498-43B3-948B-1728B52AA6E4}">
                <adec:decorative xmlns:adec="http://schemas.microsoft.com/office/drawing/2017/decorative" val="0"/>
              </a:ext>
            </a:extLst>
          </p:cNvPr>
          <p:cNvSpPr/>
          <p:nvPr/>
        </p:nvSpPr>
        <p:spPr>
          <a:xfrm>
            <a:off x="8916419" y="1808829"/>
            <a:ext cx="288758" cy="252663"/>
          </a:xfrm>
          <a:prstGeom prst="star5">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44" name="TextBox 43">
            <a:extLst>
              <a:ext uri="{FF2B5EF4-FFF2-40B4-BE49-F238E27FC236}">
                <a16:creationId xmlns:a16="http://schemas.microsoft.com/office/drawing/2014/main" id="{B2E678F4-0060-BA69-0CE2-3CCD79822869}"/>
              </a:ext>
            </a:extLst>
          </p:cNvPr>
          <p:cNvSpPr txBox="1"/>
          <p:nvPr/>
        </p:nvSpPr>
        <p:spPr>
          <a:xfrm>
            <a:off x="513344" y="7028037"/>
            <a:ext cx="9268146" cy="507831"/>
          </a:xfrm>
          <a:prstGeom prst="rect">
            <a:avLst/>
          </a:prstGeom>
          <a:noFill/>
        </p:spPr>
        <p:txBody>
          <a:bodyPr wrap="square">
            <a:spAutoFit/>
          </a:bodyPr>
          <a:lstStyle/>
          <a:p>
            <a:r>
              <a:rPr lang="en-US" sz="900" kern="100" dirty="0">
                <a:effectLst/>
                <a:latin typeface="Open Sans" panose="020B0606030504020204" pitchFamily="34" charset="0"/>
                <a:ea typeface="Open Sans" panose="020B0606030504020204" pitchFamily="34" charset="0"/>
                <a:cs typeface="Open Sans" panose="020B0606030504020204" pitchFamily="34" charset="0"/>
              </a:rPr>
              <a:t>*</a:t>
            </a:r>
            <a:r>
              <a:rPr lang="en-US" sz="900" kern="100" dirty="0">
                <a:latin typeface="Open Sans" panose="020B0606030504020204" pitchFamily="34" charset="0"/>
                <a:ea typeface="Open Sans" panose="020B0606030504020204" pitchFamily="34" charset="0"/>
                <a:cs typeface="Open Sans" panose="020B0606030504020204" pitchFamily="34" charset="0"/>
              </a:rPr>
              <a:t>A </a:t>
            </a:r>
            <a:r>
              <a:rPr lang="en-US" sz="900" b="1" kern="100" dirty="0">
                <a:latin typeface="Open Sans" panose="020B0606030504020204" pitchFamily="34" charset="0"/>
                <a:ea typeface="Open Sans" panose="020B0606030504020204" pitchFamily="34" charset="0"/>
                <a:cs typeface="Open Sans" panose="020B0606030504020204" pitchFamily="34" charset="0"/>
              </a:rPr>
              <a:t>planning clearance </a:t>
            </a:r>
            <a:r>
              <a:rPr lang="en-US" sz="900" kern="100" dirty="0">
                <a:latin typeface="Open Sans" panose="020B0606030504020204" pitchFamily="34" charset="0"/>
                <a:ea typeface="Open Sans" panose="020B0606030504020204" pitchFamily="34" charset="0"/>
                <a:cs typeface="Open Sans" panose="020B0606030504020204" pitchFamily="34" charset="0"/>
              </a:rPr>
              <a:t>is usually an administrative approval from the Planning Department. A </a:t>
            </a:r>
            <a:r>
              <a:rPr lang="en-US" sz="900" b="1" kern="100" dirty="0">
                <a:latin typeface="Open Sans" panose="020B0606030504020204" pitchFamily="34" charset="0"/>
                <a:ea typeface="Open Sans" panose="020B0606030504020204" pitchFamily="34" charset="0"/>
                <a:cs typeface="Open Sans" panose="020B0606030504020204" pitchFamily="34" charset="0"/>
              </a:rPr>
              <a:t>special permit </a:t>
            </a:r>
            <a:r>
              <a:rPr lang="en-US" sz="900" kern="100" dirty="0">
                <a:latin typeface="Open Sans" panose="020B0606030504020204" pitchFamily="34" charset="0"/>
                <a:ea typeface="Open Sans" panose="020B0606030504020204" pitchFamily="34" charset="0"/>
                <a:cs typeface="Open Sans" panose="020B0606030504020204" pitchFamily="34" charset="0"/>
              </a:rPr>
              <a:t>is subject to the specific provisions of your jurisdiction’s planning process. Both a planning clearance and special permit do not require a public hearing. </a:t>
            </a:r>
            <a:r>
              <a:rPr lang="en-US" sz="900" kern="100" dirty="0">
                <a:effectLst/>
                <a:latin typeface="Open Sans" panose="020B0606030504020204" pitchFamily="34" charset="0"/>
                <a:ea typeface="Open Sans" panose="020B0606030504020204" pitchFamily="34" charset="0"/>
                <a:cs typeface="Open Sans" panose="020B0606030504020204" pitchFamily="34" charset="0"/>
              </a:rPr>
              <a:t>See Template Zoning Ordinance for more information.</a:t>
            </a:r>
          </a:p>
          <a:p>
            <a:r>
              <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rPr>
              <a:t>[Yellow highlighted areas are for recommended customization and edits to make this template specific to your jurisdiction.]</a:t>
            </a:r>
            <a:r>
              <a:rPr lang="en-US" sz="900" kern="100" dirty="0">
                <a:effectLst/>
                <a:highlight>
                  <a:srgbClr val="FFD124"/>
                </a:highlight>
                <a:latin typeface="Open Sans" panose="020B0606030504020204" pitchFamily="34" charset="0"/>
                <a:ea typeface="Open Sans" panose="020B0606030504020204" pitchFamily="34" charset="0"/>
                <a:cs typeface="Open Sans" panose="020B0606030504020204" pitchFamily="34" charset="0"/>
              </a:rPr>
              <a:t> </a:t>
            </a:r>
            <a:endPar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endParaRPr>
          </a:p>
        </p:txBody>
      </p:sp>
      <p:sp>
        <p:nvSpPr>
          <p:cNvPr id="9" name="Slide Number Placeholder 3">
            <a:extLst>
              <a:ext uri="{FF2B5EF4-FFF2-40B4-BE49-F238E27FC236}">
                <a16:creationId xmlns:a16="http://schemas.microsoft.com/office/drawing/2014/main" id="{83F7712E-FDFB-1DB2-5E88-258666CA1AF4}"/>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8</a:t>
            </a:fld>
            <a:endParaRPr lang="en-US" sz="900" dirty="0">
              <a:latin typeface="Open Sans" panose="020B0606030504020204" pitchFamily="34" charset="0"/>
            </a:endParaRPr>
          </a:p>
        </p:txBody>
      </p:sp>
      <p:sp>
        <p:nvSpPr>
          <p:cNvPr id="11" name="Title 13">
            <a:extLst>
              <a:ext uri="{FF2B5EF4-FFF2-40B4-BE49-F238E27FC236}">
                <a16:creationId xmlns:a16="http://schemas.microsoft.com/office/drawing/2014/main" id="{8C4C6F41-28B0-8140-C6ED-62685DF2B619}"/>
              </a:ext>
            </a:extLst>
          </p:cNvPr>
          <p:cNvSpPr txBox="1">
            <a:spLocks noGrp="1"/>
          </p:cNvSpPr>
          <p:nvPr>
            <p:ph type="title" idx="4294967295"/>
          </p:nvPr>
        </p:nvSpPr>
        <p:spPr>
          <a:xfrm>
            <a:off x="518984" y="214449"/>
            <a:ext cx="8303470" cy="8027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a:lstStyle>
          <a:p>
            <a:pPr marL="0" marR="0" lvl="0" indent="0" algn="l" defTabSz="457200" rtl="0" eaLnBrk="1" fontAlgn="auto" latinLnBrk="0" hangingPunct="1">
              <a:lnSpc>
                <a:spcPts val="2860"/>
              </a:lnSpc>
              <a:spcBef>
                <a:spcPts val="0"/>
              </a:spcBef>
              <a:spcAft>
                <a:spcPts val="180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Detailed Roadmap</a:t>
            </a:r>
            <a:b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br>
            <a:r>
              <a:rPr kumimoji="0" lang="en-US" sz="1800" b="1" i="0" u="none" strike="noStrike" kern="1200" cap="none" spc="0" normalizeH="0" baseline="0" noProof="0" dirty="0">
                <a:ln>
                  <a:noFill/>
                </a:ln>
                <a:solidFill>
                  <a:srgbClr val="1C90D9"/>
                </a:solidFill>
                <a:effectLst/>
                <a:uLnTx/>
                <a:uFillTx/>
                <a:latin typeface="Open Sans" panose="020B0606030504020204" pitchFamily="34" charset="0"/>
                <a:ea typeface="Open Sans" panose="020B0606030504020204" pitchFamily="34" charset="0"/>
                <a:cs typeface="Open Sans" panose="020B0606030504020204" pitchFamily="34" charset="0"/>
              </a:rPr>
              <a:t>STEP 2 : </a:t>
            </a:r>
            <a:r>
              <a:rPr kumimoji="0" lang="en-US" sz="1800" b="0" i="0" u="none" strike="noStrike" kern="1200" cap="none" spc="0" normalizeH="0" baseline="0" noProof="0" dirty="0">
                <a:ln>
                  <a:noFill/>
                </a:ln>
                <a:solidFill>
                  <a:srgbClr val="1C90D9"/>
                </a:solidFill>
                <a:effectLst/>
                <a:uLnTx/>
                <a:uFillTx/>
                <a:latin typeface="Open Sans" panose="020B0606030504020204" pitchFamily="34" charset="0"/>
                <a:ea typeface="Open Sans" panose="020B0606030504020204" pitchFamily="34" charset="0"/>
                <a:cs typeface="Open Sans" panose="020B0606030504020204" pitchFamily="34" charset="0"/>
              </a:rPr>
              <a:t>Planning and Environmental Review</a:t>
            </a:r>
          </a:p>
        </p:txBody>
      </p:sp>
    </p:spTree>
    <p:extLst>
      <p:ext uri="{BB962C8B-B14F-4D97-AF65-F5344CB8AC3E}">
        <p14:creationId xmlns:p14="http://schemas.microsoft.com/office/powerpoint/2010/main" val="76755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DBB3A46-9936-7979-B680-2E727169E443}"/>
              </a:ext>
              <a:ext uri="{C183D7F6-B498-43B3-948B-1728B52AA6E4}">
                <adec:decorative xmlns:adec="http://schemas.microsoft.com/office/drawing/2017/decorative" val="1"/>
              </a:ext>
            </a:extLst>
          </p:cNvPr>
          <p:cNvSpPr/>
          <p:nvPr/>
        </p:nvSpPr>
        <p:spPr>
          <a:xfrm flipV="1">
            <a:off x="0" y="627209"/>
            <a:ext cx="10070592" cy="4939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1" name="TextBox 30">
            <a:extLst>
              <a:ext uri="{FF2B5EF4-FFF2-40B4-BE49-F238E27FC236}">
                <a16:creationId xmlns:a16="http://schemas.microsoft.com/office/drawing/2014/main" id="{18323EEC-73E9-EA02-381B-4E409B1ADB53}"/>
              </a:ext>
            </a:extLst>
          </p:cNvPr>
          <p:cNvSpPr txBox="1"/>
          <p:nvPr/>
        </p:nvSpPr>
        <p:spPr>
          <a:xfrm>
            <a:off x="531176" y="1001621"/>
            <a:ext cx="8847438" cy="276999"/>
          </a:xfrm>
          <a:prstGeom prst="rect">
            <a:avLst/>
          </a:prstGeom>
          <a:noFill/>
          <a:ln>
            <a:noFill/>
          </a:ln>
        </p:spPr>
        <p:txBody>
          <a:bodyPr wrap="square" rtlCol="0">
            <a:spAutoFit/>
          </a:bodyPr>
          <a:lstStyle/>
          <a:p>
            <a:pPr>
              <a:spcAft>
                <a:spcPts val="300"/>
              </a:spcAft>
            </a:pPr>
            <a:r>
              <a:rPr lang="en-US" sz="1200" i="1" dirty="0">
                <a:latin typeface="Open Sans" panose="020B0606030504020204" pitchFamily="34" charset="0"/>
                <a:ea typeface="Open Sans" panose="020B0606030504020204" pitchFamily="34" charset="0"/>
                <a:cs typeface="Open Sans" panose="020B0606030504020204" pitchFamily="34" charset="0"/>
              </a:rPr>
              <a:t>After you obtain your planning permit, prepare your application for your building permit. </a:t>
            </a:r>
          </a:p>
        </p:txBody>
      </p:sp>
      <p:sp>
        <p:nvSpPr>
          <p:cNvPr id="14" name="TextBox 13">
            <a:extLst>
              <a:ext uri="{FF2B5EF4-FFF2-40B4-BE49-F238E27FC236}">
                <a16:creationId xmlns:a16="http://schemas.microsoft.com/office/drawing/2014/main" id="{D907C6AB-02F6-FDE0-8F49-6A76B8798BE8}"/>
              </a:ext>
            </a:extLst>
          </p:cNvPr>
          <p:cNvSpPr txBox="1"/>
          <p:nvPr/>
        </p:nvSpPr>
        <p:spPr>
          <a:xfrm>
            <a:off x="569566" y="1391201"/>
            <a:ext cx="4363341" cy="430887"/>
          </a:xfrm>
          <a:prstGeom prst="rect">
            <a:avLst/>
          </a:prstGeom>
          <a:solidFill>
            <a:srgbClr val="F3F3F3"/>
          </a:solidFill>
          <a:ln>
            <a:noFill/>
          </a:ln>
        </p:spPr>
        <p:txBody>
          <a:bodyPr wrap="square" rtlCol="0">
            <a:spAutoFit/>
          </a:bodyPr>
          <a:lstStyle/>
          <a:p>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Planning, Environmental Health, Buildings, Public Works, Fire Authority</a:t>
            </a:r>
            <a:r>
              <a:rPr lang="en-US" sz="1100" b="1" dirty="0">
                <a:latin typeface="Open Sans" panose="020B0606030504020204" pitchFamily="34" charset="0"/>
                <a:ea typeface="Open Sans" panose="020B0606030504020204" pitchFamily="34" charset="0"/>
                <a:cs typeface="Open Sans" panose="020B0606030504020204" pitchFamily="34" charset="0"/>
              </a:rPr>
              <a:t>,</a:t>
            </a:r>
            <a:r>
              <a:rPr lang="en-US" sz="1100" b="1" dirty="0">
                <a:highlight>
                  <a:srgbClr val="FFBB00"/>
                </a:highlight>
                <a:latin typeface="Open Sans" panose="020B0606030504020204" pitchFamily="34" charset="0"/>
                <a:ea typeface="Open Sans" panose="020B0606030504020204" pitchFamily="34" charset="0"/>
                <a:cs typeface="Open Sans" panose="020B0606030504020204" pitchFamily="34" charset="0"/>
              </a:rPr>
              <a:t> [Add additional departments]</a:t>
            </a:r>
          </a:p>
        </p:txBody>
      </p:sp>
      <p:sp>
        <p:nvSpPr>
          <p:cNvPr id="2" name="Chevron 1" descr="Arrow pointing right">
            <a:extLst>
              <a:ext uri="{FF2B5EF4-FFF2-40B4-BE49-F238E27FC236}">
                <a16:creationId xmlns:a16="http://schemas.microsoft.com/office/drawing/2014/main" id="{9C350651-C1F0-1608-2457-FB7F3D9578E3}"/>
              </a:ext>
            </a:extLst>
          </p:cNvPr>
          <p:cNvSpPr/>
          <p:nvPr/>
        </p:nvSpPr>
        <p:spPr>
          <a:xfrm>
            <a:off x="586042" y="1802709"/>
            <a:ext cx="2548450" cy="1064479"/>
          </a:xfrm>
          <a:prstGeom prst="chevron">
            <a:avLst/>
          </a:prstGeom>
          <a:solidFill>
            <a:srgbClr val="2DC4B2"/>
          </a:solidFill>
          <a:ln w="1905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9A8050EB-2429-AC66-23B9-D6505BFBB7DD}"/>
              </a:ext>
            </a:extLst>
          </p:cNvPr>
          <p:cNvSpPr txBox="1"/>
          <p:nvPr/>
        </p:nvSpPr>
        <p:spPr>
          <a:xfrm>
            <a:off x="1035372" y="1784148"/>
            <a:ext cx="2158313" cy="1118255"/>
          </a:xfrm>
          <a:prstGeom prst="rect">
            <a:avLst/>
          </a:prstGeom>
          <a:noFill/>
        </p:spPr>
        <p:txBody>
          <a:bodyPr wrap="square" rtlCol="0">
            <a:spAutoFit/>
          </a:bodyPr>
          <a:lstStyle/>
          <a:p>
            <a:pPr lvl="0">
              <a:lnSpc>
                <a:spcPts val="1580"/>
              </a:lnSpc>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Share building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latin typeface="Open Sans" panose="020B0606030504020204" pitchFamily="34" charset="0"/>
                <a:ea typeface="Open Sans" panose="020B0606030504020204" pitchFamily="34" charset="0"/>
                <a:cs typeface="Open Sans" panose="020B0606030504020204" pitchFamily="34" charset="0"/>
              </a:rPr>
              <a:t>permit application with other applicable agencies for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latin typeface="Open Sans" panose="020B0606030504020204" pitchFamily="34" charset="0"/>
                <a:ea typeface="Open Sans" panose="020B0606030504020204" pitchFamily="34" charset="0"/>
                <a:cs typeface="Open Sans" panose="020B0606030504020204" pitchFamily="34" charset="0"/>
              </a:rPr>
              <a:t>their review</a:t>
            </a:r>
          </a:p>
        </p:txBody>
      </p:sp>
      <p:sp>
        <p:nvSpPr>
          <p:cNvPr id="8" name="Chevron 7" descr="Arrow pointing right">
            <a:extLst>
              <a:ext uri="{FF2B5EF4-FFF2-40B4-BE49-F238E27FC236}">
                <a16:creationId xmlns:a16="http://schemas.microsoft.com/office/drawing/2014/main" id="{A894779C-F832-816B-4A17-1E07A88CD040}"/>
              </a:ext>
            </a:extLst>
          </p:cNvPr>
          <p:cNvSpPr/>
          <p:nvPr/>
        </p:nvSpPr>
        <p:spPr>
          <a:xfrm>
            <a:off x="2716382" y="1802709"/>
            <a:ext cx="2722523" cy="1064480"/>
          </a:xfrm>
          <a:prstGeom prst="chevron">
            <a:avLst/>
          </a:prstGeom>
          <a:solidFill>
            <a:srgbClr val="2DC4B2"/>
          </a:solidFill>
          <a:ln w="1905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E589D75C-45A3-9FB4-B16D-D2E29E2FD8FA}"/>
              </a:ext>
            </a:extLst>
          </p:cNvPr>
          <p:cNvSpPr txBox="1"/>
          <p:nvPr/>
        </p:nvSpPr>
        <p:spPr>
          <a:xfrm>
            <a:off x="3331524" y="1989332"/>
            <a:ext cx="1746007" cy="707886"/>
          </a:xfrm>
          <a:prstGeom prst="rect">
            <a:avLst/>
          </a:prstGeom>
          <a:noFill/>
        </p:spPr>
        <p:txBody>
          <a:bodyPr wrap="square" rtlCol="0">
            <a:spAutoFit/>
          </a:bodyPr>
          <a:lstStyle/>
          <a:p>
            <a:pPr lvl="0">
              <a:lnSpc>
                <a:spcPts val="1580"/>
              </a:lnSpc>
              <a:spcAft>
                <a:spcPts val="600"/>
              </a:spcAft>
            </a:pPr>
            <a:r>
              <a:rPr lang="en-US" sz="1400" b="1" dirty="0">
                <a:ln>
                  <a:noFill/>
                </a:ln>
                <a:latin typeface="Open Sans" panose="020B0606030504020204" pitchFamily="34" charset="0"/>
                <a:ea typeface="Open Sans" panose="020B0606030504020204" pitchFamily="34" charset="0"/>
                <a:cs typeface="Open Sans" panose="020B0606030504020204" pitchFamily="34" charset="0"/>
              </a:rPr>
              <a:t>Additional Edits </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b="1" dirty="0">
                <a:ln>
                  <a:noFill/>
                </a:ln>
                <a:latin typeface="Open Sans" panose="020B0606030504020204" pitchFamily="34" charset="0"/>
                <a:ea typeface="Open Sans" panose="020B0606030504020204" pitchFamily="34" charset="0"/>
                <a:cs typeface="Open Sans" panose="020B0606030504020204" pitchFamily="34" charset="0"/>
              </a:rPr>
              <a:t>&amp; Resubmission</a:t>
            </a:r>
            <a:br>
              <a:rPr lang="en-US" sz="1400" b="1" dirty="0">
                <a:ln>
                  <a:noFill/>
                </a:ln>
                <a:latin typeface="Open Sans" panose="020B0606030504020204" pitchFamily="34" charset="0"/>
                <a:ea typeface="Open Sans" panose="020B0606030504020204" pitchFamily="34" charset="0"/>
                <a:cs typeface="Open Sans" panose="020B0606030504020204" pitchFamily="34" charset="0"/>
              </a:rPr>
            </a:br>
            <a:r>
              <a:rPr lang="en-US" sz="1400" dirty="0">
                <a:ln>
                  <a:noFill/>
                </a:ln>
                <a:latin typeface="Open Sans" panose="020B0606030504020204" pitchFamily="34" charset="0"/>
                <a:ea typeface="Open Sans" panose="020B0606030504020204" pitchFamily="34" charset="0"/>
                <a:cs typeface="Open Sans" panose="020B0606030504020204" pitchFamily="34" charset="0"/>
              </a:rPr>
              <a:t>(if applicable)</a:t>
            </a:r>
          </a:p>
        </p:txBody>
      </p:sp>
      <p:grpSp>
        <p:nvGrpSpPr>
          <p:cNvPr id="59" name="Group 58">
            <a:extLst>
              <a:ext uri="{FF2B5EF4-FFF2-40B4-BE49-F238E27FC236}">
                <a16:creationId xmlns:a16="http://schemas.microsoft.com/office/drawing/2014/main" id="{B46B15F3-5891-CA6A-9426-83D93A122906}"/>
              </a:ext>
              <a:ext uri="{C183D7F6-B498-43B3-948B-1728B52AA6E4}">
                <adec:decorative xmlns:adec="http://schemas.microsoft.com/office/drawing/2017/decorative" val="1"/>
              </a:ext>
            </a:extLst>
          </p:cNvPr>
          <p:cNvGrpSpPr/>
          <p:nvPr/>
        </p:nvGrpSpPr>
        <p:grpSpPr>
          <a:xfrm>
            <a:off x="1933096" y="2660552"/>
            <a:ext cx="1920240" cy="531213"/>
            <a:chOff x="2645252" y="2360608"/>
            <a:chExt cx="1920240" cy="531213"/>
          </a:xfrm>
        </p:grpSpPr>
        <p:cxnSp>
          <p:nvCxnSpPr>
            <p:cNvPr id="55" name="Straight Connector 54">
              <a:extLst>
                <a:ext uri="{FF2B5EF4-FFF2-40B4-BE49-F238E27FC236}">
                  <a16:creationId xmlns:a16="http://schemas.microsoft.com/office/drawing/2014/main" id="{CAA9E6FD-A457-6662-8CAF-6FF55E4F14DF}"/>
                </a:ext>
              </a:extLst>
            </p:cNvPr>
            <p:cNvCxnSpPr>
              <a:cxnSpLocks/>
            </p:cNvCxnSpPr>
            <p:nvPr/>
          </p:nvCxnSpPr>
          <p:spPr>
            <a:xfrm>
              <a:off x="2648614" y="2360608"/>
              <a:ext cx="0" cy="353649"/>
            </a:xfrm>
            <a:prstGeom prst="line">
              <a:avLst/>
            </a:prstGeom>
            <a:ln w="15875">
              <a:solidFill>
                <a:srgbClr val="2DC4B2"/>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2F7722F2-FFAE-0972-B6B8-C33DE68F8712}"/>
                </a:ext>
              </a:extLst>
            </p:cNvPr>
            <p:cNvCxnSpPr>
              <a:cxnSpLocks/>
            </p:cNvCxnSpPr>
            <p:nvPr/>
          </p:nvCxnSpPr>
          <p:spPr>
            <a:xfrm>
              <a:off x="4565492" y="2360608"/>
              <a:ext cx="0" cy="353649"/>
            </a:xfrm>
            <a:prstGeom prst="line">
              <a:avLst/>
            </a:prstGeom>
            <a:ln w="15875">
              <a:solidFill>
                <a:srgbClr val="2DC4B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6DDB9295-CA9D-879C-C377-A17EB75034F8}"/>
                </a:ext>
              </a:extLst>
            </p:cNvPr>
            <p:cNvCxnSpPr>
              <a:cxnSpLocks/>
            </p:cNvCxnSpPr>
            <p:nvPr/>
          </p:nvCxnSpPr>
          <p:spPr>
            <a:xfrm>
              <a:off x="2645252" y="2708941"/>
              <a:ext cx="1920240" cy="0"/>
            </a:xfrm>
            <a:prstGeom prst="line">
              <a:avLst/>
            </a:prstGeom>
            <a:ln w="15875">
              <a:solidFill>
                <a:srgbClr val="2DC4B2"/>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26D7FFAF-48ED-6460-CE11-C5AD8116AAD4}"/>
                </a:ext>
              </a:extLst>
            </p:cNvPr>
            <p:cNvCxnSpPr>
              <a:cxnSpLocks/>
            </p:cNvCxnSpPr>
            <p:nvPr/>
          </p:nvCxnSpPr>
          <p:spPr>
            <a:xfrm>
              <a:off x="3605828" y="2708941"/>
              <a:ext cx="0" cy="182880"/>
            </a:xfrm>
            <a:prstGeom prst="line">
              <a:avLst/>
            </a:prstGeom>
            <a:ln w="15875">
              <a:solidFill>
                <a:srgbClr val="2DC4B2"/>
              </a:solidFill>
            </a:ln>
          </p:spPr>
          <p:style>
            <a:lnRef idx="1">
              <a:schemeClr val="accent1"/>
            </a:lnRef>
            <a:fillRef idx="0">
              <a:schemeClr val="accent1"/>
            </a:fillRef>
            <a:effectRef idx="0">
              <a:schemeClr val="accent1"/>
            </a:effectRef>
            <a:fontRef idx="minor">
              <a:schemeClr val="tx1"/>
            </a:fontRef>
          </p:style>
        </p:cxnSp>
      </p:grpSp>
      <p:sp>
        <p:nvSpPr>
          <p:cNvPr id="19" name="TextBox 18">
            <a:extLst>
              <a:ext uri="{FF2B5EF4-FFF2-40B4-BE49-F238E27FC236}">
                <a16:creationId xmlns:a16="http://schemas.microsoft.com/office/drawing/2014/main" id="{6C955906-D443-BE8F-B75E-99B7CB34BDB1}"/>
              </a:ext>
            </a:extLst>
          </p:cNvPr>
          <p:cNvSpPr txBox="1"/>
          <p:nvPr/>
        </p:nvSpPr>
        <p:spPr>
          <a:xfrm>
            <a:off x="1035846" y="3116976"/>
            <a:ext cx="3719257" cy="2377440"/>
          </a:xfrm>
          <a:prstGeom prst="rect">
            <a:avLst/>
          </a:prstGeom>
          <a:solidFill>
            <a:srgbClr val="2DC4B2">
              <a:alpha val="20000"/>
            </a:srgbClr>
          </a:solidFill>
          <a:ln>
            <a:noFill/>
          </a:ln>
        </p:spPr>
        <p:txBody>
          <a:bodyPr wrap="square" rtlCol="0" anchor="ctr">
            <a:spAutoFit/>
          </a:bodyPr>
          <a:lstStyle/>
          <a:p>
            <a:pPr>
              <a:lnSpc>
                <a:spcPts val="1640"/>
              </a:lnSpc>
            </a:pPr>
            <a:r>
              <a:rPr lang="en-US" sz="1200" dirty="0">
                <a:latin typeface="Open Sans" panose="020B0606030504020204" pitchFamily="34" charset="0"/>
                <a:ea typeface="Open Sans" panose="020B0606030504020204" pitchFamily="34" charset="0"/>
                <a:cs typeface="Open Sans" panose="020B0606030504020204" pitchFamily="34" charset="0"/>
              </a:rPr>
              <a:t>Your application may be reviewed by subject matter experts, including but not limited to, </a:t>
            </a:r>
            <a:r>
              <a:rPr lang="en-US" sz="1200" b="1" dirty="0">
                <a:latin typeface="Open Sans" panose="020B0606030504020204" pitchFamily="34" charset="0"/>
                <a:ea typeface="Open Sans" panose="020B0606030504020204" pitchFamily="34" charset="0"/>
                <a:cs typeface="Open Sans" panose="020B0606030504020204" pitchFamily="34" charset="0"/>
              </a:rPr>
              <a:t>Planning, Environmental Health, Buildings, Public Works, </a:t>
            </a:r>
            <a:r>
              <a:rPr lang="en-US" sz="1200" dirty="0">
                <a:latin typeface="Open Sans" panose="020B0606030504020204" pitchFamily="34" charset="0"/>
                <a:ea typeface="Open Sans" panose="020B0606030504020204" pitchFamily="34" charset="0"/>
                <a:cs typeface="Open Sans" panose="020B0606030504020204" pitchFamily="34" charset="0"/>
              </a:rPr>
              <a:t>the </a:t>
            </a:r>
            <a:r>
              <a:rPr lang="en-US" sz="1200" b="1" dirty="0">
                <a:latin typeface="Open Sans" panose="020B0606030504020204" pitchFamily="34" charset="0"/>
                <a:ea typeface="Open Sans" panose="020B0606030504020204" pitchFamily="34" charset="0"/>
                <a:cs typeface="Open Sans" panose="020B0606030504020204" pitchFamily="34" charset="0"/>
              </a:rPr>
              <a:t>Fire Authority</a:t>
            </a:r>
            <a:r>
              <a:rPr lang="en-US" sz="1200" dirty="0">
                <a:latin typeface="Open Sans" panose="020B0606030504020204" pitchFamily="34" charset="0"/>
                <a:ea typeface="Open Sans" panose="020B0606030504020204" pitchFamily="34" charset="0"/>
                <a:cs typeface="Open Sans" panose="020B0606030504020204" pitchFamily="34" charset="0"/>
              </a:rPr>
              <a:t>, and </a:t>
            </a:r>
            <a:r>
              <a:rPr lang="en-US" sz="1200" b="1" dirty="0">
                <a:highlight>
                  <a:srgbClr val="FFBB00"/>
                </a:highlight>
                <a:latin typeface="Open Sans" panose="020B0606030504020204" pitchFamily="34" charset="0"/>
                <a:ea typeface="Open Sans" panose="020B0606030504020204" pitchFamily="34" charset="0"/>
                <a:cs typeface="Open Sans" panose="020B0606030504020204" pitchFamily="34" charset="0"/>
              </a:rPr>
              <a:t>[Insert additional departments].</a:t>
            </a:r>
            <a:r>
              <a:rPr lang="en-US" sz="1200" b="1" i="1" dirty="0">
                <a:highlight>
                  <a:srgbClr val="FFBB00"/>
                </a:highlight>
                <a:latin typeface="Open Sans" panose="020B0606030504020204" pitchFamily="34" charset="0"/>
                <a:ea typeface="Open Sans" panose="020B0606030504020204" pitchFamily="34" charset="0"/>
                <a:cs typeface="Open Sans" panose="020B0606030504020204" pitchFamily="34" charset="0"/>
              </a:rPr>
              <a:t> </a:t>
            </a:r>
            <a:br>
              <a:rPr lang="en-US" sz="1200" b="1" i="1" dirty="0">
                <a:latin typeface="Open Sans" panose="020B0606030504020204" pitchFamily="34" charset="0"/>
                <a:ea typeface="Open Sans" panose="020B0606030504020204" pitchFamily="34" charset="0"/>
                <a:cs typeface="Open Sans" panose="020B0606030504020204" pitchFamily="34" charset="0"/>
              </a:rPr>
            </a:br>
            <a:endParaRPr lang="en-US" sz="1200" b="1" i="1" dirty="0">
              <a:latin typeface="Open Sans" panose="020B0606030504020204" pitchFamily="34" charset="0"/>
              <a:ea typeface="Open Sans" panose="020B0606030504020204" pitchFamily="34" charset="0"/>
              <a:cs typeface="Open Sans" panose="020B0606030504020204" pitchFamily="34" charset="0"/>
            </a:endParaRPr>
          </a:p>
          <a:p>
            <a:pPr>
              <a:lnSpc>
                <a:spcPts val="1640"/>
              </a:lnSpc>
            </a:pPr>
            <a:r>
              <a:rPr lang="en-US" sz="1200" dirty="0">
                <a:latin typeface="Open Sans" panose="020B0606030504020204" pitchFamily="34" charset="0"/>
                <a:ea typeface="Open Sans" panose="020B0606030504020204" pitchFamily="34" charset="0"/>
                <a:cs typeface="Open Sans" panose="020B0606030504020204" pitchFamily="34" charset="0"/>
              </a:rPr>
              <a:t>Your review may consist of zoning, building code, water supply/onsite wastewater treatment systems, seismic/soil stability, drainage and grading, fire safety/access, </a:t>
            </a:r>
            <a:r>
              <a:rPr lang="en-US" sz="1200" dirty="0">
                <a:highlight>
                  <a:srgbClr val="FFBB00"/>
                </a:highlight>
                <a:latin typeface="Open Sans" panose="020B0606030504020204" pitchFamily="34" charset="0"/>
                <a:ea typeface="Open Sans" panose="020B0606030504020204" pitchFamily="34" charset="0"/>
                <a:cs typeface="Open Sans" panose="020B0606030504020204" pitchFamily="34" charset="0"/>
              </a:rPr>
              <a:t>[Insert additional requirements]. </a:t>
            </a:r>
          </a:p>
        </p:txBody>
      </p:sp>
      <p:sp>
        <p:nvSpPr>
          <p:cNvPr id="52" name="Rectangle 51">
            <a:extLst>
              <a:ext uri="{FF2B5EF4-FFF2-40B4-BE49-F238E27FC236}">
                <a16:creationId xmlns:a16="http://schemas.microsoft.com/office/drawing/2014/main" id="{FD9EF0C6-3729-4E8E-938B-6BF2335E1EFB}"/>
              </a:ext>
            </a:extLst>
          </p:cNvPr>
          <p:cNvSpPr/>
          <p:nvPr/>
        </p:nvSpPr>
        <p:spPr>
          <a:xfrm>
            <a:off x="1035845" y="5592394"/>
            <a:ext cx="3719258" cy="836807"/>
          </a:xfrm>
          <a:prstGeom prst="rect">
            <a:avLst/>
          </a:prstGeom>
          <a:solidFill>
            <a:srgbClr val="2DC4B2">
              <a:alpha val="50000"/>
            </a:srgbClr>
          </a:solidFill>
          <a:ln w="2540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64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NOTE: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If housing 5+ farmworkers, you </a:t>
            </a:r>
            <a:b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b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will need to obtain an </a:t>
            </a:r>
            <a:r>
              <a:rPr lang="en-US" sz="1200" u="sng" dirty="0">
                <a:solidFill>
                  <a:schemeClr val="tx1"/>
                </a:solidFill>
                <a:latin typeface="Open Sans" panose="020B0606030504020204" pitchFamily="34" charset="0"/>
                <a:ea typeface="Open Sans" panose="020B0606030504020204" pitchFamily="34" charset="0"/>
                <a:cs typeface="Open Sans" panose="020B0606030504020204" pitchFamily="34" charset="0"/>
              </a:rPr>
              <a:t>Employee Housing Permit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from California HCD.</a:t>
            </a:r>
          </a:p>
        </p:txBody>
      </p:sp>
      <p:sp>
        <p:nvSpPr>
          <p:cNvPr id="11" name="TextBox 10">
            <a:extLst>
              <a:ext uri="{FF2B5EF4-FFF2-40B4-BE49-F238E27FC236}">
                <a16:creationId xmlns:a16="http://schemas.microsoft.com/office/drawing/2014/main" id="{59DAE79F-D1EF-776C-DF82-211ED8DA3E98}"/>
              </a:ext>
            </a:extLst>
          </p:cNvPr>
          <p:cNvSpPr txBox="1"/>
          <p:nvPr/>
        </p:nvSpPr>
        <p:spPr>
          <a:xfrm>
            <a:off x="5012556" y="1535764"/>
            <a:ext cx="2029968" cy="261610"/>
          </a:xfrm>
          <a:prstGeom prst="rect">
            <a:avLst/>
          </a:prstGeom>
          <a:solidFill>
            <a:srgbClr val="F3F3F3"/>
          </a:solidFill>
          <a:ln>
            <a:noFill/>
          </a:ln>
        </p:spPr>
        <p:txBody>
          <a:bodyPr wrap="square" rtlCol="0">
            <a:spAutoFit/>
          </a:bodyPr>
          <a:lstStyle/>
          <a:p>
            <a:pPr algn="ctr"/>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Buildings</a:t>
            </a:r>
          </a:p>
        </p:txBody>
      </p:sp>
      <p:sp>
        <p:nvSpPr>
          <p:cNvPr id="4" name="Chevron 3" descr="Arrow pointing right">
            <a:extLst>
              <a:ext uri="{FF2B5EF4-FFF2-40B4-BE49-F238E27FC236}">
                <a16:creationId xmlns:a16="http://schemas.microsoft.com/office/drawing/2014/main" id="{49C84FBA-177A-AA7A-F37B-4D7EFFFF1F11}"/>
              </a:ext>
            </a:extLst>
          </p:cNvPr>
          <p:cNvSpPr/>
          <p:nvPr/>
        </p:nvSpPr>
        <p:spPr>
          <a:xfrm>
            <a:off x="5020795" y="1802709"/>
            <a:ext cx="2548450" cy="1064479"/>
          </a:xfrm>
          <a:prstGeom prst="chevron">
            <a:avLst/>
          </a:prstGeom>
          <a:solidFill>
            <a:srgbClr val="2DC4B2"/>
          </a:solidFill>
          <a:ln w="1905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898083A6-B590-2BDF-77FB-A66EBC894F7A}"/>
              </a:ext>
            </a:extLst>
          </p:cNvPr>
          <p:cNvSpPr txBox="1"/>
          <p:nvPr/>
        </p:nvSpPr>
        <p:spPr>
          <a:xfrm>
            <a:off x="5576744" y="2091924"/>
            <a:ext cx="1589197" cy="502702"/>
          </a:xfrm>
          <a:prstGeom prst="rect">
            <a:avLst/>
          </a:prstGeom>
          <a:noFill/>
        </p:spPr>
        <p:txBody>
          <a:bodyPr wrap="square" rtlCol="0">
            <a:spAutoFit/>
          </a:bodyPr>
          <a:lstStyle/>
          <a:p>
            <a:pPr lvl="0">
              <a:lnSpc>
                <a:spcPts val="1580"/>
              </a:lnSpc>
              <a:spcAft>
                <a:spcPts val="600"/>
              </a:spcAft>
            </a:pPr>
            <a:r>
              <a:rPr lang="en-US" sz="1400" dirty="0">
                <a:ln>
                  <a:noFill/>
                </a:ln>
                <a:latin typeface="Open Sans" panose="020B0606030504020204" pitchFamily="34" charset="0"/>
                <a:ea typeface="Open Sans" panose="020B0606030504020204" pitchFamily="34" charset="0"/>
                <a:cs typeface="Open Sans" panose="020B0606030504020204" pitchFamily="34" charset="0"/>
              </a:rPr>
              <a:t>Building Permit Approval</a:t>
            </a:r>
          </a:p>
        </p:txBody>
      </p:sp>
      <p:sp>
        <p:nvSpPr>
          <p:cNvPr id="65" name="Star: 5 Points 102" descr="Yellow star icon">
            <a:extLst>
              <a:ext uri="{FF2B5EF4-FFF2-40B4-BE49-F238E27FC236}">
                <a16:creationId xmlns:a16="http://schemas.microsoft.com/office/drawing/2014/main" id="{9285225F-ACCC-04E6-ADA0-BF6A6DC2E867}"/>
              </a:ext>
              <a:ext uri="{C183D7F6-B498-43B3-948B-1728B52AA6E4}">
                <adec:decorative xmlns:adec="http://schemas.microsoft.com/office/drawing/2017/decorative" val="0"/>
              </a:ext>
            </a:extLst>
          </p:cNvPr>
          <p:cNvSpPr/>
          <p:nvPr/>
        </p:nvSpPr>
        <p:spPr>
          <a:xfrm>
            <a:off x="6834693" y="1833024"/>
            <a:ext cx="288758" cy="252663"/>
          </a:xfrm>
          <a:prstGeom prst="star5">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12F86610-7F6C-713D-1FCA-E5CFDB1DDD99}"/>
              </a:ext>
            </a:extLst>
          </p:cNvPr>
          <p:cNvSpPr txBox="1"/>
          <p:nvPr/>
        </p:nvSpPr>
        <p:spPr>
          <a:xfrm>
            <a:off x="7129680" y="1535764"/>
            <a:ext cx="2029968" cy="261610"/>
          </a:xfrm>
          <a:prstGeom prst="rect">
            <a:avLst/>
          </a:prstGeom>
          <a:solidFill>
            <a:srgbClr val="F3F3F3"/>
          </a:solidFill>
          <a:ln>
            <a:noFill/>
          </a:ln>
        </p:spPr>
        <p:txBody>
          <a:bodyPr wrap="square" rtlCol="0">
            <a:spAutoFit/>
          </a:bodyPr>
          <a:lstStyle/>
          <a:p>
            <a:pPr algn="ctr"/>
            <a:r>
              <a:rPr lang="en-US" sz="1100" b="1" dirty="0">
                <a:solidFill>
                  <a:srgbClr val="38424E"/>
                </a:solidFill>
                <a:latin typeface="Open Sans" panose="020B0606030504020204" pitchFamily="34" charset="0"/>
                <a:ea typeface="Open Sans" panose="020B0606030504020204" pitchFamily="34" charset="0"/>
                <a:cs typeface="Open Sans" panose="020B0606030504020204" pitchFamily="34" charset="0"/>
              </a:rPr>
              <a:t>Buildings</a:t>
            </a:r>
          </a:p>
        </p:txBody>
      </p:sp>
      <p:sp>
        <p:nvSpPr>
          <p:cNvPr id="5" name="Chevron 4" descr="Arrow pointing right">
            <a:extLst>
              <a:ext uri="{FF2B5EF4-FFF2-40B4-BE49-F238E27FC236}">
                <a16:creationId xmlns:a16="http://schemas.microsoft.com/office/drawing/2014/main" id="{7E5EFBF5-021A-2FA9-9D66-9983AE394EAF}"/>
              </a:ext>
            </a:extLst>
          </p:cNvPr>
          <p:cNvSpPr/>
          <p:nvPr/>
        </p:nvSpPr>
        <p:spPr>
          <a:xfrm>
            <a:off x="7151135" y="1802709"/>
            <a:ext cx="2548450" cy="1064479"/>
          </a:xfrm>
          <a:prstGeom prst="chevron">
            <a:avLst/>
          </a:prstGeom>
          <a:solidFill>
            <a:srgbClr val="2DC4B2"/>
          </a:solidFill>
          <a:ln w="1905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a:extLst>
              <a:ext uri="{FF2B5EF4-FFF2-40B4-BE49-F238E27FC236}">
                <a16:creationId xmlns:a16="http://schemas.microsoft.com/office/drawing/2014/main" id="{F08AA4F4-AD9B-EA48-E957-9792A2D1CA7F}"/>
              </a:ext>
            </a:extLst>
          </p:cNvPr>
          <p:cNvSpPr txBox="1"/>
          <p:nvPr/>
        </p:nvSpPr>
        <p:spPr>
          <a:xfrm>
            <a:off x="7760230" y="2091924"/>
            <a:ext cx="1332697" cy="502702"/>
          </a:xfrm>
          <a:prstGeom prst="rect">
            <a:avLst/>
          </a:prstGeom>
          <a:noFill/>
        </p:spPr>
        <p:txBody>
          <a:bodyPr wrap="square" rtlCol="0">
            <a:spAutoFit/>
          </a:bodyPr>
          <a:lstStyle/>
          <a:p>
            <a:pPr lvl="0">
              <a:lnSpc>
                <a:spcPts val="1580"/>
              </a:lnSpc>
              <a:spcAft>
                <a:spcPts val="600"/>
              </a:spcAft>
            </a:pPr>
            <a:r>
              <a:rPr lang="en-US" sz="1400" dirty="0">
                <a:ln>
                  <a:noFill/>
                </a:ln>
                <a:latin typeface="Open Sans" panose="020B0606030504020204" pitchFamily="34" charset="0"/>
                <a:ea typeface="Open Sans" panose="020B0606030504020204" pitchFamily="34" charset="0"/>
                <a:cs typeface="Open Sans" panose="020B0606030504020204" pitchFamily="34" charset="0"/>
              </a:rPr>
              <a:t>Construction &amp; Inspection</a:t>
            </a:r>
          </a:p>
        </p:txBody>
      </p:sp>
      <p:cxnSp>
        <p:nvCxnSpPr>
          <p:cNvPr id="61" name="Straight Connector 60">
            <a:extLst>
              <a:ext uri="{FF2B5EF4-FFF2-40B4-BE49-F238E27FC236}">
                <a16:creationId xmlns:a16="http://schemas.microsoft.com/office/drawing/2014/main" id="{B2998132-67B6-421B-4EF3-988B538421CE}"/>
              </a:ext>
              <a:ext uri="{C183D7F6-B498-43B3-948B-1728B52AA6E4}">
                <adec:decorative xmlns:adec="http://schemas.microsoft.com/office/drawing/2017/decorative" val="1"/>
              </a:ext>
            </a:extLst>
          </p:cNvPr>
          <p:cNvCxnSpPr>
            <a:cxnSpLocks/>
          </p:cNvCxnSpPr>
          <p:nvPr/>
        </p:nvCxnSpPr>
        <p:spPr>
          <a:xfrm>
            <a:off x="8247242" y="2669782"/>
            <a:ext cx="0" cy="2919942"/>
          </a:xfrm>
          <a:prstGeom prst="line">
            <a:avLst/>
          </a:prstGeom>
          <a:ln w="15875">
            <a:solidFill>
              <a:srgbClr val="2DC4B2"/>
            </a:solidFill>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BFC4FEDB-9D82-9FE9-4BDF-7A4BE9A2E251}"/>
              </a:ext>
            </a:extLst>
          </p:cNvPr>
          <p:cNvSpPr/>
          <p:nvPr/>
        </p:nvSpPr>
        <p:spPr>
          <a:xfrm>
            <a:off x="6830629" y="5592394"/>
            <a:ext cx="2833226" cy="836807"/>
          </a:xfrm>
          <a:prstGeom prst="rect">
            <a:avLst/>
          </a:prstGeom>
          <a:solidFill>
            <a:srgbClr val="2DC4B2">
              <a:alpha val="50000"/>
            </a:srgbClr>
          </a:solidFill>
          <a:ln w="25400">
            <a:solidFill>
              <a:srgbClr val="2DC4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640"/>
              </a:lnSpc>
            </a:pP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NOTE: </a:t>
            </a:r>
            <a:r>
              <a:rPr lang="en-US"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Consider opportunities to use manufactured or pre-built homes to save time and cost on construction.</a:t>
            </a:r>
          </a:p>
        </p:txBody>
      </p:sp>
      <p:sp>
        <p:nvSpPr>
          <p:cNvPr id="44" name="TextBox 43">
            <a:extLst>
              <a:ext uri="{FF2B5EF4-FFF2-40B4-BE49-F238E27FC236}">
                <a16:creationId xmlns:a16="http://schemas.microsoft.com/office/drawing/2014/main" id="{B2E678F4-0060-BA69-0CE2-3CCD79822869}"/>
              </a:ext>
            </a:extLst>
          </p:cNvPr>
          <p:cNvSpPr txBox="1"/>
          <p:nvPr/>
        </p:nvSpPr>
        <p:spPr>
          <a:xfrm>
            <a:off x="513344" y="7296974"/>
            <a:ext cx="9268146" cy="230832"/>
          </a:xfrm>
          <a:prstGeom prst="rect">
            <a:avLst/>
          </a:prstGeom>
          <a:noFill/>
        </p:spPr>
        <p:txBody>
          <a:bodyPr wrap="square">
            <a:spAutoFit/>
          </a:bodyPr>
          <a:lstStyle/>
          <a:p>
            <a:r>
              <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rPr>
              <a:t>[Yellow highlighted areas are for recommended customization and edits to make this template specific to your jurisdiction.]</a:t>
            </a:r>
            <a:r>
              <a:rPr lang="en-US" sz="900" kern="100" dirty="0">
                <a:effectLst/>
                <a:highlight>
                  <a:srgbClr val="FFD124"/>
                </a:highlight>
                <a:latin typeface="Open Sans" panose="020B0606030504020204" pitchFamily="34" charset="0"/>
                <a:ea typeface="Open Sans" panose="020B0606030504020204" pitchFamily="34" charset="0"/>
                <a:cs typeface="Open Sans" panose="020B0606030504020204" pitchFamily="34" charset="0"/>
              </a:rPr>
              <a:t> </a:t>
            </a:r>
            <a:endParaRPr lang="en-US" sz="900" kern="100" dirty="0">
              <a:highlight>
                <a:srgbClr val="FFD124"/>
              </a:highlight>
              <a:latin typeface="Open Sans" panose="020B0606030504020204" pitchFamily="34" charset="0"/>
              <a:ea typeface="Open Sans" panose="020B0606030504020204" pitchFamily="34" charset="0"/>
              <a:cs typeface="Open Sans" panose="020B0606030504020204" pitchFamily="34" charset="0"/>
            </a:endParaRPr>
          </a:p>
        </p:txBody>
      </p:sp>
      <p:sp>
        <p:nvSpPr>
          <p:cNvPr id="7" name="Slide Number Placeholder 3">
            <a:extLst>
              <a:ext uri="{FF2B5EF4-FFF2-40B4-BE49-F238E27FC236}">
                <a16:creationId xmlns:a16="http://schemas.microsoft.com/office/drawing/2014/main" id="{54F7E29D-761A-4F54-A52F-9318D6123102}"/>
              </a:ext>
            </a:extLst>
          </p:cNvPr>
          <p:cNvSpPr>
            <a:spLocks noGrp="1"/>
          </p:cNvSpPr>
          <p:nvPr>
            <p:ph type="sldNum" sz="quarter" idx="12"/>
          </p:nvPr>
        </p:nvSpPr>
        <p:spPr>
          <a:xfrm>
            <a:off x="7073460" y="7441323"/>
            <a:ext cx="2966678" cy="228573"/>
          </a:xfrm>
          <a:prstGeom prst="rect">
            <a:avLst/>
          </a:prstGeom>
        </p:spPr>
        <p:txBody>
          <a:bodyPr/>
          <a:lstStyle>
            <a:lvl1pPr>
              <a:defRPr sz="1000">
                <a:solidFill>
                  <a:srgbClr val="929292"/>
                </a:solidFill>
                <a:latin typeface="+mn-lt"/>
              </a:defRPr>
            </a:lvl1pPr>
          </a:lstStyle>
          <a:p>
            <a:r>
              <a:rPr lang="en-US" sz="900" dirty="0">
                <a:latin typeface="Open Sans" panose="020B0606030504020204" pitchFamily="34" charset="0"/>
              </a:rPr>
              <a:t>Farmworker Housing Development Roadmap | </a:t>
            </a:r>
            <a:fld id="{330EA680-D336-4FF7-8B7A-9848BB0A1C32}" type="slidenum">
              <a:rPr lang="en-US" sz="900" smtClean="0">
                <a:latin typeface="Open Sans" panose="020B0606030504020204" pitchFamily="34" charset="0"/>
              </a:rPr>
              <a:pPr/>
              <a:t>9</a:t>
            </a:fld>
            <a:endParaRPr lang="en-US" sz="900" dirty="0">
              <a:latin typeface="Open Sans" panose="020B0606030504020204" pitchFamily="34" charset="0"/>
            </a:endParaRPr>
          </a:p>
        </p:txBody>
      </p:sp>
      <p:sp>
        <p:nvSpPr>
          <p:cNvPr id="9" name="Title 13">
            <a:extLst>
              <a:ext uri="{FF2B5EF4-FFF2-40B4-BE49-F238E27FC236}">
                <a16:creationId xmlns:a16="http://schemas.microsoft.com/office/drawing/2014/main" id="{666B0F51-6BE0-08A3-110A-11342F85E12F}"/>
              </a:ext>
            </a:extLst>
          </p:cNvPr>
          <p:cNvSpPr txBox="1">
            <a:spLocks noGrp="1"/>
          </p:cNvSpPr>
          <p:nvPr>
            <p:ph type="title" idx="4294967295"/>
          </p:nvPr>
        </p:nvSpPr>
        <p:spPr>
          <a:xfrm>
            <a:off x="518984" y="214449"/>
            <a:ext cx="8303470" cy="8027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a:lstStyle>
          <a:p>
            <a:pPr marL="0" marR="0" lvl="0" indent="0" algn="l" defTabSz="457200" rtl="0" eaLnBrk="1" fontAlgn="auto" latinLnBrk="0" hangingPunct="1">
              <a:lnSpc>
                <a:spcPts val="2860"/>
              </a:lnSpc>
              <a:spcBef>
                <a:spcPts val="0"/>
              </a:spcBef>
              <a:spcAft>
                <a:spcPts val="1800"/>
              </a:spcAft>
              <a:buClrTx/>
              <a:buSzTx/>
              <a:buFontTx/>
              <a:buNone/>
              <a:tabLst/>
              <a:defRPr/>
            </a:pPr>
            <a: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t>Detailed Roadmap</a:t>
            </a:r>
            <a:br>
              <a:rPr kumimoji="0" lang="en-US" sz="1800" b="1" i="0" u="none" strike="noStrike" kern="1200" cap="none" spc="0" normalizeH="0" baseline="0" noProof="0" dirty="0">
                <a:ln>
                  <a:noFill/>
                </a:ln>
                <a:solidFill>
                  <a:srgbClr val="38424E"/>
                </a:solidFill>
                <a:effectLst/>
                <a:uLnTx/>
                <a:uFillTx/>
                <a:latin typeface="Open Sans" panose="020B0606030504020204" pitchFamily="34" charset="0"/>
                <a:ea typeface="Open Sans" panose="020B0606030504020204" pitchFamily="34" charset="0"/>
                <a:cs typeface="Open Sans" panose="020B0606030504020204" pitchFamily="34" charset="0"/>
              </a:rPr>
            </a:br>
            <a:r>
              <a:rPr kumimoji="0" lang="en-US" sz="1800" b="1" i="0" u="none" strike="noStrike" kern="1200" cap="none" spc="0" normalizeH="0" baseline="0" noProof="0" dirty="0">
                <a:ln>
                  <a:noFill/>
                </a:ln>
                <a:solidFill>
                  <a:srgbClr val="2DC4B2"/>
                </a:solidFill>
                <a:effectLst/>
                <a:uLnTx/>
                <a:uFillTx/>
                <a:latin typeface="Open Sans" panose="020B0606030504020204" pitchFamily="34" charset="0"/>
                <a:ea typeface="Open Sans" panose="020B0606030504020204" pitchFamily="34" charset="0"/>
                <a:cs typeface="Open Sans" panose="020B0606030504020204" pitchFamily="34" charset="0"/>
              </a:rPr>
              <a:t>STEP 3: </a:t>
            </a:r>
            <a:r>
              <a:rPr kumimoji="0" lang="en-US" sz="1800" b="0" i="0" u="none" strike="noStrike" kern="1200" cap="none" spc="0" normalizeH="0" baseline="0" noProof="0" dirty="0">
                <a:ln>
                  <a:noFill/>
                </a:ln>
                <a:solidFill>
                  <a:srgbClr val="2DC4B2"/>
                </a:solidFill>
                <a:effectLst/>
                <a:uLnTx/>
                <a:uFillTx/>
                <a:latin typeface="Open Sans" panose="020B0606030504020204" pitchFamily="34" charset="0"/>
                <a:ea typeface="Open Sans" panose="020B0606030504020204" pitchFamily="34" charset="0"/>
                <a:cs typeface="Open Sans" panose="020B0606030504020204" pitchFamily="34" charset="0"/>
              </a:rPr>
              <a:t>Building Permit Application &amp; Approval</a:t>
            </a:r>
          </a:p>
        </p:txBody>
      </p:sp>
    </p:spTree>
    <p:extLst>
      <p:ext uri="{BB962C8B-B14F-4D97-AF65-F5344CB8AC3E}">
        <p14:creationId xmlns:p14="http://schemas.microsoft.com/office/powerpoint/2010/main" val="1589297544"/>
      </p:ext>
    </p:extLst>
  </p:cSld>
  <p:clrMapOvr>
    <a:masterClrMapping/>
  </p:clrMapOvr>
</p:sld>
</file>

<file path=ppt/theme/theme1.xml><?xml version="1.0" encoding="utf-8"?>
<a:theme xmlns:a="http://schemas.openxmlformats.org/drawingml/2006/main" name="Office Theme">
  <a:themeElements>
    <a:clrScheme name="HR&amp;A color palette-UPDATED">
      <a:dk1>
        <a:srgbClr val="001427"/>
      </a:dk1>
      <a:lt1>
        <a:srgbClr val="FEFFFF"/>
      </a:lt1>
      <a:dk2>
        <a:srgbClr val="001427"/>
      </a:dk2>
      <a:lt2>
        <a:srgbClr val="B0D7FE"/>
      </a:lt2>
      <a:accent1>
        <a:srgbClr val="003D7A"/>
      </a:accent1>
      <a:accent2>
        <a:srgbClr val="156DE0"/>
      </a:accent2>
      <a:accent3>
        <a:srgbClr val="5D8FE1"/>
      </a:accent3>
      <a:accent4>
        <a:srgbClr val="EC8F44"/>
      </a:accent4>
      <a:accent5>
        <a:srgbClr val="85B79D"/>
      </a:accent5>
      <a:accent6>
        <a:srgbClr val="EE6351"/>
      </a:accent6>
      <a:hlink>
        <a:srgbClr val="C6D9F1"/>
      </a:hlink>
      <a:folHlink>
        <a:srgbClr val="EAEAE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51295b5-f115-4c5d-98d5-049f7e0a3e4b">
      <UserInfo>
        <DisplayName>Ada Peng</DisplayName>
        <AccountId>42</AccountId>
        <AccountType/>
      </UserInfo>
      <UserInfo>
        <DisplayName>Amitabh Barthakur</DisplayName>
        <AccountId>30</AccountId>
        <AccountType/>
      </UserInfo>
      <UserInfo>
        <DisplayName>Lauren Kim</DisplayName>
        <AccountId>16</AccountId>
        <AccountType/>
      </UserInfo>
      <UserInfo>
        <DisplayName>Allyson Dohan</DisplayName>
        <AccountId>214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27E7D6CEE89D040960413B7375B7DEF" ma:contentTypeVersion="6" ma:contentTypeDescription="Create a new document." ma:contentTypeScope="" ma:versionID="54f002ac772cce6e1f23740a4eb5f87b">
  <xsd:schema xmlns:xsd="http://www.w3.org/2001/XMLSchema" xmlns:xs="http://www.w3.org/2001/XMLSchema" xmlns:p="http://schemas.microsoft.com/office/2006/metadata/properties" xmlns:ns2="d1249410-c814-4a81-a8ba-67edbdd98074" xmlns:ns3="f51295b5-f115-4c5d-98d5-049f7e0a3e4b" targetNamespace="http://schemas.microsoft.com/office/2006/metadata/properties" ma:root="true" ma:fieldsID="b78833b757b5cbaa3fa571e87f562f86" ns2:_="" ns3:_="">
    <xsd:import namespace="d1249410-c814-4a81-a8ba-67edbdd98074"/>
    <xsd:import namespace="f51295b5-f115-4c5d-98d5-049f7e0a3e4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249410-c814-4a81-a8ba-67edbdd980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51295b5-f115-4c5d-98d5-049f7e0a3e4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CC4274F-1284-4FB3-BFF3-CBFC772CE6AE}">
  <ds:schemaRefs>
    <ds:schemaRef ds:uri="d1249410-c814-4a81-a8ba-67edbdd98074"/>
    <ds:schemaRef ds:uri="f51295b5-f115-4c5d-98d5-049f7e0a3e4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5E5DB1D-0696-4808-A14B-C39F66536195}">
  <ds:schemaRefs>
    <ds:schemaRef ds:uri="http://schemas.microsoft.com/sharepoint/v3/contenttype/forms"/>
  </ds:schemaRefs>
</ds:datastoreItem>
</file>

<file path=customXml/itemProps3.xml><?xml version="1.0" encoding="utf-8"?>
<ds:datastoreItem xmlns:ds="http://schemas.openxmlformats.org/officeDocument/2006/customXml" ds:itemID="{06FFD06E-F86E-4142-9CC0-ED0705788336}">
  <ds:schemaRefs>
    <ds:schemaRef ds:uri="d1249410-c814-4a81-a8ba-67edbdd98074"/>
    <ds:schemaRef ds:uri="f51295b5-f115-4c5d-98d5-049f7e0a3e4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30</TotalTime>
  <Words>2669</Words>
  <Application>Microsoft Office PowerPoint</Application>
  <PresentationFormat>Custom</PresentationFormat>
  <Paragraphs>233</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Open Sans</vt:lpstr>
      <vt:lpstr>Wingdings</vt:lpstr>
      <vt:lpstr>Office Theme</vt:lpstr>
      <vt:lpstr>Primer for how to use this resource </vt:lpstr>
      <vt:lpstr>Introduction/Overview</vt:lpstr>
      <vt:lpstr>Common Pitfalls</vt:lpstr>
      <vt:lpstr>Milestone Roadmap</vt:lpstr>
      <vt:lpstr>Detailed Roadmap STEP 1: Pre-Application Process</vt:lpstr>
      <vt:lpstr>Detailed Roadmap STEP 1: Pre-Application Process</vt:lpstr>
      <vt:lpstr>Detailed Roadmap STEP 2 : Planning and Environmental Review</vt:lpstr>
      <vt:lpstr>Detailed Roadmap STEP 2 : Planning and Environmental Review</vt:lpstr>
      <vt:lpstr>Detailed Roadmap STEP 3: Building Permit Application &amp; Approval</vt:lpstr>
      <vt:lpstr>Detailed Roadmap STEP 3: Building Permit Application &amp; Approval</vt:lpstr>
      <vt:lpstr>Additional Resources</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Farmworker Housing Roadmap</dc:title>
  <dc:creator>Ada Chan</dc:creator>
  <cp:lastModifiedBy>Clair A. McDevitt</cp:lastModifiedBy>
  <cp:revision>3</cp:revision>
  <dcterms:created xsi:type="dcterms:W3CDTF">2023-07-25T21:15:44Z</dcterms:created>
  <dcterms:modified xsi:type="dcterms:W3CDTF">2024-02-27T22:07:33Z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0x010100627E7D6CEE89D040960413B7375B7DEF</vt:lpwstr>
  </property>
</Properties>
</file>