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303" r:id="rId3"/>
    <p:sldId id="304" r:id="rId4"/>
    <p:sldId id="306" r:id="rId5"/>
    <p:sldId id="307" r:id="rId6"/>
    <p:sldId id="305" r:id="rId7"/>
    <p:sldId id="315" r:id="rId8"/>
    <p:sldId id="308" r:id="rId9"/>
    <p:sldId id="310" r:id="rId10"/>
    <p:sldId id="311" r:id="rId11"/>
    <p:sldId id="317" r:id="rId12"/>
    <p:sldId id="31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10F66A-EC9B-9FC5-FB1E-539A9DB4F40E}" name="Josha Abrams" initials="JA" userId="0SF+9gqG1bjhemY0e9NNCkF04CU6H6BdEmTBezJA6pE=" providerId="None"/>
  <p188:author id="{8766367F-FC91-7E75-C1B5-116A6AA922E8}" name="Micah Epstein" initials="ME" userId="S::Micah.Epstein@phila.gov::c93bfd49-e9d7-43e0-b292-c62060a093b7" providerId="AD"/>
  <p188:author id="{C0363091-DCDC-3D8A-9FAE-09B125003FE5}" name="Clair A. McDevitt" initials="CAM" userId="Clair A. McDevitt" providerId="None"/>
  <p188:author id="{ADED06B4-245A-3E91-FD1D-B09F2086A0C6}" name="micah epstein" initials="me" userId="bbc38033ade8da96" providerId="Windows Live"/>
  <p188:author id="{AE5788E0-E6D5-842A-E59D-06CC5C5696BF}" name="DAVID DRISKELL" initials="DD" userId="8056e6b5ecac40e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2"/>
    <a:srgbClr val="FFFFF0"/>
    <a:srgbClr val="FDCC6C"/>
    <a:srgbClr val="FDADC3"/>
    <a:srgbClr val="FCB495"/>
    <a:srgbClr val="EFEAA4"/>
    <a:srgbClr val="E6DEB1"/>
    <a:srgbClr val="BECAE6"/>
    <a:srgbClr val="CD7820"/>
    <a:srgbClr val="117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86395"/>
  </p:normalViewPr>
  <p:slideViewPr>
    <p:cSldViewPr snapToGrid="0">
      <p:cViewPr varScale="1">
        <p:scale>
          <a:sx n="76" d="100"/>
          <a:sy n="76" d="100"/>
        </p:scale>
        <p:origin x="60" y="2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1E77E-447D-6C48-B470-F7D1DCF041E0}" type="datetimeFigureOut">
              <a:rPr lang="en-US" smtClean="0"/>
              <a:t>6/25/2024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D96ED0-01CC-6345-AD38-FE90A9DE30D7}" type="slidenum">
              <a:rPr lang="en-US" smtClean="0"/>
              <a:t>‹#›</a:t>
            </a:fld>
            <a:endParaRPr lang="en-US"/>
          </a:p>
        </p:txBody>
      </p:sp>
    </p:spTree>
    <p:extLst>
      <p:ext uri="{BB962C8B-B14F-4D97-AF65-F5344CB8AC3E}">
        <p14:creationId xmlns:p14="http://schemas.microsoft.com/office/powerpoint/2010/main" val="18908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cmcdevitt@bayareametro.go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This slide deck provides the structure for engaging community members in a conversation about how housing can help to create the future we want. It strives to help people understand that change is inevitable, but that we have the opportunity to shape the change that we want. It underscores that conversations about development, growth and zoning are conversations about people: the friends, family and neighbors we want to be a part of our community into the future.</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a:t>
            </a:fld>
            <a:endParaRPr lang="en-US"/>
          </a:p>
        </p:txBody>
      </p:sp>
    </p:spTree>
    <p:extLst>
      <p:ext uri="{BB962C8B-B14F-4D97-AF65-F5344CB8AC3E}">
        <p14:creationId xmlns:p14="http://schemas.microsoft.com/office/powerpoint/2010/main" val="1577110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These slides can be edited to focus in on questions you think are most important to consider in your community conversation. The three slides provided are focused on getting specific about who needs to be involved, how to overcome anticipated obstacles, and the sometimes intangible factors that can contribute to success. The point is to position your participants as problem-solvers who can start to see themselves as allies in working together to achieve the vision they just described. </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10</a:t>
            </a:fld>
            <a:endParaRPr lang="en-US"/>
          </a:p>
        </p:txBody>
      </p:sp>
    </p:spTree>
    <p:extLst>
      <p:ext uri="{BB962C8B-B14F-4D97-AF65-F5344CB8AC3E}">
        <p14:creationId xmlns:p14="http://schemas.microsoft.com/office/powerpoint/2010/main" val="3479473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Use this as a closing slide. Feel free to delete the credit logos, and/or add your own.</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11</a:t>
            </a:fld>
            <a:endParaRPr lang="en-US"/>
          </a:p>
        </p:txBody>
      </p:sp>
    </p:spTree>
    <p:extLst>
      <p:ext uri="{BB962C8B-B14F-4D97-AF65-F5344CB8AC3E}">
        <p14:creationId xmlns:p14="http://schemas.microsoft.com/office/powerpoint/2010/main" val="3877229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This slide provides information about the slide deck, other resources, and permissions for using the images in the deck. Delete this slide from your public-facing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r>
              <a:rPr lang="en-US" sz="1800" dirty="0">
                <a:latin typeface="Aptos" panose="020B0004020202020204" pitchFamily="34" charset="0"/>
              </a:rPr>
              <a:t>For information about this material, please reach out to:</a:t>
            </a:r>
          </a:p>
          <a:p>
            <a:endParaRPr lang="en-US" sz="1800" dirty="0">
              <a:latin typeface="Aptos" panose="020B0004020202020204" pitchFamily="34" charset="0"/>
            </a:endParaRPr>
          </a:p>
          <a:p>
            <a:pPr algn="l"/>
            <a:r>
              <a:rPr lang="en-US" sz="1800" b="0" i="0" dirty="0">
                <a:solidFill>
                  <a:srgbClr val="222222"/>
                </a:solidFill>
                <a:effectLst/>
                <a:latin typeface="Aptos" panose="020B0004020202020204" pitchFamily="34" charset="0"/>
              </a:rPr>
              <a:t>Clair A. McDevitt</a:t>
            </a:r>
          </a:p>
          <a:p>
            <a:pPr algn="l"/>
            <a:r>
              <a:rPr lang="en-US" sz="1800" b="0" i="0" dirty="0">
                <a:solidFill>
                  <a:srgbClr val="222222"/>
                </a:solidFill>
                <a:effectLst/>
                <a:latin typeface="Aptos" panose="020B0004020202020204" pitchFamily="34" charset="0"/>
              </a:rPr>
              <a:t>Associate PIO, REAP Programs</a:t>
            </a:r>
          </a:p>
          <a:p>
            <a:pPr algn="l"/>
            <a:r>
              <a:rPr lang="en-US" sz="1800" b="0" i="0" dirty="0">
                <a:solidFill>
                  <a:srgbClr val="1155CC"/>
                </a:solidFill>
                <a:effectLst/>
                <a:latin typeface="Aptos" panose="020B0004020202020204" pitchFamily="34" charset="0"/>
                <a:hlinkClick r:id="rId3"/>
              </a:rPr>
              <a:t>cmcdevitt@bayareametro.gov</a:t>
            </a:r>
            <a:endParaRPr lang="en-US" sz="1800" b="0" i="0" dirty="0">
              <a:solidFill>
                <a:srgbClr val="1155CC"/>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12</a:t>
            </a:fld>
            <a:endParaRPr lang="en-US"/>
          </a:p>
        </p:txBody>
      </p:sp>
    </p:spTree>
    <p:extLst>
      <p:ext uri="{BB962C8B-B14F-4D97-AF65-F5344CB8AC3E}">
        <p14:creationId xmlns:p14="http://schemas.microsoft.com/office/powerpoint/2010/main" val="1673744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Planning doesn’t take place in a vacuum. It’s important to start the conversation with identifying the things we most like about the community today. While people might identify specific buildings, places or overall community character, it is also likely that they will identify things like diversity, being a great place for families, their neighbors, access to green space and other benefits.</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2</a:t>
            </a:fld>
            <a:endParaRPr lang="en-US"/>
          </a:p>
        </p:txBody>
      </p:sp>
    </p:spTree>
    <p:extLst>
      <p:ext uri="{BB962C8B-B14F-4D97-AF65-F5344CB8AC3E}">
        <p14:creationId xmlns:p14="http://schemas.microsoft.com/office/powerpoint/2010/main" val="2544471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It’s easy to think that stopping physical change in a community will somehow stop all change. But we know that’s not the case. If no new housing is created, the most likely outcome will be that home prices and rents will go up, and some of the very things identified as needing to remain stable will be eroded or lost. In fact, some of the impacts of not creating enough housing can seem counter-intuitive, with environmental impacts being greater from </a:t>
            </a:r>
            <a:r>
              <a:rPr lang="en-US" sz="1800" i="1" dirty="0">
                <a:effectLst/>
                <a:latin typeface="Calibri" panose="020F0502020204030204" pitchFamily="34" charset="0"/>
                <a:ea typeface="Calibri" panose="020F0502020204030204" pitchFamily="34" charset="0"/>
              </a:rPr>
              <a:t>not</a:t>
            </a:r>
            <a:r>
              <a:rPr lang="en-US" sz="1800" dirty="0">
                <a:effectLst/>
                <a:latin typeface="Calibri" panose="020F0502020204030204" pitchFamily="34" charset="0"/>
                <a:ea typeface="Calibri" panose="020F0502020204030204" pitchFamily="34" charset="0"/>
              </a:rPr>
              <a:t> allowing more housing closer to jobs and services, as people have to commute longer distances and outlying green spaces get turned into needed housing.</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3</a:t>
            </a:fld>
            <a:endParaRPr lang="en-US"/>
          </a:p>
        </p:txBody>
      </p:sp>
    </p:spTree>
    <p:extLst>
      <p:ext uri="{BB962C8B-B14F-4D97-AF65-F5344CB8AC3E}">
        <p14:creationId xmlns:p14="http://schemas.microsoft.com/office/powerpoint/2010/main" val="2661167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Edit this slide to make points that will resonate most with your community. Underscore that housing conversations are not just about the people who live here today, but about planning for the people who will live here 50 years from now. Encourage people to speak openly and honestly, but also to be respectful of different points of view. Being a community is about working together, listening and finding common ground.</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4</a:t>
            </a:fld>
            <a:endParaRPr lang="en-US"/>
          </a:p>
        </p:txBody>
      </p:sp>
    </p:spTree>
    <p:extLst>
      <p:ext uri="{BB962C8B-B14F-4D97-AF65-F5344CB8AC3E}">
        <p14:creationId xmlns:p14="http://schemas.microsoft.com/office/powerpoint/2010/main" val="517206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14550" marR="0">
              <a:lnSpc>
                <a:spcPct val="115000"/>
              </a:lnSpc>
              <a:spcBef>
                <a:spcPts val="200"/>
              </a:spcBef>
              <a:spcAft>
                <a:spcPts val="600"/>
              </a:spcAft>
            </a:pPr>
            <a:r>
              <a:rPr lang="en-US" sz="1800" dirty="0">
                <a:effectLst/>
                <a:latin typeface="Calibri" panose="020F0502020204030204" pitchFamily="34" charset="0"/>
                <a:ea typeface="Calibri" panose="020F0502020204030204" pitchFamily="34" charset="0"/>
              </a:rPr>
              <a:t>Now comes the fun part: imagining the future we want. </a:t>
            </a:r>
          </a:p>
          <a:p>
            <a:pPr marL="2114550" marR="0">
              <a:lnSpc>
                <a:spcPct val="115000"/>
              </a:lnSpc>
              <a:spcBef>
                <a:spcPts val="200"/>
              </a:spcBef>
              <a:spcAft>
                <a:spcPts val="600"/>
              </a:spcAft>
            </a:pPr>
            <a:r>
              <a:rPr lang="en-US" sz="1800" dirty="0">
                <a:effectLst/>
                <a:latin typeface="Calibri" panose="020F0502020204030204" pitchFamily="34" charset="0"/>
                <a:ea typeface="Calibri" panose="020F0502020204030204" pitchFamily="34" charset="0"/>
              </a:rPr>
              <a:t>Use the prompt from the slide or edit it to something you think will work best for your purposes. The idea is to encourage people to let go of thinking about all the obstacles and all the things they </a:t>
            </a:r>
            <a:r>
              <a:rPr lang="en-US" sz="1800" i="1" dirty="0">
                <a:effectLst/>
                <a:latin typeface="Calibri" panose="020F0502020204030204" pitchFamily="34" charset="0"/>
                <a:ea typeface="Calibri" panose="020F0502020204030204" pitchFamily="34" charset="0"/>
              </a:rPr>
              <a:t>don’t</a:t>
            </a:r>
            <a:r>
              <a:rPr lang="en-US" sz="1800" dirty="0">
                <a:effectLst/>
                <a:latin typeface="Calibri" panose="020F0502020204030204" pitchFamily="34" charset="0"/>
                <a:ea typeface="Calibri" panose="020F0502020204030204" pitchFamily="34" charset="0"/>
              </a:rPr>
              <a:t> want to see. What would things look like if we were successful in creating the future they desire?</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5</a:t>
            </a:fld>
            <a:endParaRPr lang="en-US"/>
          </a:p>
        </p:txBody>
      </p:sp>
    </p:spTree>
    <p:extLst>
      <p:ext uri="{BB962C8B-B14F-4D97-AF65-F5344CB8AC3E}">
        <p14:creationId xmlns:p14="http://schemas.microsoft.com/office/powerpoint/2010/main" val="3212989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challenge the group to think broadly and deeply about their vision. It should not just be about the buildings they see, but about the people who are there, the activities and amenities available, and even the process of making their vision a reality. You can facilitate this part of the conversation in any number of ways. Here are some fun ideas: </a:t>
            </a:r>
          </a:p>
          <a:p>
            <a:pPr marL="171450" indent="-171450">
              <a:buFont typeface="Arial" panose="020B0604020202020204" pitchFamily="34" charset="0"/>
              <a:buChar char="•"/>
            </a:pPr>
            <a:r>
              <a:rPr lang="en-US" dirty="0"/>
              <a:t>Give everyone a piece of paper and colored markers and ask them to take 5 to 10 minutes to draw their vision first, and then go around the room and share each person’s drawing.</a:t>
            </a:r>
          </a:p>
          <a:p>
            <a:pPr marL="171450" indent="-171450">
              <a:buFont typeface="Arial" panose="020B0604020202020204" pitchFamily="34" charset="0"/>
              <a:buChar char="•"/>
            </a:pPr>
            <a:r>
              <a:rPr lang="en-US" dirty="0"/>
              <a:t>Break into small groups and have kits of loose parts (pipe cleaners, egg cartons, string, plastic dinos…) that people can use to build a model of their ideal future. Have someone at each group record key ideas that come out of their conversation in addition to hearing the group describe their model.</a:t>
            </a:r>
          </a:p>
          <a:p>
            <a:pPr marL="171450" indent="-171450">
              <a:buFont typeface="Arial" panose="020B0604020202020204" pitchFamily="34" charset="0"/>
              <a:buChar char="•"/>
            </a:pPr>
            <a:r>
              <a:rPr lang="en-US" dirty="0"/>
              <a:t>Ask people to close their eyes and think about their vision. Then “popcorn” around the room to capture a single word or short phrase that best captures what was in their head.</a:t>
            </a:r>
          </a:p>
        </p:txBody>
      </p:sp>
      <p:sp>
        <p:nvSpPr>
          <p:cNvPr id="4" name="Slide Number Placeholder 3"/>
          <p:cNvSpPr>
            <a:spLocks noGrp="1"/>
          </p:cNvSpPr>
          <p:nvPr>
            <p:ph type="sldNum" sz="quarter" idx="5"/>
          </p:nvPr>
        </p:nvSpPr>
        <p:spPr/>
        <p:txBody>
          <a:bodyPr/>
          <a:lstStyle/>
          <a:p>
            <a:fld id="{5FD96ED0-01CC-6345-AD38-FE90A9DE30D7}" type="slidenum">
              <a:rPr lang="en-US" smtClean="0"/>
              <a:t>6</a:t>
            </a:fld>
            <a:endParaRPr lang="en-US"/>
          </a:p>
        </p:txBody>
      </p:sp>
    </p:spTree>
    <p:extLst>
      <p:ext uri="{BB962C8B-B14F-4D97-AF65-F5344CB8AC3E}">
        <p14:creationId xmlns:p14="http://schemas.microsoft.com/office/powerpoint/2010/main" val="1873634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While the vision exercise was purposefully broad, this slide prompts deeper thinking focused on housing. Who lives here? What housing choices are available, and where? How does the vision compare to today? What’s missing? What’s the same? If people say that everything is the same (the buildings, the people, etc.), find a nice way to remind them that change is inevitable….</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7</a:t>
            </a:fld>
            <a:endParaRPr lang="en-US"/>
          </a:p>
        </p:txBody>
      </p:sp>
    </p:spTree>
    <p:extLst>
      <p:ext uri="{BB962C8B-B14F-4D97-AF65-F5344CB8AC3E}">
        <p14:creationId xmlns:p14="http://schemas.microsoft.com/office/powerpoint/2010/main" val="764546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These slides can be edited to focus in on questions you think are most important to consider in your community conversation. The three slides provided are focused on getting specific about who needs to be involved, how to overcome anticipated obstacles, and the sometimes intangible factors that can contribute to success. The point is to position your participants as problem-solvers who can start to see themselves as allies in working together to achieve the vision they just described. </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8</a:t>
            </a:fld>
            <a:endParaRPr lang="en-US"/>
          </a:p>
        </p:txBody>
      </p:sp>
    </p:spTree>
    <p:extLst>
      <p:ext uri="{BB962C8B-B14F-4D97-AF65-F5344CB8AC3E}">
        <p14:creationId xmlns:p14="http://schemas.microsoft.com/office/powerpoint/2010/main" val="341161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These slides can be edited to focus in on questions you think are most important to consider in your community conversation. The three slides provided are focused on getting specific about who needs to be involved, how to overcome anticipated obstacles, and the sometimes intangible factors that can contribute to success. The point is to position your participants as problem-solvers who can start to see themselves as allies in working together to achieve the vision they just described. </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9</a:t>
            </a:fld>
            <a:endParaRPr lang="en-US"/>
          </a:p>
        </p:txBody>
      </p:sp>
    </p:spTree>
    <p:extLst>
      <p:ext uri="{BB962C8B-B14F-4D97-AF65-F5344CB8AC3E}">
        <p14:creationId xmlns:p14="http://schemas.microsoft.com/office/powerpoint/2010/main" val="3994675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3F0C6-A669-F092-B6BB-A5940E6904EC}"/>
              </a:ext>
            </a:extLst>
          </p:cNvPr>
          <p:cNvSpPr>
            <a:spLocks noGrp="1"/>
          </p:cNvSpPr>
          <p:nvPr>
            <p:ph type="ctrTitle"/>
          </p:nvPr>
        </p:nvSpPr>
        <p:spPr>
          <a:xfrm>
            <a:off x="1524000" y="1122363"/>
            <a:ext cx="9144000" cy="2387600"/>
          </a:xfrm>
        </p:spPr>
        <p:txBody>
          <a:bodyPr anchor="b"/>
          <a:lstStyle>
            <a:lvl1pPr algn="ctr">
              <a:defRPr sz="6000" b="1">
                <a:solidFill>
                  <a:srgbClr val="280028"/>
                </a:solidFill>
                <a:latin typeface="Bookman Old Style" panose="020506040505050202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D8C1481F-DFC8-6B75-19E5-A37C4B57E327}"/>
              </a:ext>
            </a:extLst>
          </p:cNvPr>
          <p:cNvSpPr>
            <a:spLocks noGrp="1"/>
          </p:cNvSpPr>
          <p:nvPr>
            <p:ph type="subTitle" idx="1" hasCustomPrompt="1"/>
          </p:nvPr>
        </p:nvSpPr>
        <p:spPr>
          <a:xfrm>
            <a:off x="1524000" y="3602038"/>
            <a:ext cx="9144000" cy="1655762"/>
          </a:xfrm>
        </p:spPr>
        <p:txBody>
          <a:bodyPr/>
          <a:lstStyle>
            <a:lvl1pPr marL="0" indent="0" algn="ctr">
              <a:buNone/>
              <a:defRPr sz="2400" b="1" i="0" spc="150" baseline="0">
                <a:solidFill>
                  <a:srgbClr val="280028"/>
                </a:solidFill>
                <a:highlight>
                  <a:srgbClr val="FFEC99"/>
                </a:highlight>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B0CCE9A-A3B5-0A12-2A81-F7B266ABAC36}"/>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5" name="Footer Placeholder 4">
            <a:extLst>
              <a:ext uri="{FF2B5EF4-FFF2-40B4-BE49-F238E27FC236}">
                <a16:creationId xmlns:a16="http://schemas.microsoft.com/office/drawing/2014/main" id="{43CBAD4A-AB3B-FE50-D5F8-0E28F8978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1A745-C296-CADD-3B60-D82E1841C87C}"/>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27095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308F-BAD9-945B-B646-D609E6A0C6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884EC4-DB3B-5471-CD09-F49B6755C1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D39B4-BC9B-128D-DBC2-9D27164F78EF}"/>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5" name="Footer Placeholder 4">
            <a:extLst>
              <a:ext uri="{FF2B5EF4-FFF2-40B4-BE49-F238E27FC236}">
                <a16:creationId xmlns:a16="http://schemas.microsoft.com/office/drawing/2014/main" id="{4C1B90D4-C2F9-8C99-9095-287FE50C0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0E0BC-F78A-BEBA-3A43-8937A857F72E}"/>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387003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D063E-355D-3FD1-6F52-12121E364D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8EA3CE-4B08-18AD-9DC7-8078D1CE78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2DF02-F930-4968-7174-A0726ED53F6A}"/>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5" name="Footer Placeholder 4">
            <a:extLst>
              <a:ext uri="{FF2B5EF4-FFF2-40B4-BE49-F238E27FC236}">
                <a16:creationId xmlns:a16="http://schemas.microsoft.com/office/drawing/2014/main" id="{EAA30A49-9713-D0F6-6CDF-4A6E0C29F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AD182-14C0-FD93-B86C-C4BBAF9ED1B5}"/>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38420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7D05-D6BF-610C-6077-82D60BA51346}"/>
              </a:ext>
            </a:extLst>
          </p:cNvPr>
          <p:cNvSpPr>
            <a:spLocks noGrp="1"/>
          </p:cNvSpPr>
          <p:nvPr>
            <p:ph type="title"/>
          </p:nvPr>
        </p:nvSpPr>
        <p:spPr>
          <a:xfrm>
            <a:off x="251926" y="253158"/>
            <a:ext cx="11663265" cy="1325563"/>
          </a:xfrm>
          <a:solidFill>
            <a:srgbClr val="369743"/>
          </a:solidFill>
        </p:spPr>
        <p:txBody>
          <a:bodyPr lIns="457200"/>
          <a:lstStyle>
            <a:lvl1pPr>
              <a:defRPr>
                <a:solidFill>
                  <a:srgbClr val="FFFFF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C6F856C-8AE2-AABC-95AE-8DE914F95AB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D431CAC-B4C0-6A44-FC03-A3B2A3618039}"/>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5" name="Footer Placeholder 4">
            <a:extLst>
              <a:ext uri="{FF2B5EF4-FFF2-40B4-BE49-F238E27FC236}">
                <a16:creationId xmlns:a16="http://schemas.microsoft.com/office/drawing/2014/main" id="{62B211F8-8116-941C-E385-7A89B6952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FF744-64E4-C2E6-00B2-1095EC34CED3}"/>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234773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D4A5-F17D-80AE-459E-E45294188A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A0D098-F1E9-31A5-8B23-60C90844C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D1AC14-3FCC-70C4-0917-C77F06534B94}"/>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5" name="Footer Placeholder 4">
            <a:extLst>
              <a:ext uri="{FF2B5EF4-FFF2-40B4-BE49-F238E27FC236}">
                <a16:creationId xmlns:a16="http://schemas.microsoft.com/office/drawing/2014/main" id="{A7C6E467-5C6C-EF69-70A5-9692F53FC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064ED-FC86-ECF7-EB61-058185D7FB89}"/>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1665616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73E2F-826D-1534-5E34-6656C4ABB74B}"/>
              </a:ext>
            </a:extLst>
          </p:cNvPr>
          <p:cNvSpPr>
            <a:spLocks noGrp="1"/>
          </p:cNvSpPr>
          <p:nvPr>
            <p:ph type="title"/>
          </p:nvPr>
        </p:nvSpPr>
        <p:spPr/>
        <p:txBody>
          <a:bodyPr/>
          <a:lstStyle>
            <a:lvl1pPr>
              <a:defRPr>
                <a:solidFill>
                  <a:srgbClr val="28002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809D930-3665-EEFB-27E1-91D0CBD8A739}"/>
              </a:ext>
            </a:extLst>
          </p:cNvPr>
          <p:cNvSpPr>
            <a:spLocks noGrp="1"/>
          </p:cNvSpPr>
          <p:nvPr>
            <p:ph sz="half" idx="1"/>
          </p:nvPr>
        </p:nvSpPr>
        <p:spPr>
          <a:xfrm>
            <a:off x="838200" y="1825625"/>
            <a:ext cx="5181600" cy="4351338"/>
          </a:xfrm>
          <a:solidFill>
            <a:srgbClr val="078544"/>
          </a:solidFill>
        </p:spPr>
        <p:txBody>
          <a:bodyPr lIns="274320" tIns="274320" rIns="274320" bIns="274320"/>
          <a:lstStyle>
            <a:lvl1pPr marL="228600" indent="-228600">
              <a:buFont typeface="Wingdings" pitchFamily="2" charset="2"/>
              <a:buChar char="§"/>
              <a:defRPr sz="2400" b="0" i="0">
                <a:solidFill>
                  <a:schemeClr val="bg1"/>
                </a:solidFill>
                <a:latin typeface="Daytona" panose="020F0502020204030204" pitchFamily="34" charset="0"/>
                <a:cs typeface="Daytona" panose="020F0502020204030204" pitchFamily="34" charset="0"/>
              </a:defRPr>
            </a:lvl1pPr>
            <a:lvl2pPr marL="685800" indent="-228600">
              <a:buFont typeface="Wingdings" pitchFamily="2" charset="2"/>
              <a:buChar char="§"/>
              <a:defRPr sz="2100" b="0" i="0">
                <a:solidFill>
                  <a:schemeClr val="bg1"/>
                </a:solidFill>
                <a:latin typeface="Daytona" panose="020F0502020204030204" pitchFamily="34" charset="0"/>
                <a:cs typeface="Daytona" panose="020F0502020204030204" pitchFamily="34" charset="0"/>
              </a:defRPr>
            </a:lvl2pPr>
            <a:lvl3pPr marL="1143000" indent="-228600">
              <a:buFont typeface="Wingdings" pitchFamily="2" charset="2"/>
              <a:buChar char="§"/>
              <a:defRPr sz="1800" b="0" i="0">
                <a:solidFill>
                  <a:schemeClr val="bg1"/>
                </a:solidFill>
                <a:latin typeface="Daytona" panose="020F0502020204030204" pitchFamily="34" charset="0"/>
                <a:cs typeface="Daytona" panose="020F0502020204030204" pitchFamily="34" charset="0"/>
              </a:defRPr>
            </a:lvl3pPr>
            <a:lvl4pPr marL="1600200" indent="-228600">
              <a:buFont typeface="Wingdings" pitchFamily="2" charset="2"/>
              <a:buChar char="§"/>
              <a:defRPr b="0" i="0">
                <a:solidFill>
                  <a:schemeClr val="bg1"/>
                </a:solidFill>
                <a:latin typeface="Daytona" panose="020F0502020204030204" pitchFamily="34" charset="0"/>
                <a:cs typeface="Daytona" panose="020F0502020204030204" pitchFamily="34" charset="0"/>
              </a:defRPr>
            </a:lvl4pPr>
            <a:lvl5pPr marL="2057400" indent="-228600">
              <a:buFont typeface="Wingdings" pitchFamily="2" charset="2"/>
              <a:buChar char="§"/>
              <a:defRPr b="0" i="0">
                <a:solidFill>
                  <a:schemeClr val="bg1"/>
                </a:solidFill>
                <a:latin typeface="Daytona" panose="020F0502020204030204" pitchFamily="34" charset="0"/>
                <a:cs typeface="Daytona"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7CA121-53D2-AF43-1F9D-B372041B4720}"/>
              </a:ext>
            </a:extLst>
          </p:cNvPr>
          <p:cNvSpPr>
            <a:spLocks noGrp="1"/>
          </p:cNvSpPr>
          <p:nvPr>
            <p:ph sz="half" idx="2"/>
          </p:nvPr>
        </p:nvSpPr>
        <p:spPr>
          <a:xfrm>
            <a:off x="6172200" y="1825625"/>
            <a:ext cx="5181600" cy="4351338"/>
          </a:xfrm>
          <a:solidFill>
            <a:schemeClr val="accent1">
              <a:lumMod val="60000"/>
              <a:lumOff val="40000"/>
            </a:schemeClr>
          </a:solidFill>
        </p:spPr>
        <p:txBody>
          <a:bodyPr lIns="274320" tIns="274320" rIns="274320" bIns="274320"/>
          <a:lstStyle>
            <a:lvl1pPr>
              <a:defRPr sz="2400">
                <a:solidFill>
                  <a:srgbClr val="1E1D23"/>
                </a:solidFill>
              </a:defRPr>
            </a:lvl1pPr>
            <a:lvl2pPr>
              <a:defRPr sz="2100">
                <a:solidFill>
                  <a:srgbClr val="1E1D23"/>
                </a:solidFill>
              </a:defRPr>
            </a:lvl2pPr>
            <a:lvl3pPr>
              <a:defRPr sz="1800">
                <a:solidFill>
                  <a:srgbClr val="1E1D23"/>
                </a:solidFill>
              </a:defRPr>
            </a:lvl3pPr>
            <a:lvl4pPr>
              <a:defRPr sz="1800">
                <a:solidFill>
                  <a:srgbClr val="1E1D23"/>
                </a:solidFill>
              </a:defRPr>
            </a:lvl4pPr>
            <a:lvl5pPr>
              <a:defRPr sz="1800">
                <a:solidFill>
                  <a:srgbClr val="1E1D2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10A44F4-1A0C-EE6E-4EB2-6F8813428393}"/>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6" name="Footer Placeholder 5">
            <a:extLst>
              <a:ext uri="{FF2B5EF4-FFF2-40B4-BE49-F238E27FC236}">
                <a16:creationId xmlns:a16="http://schemas.microsoft.com/office/drawing/2014/main" id="{EEAB6613-9EE6-EBE6-F2F5-E0AF4362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6B56E-100E-D24A-88CC-944C0A0747E2}"/>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417376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63C5-1671-F409-3E3A-583B7B8F27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62B055-61BC-5D05-4431-19745E586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D4348-5F4F-98DA-8985-CDB41E2039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89DCDE-D058-416A-677B-A2764CE532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895DB0-06B5-872C-9458-5CF0E7D2B4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A3FFA9-4EB1-279B-17E8-3F73FE6EC803}"/>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8" name="Footer Placeholder 7">
            <a:extLst>
              <a:ext uri="{FF2B5EF4-FFF2-40B4-BE49-F238E27FC236}">
                <a16:creationId xmlns:a16="http://schemas.microsoft.com/office/drawing/2014/main" id="{368689CB-C3CA-7941-38AA-3EB84A4096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69BA68-E2AA-25D3-D0E2-0A3DA2EB7E6A}"/>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89236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6A61-D67D-84D7-A99D-075E5EE85A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D04B7A-1F4F-1927-573B-55A5ED890ADC}"/>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4" name="Footer Placeholder 3">
            <a:extLst>
              <a:ext uri="{FF2B5EF4-FFF2-40B4-BE49-F238E27FC236}">
                <a16:creationId xmlns:a16="http://schemas.microsoft.com/office/drawing/2014/main" id="{34491CDC-2391-F499-C907-0E2A3FC1E4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31F69A-3514-3C29-3297-C2EFD40A125A}"/>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176783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EB6E7E-D5BE-BB88-BF2D-AD975FF9082F}"/>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3" name="Footer Placeholder 2">
            <a:extLst>
              <a:ext uri="{FF2B5EF4-FFF2-40B4-BE49-F238E27FC236}">
                <a16:creationId xmlns:a16="http://schemas.microsoft.com/office/drawing/2014/main" id="{A1A80627-4AD7-5ADE-B36E-562FD00DE3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DB95D0-E2FD-13B3-F955-D5FB84C4CE7C}"/>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396813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67F8-4080-1F5F-8493-AC6EF2394D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67A7B9-FFB3-B1C1-28FC-ED58DA6FA0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86FEBE-06C2-577A-1405-7318CABEB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F386B-DDFF-B8D8-33F2-BDAD05893644}"/>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6" name="Footer Placeholder 5">
            <a:extLst>
              <a:ext uri="{FF2B5EF4-FFF2-40B4-BE49-F238E27FC236}">
                <a16:creationId xmlns:a16="http://schemas.microsoft.com/office/drawing/2014/main" id="{642913E2-3B83-959F-895B-246C1497A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B77B8A-55F1-24BA-9D4E-CDF6ED0D348B}"/>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140925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7CA53-E478-56B2-8F2E-7462E7A9C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512484-7101-0BDE-D228-7631FC0649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148D8D-F240-9038-36CC-7D5DAB9D0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68485F-044B-1F23-E624-97B3D71ECF22}"/>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6" name="Footer Placeholder 5">
            <a:extLst>
              <a:ext uri="{FF2B5EF4-FFF2-40B4-BE49-F238E27FC236}">
                <a16:creationId xmlns:a16="http://schemas.microsoft.com/office/drawing/2014/main" id="{C8F5A48B-DD80-47D5-E5C8-922A9DE61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CFC383-EAC1-E95F-DE4B-02DC0388ADAD}"/>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325831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C23F46-5F69-27A5-7719-D6D0C482D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703D37B-0A47-5398-57F4-63FE578A1B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5F8D0D-B635-7657-8ADB-F0A3E34F8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CCB37-290E-184E-A9B9-E2C487570CC8}" type="datetimeFigureOut">
              <a:rPr lang="en-US" smtClean="0"/>
              <a:t>6/25/2024</a:t>
            </a:fld>
            <a:endParaRPr lang="en-US"/>
          </a:p>
        </p:txBody>
      </p:sp>
      <p:sp>
        <p:nvSpPr>
          <p:cNvPr id="5" name="Footer Placeholder 4">
            <a:extLst>
              <a:ext uri="{FF2B5EF4-FFF2-40B4-BE49-F238E27FC236}">
                <a16:creationId xmlns:a16="http://schemas.microsoft.com/office/drawing/2014/main" id="{483AE024-CEC0-DD82-AB41-443D361BE0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AFE5F0-A1F7-1D2F-B817-69ABE7FE2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245E7-A19A-C040-8AE9-C2C455FD8F5F}" type="slidenum">
              <a:rPr lang="en-US" smtClean="0"/>
              <a:t>‹#›</a:t>
            </a:fld>
            <a:endParaRPr lang="en-US"/>
          </a:p>
        </p:txBody>
      </p:sp>
    </p:spTree>
    <p:extLst>
      <p:ext uri="{BB962C8B-B14F-4D97-AF65-F5344CB8AC3E}">
        <p14:creationId xmlns:p14="http://schemas.microsoft.com/office/powerpoint/2010/main" val="3942992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rgbClr val="280028"/>
          </a:solidFill>
          <a:latin typeface="Bookman Old Style" panose="02050604050505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E6949"/>
          </a:solidFill>
          <a:latin typeface="Daytona" panose="020B0604030500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E6949"/>
          </a:solidFill>
          <a:latin typeface="Daytona" panose="020B0604030500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E6949"/>
          </a:solidFill>
          <a:latin typeface="Daytona" panose="020B0604030500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E6949"/>
          </a:solidFill>
          <a:latin typeface="Daytona" panose="020B0604030500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E6949"/>
          </a:solidFill>
          <a:latin typeface="Daytona" panose="020B0604030500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hyperlink" Target="https://planningcollaborative.com/" TargetMode="External"/><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abag.ca.gov/" TargetMode="External"/><Relationship Id="rId5" Type="http://schemas.openxmlformats.org/officeDocument/2006/relationships/image" Target="../media/image22.png"/><Relationship Id="rId4" Type="http://schemas.openxmlformats.org/officeDocument/2006/relationships/hyperlink" Target="https://abag.ca.gov/our-work/housing/regional-housing-technical-assistance" TargetMode="External"/><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abag.ca.gov/technical-assistance/housing-density-design-resourc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8FB408-AE11-1DAE-6C2A-94A46CFFB9F4}"/>
              </a:ext>
            </a:extLst>
          </p:cNvPr>
          <p:cNvSpPr>
            <a:spLocks noGrp="1"/>
          </p:cNvSpPr>
          <p:nvPr>
            <p:ph type="ctrTitle"/>
          </p:nvPr>
        </p:nvSpPr>
        <p:spPr>
          <a:xfrm>
            <a:off x="285946" y="243594"/>
            <a:ext cx="5948357" cy="6370809"/>
          </a:xfrm>
          <a:solidFill>
            <a:srgbClr val="009192"/>
          </a:solidFill>
        </p:spPr>
        <p:txBody>
          <a:bodyPr lIns="457200" rIns="457200" anchor="ctr" anchorCtr="0">
            <a:normAutofit/>
          </a:bodyPr>
          <a:lstStyle/>
          <a:p>
            <a:r>
              <a:rPr lang="en-US" sz="5400" dirty="0">
                <a:solidFill>
                  <a:schemeClr val="bg1"/>
                </a:solidFill>
              </a:rPr>
              <a:t>Housing Choices for a Better Future</a:t>
            </a:r>
            <a:br>
              <a:rPr lang="en-US" sz="5400" dirty="0">
                <a:solidFill>
                  <a:schemeClr val="bg1"/>
                </a:solidFill>
              </a:rPr>
            </a:br>
            <a:r>
              <a:rPr lang="en-US" sz="3600" i="1" dirty="0">
                <a:solidFill>
                  <a:schemeClr val="bg1"/>
                </a:solidFill>
                <a:latin typeface="Aptos" panose="020B0004020202020204" pitchFamily="34" charset="0"/>
              </a:rPr>
              <a:t>Envisioning the Future We Want</a:t>
            </a:r>
            <a:br>
              <a:rPr lang="en-US" sz="3600" i="1" dirty="0">
                <a:solidFill>
                  <a:schemeClr val="bg1"/>
                </a:solidFill>
                <a:latin typeface="Aptos" panose="020B0004020202020204" pitchFamily="34" charset="0"/>
              </a:rPr>
            </a:br>
            <a:endParaRPr lang="en-US" sz="3600" dirty="0">
              <a:solidFill>
                <a:schemeClr val="bg1"/>
              </a:solidFill>
              <a:latin typeface="Aptos" panose="020B0004020202020204" pitchFamily="34" charset="0"/>
            </a:endParaRPr>
          </a:p>
        </p:txBody>
      </p:sp>
      <p:pic>
        <p:nvPicPr>
          <p:cNvPr id="2" name="Picture 1">
            <a:extLst>
              <a:ext uri="{FF2B5EF4-FFF2-40B4-BE49-F238E27FC236}">
                <a16:creationId xmlns:a16="http://schemas.microsoft.com/office/drawing/2014/main" id="{03F9F5A5-6297-6977-AAF1-31DFACF578A4}"/>
              </a:ext>
              <a:ext uri="{C183D7F6-B498-43B3-948B-1728B52AA6E4}">
                <adec:decorative xmlns:adec="http://schemas.microsoft.com/office/drawing/2017/decorative" val="1"/>
              </a:ext>
            </a:extLst>
          </p:cNvPr>
          <p:cNvPicPr>
            <a:picLocks noChangeAspect="1"/>
          </p:cNvPicPr>
          <p:nvPr/>
        </p:nvPicPr>
        <p:blipFill rotWithShape="1">
          <a:blip r:embed="rId3">
            <a:alphaModFix amt="27000"/>
          </a:blip>
          <a:srcRect t="35482" r="19377" b="12710"/>
          <a:stretch/>
        </p:blipFill>
        <p:spPr>
          <a:xfrm>
            <a:off x="285945" y="243594"/>
            <a:ext cx="5948357" cy="6614406"/>
          </a:xfrm>
          <a:prstGeom prst="rect">
            <a:avLst/>
          </a:prstGeom>
        </p:spPr>
      </p:pic>
      <p:pic>
        <p:nvPicPr>
          <p:cNvPr id="8" name="Picture 7">
            <a:extLst>
              <a:ext uri="{FF2B5EF4-FFF2-40B4-BE49-F238E27FC236}">
                <a16:creationId xmlns:a16="http://schemas.microsoft.com/office/drawing/2014/main" id="{46561CE1-C316-242D-4F42-DC4844F1AB5D}"/>
              </a:ext>
            </a:extLst>
          </p:cNvPr>
          <p:cNvPicPr>
            <a:picLocks noChangeAspect="1"/>
          </p:cNvPicPr>
          <p:nvPr/>
        </p:nvPicPr>
        <p:blipFill>
          <a:blip r:embed="rId4"/>
          <a:srcRect t="11293" b="11293"/>
          <a:stretch/>
        </p:blipFill>
        <p:spPr>
          <a:xfrm>
            <a:off x="6234303" y="243594"/>
            <a:ext cx="5486400" cy="6370809"/>
          </a:xfrm>
          <a:prstGeom prst="rect">
            <a:avLst/>
          </a:prstGeom>
        </p:spPr>
      </p:pic>
    </p:spTree>
    <p:extLst>
      <p:ext uri="{BB962C8B-B14F-4D97-AF65-F5344CB8AC3E}">
        <p14:creationId xmlns:p14="http://schemas.microsoft.com/office/powerpoint/2010/main" val="1419887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B04D04B-05C4-A32C-5726-138FED68F51B}"/>
              </a:ext>
            </a:extLst>
          </p:cNvPr>
          <p:cNvSpPr>
            <a:spLocks noGrp="1"/>
          </p:cNvSpPr>
          <p:nvPr>
            <p:ph type="title"/>
          </p:nvPr>
        </p:nvSpPr>
        <p:spPr>
          <a:xfrm>
            <a:off x="251926" y="253159"/>
            <a:ext cx="11663265" cy="920734"/>
          </a:xfrm>
          <a:solidFill>
            <a:srgbClr val="009192"/>
          </a:solidFill>
        </p:spPr>
        <p:txBody>
          <a:bodyPr lIns="548640">
            <a:normAutofit/>
          </a:bodyPr>
          <a:lstStyle/>
          <a:p>
            <a:r>
              <a:rPr lang="en-US" sz="2800" dirty="0">
                <a:solidFill>
                  <a:schemeClr val="bg1"/>
                </a:solidFill>
              </a:rPr>
              <a:t>What’s the </a:t>
            </a:r>
            <a:r>
              <a:rPr lang="en-US" sz="2800" i="1" dirty="0">
                <a:solidFill>
                  <a:schemeClr val="bg1"/>
                </a:solidFill>
              </a:rPr>
              <a:t>“secret sauce” </a:t>
            </a:r>
            <a:r>
              <a:rPr lang="en-US" sz="2800" dirty="0">
                <a:solidFill>
                  <a:schemeClr val="bg1"/>
                </a:solidFill>
              </a:rPr>
              <a:t>that got us there?</a:t>
            </a:r>
            <a:endParaRPr lang="en-US" sz="2800" i="1" dirty="0">
              <a:solidFill>
                <a:schemeClr val="bg1"/>
              </a:solidFill>
            </a:endParaRPr>
          </a:p>
        </p:txBody>
      </p:sp>
      <p:pic>
        <p:nvPicPr>
          <p:cNvPr id="22" name="Picture 21">
            <a:extLst>
              <a:ext uri="{FF2B5EF4-FFF2-40B4-BE49-F238E27FC236}">
                <a16:creationId xmlns:a16="http://schemas.microsoft.com/office/drawing/2014/main" id="{FB8DF31C-AAB8-B2C7-BB2B-F07A6A4ADB30}"/>
              </a:ext>
              <a:ext uri="{C183D7F6-B498-43B3-948B-1728B52AA6E4}">
                <adec:decorative xmlns:adec="http://schemas.microsoft.com/office/drawing/2017/decorative" val="1"/>
              </a:ext>
            </a:extLst>
          </p:cNvPr>
          <p:cNvPicPr>
            <a:picLocks noChangeAspect="1"/>
          </p:cNvPicPr>
          <p:nvPr/>
        </p:nvPicPr>
        <p:blipFill rotWithShape="1">
          <a:blip r:embed="rId3">
            <a:alphaModFix amt="27000"/>
          </a:blip>
          <a:srcRect l="51" t="60994" r="1" b="28386"/>
          <a:stretch/>
        </p:blipFill>
        <p:spPr>
          <a:xfrm>
            <a:off x="6907427" y="253158"/>
            <a:ext cx="5007763" cy="920735"/>
          </a:xfrm>
          <a:prstGeom prst="rect">
            <a:avLst/>
          </a:prstGeom>
        </p:spPr>
      </p:pic>
      <p:sp>
        <p:nvSpPr>
          <p:cNvPr id="15" name="TextBox 14" descr="A blank text box">
            <a:extLst>
              <a:ext uri="{FF2B5EF4-FFF2-40B4-BE49-F238E27FC236}">
                <a16:creationId xmlns:a16="http://schemas.microsoft.com/office/drawing/2014/main" id="{6EE406D7-C3BC-41D2-A198-432817B95CC6}"/>
              </a:ext>
            </a:extLst>
          </p:cNvPr>
          <p:cNvSpPr txBox="1"/>
          <p:nvPr/>
        </p:nvSpPr>
        <p:spPr>
          <a:xfrm>
            <a:off x="414044" y="1526584"/>
            <a:ext cx="7061176" cy="2199596"/>
          </a:xfrm>
          <a:custGeom>
            <a:avLst/>
            <a:gdLst>
              <a:gd name="connsiteX0" fmla="*/ 0 w 7061176"/>
              <a:gd name="connsiteY0" fmla="*/ 0 h 2199596"/>
              <a:gd name="connsiteX1" fmla="*/ 641925 w 7061176"/>
              <a:gd name="connsiteY1" fmla="*/ 0 h 2199596"/>
              <a:gd name="connsiteX2" fmla="*/ 1142627 w 7061176"/>
              <a:gd name="connsiteY2" fmla="*/ 0 h 2199596"/>
              <a:gd name="connsiteX3" fmla="*/ 1713940 w 7061176"/>
              <a:gd name="connsiteY3" fmla="*/ 0 h 2199596"/>
              <a:gd name="connsiteX4" fmla="*/ 2497089 w 7061176"/>
              <a:gd name="connsiteY4" fmla="*/ 0 h 2199596"/>
              <a:gd name="connsiteX5" fmla="*/ 3068402 w 7061176"/>
              <a:gd name="connsiteY5" fmla="*/ 0 h 2199596"/>
              <a:gd name="connsiteX6" fmla="*/ 3710327 w 7061176"/>
              <a:gd name="connsiteY6" fmla="*/ 0 h 2199596"/>
              <a:gd name="connsiteX7" fmla="*/ 4281640 w 7061176"/>
              <a:gd name="connsiteY7" fmla="*/ 0 h 2199596"/>
              <a:gd name="connsiteX8" fmla="*/ 4711730 w 7061176"/>
              <a:gd name="connsiteY8" fmla="*/ 0 h 2199596"/>
              <a:gd name="connsiteX9" fmla="*/ 5353655 w 7061176"/>
              <a:gd name="connsiteY9" fmla="*/ 0 h 2199596"/>
              <a:gd name="connsiteX10" fmla="*/ 5854357 w 7061176"/>
              <a:gd name="connsiteY10" fmla="*/ 0 h 2199596"/>
              <a:gd name="connsiteX11" fmla="*/ 7061176 w 7061176"/>
              <a:gd name="connsiteY11" fmla="*/ 0 h 2199596"/>
              <a:gd name="connsiteX12" fmla="*/ 7061176 w 7061176"/>
              <a:gd name="connsiteY12" fmla="*/ 593891 h 2199596"/>
              <a:gd name="connsiteX13" fmla="*/ 7061176 w 7061176"/>
              <a:gd name="connsiteY13" fmla="*/ 1099798 h 2199596"/>
              <a:gd name="connsiteX14" fmla="*/ 7061176 w 7061176"/>
              <a:gd name="connsiteY14" fmla="*/ 1605705 h 2199596"/>
              <a:gd name="connsiteX15" fmla="*/ 7061176 w 7061176"/>
              <a:gd name="connsiteY15" fmla="*/ 2199596 h 2199596"/>
              <a:gd name="connsiteX16" fmla="*/ 6560474 w 7061176"/>
              <a:gd name="connsiteY16" fmla="*/ 2199596 h 2199596"/>
              <a:gd name="connsiteX17" fmla="*/ 5777326 w 7061176"/>
              <a:gd name="connsiteY17" fmla="*/ 2199596 h 2199596"/>
              <a:gd name="connsiteX18" fmla="*/ 5064789 w 7061176"/>
              <a:gd name="connsiteY18" fmla="*/ 2199596 h 2199596"/>
              <a:gd name="connsiteX19" fmla="*/ 4281640 w 7061176"/>
              <a:gd name="connsiteY19" fmla="*/ 2199596 h 2199596"/>
              <a:gd name="connsiteX20" fmla="*/ 3710327 w 7061176"/>
              <a:gd name="connsiteY20" fmla="*/ 2199596 h 2199596"/>
              <a:gd name="connsiteX21" fmla="*/ 2997790 w 7061176"/>
              <a:gd name="connsiteY21" fmla="*/ 2199596 h 2199596"/>
              <a:gd name="connsiteX22" fmla="*/ 2426477 w 7061176"/>
              <a:gd name="connsiteY22" fmla="*/ 2199596 h 2199596"/>
              <a:gd name="connsiteX23" fmla="*/ 1713940 w 7061176"/>
              <a:gd name="connsiteY23" fmla="*/ 2199596 h 2199596"/>
              <a:gd name="connsiteX24" fmla="*/ 1213238 w 7061176"/>
              <a:gd name="connsiteY24" fmla="*/ 2199596 h 2199596"/>
              <a:gd name="connsiteX25" fmla="*/ 571313 w 7061176"/>
              <a:gd name="connsiteY25" fmla="*/ 2199596 h 2199596"/>
              <a:gd name="connsiteX26" fmla="*/ 0 w 7061176"/>
              <a:gd name="connsiteY26" fmla="*/ 2199596 h 2199596"/>
              <a:gd name="connsiteX27" fmla="*/ 0 w 7061176"/>
              <a:gd name="connsiteY27" fmla="*/ 1627701 h 2199596"/>
              <a:gd name="connsiteX28" fmla="*/ 0 w 7061176"/>
              <a:gd name="connsiteY28" fmla="*/ 1143790 h 2199596"/>
              <a:gd name="connsiteX29" fmla="*/ 0 w 7061176"/>
              <a:gd name="connsiteY29" fmla="*/ 615887 h 2199596"/>
              <a:gd name="connsiteX30" fmla="*/ 0 w 7061176"/>
              <a:gd name="connsiteY30" fmla="*/ 0 h 219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61176" h="2199596" extrusionOk="0">
                <a:moveTo>
                  <a:pt x="0" y="0"/>
                </a:moveTo>
                <a:cubicBezTo>
                  <a:pt x="223764" y="-8647"/>
                  <a:pt x="435176" y="7144"/>
                  <a:pt x="641925" y="0"/>
                </a:cubicBezTo>
                <a:cubicBezTo>
                  <a:pt x="848675" y="-7144"/>
                  <a:pt x="911740" y="8868"/>
                  <a:pt x="1142627" y="0"/>
                </a:cubicBezTo>
                <a:cubicBezTo>
                  <a:pt x="1373514" y="-8868"/>
                  <a:pt x="1506784" y="1825"/>
                  <a:pt x="1713940" y="0"/>
                </a:cubicBezTo>
                <a:cubicBezTo>
                  <a:pt x="1921096" y="-1825"/>
                  <a:pt x="2107068" y="-4801"/>
                  <a:pt x="2497089" y="0"/>
                </a:cubicBezTo>
                <a:cubicBezTo>
                  <a:pt x="2887110" y="4801"/>
                  <a:pt x="2783314" y="11711"/>
                  <a:pt x="3068402" y="0"/>
                </a:cubicBezTo>
                <a:cubicBezTo>
                  <a:pt x="3353490" y="-11711"/>
                  <a:pt x="3496017" y="-30974"/>
                  <a:pt x="3710327" y="0"/>
                </a:cubicBezTo>
                <a:cubicBezTo>
                  <a:pt x="3924637" y="30974"/>
                  <a:pt x="4027010" y="-16747"/>
                  <a:pt x="4281640" y="0"/>
                </a:cubicBezTo>
                <a:cubicBezTo>
                  <a:pt x="4536270" y="16747"/>
                  <a:pt x="4561058" y="-5461"/>
                  <a:pt x="4711730" y="0"/>
                </a:cubicBezTo>
                <a:cubicBezTo>
                  <a:pt x="4862402" y="5461"/>
                  <a:pt x="5052789" y="-9680"/>
                  <a:pt x="5353655" y="0"/>
                </a:cubicBezTo>
                <a:cubicBezTo>
                  <a:pt x="5654522" y="9680"/>
                  <a:pt x="5709799" y="-5054"/>
                  <a:pt x="5854357" y="0"/>
                </a:cubicBezTo>
                <a:cubicBezTo>
                  <a:pt x="5998915" y="5054"/>
                  <a:pt x="6731364" y="19159"/>
                  <a:pt x="7061176" y="0"/>
                </a:cubicBezTo>
                <a:cubicBezTo>
                  <a:pt x="7067706" y="224920"/>
                  <a:pt x="7042021" y="411413"/>
                  <a:pt x="7061176" y="593891"/>
                </a:cubicBezTo>
                <a:cubicBezTo>
                  <a:pt x="7080331" y="776369"/>
                  <a:pt x="7050124" y="988284"/>
                  <a:pt x="7061176" y="1099798"/>
                </a:cubicBezTo>
                <a:cubicBezTo>
                  <a:pt x="7072228" y="1211312"/>
                  <a:pt x="7046870" y="1385299"/>
                  <a:pt x="7061176" y="1605705"/>
                </a:cubicBezTo>
                <a:cubicBezTo>
                  <a:pt x="7075482" y="1826111"/>
                  <a:pt x="7037161" y="2076577"/>
                  <a:pt x="7061176" y="2199596"/>
                </a:cubicBezTo>
                <a:cubicBezTo>
                  <a:pt x="6827663" y="2222412"/>
                  <a:pt x="6731671" y="2204367"/>
                  <a:pt x="6560474" y="2199596"/>
                </a:cubicBezTo>
                <a:cubicBezTo>
                  <a:pt x="6389277" y="2194825"/>
                  <a:pt x="6144345" y="2169506"/>
                  <a:pt x="5777326" y="2199596"/>
                </a:cubicBezTo>
                <a:cubicBezTo>
                  <a:pt x="5410307" y="2229686"/>
                  <a:pt x="5367235" y="2219357"/>
                  <a:pt x="5064789" y="2199596"/>
                </a:cubicBezTo>
                <a:cubicBezTo>
                  <a:pt x="4762343" y="2179835"/>
                  <a:pt x="4483171" y="2216568"/>
                  <a:pt x="4281640" y="2199596"/>
                </a:cubicBezTo>
                <a:cubicBezTo>
                  <a:pt x="4080109" y="2182624"/>
                  <a:pt x="3855452" y="2202381"/>
                  <a:pt x="3710327" y="2199596"/>
                </a:cubicBezTo>
                <a:cubicBezTo>
                  <a:pt x="3565202" y="2196811"/>
                  <a:pt x="3222704" y="2205042"/>
                  <a:pt x="2997790" y="2199596"/>
                </a:cubicBezTo>
                <a:cubicBezTo>
                  <a:pt x="2772876" y="2194150"/>
                  <a:pt x="2654684" y="2204751"/>
                  <a:pt x="2426477" y="2199596"/>
                </a:cubicBezTo>
                <a:cubicBezTo>
                  <a:pt x="2198270" y="2194441"/>
                  <a:pt x="1996690" y="2183339"/>
                  <a:pt x="1713940" y="2199596"/>
                </a:cubicBezTo>
                <a:cubicBezTo>
                  <a:pt x="1431190" y="2215853"/>
                  <a:pt x="1435282" y="2178673"/>
                  <a:pt x="1213238" y="2199596"/>
                </a:cubicBezTo>
                <a:cubicBezTo>
                  <a:pt x="991194" y="2220519"/>
                  <a:pt x="727729" y="2205258"/>
                  <a:pt x="571313" y="2199596"/>
                </a:cubicBezTo>
                <a:cubicBezTo>
                  <a:pt x="414897" y="2193934"/>
                  <a:pt x="158843" y="2225485"/>
                  <a:pt x="0" y="2199596"/>
                </a:cubicBezTo>
                <a:cubicBezTo>
                  <a:pt x="-19492" y="2029872"/>
                  <a:pt x="-1219" y="1800280"/>
                  <a:pt x="0" y="1627701"/>
                </a:cubicBezTo>
                <a:cubicBezTo>
                  <a:pt x="1219" y="1455123"/>
                  <a:pt x="19937" y="1343372"/>
                  <a:pt x="0" y="1143790"/>
                </a:cubicBezTo>
                <a:cubicBezTo>
                  <a:pt x="-19937" y="944208"/>
                  <a:pt x="26033" y="878442"/>
                  <a:pt x="0" y="615887"/>
                </a:cubicBezTo>
                <a:cubicBezTo>
                  <a:pt x="-26033" y="353332"/>
                  <a:pt x="-20013" y="262051"/>
                  <a:pt x="0" y="0"/>
                </a:cubicBezTo>
                <a:close/>
              </a:path>
            </a:pathLst>
          </a:custGeom>
          <a:noFill/>
          <a:ln w="19050">
            <a:solidFill>
              <a:schemeClr val="tx1">
                <a:lumMod val="75000"/>
                <a:lumOff val="25000"/>
              </a:schemeClr>
            </a:solidFill>
            <a:extLst>
              <a:ext uri="{C807C97D-BFC1-408E-A445-0C87EB9F89A2}">
                <ask:lineSketchStyleProps xmlns:ask="http://schemas.microsoft.com/office/drawing/2018/sketchyshapes" sd="1617256088">
                  <a:prstGeom prst="rect">
                    <a:avLst/>
                  </a:prstGeom>
                  <ask:type>
                    <ask:lineSketchFreehand/>
                  </ask:type>
                </ask:lineSketchStyleProps>
              </a:ext>
            </a:extLst>
          </a:ln>
        </p:spPr>
        <p:txBody>
          <a:bodyPr wrap="square" lIns="228600" tIns="228600" rIns="228600" bIns="228600" rtlCol="0" anchor="t" anchorCtr="0">
            <a:noAutofit/>
          </a:bodyPr>
          <a:lstStyle/>
          <a:p>
            <a:endParaRPr lang="en-US" sz="1400" dirty="0">
              <a:latin typeface="Daytona" panose="020B0604030500040204" pitchFamily="34" charset="0"/>
            </a:endParaRPr>
          </a:p>
        </p:txBody>
      </p:sp>
      <p:sp>
        <p:nvSpPr>
          <p:cNvPr id="5" name="TextBox 4" descr="A blank text box">
            <a:extLst>
              <a:ext uri="{FF2B5EF4-FFF2-40B4-BE49-F238E27FC236}">
                <a16:creationId xmlns:a16="http://schemas.microsoft.com/office/drawing/2014/main" id="{3A528D88-10B5-3414-9F80-C704E0A6C153}"/>
              </a:ext>
            </a:extLst>
          </p:cNvPr>
          <p:cNvSpPr txBox="1"/>
          <p:nvPr/>
        </p:nvSpPr>
        <p:spPr>
          <a:xfrm>
            <a:off x="414044" y="4231618"/>
            <a:ext cx="7061176" cy="2199596"/>
          </a:xfrm>
          <a:custGeom>
            <a:avLst/>
            <a:gdLst>
              <a:gd name="connsiteX0" fmla="*/ 0 w 7061176"/>
              <a:gd name="connsiteY0" fmla="*/ 0 h 2199596"/>
              <a:gd name="connsiteX1" fmla="*/ 641925 w 7061176"/>
              <a:gd name="connsiteY1" fmla="*/ 0 h 2199596"/>
              <a:gd name="connsiteX2" fmla="*/ 1142627 w 7061176"/>
              <a:gd name="connsiteY2" fmla="*/ 0 h 2199596"/>
              <a:gd name="connsiteX3" fmla="*/ 1713940 w 7061176"/>
              <a:gd name="connsiteY3" fmla="*/ 0 h 2199596"/>
              <a:gd name="connsiteX4" fmla="*/ 2497089 w 7061176"/>
              <a:gd name="connsiteY4" fmla="*/ 0 h 2199596"/>
              <a:gd name="connsiteX5" fmla="*/ 3068402 w 7061176"/>
              <a:gd name="connsiteY5" fmla="*/ 0 h 2199596"/>
              <a:gd name="connsiteX6" fmla="*/ 3710327 w 7061176"/>
              <a:gd name="connsiteY6" fmla="*/ 0 h 2199596"/>
              <a:gd name="connsiteX7" fmla="*/ 4281640 w 7061176"/>
              <a:gd name="connsiteY7" fmla="*/ 0 h 2199596"/>
              <a:gd name="connsiteX8" fmla="*/ 4711730 w 7061176"/>
              <a:gd name="connsiteY8" fmla="*/ 0 h 2199596"/>
              <a:gd name="connsiteX9" fmla="*/ 5353655 w 7061176"/>
              <a:gd name="connsiteY9" fmla="*/ 0 h 2199596"/>
              <a:gd name="connsiteX10" fmla="*/ 5854357 w 7061176"/>
              <a:gd name="connsiteY10" fmla="*/ 0 h 2199596"/>
              <a:gd name="connsiteX11" fmla="*/ 7061176 w 7061176"/>
              <a:gd name="connsiteY11" fmla="*/ 0 h 2199596"/>
              <a:gd name="connsiteX12" fmla="*/ 7061176 w 7061176"/>
              <a:gd name="connsiteY12" fmla="*/ 593891 h 2199596"/>
              <a:gd name="connsiteX13" fmla="*/ 7061176 w 7061176"/>
              <a:gd name="connsiteY13" fmla="*/ 1099798 h 2199596"/>
              <a:gd name="connsiteX14" fmla="*/ 7061176 w 7061176"/>
              <a:gd name="connsiteY14" fmla="*/ 1605705 h 2199596"/>
              <a:gd name="connsiteX15" fmla="*/ 7061176 w 7061176"/>
              <a:gd name="connsiteY15" fmla="*/ 2199596 h 2199596"/>
              <a:gd name="connsiteX16" fmla="*/ 6560474 w 7061176"/>
              <a:gd name="connsiteY16" fmla="*/ 2199596 h 2199596"/>
              <a:gd name="connsiteX17" fmla="*/ 5777326 w 7061176"/>
              <a:gd name="connsiteY17" fmla="*/ 2199596 h 2199596"/>
              <a:gd name="connsiteX18" fmla="*/ 5064789 w 7061176"/>
              <a:gd name="connsiteY18" fmla="*/ 2199596 h 2199596"/>
              <a:gd name="connsiteX19" fmla="*/ 4281640 w 7061176"/>
              <a:gd name="connsiteY19" fmla="*/ 2199596 h 2199596"/>
              <a:gd name="connsiteX20" fmla="*/ 3710327 w 7061176"/>
              <a:gd name="connsiteY20" fmla="*/ 2199596 h 2199596"/>
              <a:gd name="connsiteX21" fmla="*/ 2997790 w 7061176"/>
              <a:gd name="connsiteY21" fmla="*/ 2199596 h 2199596"/>
              <a:gd name="connsiteX22" fmla="*/ 2426477 w 7061176"/>
              <a:gd name="connsiteY22" fmla="*/ 2199596 h 2199596"/>
              <a:gd name="connsiteX23" fmla="*/ 1713940 w 7061176"/>
              <a:gd name="connsiteY23" fmla="*/ 2199596 h 2199596"/>
              <a:gd name="connsiteX24" fmla="*/ 1213238 w 7061176"/>
              <a:gd name="connsiteY24" fmla="*/ 2199596 h 2199596"/>
              <a:gd name="connsiteX25" fmla="*/ 571313 w 7061176"/>
              <a:gd name="connsiteY25" fmla="*/ 2199596 h 2199596"/>
              <a:gd name="connsiteX26" fmla="*/ 0 w 7061176"/>
              <a:gd name="connsiteY26" fmla="*/ 2199596 h 2199596"/>
              <a:gd name="connsiteX27" fmla="*/ 0 w 7061176"/>
              <a:gd name="connsiteY27" fmla="*/ 1627701 h 2199596"/>
              <a:gd name="connsiteX28" fmla="*/ 0 w 7061176"/>
              <a:gd name="connsiteY28" fmla="*/ 1143790 h 2199596"/>
              <a:gd name="connsiteX29" fmla="*/ 0 w 7061176"/>
              <a:gd name="connsiteY29" fmla="*/ 615887 h 2199596"/>
              <a:gd name="connsiteX30" fmla="*/ 0 w 7061176"/>
              <a:gd name="connsiteY30" fmla="*/ 0 h 219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61176" h="2199596" extrusionOk="0">
                <a:moveTo>
                  <a:pt x="0" y="0"/>
                </a:moveTo>
                <a:cubicBezTo>
                  <a:pt x="223764" y="-8647"/>
                  <a:pt x="435176" y="7144"/>
                  <a:pt x="641925" y="0"/>
                </a:cubicBezTo>
                <a:cubicBezTo>
                  <a:pt x="848675" y="-7144"/>
                  <a:pt x="911740" y="8868"/>
                  <a:pt x="1142627" y="0"/>
                </a:cubicBezTo>
                <a:cubicBezTo>
                  <a:pt x="1373514" y="-8868"/>
                  <a:pt x="1506784" y="1825"/>
                  <a:pt x="1713940" y="0"/>
                </a:cubicBezTo>
                <a:cubicBezTo>
                  <a:pt x="1921096" y="-1825"/>
                  <a:pt x="2107068" y="-4801"/>
                  <a:pt x="2497089" y="0"/>
                </a:cubicBezTo>
                <a:cubicBezTo>
                  <a:pt x="2887110" y="4801"/>
                  <a:pt x="2783314" y="11711"/>
                  <a:pt x="3068402" y="0"/>
                </a:cubicBezTo>
                <a:cubicBezTo>
                  <a:pt x="3353490" y="-11711"/>
                  <a:pt x="3496017" y="-30974"/>
                  <a:pt x="3710327" y="0"/>
                </a:cubicBezTo>
                <a:cubicBezTo>
                  <a:pt x="3924637" y="30974"/>
                  <a:pt x="4027010" y="-16747"/>
                  <a:pt x="4281640" y="0"/>
                </a:cubicBezTo>
                <a:cubicBezTo>
                  <a:pt x="4536270" y="16747"/>
                  <a:pt x="4561058" y="-5461"/>
                  <a:pt x="4711730" y="0"/>
                </a:cubicBezTo>
                <a:cubicBezTo>
                  <a:pt x="4862402" y="5461"/>
                  <a:pt x="5052789" y="-9680"/>
                  <a:pt x="5353655" y="0"/>
                </a:cubicBezTo>
                <a:cubicBezTo>
                  <a:pt x="5654522" y="9680"/>
                  <a:pt x="5709799" y="-5054"/>
                  <a:pt x="5854357" y="0"/>
                </a:cubicBezTo>
                <a:cubicBezTo>
                  <a:pt x="5998915" y="5054"/>
                  <a:pt x="6731364" y="19159"/>
                  <a:pt x="7061176" y="0"/>
                </a:cubicBezTo>
                <a:cubicBezTo>
                  <a:pt x="7067706" y="224920"/>
                  <a:pt x="7042021" y="411413"/>
                  <a:pt x="7061176" y="593891"/>
                </a:cubicBezTo>
                <a:cubicBezTo>
                  <a:pt x="7080331" y="776369"/>
                  <a:pt x="7050124" y="988284"/>
                  <a:pt x="7061176" y="1099798"/>
                </a:cubicBezTo>
                <a:cubicBezTo>
                  <a:pt x="7072228" y="1211312"/>
                  <a:pt x="7046870" y="1385299"/>
                  <a:pt x="7061176" y="1605705"/>
                </a:cubicBezTo>
                <a:cubicBezTo>
                  <a:pt x="7075482" y="1826111"/>
                  <a:pt x="7037161" y="2076577"/>
                  <a:pt x="7061176" y="2199596"/>
                </a:cubicBezTo>
                <a:cubicBezTo>
                  <a:pt x="6827663" y="2222412"/>
                  <a:pt x="6731671" y="2204367"/>
                  <a:pt x="6560474" y="2199596"/>
                </a:cubicBezTo>
                <a:cubicBezTo>
                  <a:pt x="6389277" y="2194825"/>
                  <a:pt x="6144345" y="2169506"/>
                  <a:pt x="5777326" y="2199596"/>
                </a:cubicBezTo>
                <a:cubicBezTo>
                  <a:pt x="5410307" y="2229686"/>
                  <a:pt x="5367235" y="2219357"/>
                  <a:pt x="5064789" y="2199596"/>
                </a:cubicBezTo>
                <a:cubicBezTo>
                  <a:pt x="4762343" y="2179835"/>
                  <a:pt x="4483171" y="2216568"/>
                  <a:pt x="4281640" y="2199596"/>
                </a:cubicBezTo>
                <a:cubicBezTo>
                  <a:pt x="4080109" y="2182624"/>
                  <a:pt x="3855452" y="2202381"/>
                  <a:pt x="3710327" y="2199596"/>
                </a:cubicBezTo>
                <a:cubicBezTo>
                  <a:pt x="3565202" y="2196811"/>
                  <a:pt x="3222704" y="2205042"/>
                  <a:pt x="2997790" y="2199596"/>
                </a:cubicBezTo>
                <a:cubicBezTo>
                  <a:pt x="2772876" y="2194150"/>
                  <a:pt x="2654684" y="2204751"/>
                  <a:pt x="2426477" y="2199596"/>
                </a:cubicBezTo>
                <a:cubicBezTo>
                  <a:pt x="2198270" y="2194441"/>
                  <a:pt x="1996690" y="2183339"/>
                  <a:pt x="1713940" y="2199596"/>
                </a:cubicBezTo>
                <a:cubicBezTo>
                  <a:pt x="1431190" y="2215853"/>
                  <a:pt x="1435282" y="2178673"/>
                  <a:pt x="1213238" y="2199596"/>
                </a:cubicBezTo>
                <a:cubicBezTo>
                  <a:pt x="991194" y="2220519"/>
                  <a:pt x="727729" y="2205258"/>
                  <a:pt x="571313" y="2199596"/>
                </a:cubicBezTo>
                <a:cubicBezTo>
                  <a:pt x="414897" y="2193934"/>
                  <a:pt x="158843" y="2225485"/>
                  <a:pt x="0" y="2199596"/>
                </a:cubicBezTo>
                <a:cubicBezTo>
                  <a:pt x="-19492" y="2029872"/>
                  <a:pt x="-1219" y="1800280"/>
                  <a:pt x="0" y="1627701"/>
                </a:cubicBezTo>
                <a:cubicBezTo>
                  <a:pt x="1219" y="1455123"/>
                  <a:pt x="19937" y="1343372"/>
                  <a:pt x="0" y="1143790"/>
                </a:cubicBezTo>
                <a:cubicBezTo>
                  <a:pt x="-19937" y="944208"/>
                  <a:pt x="26033" y="878442"/>
                  <a:pt x="0" y="615887"/>
                </a:cubicBezTo>
                <a:cubicBezTo>
                  <a:pt x="-26033" y="353332"/>
                  <a:pt x="-20013" y="262051"/>
                  <a:pt x="0" y="0"/>
                </a:cubicBezTo>
                <a:close/>
              </a:path>
            </a:pathLst>
          </a:custGeom>
          <a:noFill/>
          <a:ln w="19050">
            <a:solidFill>
              <a:schemeClr val="tx1">
                <a:lumMod val="75000"/>
                <a:lumOff val="25000"/>
              </a:schemeClr>
            </a:solidFill>
            <a:extLst>
              <a:ext uri="{C807C97D-BFC1-408E-A445-0C87EB9F89A2}">
                <ask:lineSketchStyleProps xmlns:ask="http://schemas.microsoft.com/office/drawing/2018/sketchyshapes" sd="1617256088">
                  <a:prstGeom prst="rect">
                    <a:avLst/>
                  </a:prstGeom>
                  <ask:type>
                    <ask:lineSketchFreehand/>
                  </ask:type>
                </ask:lineSketchStyleProps>
              </a:ext>
            </a:extLst>
          </a:ln>
        </p:spPr>
        <p:txBody>
          <a:bodyPr wrap="square" lIns="228600" tIns="228600" rIns="228600" bIns="228600" rtlCol="0" anchor="t" anchorCtr="0">
            <a:noAutofit/>
          </a:bodyPr>
          <a:lstStyle/>
          <a:p>
            <a:r>
              <a:rPr lang="en-US" sz="1400" dirty="0">
                <a:latin typeface="Daytona" panose="020B0604030500040204" pitchFamily="34" charset="0"/>
              </a:rPr>
              <a:t> </a:t>
            </a:r>
          </a:p>
        </p:txBody>
      </p:sp>
      <p:pic>
        <p:nvPicPr>
          <p:cNvPr id="4" name="Picture 3" descr="An illustration of a group of people around a giant condiment bottle">
            <a:extLst>
              <a:ext uri="{FF2B5EF4-FFF2-40B4-BE49-F238E27FC236}">
                <a16:creationId xmlns:a16="http://schemas.microsoft.com/office/drawing/2014/main" id="{52810E55-7D48-4C55-1539-068DBF04E41B}"/>
              </a:ext>
            </a:extLst>
          </p:cNvPr>
          <p:cNvPicPr>
            <a:picLocks noChangeAspect="1"/>
          </p:cNvPicPr>
          <p:nvPr/>
        </p:nvPicPr>
        <p:blipFill rotWithShape="1">
          <a:blip r:embed="rId4"/>
          <a:srcRect l="26821"/>
          <a:stretch/>
        </p:blipFill>
        <p:spPr>
          <a:xfrm>
            <a:off x="7703820" y="1604216"/>
            <a:ext cx="4608472" cy="5000464"/>
          </a:xfrm>
          <a:prstGeom prst="rect">
            <a:avLst/>
          </a:prstGeom>
        </p:spPr>
      </p:pic>
    </p:spTree>
    <p:extLst>
      <p:ext uri="{BB962C8B-B14F-4D97-AF65-F5344CB8AC3E}">
        <p14:creationId xmlns:p14="http://schemas.microsoft.com/office/powerpoint/2010/main" val="2847117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0BCCB3-52F0-E686-090A-4591C525C3D5}"/>
              </a:ext>
              <a:ext uri="{C183D7F6-B498-43B3-948B-1728B52AA6E4}">
                <adec:decorative xmlns:adec="http://schemas.microsoft.com/office/drawing/2017/decorative" val="1"/>
              </a:ext>
            </a:extLst>
          </p:cNvPr>
          <p:cNvPicPr>
            <a:picLocks noChangeAspect="1"/>
          </p:cNvPicPr>
          <p:nvPr/>
        </p:nvPicPr>
        <p:blipFill rotWithShape="1">
          <a:blip r:embed="rId3">
            <a:alphaModFix amt="19000"/>
          </a:blip>
          <a:srcRect l="2000" t="68146" r="1"/>
          <a:stretch/>
        </p:blipFill>
        <p:spPr>
          <a:xfrm>
            <a:off x="0" y="0"/>
            <a:ext cx="12192000" cy="6858000"/>
          </a:xfrm>
          <a:prstGeom prst="rect">
            <a:avLst/>
          </a:prstGeom>
        </p:spPr>
      </p:pic>
      <p:sp>
        <p:nvSpPr>
          <p:cNvPr id="11" name="Title 10">
            <a:extLst>
              <a:ext uri="{FF2B5EF4-FFF2-40B4-BE49-F238E27FC236}">
                <a16:creationId xmlns:a16="http://schemas.microsoft.com/office/drawing/2014/main" id="{5F6C8A2C-809C-CF2D-67FF-73BB0986EEB2}"/>
              </a:ext>
            </a:extLst>
          </p:cNvPr>
          <p:cNvSpPr>
            <a:spLocks noGrp="1"/>
          </p:cNvSpPr>
          <p:nvPr>
            <p:ph type="title"/>
          </p:nvPr>
        </p:nvSpPr>
        <p:spPr>
          <a:xfrm>
            <a:off x="2686260" y="1309251"/>
            <a:ext cx="6819479" cy="2223129"/>
          </a:xfrm>
          <a:solidFill>
            <a:srgbClr val="FFFFF0"/>
          </a:solidFill>
          <a:ln w="38100">
            <a:solidFill>
              <a:srgbClr val="009192"/>
            </a:solidFill>
          </a:ln>
        </p:spPr>
        <p:txBody>
          <a:bodyPr>
            <a:normAutofit/>
          </a:bodyPr>
          <a:lstStyle/>
          <a:p>
            <a:pPr algn="ctr"/>
            <a:r>
              <a:rPr lang="en-US">
                <a:solidFill>
                  <a:srgbClr val="009192"/>
                </a:solidFill>
                <a:latin typeface="Bookman Old Style"/>
              </a:rPr>
              <a:t>Thanks for joining the conversation!</a:t>
            </a:r>
            <a:endParaRPr lang="en-US" dirty="0">
              <a:solidFill>
                <a:srgbClr val="009192"/>
              </a:solidFill>
              <a:latin typeface="Bookman Old Style"/>
            </a:endParaRPr>
          </a:p>
        </p:txBody>
      </p:sp>
      <p:sp>
        <p:nvSpPr>
          <p:cNvPr id="3" name="TextBox 2">
            <a:extLst>
              <a:ext uri="{FF2B5EF4-FFF2-40B4-BE49-F238E27FC236}">
                <a16:creationId xmlns:a16="http://schemas.microsoft.com/office/drawing/2014/main" id="{35040F5D-CA35-04A0-AB1A-07E8B87450A3}"/>
              </a:ext>
            </a:extLst>
          </p:cNvPr>
          <p:cNvSpPr txBox="1"/>
          <p:nvPr/>
        </p:nvSpPr>
        <p:spPr>
          <a:xfrm>
            <a:off x="3803461" y="4743390"/>
            <a:ext cx="4585075" cy="400110"/>
          </a:xfrm>
          <a:prstGeom prst="rect">
            <a:avLst/>
          </a:prstGeom>
          <a:noFill/>
        </p:spPr>
        <p:txBody>
          <a:bodyPr wrap="square" rtlCol="0">
            <a:spAutoFit/>
          </a:bodyPr>
          <a:lstStyle/>
          <a:p>
            <a:pPr algn="ctr"/>
            <a:r>
              <a:rPr lang="en-US" sz="2000" b="1" dirty="0">
                <a:solidFill>
                  <a:srgbClr val="009192"/>
                </a:solidFill>
                <a:latin typeface="Aptos" panose="020B0004020202020204" pitchFamily="34" charset="0"/>
              </a:rPr>
              <a:t>created by</a:t>
            </a:r>
          </a:p>
        </p:txBody>
      </p:sp>
      <p:pic>
        <p:nvPicPr>
          <p:cNvPr id="4" name="Picture 3" descr="Technical Asssistance for Local Planning Housing program logo">
            <a:hlinkClick r:id="rId4"/>
            <a:extLst>
              <a:ext uri="{FF2B5EF4-FFF2-40B4-BE49-F238E27FC236}">
                <a16:creationId xmlns:a16="http://schemas.microsoft.com/office/drawing/2014/main" id="{CD553831-8899-86F0-BA6E-427F118961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482" y="5225317"/>
            <a:ext cx="2519073" cy="1110100"/>
          </a:xfrm>
          <a:prstGeom prst="rect">
            <a:avLst/>
          </a:prstGeom>
        </p:spPr>
      </p:pic>
      <p:pic>
        <p:nvPicPr>
          <p:cNvPr id="5" name="Picture 4" descr="Association of Bay Area Governments logo">
            <a:hlinkClick r:id="rId6"/>
            <a:extLst>
              <a:ext uri="{FF2B5EF4-FFF2-40B4-BE49-F238E27FC236}">
                <a16:creationId xmlns:a16="http://schemas.microsoft.com/office/drawing/2014/main" id="{ACE3111F-8578-0B5F-0860-3096D46473C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17794" y="5410465"/>
            <a:ext cx="3976511" cy="729370"/>
          </a:xfrm>
          <a:prstGeom prst="rect">
            <a:avLst/>
          </a:prstGeom>
        </p:spPr>
      </p:pic>
      <p:pic>
        <p:nvPicPr>
          <p:cNvPr id="6" name="Picture 5" descr="Community Planning Collaborative logo">
            <a:hlinkClick r:id="rId8"/>
            <a:extLst>
              <a:ext uri="{FF2B5EF4-FFF2-40B4-BE49-F238E27FC236}">
                <a16:creationId xmlns:a16="http://schemas.microsoft.com/office/drawing/2014/main" id="{7062DB86-84C9-706F-C84D-B3D8D5733AA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29515" y="5382992"/>
            <a:ext cx="2304826" cy="678301"/>
          </a:xfrm>
          <a:prstGeom prst="rect">
            <a:avLst/>
          </a:prstGeom>
        </p:spPr>
      </p:pic>
    </p:spTree>
    <p:extLst>
      <p:ext uri="{BB962C8B-B14F-4D97-AF65-F5344CB8AC3E}">
        <p14:creationId xmlns:p14="http://schemas.microsoft.com/office/powerpoint/2010/main" val="1746793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F6C8A2C-809C-CF2D-67FF-73BB0986EEB2}"/>
              </a:ext>
            </a:extLst>
          </p:cNvPr>
          <p:cNvSpPr>
            <a:spLocks noGrp="1"/>
          </p:cNvSpPr>
          <p:nvPr>
            <p:ph type="title"/>
          </p:nvPr>
        </p:nvSpPr>
        <p:spPr>
          <a:xfrm>
            <a:off x="526012" y="253159"/>
            <a:ext cx="11389179" cy="1102112"/>
          </a:xfrm>
          <a:noFill/>
          <a:ln w="38100">
            <a:solidFill>
              <a:srgbClr val="009192"/>
            </a:solidFill>
          </a:ln>
        </p:spPr>
        <p:txBody>
          <a:bodyPr/>
          <a:lstStyle/>
          <a:p>
            <a:r>
              <a:rPr lang="en-US" dirty="0">
                <a:solidFill>
                  <a:srgbClr val="009192"/>
                </a:solidFill>
                <a:latin typeface="Bookman Old Style"/>
              </a:rPr>
              <a:t>Postscript</a:t>
            </a:r>
          </a:p>
        </p:txBody>
      </p:sp>
      <p:sp>
        <p:nvSpPr>
          <p:cNvPr id="7" name="TextBox 6">
            <a:extLst>
              <a:ext uri="{FF2B5EF4-FFF2-40B4-BE49-F238E27FC236}">
                <a16:creationId xmlns:a16="http://schemas.microsoft.com/office/drawing/2014/main" id="{44ED38BE-DF81-B997-8B97-F70FB5C3C663}"/>
              </a:ext>
            </a:extLst>
          </p:cNvPr>
          <p:cNvSpPr txBox="1"/>
          <p:nvPr/>
        </p:nvSpPr>
        <p:spPr>
          <a:xfrm>
            <a:off x="526012" y="1617785"/>
            <a:ext cx="11115091" cy="3765088"/>
          </a:xfrm>
          <a:prstGeom prst="rect">
            <a:avLst/>
          </a:prstGeom>
          <a:noFill/>
        </p:spPr>
        <p:txBody>
          <a:bodyPr wrap="square" lIns="91440" tIns="45720" rIns="91440" bIns="45720" rtlCol="0" anchor="t">
            <a:normAutofit/>
          </a:bodyPr>
          <a:lstStyle/>
          <a:p>
            <a:r>
              <a:rPr lang="en-US" sz="1600" dirty="0">
                <a:latin typeface="Aptos" panose="020B0004020202020204" pitchFamily="34" charset="0"/>
              </a:rPr>
              <a:t>This resource was created to support local government staff in having constructive conversations about housing with their communities.</a:t>
            </a:r>
            <a:endParaRPr lang="en-US" dirty="0">
              <a:latin typeface="Aptos" panose="020B0004020202020204" pitchFamily="34" charset="0"/>
            </a:endParaRPr>
          </a:p>
          <a:p>
            <a:endParaRPr lang="en-US" sz="1600" dirty="0">
              <a:latin typeface="Aptos" panose="020B0004020202020204" pitchFamily="34" charset="0"/>
            </a:endParaRPr>
          </a:p>
          <a:p>
            <a:r>
              <a:rPr lang="en-US" sz="1600" dirty="0">
                <a:latin typeface="Aptos" panose="020B0004020202020204" pitchFamily="34" charset="0"/>
              </a:rPr>
              <a:t>Related materials, including speaker notes and hi-resolution images, can be found at </a:t>
            </a:r>
            <a:r>
              <a:rPr lang="en-US" sz="1600" dirty="0">
                <a:latin typeface="Aptos" panose="020B0004020202020204" pitchFamily="34" charset="0"/>
                <a:hlinkClick r:id="rId3"/>
              </a:rPr>
              <a:t>https://abag.ca.gov/technical-assistance/housing-density-design-resources</a:t>
            </a:r>
            <a:endParaRPr lang="en-US" sz="1600" dirty="0">
              <a:latin typeface="Aptos" panose="020B0004020202020204" pitchFamily="34" charset="0"/>
            </a:endParaRPr>
          </a:p>
          <a:p>
            <a:endParaRPr lang="en-US" sz="1600" dirty="0">
              <a:latin typeface="Aptos" panose="020B0004020202020204" pitchFamily="34" charset="0"/>
            </a:endParaRPr>
          </a:p>
          <a:p>
            <a:r>
              <a:rPr lang="en-US" sz="1600" dirty="0">
                <a:latin typeface="Aptos" panose="020B0004020202020204" pitchFamily="34" charset="0"/>
              </a:rPr>
              <a:t>All images in this presentation may be re-used. Certain images have a corresponding citation – if re-publishing that image in other contexts, duplicating that citation is required. </a:t>
            </a:r>
          </a:p>
        </p:txBody>
      </p:sp>
    </p:spTree>
    <p:extLst>
      <p:ext uri="{BB962C8B-B14F-4D97-AF65-F5344CB8AC3E}">
        <p14:creationId xmlns:p14="http://schemas.microsoft.com/office/powerpoint/2010/main" val="219135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B04D04B-05C4-A32C-5726-138FED68F51B}"/>
              </a:ext>
            </a:extLst>
          </p:cNvPr>
          <p:cNvSpPr>
            <a:spLocks noGrp="1"/>
          </p:cNvSpPr>
          <p:nvPr>
            <p:ph type="title"/>
          </p:nvPr>
        </p:nvSpPr>
        <p:spPr>
          <a:xfrm>
            <a:off x="251926" y="253159"/>
            <a:ext cx="11663265" cy="920734"/>
          </a:xfrm>
          <a:solidFill>
            <a:srgbClr val="009192"/>
          </a:solidFill>
        </p:spPr>
        <p:txBody>
          <a:bodyPr lIns="548640">
            <a:normAutofit/>
          </a:bodyPr>
          <a:lstStyle/>
          <a:p>
            <a:r>
              <a:rPr lang="en-US" sz="3200" dirty="0">
                <a:solidFill>
                  <a:schemeClr val="bg1"/>
                </a:solidFill>
              </a:rPr>
              <a:t>What do you love about your community today?</a:t>
            </a:r>
          </a:p>
        </p:txBody>
      </p:sp>
      <p:pic>
        <p:nvPicPr>
          <p:cNvPr id="22" name="Picture 21">
            <a:extLst>
              <a:ext uri="{FF2B5EF4-FFF2-40B4-BE49-F238E27FC236}">
                <a16:creationId xmlns:a16="http://schemas.microsoft.com/office/drawing/2014/main" id="{FB8DF31C-AAB8-B2C7-BB2B-F07A6A4ADB30}"/>
              </a:ext>
              <a:ext uri="{C183D7F6-B498-43B3-948B-1728B52AA6E4}">
                <adec:decorative xmlns:adec="http://schemas.microsoft.com/office/drawing/2017/decorative" val="1"/>
              </a:ext>
            </a:extLst>
          </p:cNvPr>
          <p:cNvPicPr>
            <a:picLocks noChangeAspect="1"/>
          </p:cNvPicPr>
          <p:nvPr/>
        </p:nvPicPr>
        <p:blipFill rotWithShape="1">
          <a:blip r:embed="rId3">
            <a:alphaModFix amt="27000"/>
          </a:blip>
          <a:srcRect l="51" t="60994" r="1" b="28386"/>
          <a:stretch/>
        </p:blipFill>
        <p:spPr>
          <a:xfrm>
            <a:off x="6907427" y="253158"/>
            <a:ext cx="5007763" cy="920735"/>
          </a:xfrm>
          <a:prstGeom prst="rect">
            <a:avLst/>
          </a:prstGeom>
        </p:spPr>
      </p:pic>
      <p:sp>
        <p:nvSpPr>
          <p:cNvPr id="23" name="TextBox 22">
            <a:extLst>
              <a:ext uri="{FF2B5EF4-FFF2-40B4-BE49-F238E27FC236}">
                <a16:creationId xmlns:a16="http://schemas.microsoft.com/office/drawing/2014/main" id="{63B477A6-3C2D-C5B5-967F-81227081AAEB}"/>
              </a:ext>
            </a:extLst>
          </p:cNvPr>
          <p:cNvSpPr txBox="1"/>
          <p:nvPr/>
        </p:nvSpPr>
        <p:spPr>
          <a:xfrm>
            <a:off x="251926" y="1383957"/>
            <a:ext cx="11663264" cy="523220"/>
          </a:xfrm>
          <a:prstGeom prst="rect">
            <a:avLst/>
          </a:prstGeom>
          <a:noFill/>
        </p:spPr>
        <p:txBody>
          <a:bodyPr wrap="square" rtlCol="0">
            <a:spAutoFit/>
          </a:bodyPr>
          <a:lstStyle/>
          <a:p>
            <a:r>
              <a:rPr lang="en-US" sz="2800" i="1" dirty="0">
                <a:solidFill>
                  <a:schemeClr val="tx1">
                    <a:lumMod val="75000"/>
                    <a:lumOff val="25000"/>
                  </a:schemeClr>
                </a:solidFill>
                <a:latin typeface="Aptos" panose="020B0004020202020204" pitchFamily="34" charset="0"/>
              </a:rPr>
              <a:t>Our community is a great place to…</a:t>
            </a:r>
          </a:p>
        </p:txBody>
      </p:sp>
      <p:sp>
        <p:nvSpPr>
          <p:cNvPr id="20" name="TextBox 19">
            <a:extLst>
              <a:ext uri="{FF2B5EF4-FFF2-40B4-BE49-F238E27FC236}">
                <a16:creationId xmlns:a16="http://schemas.microsoft.com/office/drawing/2014/main" id="{3B63C389-930E-75F0-25AB-5F9B0EB5E6FA}"/>
              </a:ext>
            </a:extLst>
          </p:cNvPr>
          <p:cNvSpPr txBox="1"/>
          <p:nvPr/>
        </p:nvSpPr>
        <p:spPr>
          <a:xfrm>
            <a:off x="251926" y="2077305"/>
            <a:ext cx="1996029" cy="1593567"/>
          </a:xfrm>
          <a:prstGeom prst="rect">
            <a:avLst/>
          </a:prstGeom>
          <a:solidFill>
            <a:srgbClr val="E6DEB1"/>
          </a:solidFill>
          <a:ln>
            <a:noFill/>
          </a:ln>
        </p:spPr>
        <p:txBody>
          <a:bodyPr wrap="none" bIns="137160" rtlCol="0" anchor="b" anchorCtr="0">
            <a:noAutofit/>
          </a:bodyPr>
          <a:lstStyle/>
          <a:p>
            <a:pPr algn="ctr"/>
            <a:r>
              <a:rPr lang="en-US" dirty="0">
                <a:latin typeface="Aptos" panose="020B0004020202020204" pitchFamily="34" charset="0"/>
              </a:rPr>
              <a:t>live</a:t>
            </a:r>
          </a:p>
        </p:txBody>
      </p:sp>
      <p:pic>
        <p:nvPicPr>
          <p:cNvPr id="24" name="Picture 23" descr="An icon of a plant inside a house">
            <a:extLst>
              <a:ext uri="{FF2B5EF4-FFF2-40B4-BE49-F238E27FC236}">
                <a16:creationId xmlns:a16="http://schemas.microsoft.com/office/drawing/2014/main" id="{D4D1B11F-13C2-11D0-AA24-3A4036AB8929}"/>
              </a:ext>
            </a:extLst>
          </p:cNvPr>
          <p:cNvPicPr>
            <a:picLocks noChangeAspect="1"/>
          </p:cNvPicPr>
          <p:nvPr/>
        </p:nvPicPr>
        <p:blipFill>
          <a:blip r:embed="rId4"/>
          <a:stretch>
            <a:fillRect/>
          </a:stretch>
        </p:blipFill>
        <p:spPr>
          <a:xfrm>
            <a:off x="711687" y="2113080"/>
            <a:ext cx="1076505" cy="1076505"/>
          </a:xfrm>
          <a:prstGeom prst="rect">
            <a:avLst/>
          </a:prstGeom>
        </p:spPr>
      </p:pic>
      <p:sp>
        <p:nvSpPr>
          <p:cNvPr id="25" name="TextBox 24">
            <a:extLst>
              <a:ext uri="{FF2B5EF4-FFF2-40B4-BE49-F238E27FC236}">
                <a16:creationId xmlns:a16="http://schemas.microsoft.com/office/drawing/2014/main" id="{F6A8CE52-B6D7-2BA7-5B12-4B0B78BE79E5}"/>
              </a:ext>
            </a:extLst>
          </p:cNvPr>
          <p:cNvSpPr txBox="1"/>
          <p:nvPr/>
        </p:nvSpPr>
        <p:spPr>
          <a:xfrm>
            <a:off x="2636780" y="2077305"/>
            <a:ext cx="1996029" cy="1593567"/>
          </a:xfrm>
          <a:prstGeom prst="rect">
            <a:avLst/>
          </a:prstGeom>
          <a:solidFill>
            <a:srgbClr val="BECAE6"/>
          </a:solidFill>
          <a:ln>
            <a:noFill/>
          </a:ln>
        </p:spPr>
        <p:txBody>
          <a:bodyPr wrap="none" bIns="137160" rtlCol="0" anchor="b" anchorCtr="0">
            <a:noAutofit/>
          </a:bodyPr>
          <a:lstStyle/>
          <a:p>
            <a:pPr algn="ctr"/>
            <a:r>
              <a:rPr lang="en-US" dirty="0">
                <a:latin typeface="Aptos" panose="020B0004020202020204" pitchFamily="34" charset="0"/>
              </a:rPr>
              <a:t>work</a:t>
            </a:r>
          </a:p>
        </p:txBody>
      </p:sp>
      <p:pic>
        <p:nvPicPr>
          <p:cNvPr id="29" name="Picture 28" descr="An icon of buildings and an upwards arrow">
            <a:extLst>
              <a:ext uri="{FF2B5EF4-FFF2-40B4-BE49-F238E27FC236}">
                <a16:creationId xmlns:a16="http://schemas.microsoft.com/office/drawing/2014/main" id="{5F21D317-E626-5C0E-4878-C074C6DEB0D1}"/>
              </a:ext>
            </a:extLst>
          </p:cNvPr>
          <p:cNvPicPr>
            <a:picLocks noChangeAspect="1"/>
          </p:cNvPicPr>
          <p:nvPr/>
        </p:nvPicPr>
        <p:blipFill>
          <a:blip r:embed="rId5"/>
          <a:stretch>
            <a:fillRect/>
          </a:stretch>
        </p:blipFill>
        <p:spPr>
          <a:xfrm>
            <a:off x="3096541" y="2080472"/>
            <a:ext cx="1221138" cy="1221138"/>
          </a:xfrm>
          <a:prstGeom prst="rect">
            <a:avLst/>
          </a:prstGeom>
        </p:spPr>
      </p:pic>
      <p:sp>
        <p:nvSpPr>
          <p:cNvPr id="26" name="TextBox 25">
            <a:extLst>
              <a:ext uri="{FF2B5EF4-FFF2-40B4-BE49-F238E27FC236}">
                <a16:creationId xmlns:a16="http://schemas.microsoft.com/office/drawing/2014/main" id="{D7653233-F1F9-4FFC-3479-23D0D425E88B}"/>
              </a:ext>
            </a:extLst>
          </p:cNvPr>
          <p:cNvSpPr txBox="1"/>
          <p:nvPr/>
        </p:nvSpPr>
        <p:spPr>
          <a:xfrm>
            <a:off x="5021634" y="2077305"/>
            <a:ext cx="1996029" cy="1593567"/>
          </a:xfrm>
          <a:prstGeom prst="rect">
            <a:avLst/>
          </a:prstGeom>
          <a:solidFill>
            <a:srgbClr val="EFEAA4"/>
          </a:solidFill>
          <a:ln>
            <a:noFill/>
          </a:ln>
        </p:spPr>
        <p:txBody>
          <a:bodyPr wrap="none" bIns="137160" rtlCol="0" anchor="b" anchorCtr="0">
            <a:noAutofit/>
          </a:bodyPr>
          <a:lstStyle/>
          <a:p>
            <a:pPr algn="ctr"/>
            <a:r>
              <a:rPr lang="en-US" dirty="0">
                <a:latin typeface="Aptos" panose="020B0004020202020204" pitchFamily="34" charset="0"/>
              </a:rPr>
              <a:t>study</a:t>
            </a:r>
          </a:p>
        </p:txBody>
      </p:sp>
      <p:pic>
        <p:nvPicPr>
          <p:cNvPr id="30" name="Picture 29" descr="An icon showing a graduate with a cap and diploma">
            <a:extLst>
              <a:ext uri="{FF2B5EF4-FFF2-40B4-BE49-F238E27FC236}">
                <a16:creationId xmlns:a16="http://schemas.microsoft.com/office/drawing/2014/main" id="{515EFFA9-C6A0-B2F2-C1E4-C03DDF46EC56}"/>
              </a:ext>
            </a:extLst>
          </p:cNvPr>
          <p:cNvPicPr>
            <a:picLocks noChangeAspect="1"/>
          </p:cNvPicPr>
          <p:nvPr/>
        </p:nvPicPr>
        <p:blipFill>
          <a:blip r:embed="rId6"/>
          <a:stretch>
            <a:fillRect/>
          </a:stretch>
        </p:blipFill>
        <p:spPr>
          <a:xfrm>
            <a:off x="5425288" y="2113080"/>
            <a:ext cx="1188720" cy="1188720"/>
          </a:xfrm>
          <a:prstGeom prst="rect">
            <a:avLst/>
          </a:prstGeom>
        </p:spPr>
      </p:pic>
      <p:sp>
        <p:nvSpPr>
          <p:cNvPr id="27" name="TextBox 26">
            <a:extLst>
              <a:ext uri="{FF2B5EF4-FFF2-40B4-BE49-F238E27FC236}">
                <a16:creationId xmlns:a16="http://schemas.microsoft.com/office/drawing/2014/main" id="{8514D114-6FF8-9022-3543-42EF065804F8}"/>
              </a:ext>
            </a:extLst>
          </p:cNvPr>
          <p:cNvSpPr txBox="1"/>
          <p:nvPr/>
        </p:nvSpPr>
        <p:spPr>
          <a:xfrm>
            <a:off x="7394132" y="2077305"/>
            <a:ext cx="1996029" cy="1593567"/>
          </a:xfrm>
          <a:prstGeom prst="rect">
            <a:avLst/>
          </a:prstGeom>
          <a:solidFill>
            <a:srgbClr val="FCB495"/>
          </a:solidFill>
          <a:ln>
            <a:noFill/>
          </a:ln>
        </p:spPr>
        <p:txBody>
          <a:bodyPr wrap="none" bIns="137160" rtlCol="0" anchor="b" anchorCtr="0">
            <a:noAutofit/>
          </a:bodyPr>
          <a:lstStyle/>
          <a:p>
            <a:pPr algn="ctr"/>
            <a:r>
              <a:rPr lang="en-US" dirty="0">
                <a:latin typeface="Aptos" panose="020B0004020202020204" pitchFamily="34" charset="0"/>
              </a:rPr>
              <a:t>play</a:t>
            </a:r>
          </a:p>
        </p:txBody>
      </p:sp>
      <p:pic>
        <p:nvPicPr>
          <p:cNvPr id="31" name="Picture 30" descr="An icon of a father playing with his son&#10;">
            <a:extLst>
              <a:ext uri="{FF2B5EF4-FFF2-40B4-BE49-F238E27FC236}">
                <a16:creationId xmlns:a16="http://schemas.microsoft.com/office/drawing/2014/main" id="{BF157820-AB28-AE7D-A94F-DD437C65D1FF}"/>
              </a:ext>
            </a:extLst>
          </p:cNvPr>
          <p:cNvPicPr>
            <a:picLocks noChangeAspect="1"/>
          </p:cNvPicPr>
          <p:nvPr/>
        </p:nvPicPr>
        <p:blipFill>
          <a:blip r:embed="rId7"/>
          <a:stretch>
            <a:fillRect/>
          </a:stretch>
        </p:blipFill>
        <p:spPr>
          <a:xfrm>
            <a:off x="7862289" y="2161184"/>
            <a:ext cx="1059714" cy="1059714"/>
          </a:xfrm>
          <a:prstGeom prst="rect">
            <a:avLst/>
          </a:prstGeom>
        </p:spPr>
      </p:pic>
      <p:sp>
        <p:nvSpPr>
          <p:cNvPr id="28" name="TextBox 27">
            <a:extLst>
              <a:ext uri="{FF2B5EF4-FFF2-40B4-BE49-F238E27FC236}">
                <a16:creationId xmlns:a16="http://schemas.microsoft.com/office/drawing/2014/main" id="{28985965-95E0-2DD9-AF62-B4802F576BD9}"/>
              </a:ext>
            </a:extLst>
          </p:cNvPr>
          <p:cNvSpPr txBox="1"/>
          <p:nvPr/>
        </p:nvSpPr>
        <p:spPr>
          <a:xfrm>
            <a:off x="9766629" y="2077305"/>
            <a:ext cx="1996029" cy="1593567"/>
          </a:xfrm>
          <a:prstGeom prst="rect">
            <a:avLst/>
          </a:prstGeom>
          <a:noFill/>
          <a:ln w="15875">
            <a:solidFill>
              <a:srgbClr val="009192"/>
            </a:solidFill>
          </a:ln>
        </p:spPr>
        <p:txBody>
          <a:bodyPr wrap="none" bIns="137160" rtlCol="0" anchor="b" anchorCtr="0">
            <a:noAutofit/>
          </a:bodyPr>
          <a:lstStyle/>
          <a:p>
            <a:pPr algn="ctr"/>
            <a:r>
              <a:rPr lang="en-US" dirty="0">
                <a:latin typeface="Aptos" panose="020B0004020202020204" pitchFamily="34" charset="0"/>
              </a:rPr>
              <a:t>what else?</a:t>
            </a:r>
          </a:p>
        </p:txBody>
      </p:sp>
      <p:pic>
        <p:nvPicPr>
          <p:cNvPr id="32" name="Picture 31" descr="An icon of a question mark">
            <a:extLst>
              <a:ext uri="{FF2B5EF4-FFF2-40B4-BE49-F238E27FC236}">
                <a16:creationId xmlns:a16="http://schemas.microsoft.com/office/drawing/2014/main" id="{2F8D4EA4-70E8-D005-94B5-53316353643B}"/>
              </a:ext>
            </a:extLst>
          </p:cNvPr>
          <p:cNvPicPr>
            <a:picLocks noChangeAspect="1"/>
          </p:cNvPicPr>
          <p:nvPr/>
        </p:nvPicPr>
        <p:blipFill>
          <a:blip r:embed="rId8"/>
          <a:srcRect/>
          <a:stretch/>
        </p:blipFill>
        <p:spPr>
          <a:xfrm>
            <a:off x="10234786" y="2161184"/>
            <a:ext cx="1059714" cy="1059714"/>
          </a:xfrm>
          <a:prstGeom prst="rect">
            <a:avLst/>
          </a:prstGeom>
        </p:spPr>
      </p:pic>
      <p:sp>
        <p:nvSpPr>
          <p:cNvPr id="33" name="TextBox 32">
            <a:extLst>
              <a:ext uri="{FF2B5EF4-FFF2-40B4-BE49-F238E27FC236}">
                <a16:creationId xmlns:a16="http://schemas.microsoft.com/office/drawing/2014/main" id="{98072E84-D570-BDFE-5069-0B4AE65DB36F}"/>
              </a:ext>
            </a:extLst>
          </p:cNvPr>
          <p:cNvSpPr txBox="1"/>
          <p:nvPr/>
        </p:nvSpPr>
        <p:spPr>
          <a:xfrm>
            <a:off x="251926" y="4114800"/>
            <a:ext cx="11663264" cy="523220"/>
          </a:xfrm>
          <a:prstGeom prst="rect">
            <a:avLst/>
          </a:prstGeom>
          <a:noFill/>
        </p:spPr>
        <p:txBody>
          <a:bodyPr wrap="square" rtlCol="0">
            <a:spAutoFit/>
          </a:bodyPr>
          <a:lstStyle/>
          <a:p>
            <a:r>
              <a:rPr lang="en-US" sz="2800" i="1" dirty="0">
                <a:solidFill>
                  <a:schemeClr val="tx1">
                    <a:lumMod val="75000"/>
                    <a:lumOff val="25000"/>
                  </a:schemeClr>
                </a:solidFill>
                <a:latin typeface="Aptos" panose="020B0004020202020204" pitchFamily="34" charset="0"/>
              </a:rPr>
              <a:t>What do you love most about our community?</a:t>
            </a:r>
          </a:p>
        </p:txBody>
      </p:sp>
      <p:sp>
        <p:nvSpPr>
          <p:cNvPr id="34" name="TextBox 33">
            <a:extLst>
              <a:ext uri="{FF2B5EF4-FFF2-40B4-BE49-F238E27FC236}">
                <a16:creationId xmlns:a16="http://schemas.microsoft.com/office/drawing/2014/main" id="{11BCB7A1-B633-7601-A5E5-C52692E93F1F}"/>
              </a:ext>
            </a:extLst>
          </p:cNvPr>
          <p:cNvSpPr txBox="1"/>
          <p:nvPr/>
        </p:nvSpPr>
        <p:spPr>
          <a:xfrm>
            <a:off x="251926" y="4992129"/>
            <a:ext cx="7142206" cy="954107"/>
          </a:xfrm>
          <a:prstGeom prst="rect">
            <a:avLst/>
          </a:prstGeom>
          <a:noFill/>
        </p:spPr>
        <p:txBody>
          <a:bodyPr wrap="square" rtlCol="0">
            <a:spAutoFit/>
          </a:bodyPr>
          <a:lstStyle/>
          <a:p>
            <a:r>
              <a:rPr lang="en-US" sz="2800" i="1" dirty="0">
                <a:solidFill>
                  <a:schemeClr val="tx1">
                    <a:lumMod val="75000"/>
                    <a:lumOff val="25000"/>
                  </a:schemeClr>
                </a:solidFill>
                <a:latin typeface="Aptos" panose="020B0004020202020204" pitchFamily="34" charset="0"/>
              </a:rPr>
              <a:t>What do we want to make sure remains stable as we plan for the future?</a:t>
            </a:r>
          </a:p>
        </p:txBody>
      </p:sp>
      <p:pic>
        <p:nvPicPr>
          <p:cNvPr id="35" name="Picture 34" descr="An illustration of a person standing on top of a large rock shaped like a heart">
            <a:extLst>
              <a:ext uri="{FF2B5EF4-FFF2-40B4-BE49-F238E27FC236}">
                <a16:creationId xmlns:a16="http://schemas.microsoft.com/office/drawing/2014/main" id="{A84F5B3B-BDB6-1F12-A325-0A900643028A}"/>
              </a:ext>
            </a:extLst>
          </p:cNvPr>
          <p:cNvPicPr>
            <a:picLocks noChangeAspect="1"/>
          </p:cNvPicPr>
          <p:nvPr/>
        </p:nvPicPr>
        <p:blipFill>
          <a:blip r:embed="rId9"/>
          <a:stretch>
            <a:fillRect/>
          </a:stretch>
        </p:blipFill>
        <p:spPr>
          <a:xfrm>
            <a:off x="8357294" y="3637104"/>
            <a:ext cx="3369178" cy="3369178"/>
          </a:xfrm>
          <a:prstGeom prst="rect">
            <a:avLst/>
          </a:prstGeom>
        </p:spPr>
      </p:pic>
    </p:spTree>
    <p:extLst>
      <p:ext uri="{BB962C8B-B14F-4D97-AF65-F5344CB8AC3E}">
        <p14:creationId xmlns:p14="http://schemas.microsoft.com/office/powerpoint/2010/main" val="2397876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B04D04B-05C4-A32C-5726-138FED68F51B}"/>
              </a:ext>
            </a:extLst>
          </p:cNvPr>
          <p:cNvSpPr>
            <a:spLocks noGrp="1"/>
          </p:cNvSpPr>
          <p:nvPr>
            <p:ph type="title"/>
          </p:nvPr>
        </p:nvSpPr>
        <p:spPr>
          <a:xfrm>
            <a:off x="251926" y="253159"/>
            <a:ext cx="11663265" cy="920734"/>
          </a:xfrm>
          <a:solidFill>
            <a:srgbClr val="009192"/>
          </a:solidFill>
        </p:spPr>
        <p:txBody>
          <a:bodyPr lIns="548640">
            <a:normAutofit/>
          </a:bodyPr>
          <a:lstStyle/>
          <a:p>
            <a:r>
              <a:rPr lang="en-US" sz="3200" dirty="0">
                <a:solidFill>
                  <a:schemeClr val="bg1"/>
                </a:solidFill>
              </a:rPr>
              <a:t>Change is hard, but also inevitable</a:t>
            </a:r>
          </a:p>
        </p:txBody>
      </p:sp>
      <p:pic>
        <p:nvPicPr>
          <p:cNvPr id="22" name="Picture 21">
            <a:extLst>
              <a:ext uri="{FF2B5EF4-FFF2-40B4-BE49-F238E27FC236}">
                <a16:creationId xmlns:a16="http://schemas.microsoft.com/office/drawing/2014/main" id="{FB8DF31C-AAB8-B2C7-BB2B-F07A6A4ADB30}"/>
              </a:ext>
              <a:ext uri="{C183D7F6-B498-43B3-948B-1728B52AA6E4}">
                <adec:decorative xmlns:adec="http://schemas.microsoft.com/office/drawing/2017/decorative" val="1"/>
              </a:ext>
            </a:extLst>
          </p:cNvPr>
          <p:cNvPicPr>
            <a:picLocks noChangeAspect="1"/>
          </p:cNvPicPr>
          <p:nvPr/>
        </p:nvPicPr>
        <p:blipFill rotWithShape="1">
          <a:blip r:embed="rId3">
            <a:alphaModFix amt="27000"/>
          </a:blip>
          <a:srcRect l="51" t="60994" r="1" b="28386"/>
          <a:stretch/>
        </p:blipFill>
        <p:spPr>
          <a:xfrm>
            <a:off x="6907427" y="253158"/>
            <a:ext cx="5007763" cy="920735"/>
          </a:xfrm>
          <a:prstGeom prst="rect">
            <a:avLst/>
          </a:prstGeom>
        </p:spPr>
      </p:pic>
      <p:sp>
        <p:nvSpPr>
          <p:cNvPr id="4" name="TextBox 3">
            <a:extLst>
              <a:ext uri="{FF2B5EF4-FFF2-40B4-BE49-F238E27FC236}">
                <a16:creationId xmlns:a16="http://schemas.microsoft.com/office/drawing/2014/main" id="{3CAF34F3-17B0-5FFA-D8C2-665A8E4A01C6}"/>
              </a:ext>
            </a:extLst>
          </p:cNvPr>
          <p:cNvSpPr txBox="1"/>
          <p:nvPr/>
        </p:nvSpPr>
        <p:spPr>
          <a:xfrm>
            <a:off x="251925" y="1680518"/>
            <a:ext cx="6247729" cy="4062651"/>
          </a:xfrm>
          <a:prstGeom prst="rect">
            <a:avLst/>
          </a:prstGeom>
          <a:noFill/>
        </p:spPr>
        <p:txBody>
          <a:bodyPr wrap="square" rtlCol="0">
            <a:spAutoFit/>
          </a:bodyPr>
          <a:lstStyle/>
          <a:p>
            <a:pPr rtl="0">
              <a:spcBef>
                <a:spcPts val="0"/>
              </a:spcBef>
              <a:spcAft>
                <a:spcPts val="1200"/>
              </a:spcAft>
            </a:pPr>
            <a:r>
              <a:rPr lang="en-US" sz="1800" b="0" i="0" u="none" strike="noStrike" dirty="0">
                <a:solidFill>
                  <a:srgbClr val="595959"/>
                </a:solidFill>
                <a:effectLst/>
                <a:latin typeface="Aptos" panose="020B0004020202020204" pitchFamily="34" charset="0"/>
              </a:rPr>
              <a:t>We can’t stop change from happening.</a:t>
            </a:r>
            <a:endParaRPr lang="en-US" sz="2800" b="0" dirty="0">
              <a:effectLst/>
              <a:latin typeface="Aptos" panose="020B0004020202020204" pitchFamily="34" charset="0"/>
            </a:endParaRPr>
          </a:p>
          <a:p>
            <a:pPr rtl="0">
              <a:spcBef>
                <a:spcPts val="0"/>
              </a:spcBef>
              <a:spcAft>
                <a:spcPts val="1200"/>
              </a:spcAft>
            </a:pPr>
            <a:r>
              <a:rPr lang="en-US" sz="1800" b="1" i="0" u="none" strike="noStrike" dirty="0">
                <a:solidFill>
                  <a:srgbClr val="595959"/>
                </a:solidFill>
                <a:effectLst/>
                <a:latin typeface="Aptos" panose="020B0004020202020204" pitchFamily="34" charset="0"/>
              </a:rPr>
              <a:t>Even if we never built </a:t>
            </a:r>
            <a:r>
              <a:rPr lang="en-US" sz="1800" b="0" i="0" u="none" strike="noStrike" dirty="0">
                <a:solidFill>
                  <a:srgbClr val="595959"/>
                </a:solidFill>
                <a:effectLst/>
                <a:latin typeface="Aptos" panose="020B0004020202020204" pitchFamily="34" charset="0"/>
              </a:rPr>
              <a:t>another building or changed a single thing about our physical environment, our community w</a:t>
            </a:r>
            <a:r>
              <a:rPr lang="en-US" dirty="0">
                <a:solidFill>
                  <a:srgbClr val="595959"/>
                </a:solidFill>
                <a:latin typeface="Aptos" panose="020B0004020202020204" pitchFamily="34" charset="0"/>
              </a:rPr>
              <a:t>ould</a:t>
            </a:r>
            <a:r>
              <a:rPr lang="en-US" sz="1800" b="0" i="0" u="none" strike="noStrike" dirty="0">
                <a:solidFill>
                  <a:srgbClr val="595959"/>
                </a:solidFill>
                <a:effectLst/>
                <a:latin typeface="Aptos" panose="020B0004020202020204" pitchFamily="34" charset="0"/>
              </a:rPr>
              <a:t> change. </a:t>
            </a:r>
            <a:endParaRPr lang="en-US" sz="2800" b="0" dirty="0">
              <a:effectLst/>
              <a:latin typeface="Aptos" panose="020B0004020202020204" pitchFamily="34" charset="0"/>
            </a:endParaRPr>
          </a:p>
          <a:p>
            <a:pPr rtl="0">
              <a:spcBef>
                <a:spcPts val="0"/>
              </a:spcBef>
              <a:spcAft>
                <a:spcPts val="1200"/>
              </a:spcAft>
            </a:pPr>
            <a:r>
              <a:rPr lang="en-US" sz="1800" b="1" i="0" u="none" strike="noStrike" dirty="0">
                <a:solidFill>
                  <a:srgbClr val="595959"/>
                </a:solidFill>
                <a:effectLst/>
                <a:latin typeface="Aptos" panose="020B0004020202020204" pitchFamily="34" charset="0"/>
              </a:rPr>
              <a:t>If we don’t provide enough housing…</a:t>
            </a:r>
            <a:endParaRPr lang="en-US" sz="2800" b="1" dirty="0">
              <a:effectLst/>
              <a:latin typeface="Aptos" panose="020B0004020202020204" pitchFamily="34" charset="0"/>
            </a:endParaRPr>
          </a:p>
          <a:p>
            <a:pPr marL="285750" indent="-285750" rtl="0" fontAlgn="base">
              <a:spcBef>
                <a:spcPts val="0"/>
              </a:spcBef>
              <a:spcAft>
                <a:spcPts val="1200"/>
              </a:spcAft>
              <a:buFont typeface="Arial" panose="020B0604020202020204" pitchFamily="34" charset="0"/>
              <a:buChar char="•"/>
            </a:pPr>
            <a:r>
              <a:rPr lang="en-US" sz="1800" b="0" i="0" u="none" strike="noStrike" dirty="0">
                <a:solidFill>
                  <a:srgbClr val="595959"/>
                </a:solidFill>
                <a:effectLst/>
                <a:latin typeface="Aptos" panose="020B0004020202020204" pitchFamily="34" charset="0"/>
              </a:rPr>
              <a:t>Our community will be become increasingly unaffordable.</a:t>
            </a:r>
          </a:p>
          <a:p>
            <a:pPr marL="285750" indent="-285750" rtl="0" fontAlgn="base">
              <a:spcBef>
                <a:spcPts val="0"/>
              </a:spcBef>
              <a:spcAft>
                <a:spcPts val="1200"/>
              </a:spcAft>
              <a:buFont typeface="Arial" panose="020B0604020202020204" pitchFamily="34" charset="0"/>
              <a:buChar char="•"/>
            </a:pPr>
            <a:r>
              <a:rPr lang="en-US" sz="1800" b="0" i="0" u="none" strike="noStrike" dirty="0">
                <a:solidFill>
                  <a:srgbClr val="595959"/>
                </a:solidFill>
                <a:effectLst/>
                <a:latin typeface="Aptos" panose="020B0004020202020204" pitchFamily="34" charset="0"/>
              </a:rPr>
              <a:t>People we care about may have to leave because they can’t find housing that meets their needs.</a:t>
            </a:r>
          </a:p>
          <a:p>
            <a:pPr marL="285750" indent="-285750" rtl="0" fontAlgn="base">
              <a:spcBef>
                <a:spcPts val="0"/>
              </a:spcBef>
              <a:spcAft>
                <a:spcPts val="1200"/>
              </a:spcAft>
              <a:buFont typeface="Arial" panose="020B0604020202020204" pitchFamily="34" charset="0"/>
              <a:buChar char="•"/>
            </a:pPr>
            <a:r>
              <a:rPr lang="en-US" sz="1800" b="0" i="0" u="none" strike="noStrike" dirty="0">
                <a:solidFill>
                  <a:srgbClr val="595959"/>
                </a:solidFill>
                <a:effectLst/>
                <a:latin typeface="Aptos" panose="020B0004020202020204" pitchFamily="34" charset="0"/>
              </a:rPr>
              <a:t>Our workforce will have to drive further to get to their jobs.</a:t>
            </a:r>
          </a:p>
          <a:p>
            <a:pPr marL="285750" indent="-285750" rtl="0" fontAlgn="base">
              <a:spcBef>
                <a:spcPts val="0"/>
              </a:spcBef>
              <a:spcAft>
                <a:spcPts val="1200"/>
              </a:spcAft>
              <a:buFont typeface="Arial" panose="020B0604020202020204" pitchFamily="34" charset="0"/>
              <a:buChar char="•"/>
            </a:pPr>
            <a:r>
              <a:rPr lang="en-US" sz="1800" b="0" i="0" u="none" strike="noStrike" dirty="0">
                <a:solidFill>
                  <a:srgbClr val="595959"/>
                </a:solidFill>
                <a:effectLst/>
                <a:latin typeface="Aptos" panose="020B0004020202020204" pitchFamily="34" charset="0"/>
              </a:rPr>
              <a:t>We might lose some of the things we love about our community today.</a:t>
            </a:r>
          </a:p>
        </p:txBody>
      </p:sp>
      <p:pic>
        <p:nvPicPr>
          <p:cNvPr id="3" name="Picture 2" descr="An illustration of a city trapped inside a glass bell jar">
            <a:extLst>
              <a:ext uri="{FF2B5EF4-FFF2-40B4-BE49-F238E27FC236}">
                <a16:creationId xmlns:a16="http://schemas.microsoft.com/office/drawing/2014/main" id="{1ACA91C9-7B66-BCA8-4AC8-9EEAD4104C60}"/>
              </a:ext>
            </a:extLst>
          </p:cNvPr>
          <p:cNvPicPr>
            <a:picLocks noChangeAspect="1"/>
          </p:cNvPicPr>
          <p:nvPr/>
        </p:nvPicPr>
        <p:blipFill>
          <a:blip r:embed="rId4"/>
          <a:stretch>
            <a:fillRect/>
          </a:stretch>
        </p:blipFill>
        <p:spPr>
          <a:xfrm>
            <a:off x="6638855" y="1328506"/>
            <a:ext cx="5276335" cy="5276335"/>
          </a:xfrm>
          <a:prstGeom prst="rect">
            <a:avLst/>
          </a:prstGeom>
        </p:spPr>
      </p:pic>
    </p:spTree>
    <p:extLst>
      <p:ext uri="{BB962C8B-B14F-4D97-AF65-F5344CB8AC3E}">
        <p14:creationId xmlns:p14="http://schemas.microsoft.com/office/powerpoint/2010/main" val="75868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B04D04B-05C4-A32C-5726-138FED68F51B}"/>
              </a:ext>
            </a:extLst>
          </p:cNvPr>
          <p:cNvSpPr>
            <a:spLocks noGrp="1"/>
          </p:cNvSpPr>
          <p:nvPr>
            <p:ph type="title"/>
          </p:nvPr>
        </p:nvSpPr>
        <p:spPr>
          <a:xfrm>
            <a:off x="251926" y="253159"/>
            <a:ext cx="11663265" cy="920734"/>
          </a:xfrm>
          <a:solidFill>
            <a:srgbClr val="009192"/>
          </a:solidFill>
        </p:spPr>
        <p:txBody>
          <a:bodyPr lIns="548640">
            <a:normAutofit/>
          </a:bodyPr>
          <a:lstStyle/>
          <a:p>
            <a:r>
              <a:rPr lang="en-US" sz="3200" dirty="0">
                <a:solidFill>
                  <a:schemeClr val="bg1"/>
                </a:solidFill>
              </a:rPr>
              <a:t>We can plan for the future we want by…</a:t>
            </a:r>
          </a:p>
        </p:txBody>
      </p:sp>
      <p:pic>
        <p:nvPicPr>
          <p:cNvPr id="22" name="Picture 21">
            <a:extLst>
              <a:ext uri="{FF2B5EF4-FFF2-40B4-BE49-F238E27FC236}">
                <a16:creationId xmlns:a16="http://schemas.microsoft.com/office/drawing/2014/main" id="{FB8DF31C-AAB8-B2C7-BB2B-F07A6A4ADB30}"/>
              </a:ext>
              <a:ext uri="{C183D7F6-B498-43B3-948B-1728B52AA6E4}">
                <adec:decorative xmlns:adec="http://schemas.microsoft.com/office/drawing/2017/decorative" val="1"/>
              </a:ext>
            </a:extLst>
          </p:cNvPr>
          <p:cNvPicPr>
            <a:picLocks noChangeAspect="1"/>
          </p:cNvPicPr>
          <p:nvPr/>
        </p:nvPicPr>
        <p:blipFill rotWithShape="1">
          <a:blip r:embed="rId3">
            <a:alphaModFix amt="27000"/>
          </a:blip>
          <a:srcRect l="51" t="60994" r="1" b="28386"/>
          <a:stretch/>
        </p:blipFill>
        <p:spPr>
          <a:xfrm>
            <a:off x="6907427" y="253158"/>
            <a:ext cx="5007763" cy="920735"/>
          </a:xfrm>
          <a:prstGeom prst="rect">
            <a:avLst/>
          </a:prstGeom>
        </p:spPr>
      </p:pic>
      <p:sp>
        <p:nvSpPr>
          <p:cNvPr id="10" name="TextBox 9">
            <a:extLst>
              <a:ext uri="{FF2B5EF4-FFF2-40B4-BE49-F238E27FC236}">
                <a16:creationId xmlns:a16="http://schemas.microsoft.com/office/drawing/2014/main" id="{D2364740-9405-1FD6-8BDA-38D5AD4DEA7D}"/>
              </a:ext>
            </a:extLst>
          </p:cNvPr>
          <p:cNvSpPr txBox="1"/>
          <p:nvPr/>
        </p:nvSpPr>
        <p:spPr>
          <a:xfrm>
            <a:off x="627954" y="3811731"/>
            <a:ext cx="1996029" cy="1292662"/>
          </a:xfrm>
          <a:custGeom>
            <a:avLst/>
            <a:gdLst>
              <a:gd name="connsiteX0" fmla="*/ 0 w 1996029"/>
              <a:gd name="connsiteY0" fmla="*/ 0 h 1292662"/>
              <a:gd name="connsiteX1" fmla="*/ 605462 w 1996029"/>
              <a:gd name="connsiteY1" fmla="*/ 0 h 1292662"/>
              <a:gd name="connsiteX2" fmla="*/ 1230885 w 1996029"/>
              <a:gd name="connsiteY2" fmla="*/ 0 h 1292662"/>
              <a:gd name="connsiteX3" fmla="*/ 1996029 w 1996029"/>
              <a:gd name="connsiteY3" fmla="*/ 0 h 1292662"/>
              <a:gd name="connsiteX4" fmla="*/ 1996029 w 1996029"/>
              <a:gd name="connsiteY4" fmla="*/ 620478 h 1292662"/>
              <a:gd name="connsiteX5" fmla="*/ 1996029 w 1996029"/>
              <a:gd name="connsiteY5" fmla="*/ 1292662 h 1292662"/>
              <a:gd name="connsiteX6" fmla="*/ 1310726 w 1996029"/>
              <a:gd name="connsiteY6" fmla="*/ 1292662 h 1292662"/>
              <a:gd name="connsiteX7" fmla="*/ 605462 w 1996029"/>
              <a:gd name="connsiteY7" fmla="*/ 1292662 h 1292662"/>
              <a:gd name="connsiteX8" fmla="*/ 0 w 1996029"/>
              <a:gd name="connsiteY8" fmla="*/ 1292662 h 1292662"/>
              <a:gd name="connsiteX9" fmla="*/ 0 w 1996029"/>
              <a:gd name="connsiteY9" fmla="*/ 646331 h 1292662"/>
              <a:gd name="connsiteX10" fmla="*/ 0 w 1996029"/>
              <a:gd name="connsiteY10" fmla="*/ 0 h 129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6029" h="1292662" fill="none" extrusionOk="0">
                <a:moveTo>
                  <a:pt x="0" y="0"/>
                </a:moveTo>
                <a:cubicBezTo>
                  <a:pt x="280611" y="15828"/>
                  <a:pt x="370181" y="-4611"/>
                  <a:pt x="605462" y="0"/>
                </a:cubicBezTo>
                <a:cubicBezTo>
                  <a:pt x="840743" y="4611"/>
                  <a:pt x="946900" y="13848"/>
                  <a:pt x="1230885" y="0"/>
                </a:cubicBezTo>
                <a:cubicBezTo>
                  <a:pt x="1514870" y="-13848"/>
                  <a:pt x="1739383" y="-10441"/>
                  <a:pt x="1996029" y="0"/>
                </a:cubicBezTo>
                <a:cubicBezTo>
                  <a:pt x="2003664" y="150077"/>
                  <a:pt x="2013581" y="450187"/>
                  <a:pt x="1996029" y="620478"/>
                </a:cubicBezTo>
                <a:cubicBezTo>
                  <a:pt x="1978477" y="790769"/>
                  <a:pt x="2013871" y="1101904"/>
                  <a:pt x="1996029" y="1292662"/>
                </a:cubicBezTo>
                <a:cubicBezTo>
                  <a:pt x="1788210" y="1301202"/>
                  <a:pt x="1535786" y="1278231"/>
                  <a:pt x="1310726" y="1292662"/>
                </a:cubicBezTo>
                <a:cubicBezTo>
                  <a:pt x="1085666" y="1307093"/>
                  <a:pt x="869167" y="1288425"/>
                  <a:pt x="605462" y="1292662"/>
                </a:cubicBezTo>
                <a:cubicBezTo>
                  <a:pt x="341757" y="1296899"/>
                  <a:pt x="244084" y="1265095"/>
                  <a:pt x="0" y="1292662"/>
                </a:cubicBezTo>
                <a:cubicBezTo>
                  <a:pt x="14158" y="1099173"/>
                  <a:pt x="-24463" y="814814"/>
                  <a:pt x="0" y="646331"/>
                </a:cubicBezTo>
                <a:cubicBezTo>
                  <a:pt x="24463" y="477848"/>
                  <a:pt x="-26118" y="289525"/>
                  <a:pt x="0" y="0"/>
                </a:cubicBezTo>
                <a:close/>
              </a:path>
              <a:path w="1996029" h="1292662" stroke="0" extrusionOk="0">
                <a:moveTo>
                  <a:pt x="0" y="0"/>
                </a:moveTo>
                <a:cubicBezTo>
                  <a:pt x="280069" y="4549"/>
                  <a:pt x="512587" y="19512"/>
                  <a:pt x="665343" y="0"/>
                </a:cubicBezTo>
                <a:cubicBezTo>
                  <a:pt x="818099" y="-19512"/>
                  <a:pt x="1011756" y="5565"/>
                  <a:pt x="1290765" y="0"/>
                </a:cubicBezTo>
                <a:cubicBezTo>
                  <a:pt x="1569774" y="-5565"/>
                  <a:pt x="1823982" y="-11828"/>
                  <a:pt x="1996029" y="0"/>
                </a:cubicBezTo>
                <a:cubicBezTo>
                  <a:pt x="1969861" y="274178"/>
                  <a:pt x="2015156" y="436315"/>
                  <a:pt x="1996029" y="672184"/>
                </a:cubicBezTo>
                <a:cubicBezTo>
                  <a:pt x="1976902" y="908053"/>
                  <a:pt x="2011276" y="1112504"/>
                  <a:pt x="1996029" y="1292662"/>
                </a:cubicBezTo>
                <a:cubicBezTo>
                  <a:pt x="1793307" y="1315342"/>
                  <a:pt x="1598320" y="1264392"/>
                  <a:pt x="1350646" y="1292662"/>
                </a:cubicBezTo>
                <a:cubicBezTo>
                  <a:pt x="1102972" y="1320932"/>
                  <a:pt x="843861" y="1290827"/>
                  <a:pt x="645383" y="1292662"/>
                </a:cubicBezTo>
                <a:cubicBezTo>
                  <a:pt x="446905" y="1294497"/>
                  <a:pt x="177031" y="1310567"/>
                  <a:pt x="0" y="1292662"/>
                </a:cubicBezTo>
                <a:cubicBezTo>
                  <a:pt x="-30171" y="1016131"/>
                  <a:pt x="-30253" y="923056"/>
                  <a:pt x="0" y="620478"/>
                </a:cubicBezTo>
                <a:cubicBezTo>
                  <a:pt x="30253" y="317900"/>
                  <a:pt x="-23041" y="161774"/>
                  <a:pt x="0" y="0"/>
                </a:cubicBezTo>
                <a:close/>
              </a:path>
            </a:pathLst>
          </a:custGeom>
          <a:solidFill>
            <a:srgbClr val="FCB495"/>
          </a:solidFill>
          <a:ln w="19050">
            <a:solidFill>
              <a:schemeClr val="tx1">
                <a:lumMod val="75000"/>
                <a:lumOff val="25000"/>
              </a:schemeClr>
            </a:solidFill>
            <a:extLst>
              <a:ext uri="{C807C97D-BFC1-408E-A445-0C87EB9F89A2}">
                <ask:lineSketchStyleProps xmlns:ask="http://schemas.microsoft.com/office/drawing/2018/sketchyshapes" sd="1617256088">
                  <a:prstGeom prst="rect">
                    <a:avLst/>
                  </a:prstGeom>
                  <ask:type>
                    <ask:lineSketchFreehand/>
                  </ask:type>
                </ask:lineSketchStyleProps>
              </a:ext>
            </a:extLst>
          </a:ln>
        </p:spPr>
        <p:txBody>
          <a:bodyPr wrap="square" lIns="228600" tIns="228600" rIns="228600" bIns="228600" rtlCol="0" anchor="ctr" anchorCtr="0">
            <a:spAutoFit/>
          </a:bodyPr>
          <a:lstStyle/>
          <a:p>
            <a:pPr algn="ctr"/>
            <a:r>
              <a:rPr lang="en-US" dirty="0">
                <a:latin typeface="Aptos" panose="020B0004020202020204" pitchFamily="34" charset="0"/>
              </a:rPr>
              <a:t>Talking openly and honestly about it.</a:t>
            </a:r>
          </a:p>
        </p:txBody>
      </p:sp>
      <p:pic>
        <p:nvPicPr>
          <p:cNvPr id="6" name="Picture 5">
            <a:extLst>
              <a:ext uri="{FF2B5EF4-FFF2-40B4-BE49-F238E27FC236}">
                <a16:creationId xmlns:a16="http://schemas.microsoft.com/office/drawing/2014/main" id="{1EE22281-A489-04CD-C23F-1AED60AFBAB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7583" y="1776730"/>
            <a:ext cx="1676400" cy="2006600"/>
          </a:xfrm>
          <a:prstGeom prst="rect">
            <a:avLst/>
          </a:prstGeom>
        </p:spPr>
      </p:pic>
      <p:sp>
        <p:nvSpPr>
          <p:cNvPr id="8" name="TextBox 7">
            <a:extLst>
              <a:ext uri="{FF2B5EF4-FFF2-40B4-BE49-F238E27FC236}">
                <a16:creationId xmlns:a16="http://schemas.microsoft.com/office/drawing/2014/main" id="{7878CAA8-2794-FA68-E440-3161CDF6632D}"/>
              </a:ext>
            </a:extLst>
          </p:cNvPr>
          <p:cNvSpPr txBox="1"/>
          <p:nvPr/>
        </p:nvSpPr>
        <p:spPr>
          <a:xfrm>
            <a:off x="3157288" y="3672386"/>
            <a:ext cx="2736272" cy="1846659"/>
          </a:xfrm>
          <a:custGeom>
            <a:avLst/>
            <a:gdLst>
              <a:gd name="connsiteX0" fmla="*/ 0 w 2736272"/>
              <a:gd name="connsiteY0" fmla="*/ 0 h 1846659"/>
              <a:gd name="connsiteX1" fmla="*/ 711431 w 2736272"/>
              <a:gd name="connsiteY1" fmla="*/ 0 h 1846659"/>
              <a:gd name="connsiteX2" fmla="*/ 1450224 w 2736272"/>
              <a:gd name="connsiteY2" fmla="*/ 0 h 1846659"/>
              <a:gd name="connsiteX3" fmla="*/ 2052204 w 2736272"/>
              <a:gd name="connsiteY3" fmla="*/ 0 h 1846659"/>
              <a:gd name="connsiteX4" fmla="*/ 2736272 w 2736272"/>
              <a:gd name="connsiteY4" fmla="*/ 0 h 1846659"/>
              <a:gd name="connsiteX5" fmla="*/ 2736272 w 2736272"/>
              <a:gd name="connsiteY5" fmla="*/ 578620 h 1846659"/>
              <a:gd name="connsiteX6" fmla="*/ 2736272 w 2736272"/>
              <a:gd name="connsiteY6" fmla="*/ 1138773 h 1846659"/>
              <a:gd name="connsiteX7" fmla="*/ 2736272 w 2736272"/>
              <a:gd name="connsiteY7" fmla="*/ 1846659 h 1846659"/>
              <a:gd name="connsiteX8" fmla="*/ 2079567 w 2736272"/>
              <a:gd name="connsiteY8" fmla="*/ 1846659 h 1846659"/>
              <a:gd name="connsiteX9" fmla="*/ 1422861 w 2736272"/>
              <a:gd name="connsiteY9" fmla="*/ 1846659 h 1846659"/>
              <a:gd name="connsiteX10" fmla="*/ 684068 w 2736272"/>
              <a:gd name="connsiteY10" fmla="*/ 1846659 h 1846659"/>
              <a:gd name="connsiteX11" fmla="*/ 0 w 2736272"/>
              <a:gd name="connsiteY11" fmla="*/ 1846659 h 1846659"/>
              <a:gd name="connsiteX12" fmla="*/ 0 w 2736272"/>
              <a:gd name="connsiteY12" fmla="*/ 1286506 h 1846659"/>
              <a:gd name="connsiteX13" fmla="*/ 0 w 2736272"/>
              <a:gd name="connsiteY13" fmla="*/ 652486 h 1846659"/>
              <a:gd name="connsiteX14" fmla="*/ 0 w 2736272"/>
              <a:gd name="connsiteY14" fmla="*/ 0 h 184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6272" h="1846659" fill="none" extrusionOk="0">
                <a:moveTo>
                  <a:pt x="0" y="0"/>
                </a:moveTo>
                <a:cubicBezTo>
                  <a:pt x="313111" y="6767"/>
                  <a:pt x="418754" y="-12900"/>
                  <a:pt x="711431" y="0"/>
                </a:cubicBezTo>
                <a:cubicBezTo>
                  <a:pt x="1004108" y="12900"/>
                  <a:pt x="1214707" y="2892"/>
                  <a:pt x="1450224" y="0"/>
                </a:cubicBezTo>
                <a:cubicBezTo>
                  <a:pt x="1685741" y="-2892"/>
                  <a:pt x="1791165" y="1151"/>
                  <a:pt x="2052204" y="0"/>
                </a:cubicBezTo>
                <a:cubicBezTo>
                  <a:pt x="2313243" y="-1151"/>
                  <a:pt x="2428878" y="3553"/>
                  <a:pt x="2736272" y="0"/>
                </a:cubicBezTo>
                <a:cubicBezTo>
                  <a:pt x="2734450" y="131427"/>
                  <a:pt x="2742978" y="376439"/>
                  <a:pt x="2736272" y="578620"/>
                </a:cubicBezTo>
                <a:cubicBezTo>
                  <a:pt x="2729566" y="780801"/>
                  <a:pt x="2725976" y="911335"/>
                  <a:pt x="2736272" y="1138773"/>
                </a:cubicBezTo>
                <a:cubicBezTo>
                  <a:pt x="2746568" y="1366211"/>
                  <a:pt x="2755196" y="1594419"/>
                  <a:pt x="2736272" y="1846659"/>
                </a:cubicBezTo>
                <a:cubicBezTo>
                  <a:pt x="2542715" y="1817236"/>
                  <a:pt x="2287625" y="1829122"/>
                  <a:pt x="2079567" y="1846659"/>
                </a:cubicBezTo>
                <a:cubicBezTo>
                  <a:pt x="1871509" y="1864196"/>
                  <a:pt x="1666444" y="1821274"/>
                  <a:pt x="1422861" y="1846659"/>
                </a:cubicBezTo>
                <a:cubicBezTo>
                  <a:pt x="1179278" y="1872044"/>
                  <a:pt x="909993" y="1882326"/>
                  <a:pt x="684068" y="1846659"/>
                </a:cubicBezTo>
                <a:cubicBezTo>
                  <a:pt x="458143" y="1810992"/>
                  <a:pt x="169863" y="1812977"/>
                  <a:pt x="0" y="1846659"/>
                </a:cubicBezTo>
                <a:cubicBezTo>
                  <a:pt x="-22751" y="1685295"/>
                  <a:pt x="15081" y="1505709"/>
                  <a:pt x="0" y="1286506"/>
                </a:cubicBezTo>
                <a:cubicBezTo>
                  <a:pt x="-15081" y="1067303"/>
                  <a:pt x="-24537" y="798391"/>
                  <a:pt x="0" y="652486"/>
                </a:cubicBezTo>
                <a:cubicBezTo>
                  <a:pt x="24537" y="506581"/>
                  <a:pt x="-19660" y="324739"/>
                  <a:pt x="0" y="0"/>
                </a:cubicBezTo>
                <a:close/>
              </a:path>
              <a:path w="2736272" h="1846659" stroke="0" extrusionOk="0">
                <a:moveTo>
                  <a:pt x="0" y="0"/>
                </a:moveTo>
                <a:cubicBezTo>
                  <a:pt x="279552" y="1822"/>
                  <a:pt x="503352" y="-5930"/>
                  <a:pt x="684068" y="0"/>
                </a:cubicBezTo>
                <a:cubicBezTo>
                  <a:pt x="864784" y="5930"/>
                  <a:pt x="1054091" y="-25701"/>
                  <a:pt x="1368136" y="0"/>
                </a:cubicBezTo>
                <a:cubicBezTo>
                  <a:pt x="1682181" y="25701"/>
                  <a:pt x="1771977" y="-26287"/>
                  <a:pt x="2106929" y="0"/>
                </a:cubicBezTo>
                <a:cubicBezTo>
                  <a:pt x="2441881" y="26287"/>
                  <a:pt x="2445286" y="-3232"/>
                  <a:pt x="2736272" y="0"/>
                </a:cubicBezTo>
                <a:cubicBezTo>
                  <a:pt x="2722250" y="138637"/>
                  <a:pt x="2757548" y="297307"/>
                  <a:pt x="2736272" y="578620"/>
                </a:cubicBezTo>
                <a:cubicBezTo>
                  <a:pt x="2714996" y="859933"/>
                  <a:pt x="2747863" y="1008046"/>
                  <a:pt x="2736272" y="1157240"/>
                </a:cubicBezTo>
                <a:cubicBezTo>
                  <a:pt x="2724681" y="1306434"/>
                  <a:pt x="2740386" y="1635055"/>
                  <a:pt x="2736272" y="1846659"/>
                </a:cubicBezTo>
                <a:cubicBezTo>
                  <a:pt x="2485182" y="1825488"/>
                  <a:pt x="2295282" y="1860403"/>
                  <a:pt x="2079567" y="1846659"/>
                </a:cubicBezTo>
                <a:cubicBezTo>
                  <a:pt x="1863853" y="1832915"/>
                  <a:pt x="1642682" y="1827602"/>
                  <a:pt x="1422861" y="1846659"/>
                </a:cubicBezTo>
                <a:cubicBezTo>
                  <a:pt x="1203040" y="1865716"/>
                  <a:pt x="1020478" y="1815036"/>
                  <a:pt x="711431" y="1846659"/>
                </a:cubicBezTo>
                <a:cubicBezTo>
                  <a:pt x="402384" y="1878283"/>
                  <a:pt x="267731" y="1878282"/>
                  <a:pt x="0" y="1846659"/>
                </a:cubicBezTo>
                <a:cubicBezTo>
                  <a:pt x="20129" y="1718500"/>
                  <a:pt x="-15309" y="1518966"/>
                  <a:pt x="0" y="1249573"/>
                </a:cubicBezTo>
                <a:cubicBezTo>
                  <a:pt x="15309" y="980180"/>
                  <a:pt x="6820" y="938124"/>
                  <a:pt x="0" y="652486"/>
                </a:cubicBezTo>
                <a:cubicBezTo>
                  <a:pt x="-6820" y="366848"/>
                  <a:pt x="27899" y="299707"/>
                  <a:pt x="0" y="0"/>
                </a:cubicBezTo>
                <a:close/>
              </a:path>
            </a:pathLst>
          </a:custGeom>
          <a:solidFill>
            <a:srgbClr val="BECAE6"/>
          </a:solidFill>
          <a:ln w="19050">
            <a:solidFill>
              <a:schemeClr val="tx1">
                <a:lumMod val="75000"/>
                <a:lumOff val="25000"/>
              </a:schemeClr>
            </a:solidFill>
            <a:extLst>
              <a:ext uri="{C807C97D-BFC1-408E-A445-0C87EB9F89A2}">
                <ask:lineSketchStyleProps xmlns:ask="http://schemas.microsoft.com/office/drawing/2018/sketchyshapes" sd="3978248048">
                  <a:prstGeom prst="rect">
                    <a:avLst/>
                  </a:prstGeom>
                  <ask:type>
                    <ask:lineSketchFreehand/>
                  </ask:type>
                </ask:lineSketchStyleProps>
              </a:ext>
            </a:extLst>
          </a:ln>
        </p:spPr>
        <p:txBody>
          <a:bodyPr wrap="square" lIns="228600" tIns="228600" rIns="228600" bIns="228600" rtlCol="0" anchor="ctr" anchorCtr="0">
            <a:spAutoFit/>
          </a:bodyPr>
          <a:lstStyle/>
          <a:p>
            <a:pPr algn="ctr"/>
            <a:r>
              <a:rPr lang="en-US" dirty="0">
                <a:latin typeface="Aptos" panose="020B0004020202020204" pitchFamily="34" charset="0"/>
              </a:rPr>
              <a:t>Including all members of our community in the conversation – including those who work here.</a:t>
            </a:r>
          </a:p>
        </p:txBody>
      </p:sp>
      <p:pic>
        <p:nvPicPr>
          <p:cNvPr id="2" name="Picture 1">
            <a:extLst>
              <a:ext uri="{FF2B5EF4-FFF2-40B4-BE49-F238E27FC236}">
                <a16:creationId xmlns:a16="http://schemas.microsoft.com/office/drawing/2014/main" id="{A72C04B6-0780-3AC0-FC43-962D0DAF8A0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972974" y="1833880"/>
            <a:ext cx="1104900" cy="1892300"/>
          </a:xfrm>
          <a:prstGeom prst="rect">
            <a:avLst/>
          </a:prstGeom>
        </p:spPr>
      </p:pic>
      <p:sp>
        <p:nvSpPr>
          <p:cNvPr id="11" name="TextBox 10">
            <a:extLst>
              <a:ext uri="{FF2B5EF4-FFF2-40B4-BE49-F238E27FC236}">
                <a16:creationId xmlns:a16="http://schemas.microsoft.com/office/drawing/2014/main" id="{F591D625-A4ED-FC4D-9492-7D5E359C03C1}"/>
              </a:ext>
            </a:extLst>
          </p:cNvPr>
          <p:cNvSpPr txBox="1"/>
          <p:nvPr/>
        </p:nvSpPr>
        <p:spPr>
          <a:xfrm>
            <a:off x="6366472" y="3768654"/>
            <a:ext cx="1996029" cy="1569660"/>
          </a:xfrm>
          <a:custGeom>
            <a:avLst/>
            <a:gdLst>
              <a:gd name="connsiteX0" fmla="*/ 0 w 1996029"/>
              <a:gd name="connsiteY0" fmla="*/ 0 h 1569660"/>
              <a:gd name="connsiteX1" fmla="*/ 625422 w 1996029"/>
              <a:gd name="connsiteY1" fmla="*/ 0 h 1569660"/>
              <a:gd name="connsiteX2" fmla="*/ 1290765 w 1996029"/>
              <a:gd name="connsiteY2" fmla="*/ 0 h 1569660"/>
              <a:gd name="connsiteX3" fmla="*/ 1996029 w 1996029"/>
              <a:gd name="connsiteY3" fmla="*/ 0 h 1569660"/>
              <a:gd name="connsiteX4" fmla="*/ 1996029 w 1996029"/>
              <a:gd name="connsiteY4" fmla="*/ 554613 h 1569660"/>
              <a:gd name="connsiteX5" fmla="*/ 1996029 w 1996029"/>
              <a:gd name="connsiteY5" fmla="*/ 1030743 h 1569660"/>
              <a:gd name="connsiteX6" fmla="*/ 1996029 w 1996029"/>
              <a:gd name="connsiteY6" fmla="*/ 1569660 h 1569660"/>
              <a:gd name="connsiteX7" fmla="*/ 1290765 w 1996029"/>
              <a:gd name="connsiteY7" fmla="*/ 1569660 h 1569660"/>
              <a:gd name="connsiteX8" fmla="*/ 585502 w 1996029"/>
              <a:gd name="connsiteY8" fmla="*/ 1569660 h 1569660"/>
              <a:gd name="connsiteX9" fmla="*/ 0 w 1996029"/>
              <a:gd name="connsiteY9" fmla="*/ 1569660 h 1569660"/>
              <a:gd name="connsiteX10" fmla="*/ 0 w 1996029"/>
              <a:gd name="connsiteY10" fmla="*/ 1030743 h 1569660"/>
              <a:gd name="connsiteX11" fmla="*/ 0 w 1996029"/>
              <a:gd name="connsiteY11" fmla="*/ 476130 h 1569660"/>
              <a:gd name="connsiteX12" fmla="*/ 0 w 1996029"/>
              <a:gd name="connsiteY12"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6029" h="1569660" fill="none" extrusionOk="0">
                <a:moveTo>
                  <a:pt x="0" y="0"/>
                </a:moveTo>
                <a:cubicBezTo>
                  <a:pt x="260946" y="90"/>
                  <a:pt x="396035" y="23030"/>
                  <a:pt x="625422" y="0"/>
                </a:cubicBezTo>
                <a:cubicBezTo>
                  <a:pt x="854809" y="-23030"/>
                  <a:pt x="1123879" y="22754"/>
                  <a:pt x="1290765" y="0"/>
                </a:cubicBezTo>
                <a:cubicBezTo>
                  <a:pt x="1457651" y="-22754"/>
                  <a:pt x="1731624" y="31068"/>
                  <a:pt x="1996029" y="0"/>
                </a:cubicBezTo>
                <a:cubicBezTo>
                  <a:pt x="1982604" y="131040"/>
                  <a:pt x="1989656" y="417897"/>
                  <a:pt x="1996029" y="554613"/>
                </a:cubicBezTo>
                <a:cubicBezTo>
                  <a:pt x="2002402" y="691329"/>
                  <a:pt x="2003845" y="874089"/>
                  <a:pt x="1996029" y="1030743"/>
                </a:cubicBezTo>
                <a:cubicBezTo>
                  <a:pt x="1988214" y="1187397"/>
                  <a:pt x="2004404" y="1385461"/>
                  <a:pt x="1996029" y="1569660"/>
                </a:cubicBezTo>
                <a:cubicBezTo>
                  <a:pt x="1761764" y="1550093"/>
                  <a:pt x="1610659" y="1552089"/>
                  <a:pt x="1290765" y="1569660"/>
                </a:cubicBezTo>
                <a:cubicBezTo>
                  <a:pt x="970871" y="1587231"/>
                  <a:pt x="844068" y="1603906"/>
                  <a:pt x="585502" y="1569660"/>
                </a:cubicBezTo>
                <a:cubicBezTo>
                  <a:pt x="326936" y="1535414"/>
                  <a:pt x="181342" y="1566335"/>
                  <a:pt x="0" y="1569660"/>
                </a:cubicBezTo>
                <a:cubicBezTo>
                  <a:pt x="22035" y="1378752"/>
                  <a:pt x="21953" y="1167335"/>
                  <a:pt x="0" y="1030743"/>
                </a:cubicBezTo>
                <a:cubicBezTo>
                  <a:pt x="-21953" y="894151"/>
                  <a:pt x="17886" y="722799"/>
                  <a:pt x="0" y="476130"/>
                </a:cubicBezTo>
                <a:cubicBezTo>
                  <a:pt x="-17886" y="229461"/>
                  <a:pt x="-18917" y="226793"/>
                  <a:pt x="0" y="0"/>
                </a:cubicBezTo>
                <a:close/>
              </a:path>
              <a:path w="1996029" h="1569660" stroke="0" extrusionOk="0">
                <a:moveTo>
                  <a:pt x="0" y="0"/>
                </a:moveTo>
                <a:cubicBezTo>
                  <a:pt x="314143" y="34663"/>
                  <a:pt x="485848" y="18160"/>
                  <a:pt x="705264" y="0"/>
                </a:cubicBezTo>
                <a:cubicBezTo>
                  <a:pt x="924680" y="-18160"/>
                  <a:pt x="1099354" y="-10070"/>
                  <a:pt x="1370607" y="0"/>
                </a:cubicBezTo>
                <a:cubicBezTo>
                  <a:pt x="1641860" y="10070"/>
                  <a:pt x="1797590" y="16815"/>
                  <a:pt x="1996029" y="0"/>
                </a:cubicBezTo>
                <a:cubicBezTo>
                  <a:pt x="2013304" y="126594"/>
                  <a:pt x="2016969" y="337369"/>
                  <a:pt x="1996029" y="523220"/>
                </a:cubicBezTo>
                <a:cubicBezTo>
                  <a:pt x="1975089" y="709071"/>
                  <a:pt x="2007138" y="795406"/>
                  <a:pt x="1996029" y="1046440"/>
                </a:cubicBezTo>
                <a:cubicBezTo>
                  <a:pt x="1984920" y="1297474"/>
                  <a:pt x="2004025" y="1321758"/>
                  <a:pt x="1996029" y="1569660"/>
                </a:cubicBezTo>
                <a:cubicBezTo>
                  <a:pt x="1714527" y="1553091"/>
                  <a:pt x="1597601" y="1562364"/>
                  <a:pt x="1390567" y="1569660"/>
                </a:cubicBezTo>
                <a:cubicBezTo>
                  <a:pt x="1183533" y="1576956"/>
                  <a:pt x="1039295" y="1590100"/>
                  <a:pt x="705264" y="1569660"/>
                </a:cubicBezTo>
                <a:cubicBezTo>
                  <a:pt x="371233" y="1549220"/>
                  <a:pt x="191802" y="1539520"/>
                  <a:pt x="0" y="1569660"/>
                </a:cubicBezTo>
                <a:cubicBezTo>
                  <a:pt x="5740" y="1416162"/>
                  <a:pt x="9535" y="1255217"/>
                  <a:pt x="0" y="1062137"/>
                </a:cubicBezTo>
                <a:cubicBezTo>
                  <a:pt x="-9535" y="869057"/>
                  <a:pt x="4827" y="755466"/>
                  <a:pt x="0" y="570310"/>
                </a:cubicBezTo>
                <a:cubicBezTo>
                  <a:pt x="-4827" y="385154"/>
                  <a:pt x="26749" y="226224"/>
                  <a:pt x="0" y="0"/>
                </a:cubicBezTo>
                <a:close/>
              </a:path>
            </a:pathLst>
          </a:custGeom>
          <a:solidFill>
            <a:srgbClr val="FDADC3">
              <a:alpha val="80000"/>
            </a:srgbClr>
          </a:solidFill>
          <a:ln w="19050">
            <a:solidFill>
              <a:schemeClr val="tx1">
                <a:lumMod val="75000"/>
                <a:lumOff val="25000"/>
              </a:schemeClr>
            </a:solidFill>
            <a:extLst>
              <a:ext uri="{C807C97D-BFC1-408E-A445-0C87EB9F89A2}">
                <ask:lineSketchStyleProps xmlns:ask="http://schemas.microsoft.com/office/drawing/2018/sketchyshapes" sd="981765707">
                  <a:prstGeom prst="rect">
                    <a:avLst/>
                  </a:prstGeom>
                  <ask:type>
                    <ask:lineSketchFreehand/>
                  </ask:type>
                </ask:lineSketchStyleProps>
              </a:ext>
            </a:extLst>
          </a:ln>
        </p:spPr>
        <p:txBody>
          <a:bodyPr wrap="square" lIns="228600" tIns="228600" rIns="228600" bIns="228600" rtlCol="0" anchor="ctr" anchorCtr="0">
            <a:spAutoFit/>
          </a:bodyPr>
          <a:lstStyle/>
          <a:p>
            <a:pPr algn="ctr"/>
            <a:r>
              <a:rPr lang="en-US" dirty="0">
                <a:latin typeface="Aptos" panose="020B0004020202020204" pitchFamily="34" charset="0"/>
              </a:rPr>
              <a:t>Thinking about what future generations will need.</a:t>
            </a:r>
          </a:p>
        </p:txBody>
      </p:sp>
      <p:pic>
        <p:nvPicPr>
          <p:cNvPr id="7" name="Picture 6">
            <a:extLst>
              <a:ext uri="{FF2B5EF4-FFF2-40B4-BE49-F238E27FC236}">
                <a16:creationId xmlns:a16="http://schemas.microsoft.com/office/drawing/2014/main" id="{751AA8C0-3C65-1943-2B1E-8A391E74E01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550401" y="1838270"/>
            <a:ext cx="1384300" cy="1955800"/>
          </a:xfrm>
          <a:prstGeom prst="rect">
            <a:avLst/>
          </a:prstGeom>
        </p:spPr>
      </p:pic>
      <p:sp>
        <p:nvSpPr>
          <p:cNvPr id="9" name="TextBox 8">
            <a:extLst>
              <a:ext uri="{FF2B5EF4-FFF2-40B4-BE49-F238E27FC236}">
                <a16:creationId xmlns:a16="http://schemas.microsoft.com/office/drawing/2014/main" id="{E01EB6D4-70FC-A82B-AF41-66C8D5F71957}"/>
              </a:ext>
            </a:extLst>
          </p:cNvPr>
          <p:cNvSpPr txBox="1"/>
          <p:nvPr/>
        </p:nvSpPr>
        <p:spPr>
          <a:xfrm>
            <a:off x="8959238" y="3557352"/>
            <a:ext cx="2955952" cy="2123658"/>
          </a:xfrm>
          <a:custGeom>
            <a:avLst/>
            <a:gdLst>
              <a:gd name="connsiteX0" fmla="*/ 0 w 2955952"/>
              <a:gd name="connsiteY0" fmla="*/ 0 h 2123658"/>
              <a:gd name="connsiteX1" fmla="*/ 532071 w 2955952"/>
              <a:gd name="connsiteY1" fmla="*/ 0 h 2123658"/>
              <a:gd name="connsiteX2" fmla="*/ 1152821 w 2955952"/>
              <a:gd name="connsiteY2" fmla="*/ 0 h 2123658"/>
              <a:gd name="connsiteX3" fmla="*/ 1714452 w 2955952"/>
              <a:gd name="connsiteY3" fmla="*/ 0 h 2123658"/>
              <a:gd name="connsiteX4" fmla="*/ 2246524 w 2955952"/>
              <a:gd name="connsiteY4" fmla="*/ 0 h 2123658"/>
              <a:gd name="connsiteX5" fmla="*/ 2955952 w 2955952"/>
              <a:gd name="connsiteY5" fmla="*/ 0 h 2123658"/>
              <a:gd name="connsiteX6" fmla="*/ 2955952 w 2955952"/>
              <a:gd name="connsiteY6" fmla="*/ 530915 h 2123658"/>
              <a:gd name="connsiteX7" fmla="*/ 2955952 w 2955952"/>
              <a:gd name="connsiteY7" fmla="*/ 1061829 h 2123658"/>
              <a:gd name="connsiteX8" fmla="*/ 2955952 w 2955952"/>
              <a:gd name="connsiteY8" fmla="*/ 1550270 h 2123658"/>
              <a:gd name="connsiteX9" fmla="*/ 2955952 w 2955952"/>
              <a:gd name="connsiteY9" fmla="*/ 2123658 h 2123658"/>
              <a:gd name="connsiteX10" fmla="*/ 2423881 w 2955952"/>
              <a:gd name="connsiteY10" fmla="*/ 2123658 h 2123658"/>
              <a:gd name="connsiteX11" fmla="*/ 1921369 w 2955952"/>
              <a:gd name="connsiteY11" fmla="*/ 2123658 h 2123658"/>
              <a:gd name="connsiteX12" fmla="*/ 1300619 w 2955952"/>
              <a:gd name="connsiteY12" fmla="*/ 2123658 h 2123658"/>
              <a:gd name="connsiteX13" fmla="*/ 768548 w 2955952"/>
              <a:gd name="connsiteY13" fmla="*/ 2123658 h 2123658"/>
              <a:gd name="connsiteX14" fmla="*/ 0 w 2955952"/>
              <a:gd name="connsiteY14" fmla="*/ 2123658 h 2123658"/>
              <a:gd name="connsiteX15" fmla="*/ 0 w 2955952"/>
              <a:gd name="connsiteY15" fmla="*/ 1550270 h 2123658"/>
              <a:gd name="connsiteX16" fmla="*/ 0 w 2955952"/>
              <a:gd name="connsiteY16" fmla="*/ 1061829 h 2123658"/>
              <a:gd name="connsiteX17" fmla="*/ 0 w 2955952"/>
              <a:gd name="connsiteY17" fmla="*/ 509678 h 2123658"/>
              <a:gd name="connsiteX18" fmla="*/ 0 w 2955952"/>
              <a:gd name="connsiteY18" fmla="*/ 0 h 212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55952" h="2123658" fill="none" extrusionOk="0">
                <a:moveTo>
                  <a:pt x="0" y="0"/>
                </a:moveTo>
                <a:cubicBezTo>
                  <a:pt x="183665" y="24687"/>
                  <a:pt x="403303" y="-4689"/>
                  <a:pt x="532071" y="0"/>
                </a:cubicBezTo>
                <a:cubicBezTo>
                  <a:pt x="660839" y="4689"/>
                  <a:pt x="868386" y="-22341"/>
                  <a:pt x="1152821" y="0"/>
                </a:cubicBezTo>
                <a:cubicBezTo>
                  <a:pt x="1437256" y="22341"/>
                  <a:pt x="1525766" y="-13671"/>
                  <a:pt x="1714452" y="0"/>
                </a:cubicBezTo>
                <a:cubicBezTo>
                  <a:pt x="1903138" y="13671"/>
                  <a:pt x="2054384" y="-21751"/>
                  <a:pt x="2246524" y="0"/>
                </a:cubicBezTo>
                <a:cubicBezTo>
                  <a:pt x="2438664" y="21751"/>
                  <a:pt x="2698287" y="16171"/>
                  <a:pt x="2955952" y="0"/>
                </a:cubicBezTo>
                <a:cubicBezTo>
                  <a:pt x="2936206" y="162733"/>
                  <a:pt x="2950328" y="302085"/>
                  <a:pt x="2955952" y="530915"/>
                </a:cubicBezTo>
                <a:cubicBezTo>
                  <a:pt x="2961576" y="759746"/>
                  <a:pt x="2961545" y="909168"/>
                  <a:pt x="2955952" y="1061829"/>
                </a:cubicBezTo>
                <a:cubicBezTo>
                  <a:pt x="2950359" y="1214490"/>
                  <a:pt x="2959294" y="1343577"/>
                  <a:pt x="2955952" y="1550270"/>
                </a:cubicBezTo>
                <a:cubicBezTo>
                  <a:pt x="2952610" y="1756963"/>
                  <a:pt x="2956668" y="1960649"/>
                  <a:pt x="2955952" y="2123658"/>
                </a:cubicBezTo>
                <a:cubicBezTo>
                  <a:pt x="2767657" y="2137470"/>
                  <a:pt x="2594690" y="2100624"/>
                  <a:pt x="2423881" y="2123658"/>
                </a:cubicBezTo>
                <a:cubicBezTo>
                  <a:pt x="2253072" y="2146692"/>
                  <a:pt x="2166996" y="2120059"/>
                  <a:pt x="1921369" y="2123658"/>
                </a:cubicBezTo>
                <a:cubicBezTo>
                  <a:pt x="1675742" y="2127257"/>
                  <a:pt x="1589002" y="2134570"/>
                  <a:pt x="1300619" y="2123658"/>
                </a:cubicBezTo>
                <a:cubicBezTo>
                  <a:pt x="1012236" y="2112747"/>
                  <a:pt x="971685" y="2116186"/>
                  <a:pt x="768548" y="2123658"/>
                </a:cubicBezTo>
                <a:cubicBezTo>
                  <a:pt x="565411" y="2131130"/>
                  <a:pt x="215887" y="2095347"/>
                  <a:pt x="0" y="2123658"/>
                </a:cubicBezTo>
                <a:cubicBezTo>
                  <a:pt x="27233" y="1882931"/>
                  <a:pt x="-19549" y="1761729"/>
                  <a:pt x="0" y="1550270"/>
                </a:cubicBezTo>
                <a:cubicBezTo>
                  <a:pt x="19549" y="1338811"/>
                  <a:pt x="1980" y="1232933"/>
                  <a:pt x="0" y="1061829"/>
                </a:cubicBezTo>
                <a:cubicBezTo>
                  <a:pt x="-1980" y="890725"/>
                  <a:pt x="-27550" y="756873"/>
                  <a:pt x="0" y="509678"/>
                </a:cubicBezTo>
                <a:cubicBezTo>
                  <a:pt x="27550" y="262483"/>
                  <a:pt x="23252" y="240123"/>
                  <a:pt x="0" y="0"/>
                </a:cubicBezTo>
                <a:close/>
              </a:path>
              <a:path w="2955952" h="2123658" stroke="0" extrusionOk="0">
                <a:moveTo>
                  <a:pt x="0" y="0"/>
                </a:moveTo>
                <a:cubicBezTo>
                  <a:pt x="190300" y="10519"/>
                  <a:pt x="445986" y="-3215"/>
                  <a:pt x="561631" y="0"/>
                </a:cubicBezTo>
                <a:cubicBezTo>
                  <a:pt x="677276" y="3215"/>
                  <a:pt x="854763" y="13027"/>
                  <a:pt x="1064143" y="0"/>
                </a:cubicBezTo>
                <a:cubicBezTo>
                  <a:pt x="1273523" y="-13027"/>
                  <a:pt x="1399527" y="-10229"/>
                  <a:pt x="1714452" y="0"/>
                </a:cubicBezTo>
                <a:cubicBezTo>
                  <a:pt x="2029377" y="10229"/>
                  <a:pt x="2140913" y="-9258"/>
                  <a:pt x="2276083" y="0"/>
                </a:cubicBezTo>
                <a:cubicBezTo>
                  <a:pt x="2411253" y="9258"/>
                  <a:pt x="2757306" y="-14349"/>
                  <a:pt x="2955952" y="0"/>
                </a:cubicBezTo>
                <a:cubicBezTo>
                  <a:pt x="2976542" y="135868"/>
                  <a:pt x="2944441" y="422005"/>
                  <a:pt x="2955952" y="573388"/>
                </a:cubicBezTo>
                <a:cubicBezTo>
                  <a:pt x="2967463" y="724771"/>
                  <a:pt x="2944409" y="902940"/>
                  <a:pt x="2955952" y="1104302"/>
                </a:cubicBezTo>
                <a:cubicBezTo>
                  <a:pt x="2967495" y="1305664"/>
                  <a:pt x="2938140" y="1401830"/>
                  <a:pt x="2955952" y="1635217"/>
                </a:cubicBezTo>
                <a:cubicBezTo>
                  <a:pt x="2973764" y="1868605"/>
                  <a:pt x="2942442" y="2018982"/>
                  <a:pt x="2955952" y="2123658"/>
                </a:cubicBezTo>
                <a:cubicBezTo>
                  <a:pt x="2760976" y="2142383"/>
                  <a:pt x="2555061" y="2145290"/>
                  <a:pt x="2423881" y="2123658"/>
                </a:cubicBezTo>
                <a:cubicBezTo>
                  <a:pt x="2292701" y="2102026"/>
                  <a:pt x="2092009" y="2152160"/>
                  <a:pt x="1832690" y="2123658"/>
                </a:cubicBezTo>
                <a:cubicBezTo>
                  <a:pt x="1573371" y="2095156"/>
                  <a:pt x="1393680" y="2146694"/>
                  <a:pt x="1271059" y="2123658"/>
                </a:cubicBezTo>
                <a:cubicBezTo>
                  <a:pt x="1148438" y="2100622"/>
                  <a:pt x="920724" y="2127352"/>
                  <a:pt x="620750" y="2123658"/>
                </a:cubicBezTo>
                <a:cubicBezTo>
                  <a:pt x="320776" y="2119964"/>
                  <a:pt x="151408" y="2151075"/>
                  <a:pt x="0" y="2123658"/>
                </a:cubicBezTo>
                <a:cubicBezTo>
                  <a:pt x="10190" y="1983264"/>
                  <a:pt x="4221" y="1807316"/>
                  <a:pt x="0" y="1635217"/>
                </a:cubicBezTo>
                <a:cubicBezTo>
                  <a:pt x="-4221" y="1463118"/>
                  <a:pt x="11690" y="1254533"/>
                  <a:pt x="0" y="1104302"/>
                </a:cubicBezTo>
                <a:cubicBezTo>
                  <a:pt x="-11690" y="954071"/>
                  <a:pt x="14910" y="759214"/>
                  <a:pt x="0" y="594624"/>
                </a:cubicBezTo>
                <a:cubicBezTo>
                  <a:pt x="-14910" y="430034"/>
                  <a:pt x="18134" y="163673"/>
                  <a:pt x="0" y="0"/>
                </a:cubicBezTo>
                <a:close/>
              </a:path>
            </a:pathLst>
          </a:custGeom>
          <a:solidFill>
            <a:srgbClr val="FDCC6C">
              <a:alpha val="70000"/>
            </a:srgbClr>
          </a:solidFill>
          <a:ln w="19050">
            <a:solidFill>
              <a:schemeClr val="tx1">
                <a:lumMod val="75000"/>
                <a:lumOff val="2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lIns="228600" tIns="228600" rIns="228600" bIns="228600" rtlCol="0" anchor="ctr" anchorCtr="0">
            <a:spAutoFit/>
          </a:bodyPr>
          <a:lstStyle/>
          <a:p>
            <a:pPr algn="ctr"/>
            <a:r>
              <a:rPr lang="en-US" dirty="0">
                <a:latin typeface="Aptos" panose="020B0004020202020204" pitchFamily="34" charset="0"/>
              </a:rPr>
              <a:t>Remember that this is a conversation about people – neighbors, friends, children, teachers and others – not just buildings.</a:t>
            </a:r>
          </a:p>
        </p:txBody>
      </p:sp>
      <p:pic>
        <p:nvPicPr>
          <p:cNvPr id="5" name="Picture 4">
            <a:extLst>
              <a:ext uri="{FF2B5EF4-FFF2-40B4-BE49-F238E27FC236}">
                <a16:creationId xmlns:a16="http://schemas.microsoft.com/office/drawing/2014/main" id="{A0E9FF5B-41C5-1F3D-8949-D14EB451D5E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352117" y="1910080"/>
            <a:ext cx="1892300" cy="1816100"/>
          </a:xfrm>
          <a:prstGeom prst="rect">
            <a:avLst/>
          </a:prstGeom>
        </p:spPr>
      </p:pic>
    </p:spTree>
    <p:extLst>
      <p:ext uri="{BB962C8B-B14F-4D97-AF65-F5344CB8AC3E}">
        <p14:creationId xmlns:p14="http://schemas.microsoft.com/office/powerpoint/2010/main" val="418012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B04D04B-05C4-A32C-5726-138FED68F51B}"/>
              </a:ext>
            </a:extLst>
          </p:cNvPr>
          <p:cNvSpPr>
            <a:spLocks noGrp="1"/>
          </p:cNvSpPr>
          <p:nvPr>
            <p:ph type="title"/>
          </p:nvPr>
        </p:nvSpPr>
        <p:spPr>
          <a:xfrm>
            <a:off x="251926" y="253159"/>
            <a:ext cx="11663265" cy="920734"/>
          </a:xfrm>
          <a:solidFill>
            <a:srgbClr val="009192"/>
          </a:solidFill>
        </p:spPr>
        <p:txBody>
          <a:bodyPr lIns="548640">
            <a:normAutofit/>
          </a:bodyPr>
          <a:lstStyle/>
          <a:p>
            <a:r>
              <a:rPr lang="en-US" sz="3200" dirty="0">
                <a:solidFill>
                  <a:schemeClr val="bg1"/>
                </a:solidFill>
              </a:rPr>
              <a:t>Envisioning the future we want</a:t>
            </a:r>
          </a:p>
        </p:txBody>
      </p:sp>
      <p:pic>
        <p:nvPicPr>
          <p:cNvPr id="22" name="Picture 21">
            <a:extLst>
              <a:ext uri="{FF2B5EF4-FFF2-40B4-BE49-F238E27FC236}">
                <a16:creationId xmlns:a16="http://schemas.microsoft.com/office/drawing/2014/main" id="{FB8DF31C-AAB8-B2C7-BB2B-F07A6A4ADB30}"/>
              </a:ext>
              <a:ext uri="{C183D7F6-B498-43B3-948B-1728B52AA6E4}">
                <adec:decorative xmlns:adec="http://schemas.microsoft.com/office/drawing/2017/decorative" val="1"/>
              </a:ext>
            </a:extLst>
          </p:cNvPr>
          <p:cNvPicPr>
            <a:picLocks noChangeAspect="1"/>
          </p:cNvPicPr>
          <p:nvPr/>
        </p:nvPicPr>
        <p:blipFill rotWithShape="1">
          <a:blip r:embed="rId3">
            <a:alphaModFix amt="27000"/>
          </a:blip>
          <a:srcRect l="51" t="60994" r="1" b="28386"/>
          <a:stretch/>
        </p:blipFill>
        <p:spPr>
          <a:xfrm>
            <a:off x="6907427" y="253158"/>
            <a:ext cx="5007763" cy="920735"/>
          </a:xfrm>
          <a:prstGeom prst="rect">
            <a:avLst/>
          </a:prstGeom>
        </p:spPr>
      </p:pic>
      <p:pic>
        <p:nvPicPr>
          <p:cNvPr id="14" name="Picture 13" descr="An illustration of a crystal ball with a city inside">
            <a:extLst>
              <a:ext uri="{FF2B5EF4-FFF2-40B4-BE49-F238E27FC236}">
                <a16:creationId xmlns:a16="http://schemas.microsoft.com/office/drawing/2014/main" id="{73B77CD1-A2E5-AE46-3DB7-96952BA4646A}"/>
              </a:ext>
            </a:extLst>
          </p:cNvPr>
          <p:cNvPicPr>
            <a:picLocks noChangeAspect="1"/>
          </p:cNvPicPr>
          <p:nvPr/>
        </p:nvPicPr>
        <p:blipFill rotWithShape="1">
          <a:blip r:embed="rId4"/>
          <a:srcRect l="24951" t="24479" r="28057" b="20132"/>
          <a:stretch/>
        </p:blipFill>
        <p:spPr>
          <a:xfrm>
            <a:off x="654774" y="1286757"/>
            <a:ext cx="1238250" cy="1459491"/>
          </a:xfrm>
          <a:prstGeom prst="rect">
            <a:avLst/>
          </a:prstGeom>
        </p:spPr>
      </p:pic>
      <p:sp>
        <p:nvSpPr>
          <p:cNvPr id="12" name="TextBox 11">
            <a:extLst>
              <a:ext uri="{FF2B5EF4-FFF2-40B4-BE49-F238E27FC236}">
                <a16:creationId xmlns:a16="http://schemas.microsoft.com/office/drawing/2014/main" id="{7A515650-5F94-1E73-DD6A-38263F738B6F}"/>
              </a:ext>
            </a:extLst>
          </p:cNvPr>
          <p:cNvSpPr txBox="1"/>
          <p:nvPr/>
        </p:nvSpPr>
        <p:spPr>
          <a:xfrm>
            <a:off x="2686282" y="1595644"/>
            <a:ext cx="8675137" cy="485326"/>
          </a:xfrm>
          <a:prstGeom prst="rect">
            <a:avLst/>
          </a:prstGeom>
          <a:noFill/>
        </p:spPr>
        <p:txBody>
          <a:bodyPr wrap="square" rtlCol="0">
            <a:spAutoFit/>
          </a:bodyPr>
          <a:lstStyle/>
          <a:p>
            <a:pPr rtl="0">
              <a:lnSpc>
                <a:spcPts val="3200"/>
              </a:lnSpc>
              <a:spcBef>
                <a:spcPts val="0"/>
              </a:spcBef>
              <a:spcAft>
                <a:spcPts val="1200"/>
              </a:spcAft>
            </a:pPr>
            <a:r>
              <a:rPr lang="en-US" sz="2400" b="0" i="0" u="none" strike="noStrike" dirty="0">
                <a:solidFill>
                  <a:srgbClr val="595959"/>
                </a:solidFill>
                <a:effectLst/>
                <a:latin typeface="Aptos" panose="020B0004020202020204" pitchFamily="34" charset="0"/>
              </a:rPr>
              <a:t>It’s the </a:t>
            </a:r>
            <a:r>
              <a:rPr lang="en-US" sz="2400" b="1" i="0" u="none" strike="noStrike" dirty="0">
                <a:solidFill>
                  <a:srgbClr val="595959"/>
                </a:solidFill>
                <a:effectLst/>
                <a:latin typeface="Aptos" panose="020B0004020202020204" pitchFamily="34" charset="0"/>
              </a:rPr>
              <a:t>year</a:t>
            </a:r>
            <a:r>
              <a:rPr lang="en-US" sz="2400" b="0" i="0" u="none" strike="noStrike" dirty="0">
                <a:solidFill>
                  <a:srgbClr val="595959"/>
                </a:solidFill>
                <a:effectLst/>
                <a:latin typeface="Aptos" panose="020B0004020202020204" pitchFamily="34" charset="0"/>
              </a:rPr>
              <a:t> </a:t>
            </a:r>
            <a:r>
              <a:rPr lang="en-US" sz="2400" b="1" i="0" u="none" strike="noStrike" dirty="0">
                <a:solidFill>
                  <a:srgbClr val="595959"/>
                </a:solidFill>
                <a:effectLst/>
                <a:latin typeface="Aptos" panose="020B0004020202020204" pitchFamily="34" charset="0"/>
              </a:rPr>
              <a:t>2050</a:t>
            </a:r>
            <a:r>
              <a:rPr lang="en-US" sz="2400" b="0" i="0" u="none" strike="noStrike" dirty="0">
                <a:solidFill>
                  <a:srgbClr val="595959"/>
                </a:solidFill>
                <a:effectLst/>
                <a:latin typeface="Aptos" panose="020B0004020202020204" pitchFamily="34" charset="0"/>
              </a:rPr>
              <a:t> – and you’re here, happy, and in great health!</a:t>
            </a:r>
          </a:p>
        </p:txBody>
      </p:sp>
      <p:pic>
        <p:nvPicPr>
          <p:cNvPr id="16" name="Picture 15" descr="An illustration of a pink suitcase">
            <a:extLst>
              <a:ext uri="{FF2B5EF4-FFF2-40B4-BE49-F238E27FC236}">
                <a16:creationId xmlns:a16="http://schemas.microsoft.com/office/drawing/2014/main" id="{97F3830E-F8F2-FA50-401B-01E9466224EB}"/>
              </a:ext>
            </a:extLst>
          </p:cNvPr>
          <p:cNvPicPr>
            <a:picLocks noChangeAspect="1"/>
          </p:cNvPicPr>
          <p:nvPr/>
        </p:nvPicPr>
        <p:blipFill rotWithShape="1">
          <a:blip r:embed="rId5"/>
          <a:srcRect l="29264" t="20274" r="22476" b="22961"/>
          <a:stretch/>
        </p:blipFill>
        <p:spPr>
          <a:xfrm>
            <a:off x="869201" y="2725281"/>
            <a:ext cx="1023823" cy="1459492"/>
          </a:xfrm>
          <a:prstGeom prst="rect">
            <a:avLst/>
          </a:prstGeom>
        </p:spPr>
      </p:pic>
      <p:sp>
        <p:nvSpPr>
          <p:cNvPr id="17" name="TextBox 16">
            <a:extLst>
              <a:ext uri="{FF2B5EF4-FFF2-40B4-BE49-F238E27FC236}">
                <a16:creationId xmlns:a16="http://schemas.microsoft.com/office/drawing/2014/main" id="{191B0B69-67E2-26E1-D31F-A0E6B0590134}"/>
              </a:ext>
            </a:extLst>
          </p:cNvPr>
          <p:cNvSpPr txBox="1"/>
          <p:nvPr/>
        </p:nvSpPr>
        <p:spPr>
          <a:xfrm>
            <a:off x="2713362" y="3003033"/>
            <a:ext cx="9201827" cy="1306063"/>
          </a:xfrm>
          <a:prstGeom prst="rect">
            <a:avLst/>
          </a:prstGeom>
          <a:noFill/>
        </p:spPr>
        <p:txBody>
          <a:bodyPr wrap="square" rtlCol="0">
            <a:spAutoFit/>
          </a:bodyPr>
          <a:lstStyle/>
          <a:p>
            <a:pPr rtl="0">
              <a:lnSpc>
                <a:spcPts val="3200"/>
              </a:lnSpc>
              <a:spcBef>
                <a:spcPts val="0"/>
              </a:spcBef>
              <a:spcAft>
                <a:spcPts val="1200"/>
              </a:spcAft>
            </a:pPr>
            <a:r>
              <a:rPr lang="en-US" sz="2400" b="0" i="0" u="none" strike="noStrike" dirty="0">
                <a:solidFill>
                  <a:srgbClr val="595959"/>
                </a:solidFill>
                <a:effectLst/>
                <a:latin typeface="Aptos" panose="020B0004020202020204" pitchFamily="34" charset="0"/>
              </a:rPr>
              <a:t>You’re hosting friends from out of state. They want to see th</a:t>
            </a:r>
            <a:r>
              <a:rPr lang="en-US" sz="2400" dirty="0">
                <a:solidFill>
                  <a:srgbClr val="595959"/>
                </a:solidFill>
                <a:latin typeface="Aptos" panose="020B0004020202020204" pitchFamily="34" charset="0"/>
              </a:rPr>
              <a:t>e great community you have shaped – </a:t>
            </a:r>
            <a:r>
              <a:rPr lang="en-US" sz="2400" b="1" dirty="0">
                <a:solidFill>
                  <a:srgbClr val="595959"/>
                </a:solidFill>
                <a:latin typeface="Aptos" panose="020B0004020202020204" pitchFamily="34" charset="0"/>
              </a:rPr>
              <a:t>where everything you wanted was achieved.</a:t>
            </a:r>
            <a:endParaRPr lang="en-US" sz="2400" b="1" i="0" u="none" strike="noStrike" dirty="0">
              <a:solidFill>
                <a:srgbClr val="595959"/>
              </a:solidFill>
              <a:effectLst/>
              <a:latin typeface="Aptos" panose="020B0004020202020204" pitchFamily="34" charset="0"/>
            </a:endParaRPr>
          </a:p>
        </p:txBody>
      </p:sp>
      <p:pic>
        <p:nvPicPr>
          <p:cNvPr id="19" name="Picture 18" descr="An illustration showing a route through a town">
            <a:extLst>
              <a:ext uri="{FF2B5EF4-FFF2-40B4-BE49-F238E27FC236}">
                <a16:creationId xmlns:a16="http://schemas.microsoft.com/office/drawing/2014/main" id="{6B64F359-976A-3607-5546-008BFC76F481}"/>
              </a:ext>
            </a:extLst>
          </p:cNvPr>
          <p:cNvPicPr>
            <a:picLocks noChangeAspect="1"/>
          </p:cNvPicPr>
          <p:nvPr/>
        </p:nvPicPr>
        <p:blipFill>
          <a:blip r:embed="rId6"/>
          <a:srcRect/>
          <a:stretch/>
        </p:blipFill>
        <p:spPr>
          <a:xfrm>
            <a:off x="266311" y="4326042"/>
            <a:ext cx="2015175" cy="2322465"/>
          </a:xfrm>
          <a:prstGeom prst="rect">
            <a:avLst/>
          </a:prstGeom>
        </p:spPr>
      </p:pic>
      <p:sp>
        <p:nvSpPr>
          <p:cNvPr id="20" name="TextBox 19">
            <a:extLst>
              <a:ext uri="{FF2B5EF4-FFF2-40B4-BE49-F238E27FC236}">
                <a16:creationId xmlns:a16="http://schemas.microsoft.com/office/drawing/2014/main" id="{A25BBD1F-B142-5DDA-7005-F0FC62FFED6F}"/>
              </a:ext>
            </a:extLst>
          </p:cNvPr>
          <p:cNvSpPr txBox="1"/>
          <p:nvPr/>
        </p:nvSpPr>
        <p:spPr>
          <a:xfrm>
            <a:off x="2636810" y="4946800"/>
            <a:ext cx="8413212" cy="887422"/>
          </a:xfrm>
          <a:prstGeom prst="rect">
            <a:avLst/>
          </a:prstGeom>
          <a:noFill/>
        </p:spPr>
        <p:txBody>
          <a:bodyPr wrap="square" rtlCol="0">
            <a:spAutoFit/>
          </a:bodyPr>
          <a:lstStyle/>
          <a:p>
            <a:pPr rtl="0">
              <a:lnSpc>
                <a:spcPts val="3200"/>
              </a:lnSpc>
              <a:spcBef>
                <a:spcPts val="0"/>
              </a:spcBef>
              <a:spcAft>
                <a:spcPts val="1200"/>
              </a:spcAft>
            </a:pPr>
            <a:r>
              <a:rPr lang="en-US" sz="2400" b="0" i="0" u="none" strike="noStrike" dirty="0">
                <a:solidFill>
                  <a:srgbClr val="595959"/>
                </a:solidFill>
                <a:effectLst/>
                <a:latin typeface="Aptos" panose="020B0004020202020204" pitchFamily="34" charset="0"/>
              </a:rPr>
              <a:t>So yo</a:t>
            </a:r>
            <a:r>
              <a:rPr lang="en-US" sz="2400" dirty="0">
                <a:solidFill>
                  <a:srgbClr val="595959"/>
                </a:solidFill>
                <a:latin typeface="Aptos" panose="020B0004020202020204" pitchFamily="34" charset="0"/>
              </a:rPr>
              <a:t>u take them on a walk / roll / drive / bike ride to </a:t>
            </a:r>
            <a:r>
              <a:rPr lang="en-US" sz="2400" b="1" dirty="0">
                <a:solidFill>
                  <a:srgbClr val="595959"/>
                </a:solidFill>
                <a:latin typeface="Aptos" panose="020B0004020202020204" pitchFamily="34" charset="0"/>
              </a:rPr>
              <a:t>show them everything you’ve achieved as a community.</a:t>
            </a:r>
            <a:endParaRPr lang="en-US" sz="2400" b="1" i="0" u="none" strike="noStrike" dirty="0">
              <a:solidFill>
                <a:srgbClr val="595959"/>
              </a:solidFill>
              <a:effectLst/>
              <a:latin typeface="Aptos" panose="020B0004020202020204" pitchFamily="34" charset="0"/>
            </a:endParaRPr>
          </a:p>
        </p:txBody>
      </p:sp>
    </p:spTree>
    <p:extLst>
      <p:ext uri="{BB962C8B-B14F-4D97-AF65-F5344CB8AC3E}">
        <p14:creationId xmlns:p14="http://schemas.microsoft.com/office/powerpoint/2010/main" val="400355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B04D04B-05C4-A32C-5726-138FED68F51B}"/>
              </a:ext>
            </a:extLst>
          </p:cNvPr>
          <p:cNvSpPr>
            <a:spLocks noGrp="1"/>
          </p:cNvSpPr>
          <p:nvPr>
            <p:ph type="title"/>
          </p:nvPr>
        </p:nvSpPr>
        <p:spPr>
          <a:xfrm>
            <a:off x="251926" y="253159"/>
            <a:ext cx="11663265" cy="920734"/>
          </a:xfrm>
          <a:solidFill>
            <a:srgbClr val="009192"/>
          </a:solidFill>
        </p:spPr>
        <p:txBody>
          <a:bodyPr lIns="548640">
            <a:normAutofit/>
          </a:bodyPr>
          <a:lstStyle/>
          <a:p>
            <a:r>
              <a:rPr lang="en-US" sz="3200" dirty="0">
                <a:solidFill>
                  <a:schemeClr val="bg1"/>
                </a:solidFill>
              </a:rPr>
              <a:t>Describe the future you envision!</a:t>
            </a:r>
          </a:p>
        </p:txBody>
      </p:sp>
      <p:pic>
        <p:nvPicPr>
          <p:cNvPr id="22" name="Picture 21">
            <a:extLst>
              <a:ext uri="{FF2B5EF4-FFF2-40B4-BE49-F238E27FC236}">
                <a16:creationId xmlns:a16="http://schemas.microsoft.com/office/drawing/2014/main" id="{FB8DF31C-AAB8-B2C7-BB2B-F07A6A4ADB30}"/>
              </a:ext>
              <a:ext uri="{C183D7F6-B498-43B3-948B-1728B52AA6E4}">
                <adec:decorative xmlns:adec="http://schemas.microsoft.com/office/drawing/2017/decorative" val="1"/>
              </a:ext>
            </a:extLst>
          </p:cNvPr>
          <p:cNvPicPr>
            <a:picLocks noChangeAspect="1"/>
          </p:cNvPicPr>
          <p:nvPr/>
        </p:nvPicPr>
        <p:blipFill rotWithShape="1">
          <a:blip r:embed="rId3">
            <a:alphaModFix amt="27000"/>
          </a:blip>
          <a:srcRect l="51" t="60994" r="1" b="28386"/>
          <a:stretch/>
        </p:blipFill>
        <p:spPr>
          <a:xfrm>
            <a:off x="6907427" y="253158"/>
            <a:ext cx="5007763" cy="920735"/>
          </a:xfrm>
          <a:prstGeom prst="rect">
            <a:avLst/>
          </a:prstGeom>
        </p:spPr>
      </p:pic>
      <p:pic>
        <p:nvPicPr>
          <p:cNvPr id="19" name="Picture 18" descr="An illustration showing a route through a town">
            <a:extLst>
              <a:ext uri="{FF2B5EF4-FFF2-40B4-BE49-F238E27FC236}">
                <a16:creationId xmlns:a16="http://schemas.microsoft.com/office/drawing/2014/main" id="{6B64F359-976A-3607-5546-008BFC76F481}"/>
              </a:ext>
            </a:extLst>
          </p:cNvPr>
          <p:cNvPicPr>
            <a:picLocks noChangeAspect="1"/>
          </p:cNvPicPr>
          <p:nvPr/>
        </p:nvPicPr>
        <p:blipFill>
          <a:blip r:embed="rId4"/>
          <a:stretch>
            <a:fillRect/>
          </a:stretch>
        </p:blipFill>
        <p:spPr>
          <a:xfrm>
            <a:off x="235990" y="1469434"/>
            <a:ext cx="2725470" cy="2307650"/>
          </a:xfrm>
          <a:prstGeom prst="rect">
            <a:avLst/>
          </a:prstGeom>
        </p:spPr>
      </p:pic>
      <p:sp>
        <p:nvSpPr>
          <p:cNvPr id="25" name="TextBox 24">
            <a:extLst>
              <a:ext uri="{FF2B5EF4-FFF2-40B4-BE49-F238E27FC236}">
                <a16:creationId xmlns:a16="http://schemas.microsoft.com/office/drawing/2014/main" id="{C9B59F6B-83F3-A69B-C42B-3CE0175BBA76}"/>
              </a:ext>
            </a:extLst>
          </p:cNvPr>
          <p:cNvSpPr txBox="1"/>
          <p:nvPr/>
        </p:nvSpPr>
        <p:spPr>
          <a:xfrm>
            <a:off x="2361504" y="1469434"/>
            <a:ext cx="2873436" cy="2307650"/>
          </a:xfrm>
          <a:custGeom>
            <a:avLst/>
            <a:gdLst>
              <a:gd name="connsiteX0" fmla="*/ 0 w 2873436"/>
              <a:gd name="connsiteY0" fmla="*/ 0 h 2307650"/>
              <a:gd name="connsiteX1" fmla="*/ 574687 w 2873436"/>
              <a:gd name="connsiteY1" fmla="*/ 0 h 2307650"/>
              <a:gd name="connsiteX2" fmla="*/ 1091906 w 2873436"/>
              <a:gd name="connsiteY2" fmla="*/ 0 h 2307650"/>
              <a:gd name="connsiteX3" fmla="*/ 1637859 w 2873436"/>
              <a:gd name="connsiteY3" fmla="*/ 0 h 2307650"/>
              <a:gd name="connsiteX4" fmla="*/ 2270014 w 2873436"/>
              <a:gd name="connsiteY4" fmla="*/ 0 h 2307650"/>
              <a:gd name="connsiteX5" fmla="*/ 2873436 w 2873436"/>
              <a:gd name="connsiteY5" fmla="*/ 0 h 2307650"/>
              <a:gd name="connsiteX6" fmla="*/ 2873436 w 2873436"/>
              <a:gd name="connsiteY6" fmla="*/ 576913 h 2307650"/>
              <a:gd name="connsiteX7" fmla="*/ 2873436 w 2873436"/>
              <a:gd name="connsiteY7" fmla="*/ 1084596 h 2307650"/>
              <a:gd name="connsiteX8" fmla="*/ 2873436 w 2873436"/>
              <a:gd name="connsiteY8" fmla="*/ 1684585 h 2307650"/>
              <a:gd name="connsiteX9" fmla="*/ 2873436 w 2873436"/>
              <a:gd name="connsiteY9" fmla="*/ 2307650 h 2307650"/>
              <a:gd name="connsiteX10" fmla="*/ 2327483 w 2873436"/>
              <a:gd name="connsiteY10" fmla="*/ 2307650 h 2307650"/>
              <a:gd name="connsiteX11" fmla="*/ 1752796 w 2873436"/>
              <a:gd name="connsiteY11" fmla="*/ 2307650 h 2307650"/>
              <a:gd name="connsiteX12" fmla="*/ 1120640 w 2873436"/>
              <a:gd name="connsiteY12" fmla="*/ 2307650 h 2307650"/>
              <a:gd name="connsiteX13" fmla="*/ 488484 w 2873436"/>
              <a:gd name="connsiteY13" fmla="*/ 2307650 h 2307650"/>
              <a:gd name="connsiteX14" fmla="*/ 0 w 2873436"/>
              <a:gd name="connsiteY14" fmla="*/ 2307650 h 2307650"/>
              <a:gd name="connsiteX15" fmla="*/ 0 w 2873436"/>
              <a:gd name="connsiteY15" fmla="*/ 1707661 h 2307650"/>
              <a:gd name="connsiteX16" fmla="*/ 0 w 2873436"/>
              <a:gd name="connsiteY16" fmla="*/ 1199978 h 2307650"/>
              <a:gd name="connsiteX17" fmla="*/ 0 w 2873436"/>
              <a:gd name="connsiteY17" fmla="*/ 669219 h 2307650"/>
              <a:gd name="connsiteX18" fmla="*/ 0 w 2873436"/>
              <a:gd name="connsiteY18" fmla="*/ 0 h 230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73436" h="2307650" extrusionOk="0">
                <a:moveTo>
                  <a:pt x="0" y="0"/>
                </a:moveTo>
                <a:cubicBezTo>
                  <a:pt x="130989" y="2655"/>
                  <a:pt x="425732" y="-19603"/>
                  <a:pt x="574687" y="0"/>
                </a:cubicBezTo>
                <a:cubicBezTo>
                  <a:pt x="723642" y="19603"/>
                  <a:pt x="984431" y="13724"/>
                  <a:pt x="1091906" y="0"/>
                </a:cubicBezTo>
                <a:cubicBezTo>
                  <a:pt x="1199381" y="-13724"/>
                  <a:pt x="1382256" y="7153"/>
                  <a:pt x="1637859" y="0"/>
                </a:cubicBezTo>
                <a:cubicBezTo>
                  <a:pt x="1893462" y="-7153"/>
                  <a:pt x="1985108" y="-9485"/>
                  <a:pt x="2270014" y="0"/>
                </a:cubicBezTo>
                <a:cubicBezTo>
                  <a:pt x="2554921" y="9485"/>
                  <a:pt x="2696469" y="17510"/>
                  <a:pt x="2873436" y="0"/>
                </a:cubicBezTo>
                <a:cubicBezTo>
                  <a:pt x="2893881" y="240334"/>
                  <a:pt x="2875769" y="307992"/>
                  <a:pt x="2873436" y="576913"/>
                </a:cubicBezTo>
                <a:cubicBezTo>
                  <a:pt x="2871103" y="845834"/>
                  <a:pt x="2887726" y="898459"/>
                  <a:pt x="2873436" y="1084596"/>
                </a:cubicBezTo>
                <a:cubicBezTo>
                  <a:pt x="2859146" y="1270733"/>
                  <a:pt x="2866847" y="1552829"/>
                  <a:pt x="2873436" y="1684585"/>
                </a:cubicBezTo>
                <a:cubicBezTo>
                  <a:pt x="2880025" y="1816341"/>
                  <a:pt x="2875135" y="2142937"/>
                  <a:pt x="2873436" y="2307650"/>
                </a:cubicBezTo>
                <a:cubicBezTo>
                  <a:pt x="2723881" y="2286016"/>
                  <a:pt x="2504766" y="2323594"/>
                  <a:pt x="2327483" y="2307650"/>
                </a:cubicBezTo>
                <a:cubicBezTo>
                  <a:pt x="2150200" y="2291706"/>
                  <a:pt x="1976130" y="2289798"/>
                  <a:pt x="1752796" y="2307650"/>
                </a:cubicBezTo>
                <a:cubicBezTo>
                  <a:pt x="1529462" y="2325502"/>
                  <a:pt x="1332552" y="2332735"/>
                  <a:pt x="1120640" y="2307650"/>
                </a:cubicBezTo>
                <a:cubicBezTo>
                  <a:pt x="908728" y="2282565"/>
                  <a:pt x="709650" y="2335159"/>
                  <a:pt x="488484" y="2307650"/>
                </a:cubicBezTo>
                <a:cubicBezTo>
                  <a:pt x="267318" y="2280141"/>
                  <a:pt x="104467" y="2293187"/>
                  <a:pt x="0" y="2307650"/>
                </a:cubicBezTo>
                <a:cubicBezTo>
                  <a:pt x="16944" y="2041229"/>
                  <a:pt x="12528" y="1837119"/>
                  <a:pt x="0" y="1707661"/>
                </a:cubicBezTo>
                <a:cubicBezTo>
                  <a:pt x="-12528" y="1578203"/>
                  <a:pt x="12067" y="1380488"/>
                  <a:pt x="0" y="1199978"/>
                </a:cubicBezTo>
                <a:cubicBezTo>
                  <a:pt x="-12067" y="1019468"/>
                  <a:pt x="8845" y="834888"/>
                  <a:pt x="0" y="669219"/>
                </a:cubicBezTo>
                <a:cubicBezTo>
                  <a:pt x="-8845" y="503550"/>
                  <a:pt x="-28834" y="261733"/>
                  <a:pt x="0" y="0"/>
                </a:cubicBezTo>
                <a:close/>
              </a:path>
            </a:pathLst>
          </a:custGeom>
          <a:noFill/>
          <a:ln w="19050">
            <a:solidFill>
              <a:schemeClr val="tx1">
                <a:lumMod val="75000"/>
                <a:lumOff val="25000"/>
              </a:schemeClr>
            </a:solidFill>
            <a:extLst>
              <a:ext uri="{C807C97D-BFC1-408E-A445-0C87EB9F89A2}">
                <ask:lineSketchStyleProps xmlns:ask="http://schemas.microsoft.com/office/drawing/2018/sketchyshapes" sd="1617256088">
                  <a:prstGeom prst="rect">
                    <a:avLst/>
                  </a:prstGeom>
                  <ask:type>
                    <ask:lineSketchFreehand/>
                  </ask:type>
                </ask:lineSketchStyleProps>
              </a:ext>
            </a:extLst>
          </a:ln>
        </p:spPr>
        <p:txBody>
          <a:bodyPr wrap="square" lIns="228600" tIns="228600" rIns="228600" bIns="228600" rtlCol="0" anchor="t" anchorCtr="0">
            <a:noAutofit/>
          </a:bodyPr>
          <a:lstStyle/>
          <a:p>
            <a:pPr algn="ctr"/>
            <a:r>
              <a:rPr lang="en-US" sz="2000" dirty="0">
                <a:latin typeface="Aptos" panose="020B0004020202020204" pitchFamily="34" charset="0"/>
              </a:rPr>
              <a:t>Where do you take your friends?</a:t>
            </a:r>
          </a:p>
          <a:p>
            <a:r>
              <a:rPr lang="en-US" sz="2000" dirty="0">
                <a:latin typeface="Aptos" panose="020B0004020202020204" pitchFamily="34" charset="0"/>
              </a:rPr>
              <a:t> </a:t>
            </a:r>
          </a:p>
        </p:txBody>
      </p:sp>
      <p:sp>
        <p:nvSpPr>
          <p:cNvPr id="26" name="TextBox 25">
            <a:extLst>
              <a:ext uri="{FF2B5EF4-FFF2-40B4-BE49-F238E27FC236}">
                <a16:creationId xmlns:a16="http://schemas.microsoft.com/office/drawing/2014/main" id="{A77BF56A-1A84-4520-ACB8-818399D67F8D}"/>
              </a:ext>
            </a:extLst>
          </p:cNvPr>
          <p:cNvSpPr txBox="1"/>
          <p:nvPr/>
        </p:nvSpPr>
        <p:spPr>
          <a:xfrm>
            <a:off x="5520344" y="1469434"/>
            <a:ext cx="2873436" cy="2307650"/>
          </a:xfrm>
          <a:custGeom>
            <a:avLst/>
            <a:gdLst>
              <a:gd name="connsiteX0" fmla="*/ 0 w 2873436"/>
              <a:gd name="connsiteY0" fmla="*/ 0 h 2307650"/>
              <a:gd name="connsiteX1" fmla="*/ 574687 w 2873436"/>
              <a:gd name="connsiteY1" fmla="*/ 0 h 2307650"/>
              <a:gd name="connsiteX2" fmla="*/ 1091906 w 2873436"/>
              <a:gd name="connsiteY2" fmla="*/ 0 h 2307650"/>
              <a:gd name="connsiteX3" fmla="*/ 1637859 w 2873436"/>
              <a:gd name="connsiteY3" fmla="*/ 0 h 2307650"/>
              <a:gd name="connsiteX4" fmla="*/ 2270014 w 2873436"/>
              <a:gd name="connsiteY4" fmla="*/ 0 h 2307650"/>
              <a:gd name="connsiteX5" fmla="*/ 2873436 w 2873436"/>
              <a:gd name="connsiteY5" fmla="*/ 0 h 2307650"/>
              <a:gd name="connsiteX6" fmla="*/ 2873436 w 2873436"/>
              <a:gd name="connsiteY6" fmla="*/ 576913 h 2307650"/>
              <a:gd name="connsiteX7" fmla="*/ 2873436 w 2873436"/>
              <a:gd name="connsiteY7" fmla="*/ 1084596 h 2307650"/>
              <a:gd name="connsiteX8" fmla="*/ 2873436 w 2873436"/>
              <a:gd name="connsiteY8" fmla="*/ 1684585 h 2307650"/>
              <a:gd name="connsiteX9" fmla="*/ 2873436 w 2873436"/>
              <a:gd name="connsiteY9" fmla="*/ 2307650 h 2307650"/>
              <a:gd name="connsiteX10" fmla="*/ 2327483 w 2873436"/>
              <a:gd name="connsiteY10" fmla="*/ 2307650 h 2307650"/>
              <a:gd name="connsiteX11" fmla="*/ 1752796 w 2873436"/>
              <a:gd name="connsiteY11" fmla="*/ 2307650 h 2307650"/>
              <a:gd name="connsiteX12" fmla="*/ 1120640 w 2873436"/>
              <a:gd name="connsiteY12" fmla="*/ 2307650 h 2307650"/>
              <a:gd name="connsiteX13" fmla="*/ 488484 w 2873436"/>
              <a:gd name="connsiteY13" fmla="*/ 2307650 h 2307650"/>
              <a:gd name="connsiteX14" fmla="*/ 0 w 2873436"/>
              <a:gd name="connsiteY14" fmla="*/ 2307650 h 2307650"/>
              <a:gd name="connsiteX15" fmla="*/ 0 w 2873436"/>
              <a:gd name="connsiteY15" fmla="*/ 1707661 h 2307650"/>
              <a:gd name="connsiteX16" fmla="*/ 0 w 2873436"/>
              <a:gd name="connsiteY16" fmla="*/ 1199978 h 2307650"/>
              <a:gd name="connsiteX17" fmla="*/ 0 w 2873436"/>
              <a:gd name="connsiteY17" fmla="*/ 669219 h 2307650"/>
              <a:gd name="connsiteX18" fmla="*/ 0 w 2873436"/>
              <a:gd name="connsiteY18" fmla="*/ 0 h 230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73436" h="2307650" extrusionOk="0">
                <a:moveTo>
                  <a:pt x="0" y="0"/>
                </a:moveTo>
                <a:cubicBezTo>
                  <a:pt x="130989" y="2655"/>
                  <a:pt x="425732" y="-19603"/>
                  <a:pt x="574687" y="0"/>
                </a:cubicBezTo>
                <a:cubicBezTo>
                  <a:pt x="723642" y="19603"/>
                  <a:pt x="984431" y="13724"/>
                  <a:pt x="1091906" y="0"/>
                </a:cubicBezTo>
                <a:cubicBezTo>
                  <a:pt x="1199381" y="-13724"/>
                  <a:pt x="1382256" y="7153"/>
                  <a:pt x="1637859" y="0"/>
                </a:cubicBezTo>
                <a:cubicBezTo>
                  <a:pt x="1893462" y="-7153"/>
                  <a:pt x="1985108" y="-9485"/>
                  <a:pt x="2270014" y="0"/>
                </a:cubicBezTo>
                <a:cubicBezTo>
                  <a:pt x="2554921" y="9485"/>
                  <a:pt x="2696469" y="17510"/>
                  <a:pt x="2873436" y="0"/>
                </a:cubicBezTo>
                <a:cubicBezTo>
                  <a:pt x="2893881" y="240334"/>
                  <a:pt x="2875769" y="307992"/>
                  <a:pt x="2873436" y="576913"/>
                </a:cubicBezTo>
                <a:cubicBezTo>
                  <a:pt x="2871103" y="845834"/>
                  <a:pt x="2887726" y="898459"/>
                  <a:pt x="2873436" y="1084596"/>
                </a:cubicBezTo>
                <a:cubicBezTo>
                  <a:pt x="2859146" y="1270733"/>
                  <a:pt x="2866847" y="1552829"/>
                  <a:pt x="2873436" y="1684585"/>
                </a:cubicBezTo>
                <a:cubicBezTo>
                  <a:pt x="2880025" y="1816341"/>
                  <a:pt x="2875135" y="2142937"/>
                  <a:pt x="2873436" y="2307650"/>
                </a:cubicBezTo>
                <a:cubicBezTo>
                  <a:pt x="2723881" y="2286016"/>
                  <a:pt x="2504766" y="2323594"/>
                  <a:pt x="2327483" y="2307650"/>
                </a:cubicBezTo>
                <a:cubicBezTo>
                  <a:pt x="2150200" y="2291706"/>
                  <a:pt x="1976130" y="2289798"/>
                  <a:pt x="1752796" y="2307650"/>
                </a:cubicBezTo>
                <a:cubicBezTo>
                  <a:pt x="1529462" y="2325502"/>
                  <a:pt x="1332552" y="2332735"/>
                  <a:pt x="1120640" y="2307650"/>
                </a:cubicBezTo>
                <a:cubicBezTo>
                  <a:pt x="908728" y="2282565"/>
                  <a:pt x="709650" y="2335159"/>
                  <a:pt x="488484" y="2307650"/>
                </a:cubicBezTo>
                <a:cubicBezTo>
                  <a:pt x="267318" y="2280141"/>
                  <a:pt x="104467" y="2293187"/>
                  <a:pt x="0" y="2307650"/>
                </a:cubicBezTo>
                <a:cubicBezTo>
                  <a:pt x="16944" y="2041229"/>
                  <a:pt x="12528" y="1837119"/>
                  <a:pt x="0" y="1707661"/>
                </a:cubicBezTo>
                <a:cubicBezTo>
                  <a:pt x="-12528" y="1578203"/>
                  <a:pt x="12067" y="1380488"/>
                  <a:pt x="0" y="1199978"/>
                </a:cubicBezTo>
                <a:cubicBezTo>
                  <a:pt x="-12067" y="1019468"/>
                  <a:pt x="8845" y="834888"/>
                  <a:pt x="0" y="669219"/>
                </a:cubicBezTo>
                <a:cubicBezTo>
                  <a:pt x="-8845" y="503550"/>
                  <a:pt x="-28834" y="261733"/>
                  <a:pt x="0" y="0"/>
                </a:cubicBezTo>
                <a:close/>
              </a:path>
            </a:pathLst>
          </a:custGeom>
          <a:noFill/>
          <a:ln w="19050">
            <a:solidFill>
              <a:schemeClr val="tx1">
                <a:lumMod val="75000"/>
                <a:lumOff val="25000"/>
              </a:schemeClr>
            </a:solidFill>
            <a:extLst>
              <a:ext uri="{C807C97D-BFC1-408E-A445-0C87EB9F89A2}">
                <ask:lineSketchStyleProps xmlns:ask="http://schemas.microsoft.com/office/drawing/2018/sketchyshapes" sd="1617256088">
                  <a:prstGeom prst="rect">
                    <a:avLst/>
                  </a:prstGeom>
                  <ask:type>
                    <ask:lineSketchFreehand/>
                  </ask:type>
                </ask:lineSketchStyleProps>
              </a:ext>
            </a:extLst>
          </a:ln>
        </p:spPr>
        <p:txBody>
          <a:bodyPr wrap="square" lIns="228600" tIns="228600" rIns="228600" bIns="228600" rtlCol="0" anchor="t" anchorCtr="0">
            <a:noAutofit/>
          </a:bodyPr>
          <a:lstStyle/>
          <a:p>
            <a:pPr algn="ctr"/>
            <a:r>
              <a:rPr lang="en-US" sz="2000" dirty="0">
                <a:latin typeface="Aptos" panose="020B0004020202020204" pitchFamily="34" charset="0"/>
              </a:rPr>
              <a:t>What do you see along the way?</a:t>
            </a:r>
          </a:p>
          <a:p>
            <a:r>
              <a:rPr lang="en-US" sz="2000" dirty="0">
                <a:latin typeface="Aptos" panose="020B0004020202020204" pitchFamily="34" charset="0"/>
              </a:rPr>
              <a:t> </a:t>
            </a:r>
          </a:p>
        </p:txBody>
      </p:sp>
      <p:sp>
        <p:nvSpPr>
          <p:cNvPr id="27" name="TextBox 26">
            <a:extLst>
              <a:ext uri="{FF2B5EF4-FFF2-40B4-BE49-F238E27FC236}">
                <a16:creationId xmlns:a16="http://schemas.microsoft.com/office/drawing/2014/main" id="{0FE86597-B00C-7229-8EFF-1F19853E690D}"/>
              </a:ext>
            </a:extLst>
          </p:cNvPr>
          <p:cNvSpPr txBox="1"/>
          <p:nvPr/>
        </p:nvSpPr>
        <p:spPr>
          <a:xfrm>
            <a:off x="8702740" y="1469434"/>
            <a:ext cx="2873436" cy="2307650"/>
          </a:xfrm>
          <a:custGeom>
            <a:avLst/>
            <a:gdLst>
              <a:gd name="connsiteX0" fmla="*/ 0 w 2873436"/>
              <a:gd name="connsiteY0" fmla="*/ 0 h 2307650"/>
              <a:gd name="connsiteX1" fmla="*/ 574687 w 2873436"/>
              <a:gd name="connsiteY1" fmla="*/ 0 h 2307650"/>
              <a:gd name="connsiteX2" fmla="*/ 1091906 w 2873436"/>
              <a:gd name="connsiteY2" fmla="*/ 0 h 2307650"/>
              <a:gd name="connsiteX3" fmla="*/ 1637859 w 2873436"/>
              <a:gd name="connsiteY3" fmla="*/ 0 h 2307650"/>
              <a:gd name="connsiteX4" fmla="*/ 2270014 w 2873436"/>
              <a:gd name="connsiteY4" fmla="*/ 0 h 2307650"/>
              <a:gd name="connsiteX5" fmla="*/ 2873436 w 2873436"/>
              <a:gd name="connsiteY5" fmla="*/ 0 h 2307650"/>
              <a:gd name="connsiteX6" fmla="*/ 2873436 w 2873436"/>
              <a:gd name="connsiteY6" fmla="*/ 576913 h 2307650"/>
              <a:gd name="connsiteX7" fmla="*/ 2873436 w 2873436"/>
              <a:gd name="connsiteY7" fmla="*/ 1084596 h 2307650"/>
              <a:gd name="connsiteX8" fmla="*/ 2873436 w 2873436"/>
              <a:gd name="connsiteY8" fmla="*/ 1684585 h 2307650"/>
              <a:gd name="connsiteX9" fmla="*/ 2873436 w 2873436"/>
              <a:gd name="connsiteY9" fmla="*/ 2307650 h 2307650"/>
              <a:gd name="connsiteX10" fmla="*/ 2327483 w 2873436"/>
              <a:gd name="connsiteY10" fmla="*/ 2307650 h 2307650"/>
              <a:gd name="connsiteX11" fmla="*/ 1752796 w 2873436"/>
              <a:gd name="connsiteY11" fmla="*/ 2307650 h 2307650"/>
              <a:gd name="connsiteX12" fmla="*/ 1120640 w 2873436"/>
              <a:gd name="connsiteY12" fmla="*/ 2307650 h 2307650"/>
              <a:gd name="connsiteX13" fmla="*/ 488484 w 2873436"/>
              <a:gd name="connsiteY13" fmla="*/ 2307650 h 2307650"/>
              <a:gd name="connsiteX14" fmla="*/ 0 w 2873436"/>
              <a:gd name="connsiteY14" fmla="*/ 2307650 h 2307650"/>
              <a:gd name="connsiteX15" fmla="*/ 0 w 2873436"/>
              <a:gd name="connsiteY15" fmla="*/ 1707661 h 2307650"/>
              <a:gd name="connsiteX16" fmla="*/ 0 w 2873436"/>
              <a:gd name="connsiteY16" fmla="*/ 1199978 h 2307650"/>
              <a:gd name="connsiteX17" fmla="*/ 0 w 2873436"/>
              <a:gd name="connsiteY17" fmla="*/ 669219 h 2307650"/>
              <a:gd name="connsiteX18" fmla="*/ 0 w 2873436"/>
              <a:gd name="connsiteY18" fmla="*/ 0 h 230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73436" h="2307650" extrusionOk="0">
                <a:moveTo>
                  <a:pt x="0" y="0"/>
                </a:moveTo>
                <a:cubicBezTo>
                  <a:pt x="130989" y="2655"/>
                  <a:pt x="425732" y="-19603"/>
                  <a:pt x="574687" y="0"/>
                </a:cubicBezTo>
                <a:cubicBezTo>
                  <a:pt x="723642" y="19603"/>
                  <a:pt x="984431" y="13724"/>
                  <a:pt x="1091906" y="0"/>
                </a:cubicBezTo>
                <a:cubicBezTo>
                  <a:pt x="1199381" y="-13724"/>
                  <a:pt x="1382256" y="7153"/>
                  <a:pt x="1637859" y="0"/>
                </a:cubicBezTo>
                <a:cubicBezTo>
                  <a:pt x="1893462" y="-7153"/>
                  <a:pt x="1985108" y="-9485"/>
                  <a:pt x="2270014" y="0"/>
                </a:cubicBezTo>
                <a:cubicBezTo>
                  <a:pt x="2554921" y="9485"/>
                  <a:pt x="2696469" y="17510"/>
                  <a:pt x="2873436" y="0"/>
                </a:cubicBezTo>
                <a:cubicBezTo>
                  <a:pt x="2893881" y="240334"/>
                  <a:pt x="2875769" y="307992"/>
                  <a:pt x="2873436" y="576913"/>
                </a:cubicBezTo>
                <a:cubicBezTo>
                  <a:pt x="2871103" y="845834"/>
                  <a:pt x="2887726" y="898459"/>
                  <a:pt x="2873436" y="1084596"/>
                </a:cubicBezTo>
                <a:cubicBezTo>
                  <a:pt x="2859146" y="1270733"/>
                  <a:pt x="2866847" y="1552829"/>
                  <a:pt x="2873436" y="1684585"/>
                </a:cubicBezTo>
                <a:cubicBezTo>
                  <a:pt x="2880025" y="1816341"/>
                  <a:pt x="2875135" y="2142937"/>
                  <a:pt x="2873436" y="2307650"/>
                </a:cubicBezTo>
                <a:cubicBezTo>
                  <a:pt x="2723881" y="2286016"/>
                  <a:pt x="2504766" y="2323594"/>
                  <a:pt x="2327483" y="2307650"/>
                </a:cubicBezTo>
                <a:cubicBezTo>
                  <a:pt x="2150200" y="2291706"/>
                  <a:pt x="1976130" y="2289798"/>
                  <a:pt x="1752796" y="2307650"/>
                </a:cubicBezTo>
                <a:cubicBezTo>
                  <a:pt x="1529462" y="2325502"/>
                  <a:pt x="1332552" y="2332735"/>
                  <a:pt x="1120640" y="2307650"/>
                </a:cubicBezTo>
                <a:cubicBezTo>
                  <a:pt x="908728" y="2282565"/>
                  <a:pt x="709650" y="2335159"/>
                  <a:pt x="488484" y="2307650"/>
                </a:cubicBezTo>
                <a:cubicBezTo>
                  <a:pt x="267318" y="2280141"/>
                  <a:pt x="104467" y="2293187"/>
                  <a:pt x="0" y="2307650"/>
                </a:cubicBezTo>
                <a:cubicBezTo>
                  <a:pt x="16944" y="2041229"/>
                  <a:pt x="12528" y="1837119"/>
                  <a:pt x="0" y="1707661"/>
                </a:cubicBezTo>
                <a:cubicBezTo>
                  <a:pt x="-12528" y="1578203"/>
                  <a:pt x="12067" y="1380488"/>
                  <a:pt x="0" y="1199978"/>
                </a:cubicBezTo>
                <a:cubicBezTo>
                  <a:pt x="-12067" y="1019468"/>
                  <a:pt x="8845" y="834888"/>
                  <a:pt x="0" y="669219"/>
                </a:cubicBezTo>
                <a:cubicBezTo>
                  <a:pt x="-8845" y="503550"/>
                  <a:pt x="-28834" y="261733"/>
                  <a:pt x="0" y="0"/>
                </a:cubicBezTo>
                <a:close/>
              </a:path>
            </a:pathLst>
          </a:custGeom>
          <a:noFill/>
          <a:ln w="19050">
            <a:solidFill>
              <a:schemeClr val="tx1">
                <a:lumMod val="75000"/>
                <a:lumOff val="25000"/>
              </a:schemeClr>
            </a:solidFill>
            <a:extLst>
              <a:ext uri="{C807C97D-BFC1-408E-A445-0C87EB9F89A2}">
                <ask:lineSketchStyleProps xmlns:ask="http://schemas.microsoft.com/office/drawing/2018/sketchyshapes" sd="1617256088">
                  <a:prstGeom prst="rect">
                    <a:avLst/>
                  </a:prstGeom>
                  <ask:type>
                    <ask:lineSketchFreehand/>
                  </ask:type>
                </ask:lineSketchStyleProps>
              </a:ext>
            </a:extLst>
          </a:ln>
        </p:spPr>
        <p:txBody>
          <a:bodyPr wrap="square" lIns="228600" tIns="228600" rIns="228600" bIns="228600" rtlCol="0" anchor="t" anchorCtr="0">
            <a:noAutofit/>
          </a:bodyPr>
          <a:lstStyle/>
          <a:p>
            <a:pPr algn="ctr"/>
            <a:r>
              <a:rPr lang="en-US" sz="2000" dirty="0">
                <a:latin typeface="Aptos" panose="020B0004020202020204" pitchFamily="34" charset="0"/>
              </a:rPr>
              <a:t>Who do you see?</a:t>
            </a:r>
          </a:p>
          <a:p>
            <a:r>
              <a:rPr lang="en-US" sz="2000" dirty="0">
                <a:latin typeface="Aptos" panose="020B0004020202020204" pitchFamily="34" charset="0"/>
              </a:rPr>
              <a:t> </a:t>
            </a:r>
          </a:p>
        </p:txBody>
      </p:sp>
      <p:sp>
        <p:nvSpPr>
          <p:cNvPr id="28" name="TextBox 27">
            <a:extLst>
              <a:ext uri="{FF2B5EF4-FFF2-40B4-BE49-F238E27FC236}">
                <a16:creationId xmlns:a16="http://schemas.microsoft.com/office/drawing/2014/main" id="{568485BA-B348-CD04-EFA9-292D422BD902}"/>
              </a:ext>
            </a:extLst>
          </p:cNvPr>
          <p:cNvSpPr txBox="1"/>
          <p:nvPr/>
        </p:nvSpPr>
        <p:spPr>
          <a:xfrm>
            <a:off x="384114" y="4087020"/>
            <a:ext cx="2873436" cy="2307650"/>
          </a:xfrm>
          <a:custGeom>
            <a:avLst/>
            <a:gdLst>
              <a:gd name="connsiteX0" fmla="*/ 0 w 2873436"/>
              <a:gd name="connsiteY0" fmla="*/ 0 h 2307650"/>
              <a:gd name="connsiteX1" fmla="*/ 574687 w 2873436"/>
              <a:gd name="connsiteY1" fmla="*/ 0 h 2307650"/>
              <a:gd name="connsiteX2" fmla="*/ 1091906 w 2873436"/>
              <a:gd name="connsiteY2" fmla="*/ 0 h 2307650"/>
              <a:gd name="connsiteX3" fmla="*/ 1637859 w 2873436"/>
              <a:gd name="connsiteY3" fmla="*/ 0 h 2307650"/>
              <a:gd name="connsiteX4" fmla="*/ 2270014 w 2873436"/>
              <a:gd name="connsiteY4" fmla="*/ 0 h 2307650"/>
              <a:gd name="connsiteX5" fmla="*/ 2873436 w 2873436"/>
              <a:gd name="connsiteY5" fmla="*/ 0 h 2307650"/>
              <a:gd name="connsiteX6" fmla="*/ 2873436 w 2873436"/>
              <a:gd name="connsiteY6" fmla="*/ 576913 h 2307650"/>
              <a:gd name="connsiteX7" fmla="*/ 2873436 w 2873436"/>
              <a:gd name="connsiteY7" fmla="*/ 1084596 h 2307650"/>
              <a:gd name="connsiteX8" fmla="*/ 2873436 w 2873436"/>
              <a:gd name="connsiteY8" fmla="*/ 1684585 h 2307650"/>
              <a:gd name="connsiteX9" fmla="*/ 2873436 w 2873436"/>
              <a:gd name="connsiteY9" fmla="*/ 2307650 h 2307650"/>
              <a:gd name="connsiteX10" fmla="*/ 2327483 w 2873436"/>
              <a:gd name="connsiteY10" fmla="*/ 2307650 h 2307650"/>
              <a:gd name="connsiteX11" fmla="*/ 1752796 w 2873436"/>
              <a:gd name="connsiteY11" fmla="*/ 2307650 h 2307650"/>
              <a:gd name="connsiteX12" fmla="*/ 1120640 w 2873436"/>
              <a:gd name="connsiteY12" fmla="*/ 2307650 h 2307650"/>
              <a:gd name="connsiteX13" fmla="*/ 488484 w 2873436"/>
              <a:gd name="connsiteY13" fmla="*/ 2307650 h 2307650"/>
              <a:gd name="connsiteX14" fmla="*/ 0 w 2873436"/>
              <a:gd name="connsiteY14" fmla="*/ 2307650 h 2307650"/>
              <a:gd name="connsiteX15" fmla="*/ 0 w 2873436"/>
              <a:gd name="connsiteY15" fmla="*/ 1707661 h 2307650"/>
              <a:gd name="connsiteX16" fmla="*/ 0 w 2873436"/>
              <a:gd name="connsiteY16" fmla="*/ 1199978 h 2307650"/>
              <a:gd name="connsiteX17" fmla="*/ 0 w 2873436"/>
              <a:gd name="connsiteY17" fmla="*/ 669219 h 2307650"/>
              <a:gd name="connsiteX18" fmla="*/ 0 w 2873436"/>
              <a:gd name="connsiteY18" fmla="*/ 0 h 230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73436" h="2307650" extrusionOk="0">
                <a:moveTo>
                  <a:pt x="0" y="0"/>
                </a:moveTo>
                <a:cubicBezTo>
                  <a:pt x="130989" y="2655"/>
                  <a:pt x="425732" y="-19603"/>
                  <a:pt x="574687" y="0"/>
                </a:cubicBezTo>
                <a:cubicBezTo>
                  <a:pt x="723642" y="19603"/>
                  <a:pt x="984431" y="13724"/>
                  <a:pt x="1091906" y="0"/>
                </a:cubicBezTo>
                <a:cubicBezTo>
                  <a:pt x="1199381" y="-13724"/>
                  <a:pt x="1382256" y="7153"/>
                  <a:pt x="1637859" y="0"/>
                </a:cubicBezTo>
                <a:cubicBezTo>
                  <a:pt x="1893462" y="-7153"/>
                  <a:pt x="1985108" y="-9485"/>
                  <a:pt x="2270014" y="0"/>
                </a:cubicBezTo>
                <a:cubicBezTo>
                  <a:pt x="2554921" y="9485"/>
                  <a:pt x="2696469" y="17510"/>
                  <a:pt x="2873436" y="0"/>
                </a:cubicBezTo>
                <a:cubicBezTo>
                  <a:pt x="2893881" y="240334"/>
                  <a:pt x="2875769" y="307992"/>
                  <a:pt x="2873436" y="576913"/>
                </a:cubicBezTo>
                <a:cubicBezTo>
                  <a:pt x="2871103" y="845834"/>
                  <a:pt x="2887726" y="898459"/>
                  <a:pt x="2873436" y="1084596"/>
                </a:cubicBezTo>
                <a:cubicBezTo>
                  <a:pt x="2859146" y="1270733"/>
                  <a:pt x="2866847" y="1552829"/>
                  <a:pt x="2873436" y="1684585"/>
                </a:cubicBezTo>
                <a:cubicBezTo>
                  <a:pt x="2880025" y="1816341"/>
                  <a:pt x="2875135" y="2142937"/>
                  <a:pt x="2873436" y="2307650"/>
                </a:cubicBezTo>
                <a:cubicBezTo>
                  <a:pt x="2723881" y="2286016"/>
                  <a:pt x="2504766" y="2323594"/>
                  <a:pt x="2327483" y="2307650"/>
                </a:cubicBezTo>
                <a:cubicBezTo>
                  <a:pt x="2150200" y="2291706"/>
                  <a:pt x="1976130" y="2289798"/>
                  <a:pt x="1752796" y="2307650"/>
                </a:cubicBezTo>
                <a:cubicBezTo>
                  <a:pt x="1529462" y="2325502"/>
                  <a:pt x="1332552" y="2332735"/>
                  <a:pt x="1120640" y="2307650"/>
                </a:cubicBezTo>
                <a:cubicBezTo>
                  <a:pt x="908728" y="2282565"/>
                  <a:pt x="709650" y="2335159"/>
                  <a:pt x="488484" y="2307650"/>
                </a:cubicBezTo>
                <a:cubicBezTo>
                  <a:pt x="267318" y="2280141"/>
                  <a:pt x="104467" y="2293187"/>
                  <a:pt x="0" y="2307650"/>
                </a:cubicBezTo>
                <a:cubicBezTo>
                  <a:pt x="16944" y="2041229"/>
                  <a:pt x="12528" y="1837119"/>
                  <a:pt x="0" y="1707661"/>
                </a:cubicBezTo>
                <a:cubicBezTo>
                  <a:pt x="-12528" y="1578203"/>
                  <a:pt x="12067" y="1380488"/>
                  <a:pt x="0" y="1199978"/>
                </a:cubicBezTo>
                <a:cubicBezTo>
                  <a:pt x="-12067" y="1019468"/>
                  <a:pt x="8845" y="834888"/>
                  <a:pt x="0" y="669219"/>
                </a:cubicBezTo>
                <a:cubicBezTo>
                  <a:pt x="-8845" y="503550"/>
                  <a:pt x="-28834" y="261733"/>
                  <a:pt x="0" y="0"/>
                </a:cubicBezTo>
                <a:close/>
              </a:path>
            </a:pathLst>
          </a:custGeom>
          <a:noFill/>
          <a:ln w="19050">
            <a:solidFill>
              <a:schemeClr val="tx1">
                <a:lumMod val="75000"/>
                <a:lumOff val="25000"/>
              </a:schemeClr>
            </a:solidFill>
            <a:extLst>
              <a:ext uri="{C807C97D-BFC1-408E-A445-0C87EB9F89A2}">
                <ask:lineSketchStyleProps xmlns:ask="http://schemas.microsoft.com/office/drawing/2018/sketchyshapes" sd="1617256088">
                  <a:prstGeom prst="rect">
                    <a:avLst/>
                  </a:prstGeom>
                  <ask:type>
                    <ask:lineSketchFreehand/>
                  </ask:type>
                </ask:lineSketchStyleProps>
              </a:ext>
            </a:extLst>
          </a:ln>
        </p:spPr>
        <p:txBody>
          <a:bodyPr wrap="square" lIns="228600" tIns="228600" rIns="228600" bIns="228600" rtlCol="0" anchor="t" anchorCtr="0">
            <a:noAutofit/>
          </a:bodyPr>
          <a:lstStyle/>
          <a:p>
            <a:pPr algn="ctr"/>
            <a:r>
              <a:rPr lang="en-US" sz="2000" dirty="0">
                <a:latin typeface="Aptos" panose="020B0004020202020204" pitchFamily="34" charset="0"/>
              </a:rPr>
              <a:t>What kinds of housing do you pass?</a:t>
            </a:r>
          </a:p>
          <a:p>
            <a:r>
              <a:rPr lang="en-US" sz="2000" dirty="0">
                <a:latin typeface="Aptos" panose="020B0004020202020204" pitchFamily="34" charset="0"/>
              </a:rPr>
              <a:t> </a:t>
            </a:r>
          </a:p>
        </p:txBody>
      </p:sp>
      <p:sp>
        <p:nvSpPr>
          <p:cNvPr id="29" name="TextBox 28">
            <a:extLst>
              <a:ext uri="{FF2B5EF4-FFF2-40B4-BE49-F238E27FC236}">
                <a16:creationId xmlns:a16="http://schemas.microsoft.com/office/drawing/2014/main" id="{2B9F85B1-6A9F-190D-7E48-B961F7726DA7}"/>
              </a:ext>
            </a:extLst>
          </p:cNvPr>
          <p:cNvSpPr txBox="1"/>
          <p:nvPr/>
        </p:nvSpPr>
        <p:spPr>
          <a:xfrm>
            <a:off x="3542954" y="4087020"/>
            <a:ext cx="2873436" cy="2307650"/>
          </a:xfrm>
          <a:custGeom>
            <a:avLst/>
            <a:gdLst>
              <a:gd name="connsiteX0" fmla="*/ 0 w 2873436"/>
              <a:gd name="connsiteY0" fmla="*/ 0 h 2307650"/>
              <a:gd name="connsiteX1" fmla="*/ 574687 w 2873436"/>
              <a:gd name="connsiteY1" fmla="*/ 0 h 2307650"/>
              <a:gd name="connsiteX2" fmla="*/ 1091906 w 2873436"/>
              <a:gd name="connsiteY2" fmla="*/ 0 h 2307650"/>
              <a:gd name="connsiteX3" fmla="*/ 1637859 w 2873436"/>
              <a:gd name="connsiteY3" fmla="*/ 0 h 2307650"/>
              <a:gd name="connsiteX4" fmla="*/ 2270014 w 2873436"/>
              <a:gd name="connsiteY4" fmla="*/ 0 h 2307650"/>
              <a:gd name="connsiteX5" fmla="*/ 2873436 w 2873436"/>
              <a:gd name="connsiteY5" fmla="*/ 0 h 2307650"/>
              <a:gd name="connsiteX6" fmla="*/ 2873436 w 2873436"/>
              <a:gd name="connsiteY6" fmla="*/ 576913 h 2307650"/>
              <a:gd name="connsiteX7" fmla="*/ 2873436 w 2873436"/>
              <a:gd name="connsiteY7" fmla="*/ 1084596 h 2307650"/>
              <a:gd name="connsiteX8" fmla="*/ 2873436 w 2873436"/>
              <a:gd name="connsiteY8" fmla="*/ 1684585 h 2307650"/>
              <a:gd name="connsiteX9" fmla="*/ 2873436 w 2873436"/>
              <a:gd name="connsiteY9" fmla="*/ 2307650 h 2307650"/>
              <a:gd name="connsiteX10" fmla="*/ 2327483 w 2873436"/>
              <a:gd name="connsiteY10" fmla="*/ 2307650 h 2307650"/>
              <a:gd name="connsiteX11" fmla="*/ 1752796 w 2873436"/>
              <a:gd name="connsiteY11" fmla="*/ 2307650 h 2307650"/>
              <a:gd name="connsiteX12" fmla="*/ 1120640 w 2873436"/>
              <a:gd name="connsiteY12" fmla="*/ 2307650 h 2307650"/>
              <a:gd name="connsiteX13" fmla="*/ 488484 w 2873436"/>
              <a:gd name="connsiteY13" fmla="*/ 2307650 h 2307650"/>
              <a:gd name="connsiteX14" fmla="*/ 0 w 2873436"/>
              <a:gd name="connsiteY14" fmla="*/ 2307650 h 2307650"/>
              <a:gd name="connsiteX15" fmla="*/ 0 w 2873436"/>
              <a:gd name="connsiteY15" fmla="*/ 1707661 h 2307650"/>
              <a:gd name="connsiteX16" fmla="*/ 0 w 2873436"/>
              <a:gd name="connsiteY16" fmla="*/ 1199978 h 2307650"/>
              <a:gd name="connsiteX17" fmla="*/ 0 w 2873436"/>
              <a:gd name="connsiteY17" fmla="*/ 669219 h 2307650"/>
              <a:gd name="connsiteX18" fmla="*/ 0 w 2873436"/>
              <a:gd name="connsiteY18" fmla="*/ 0 h 230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73436" h="2307650" extrusionOk="0">
                <a:moveTo>
                  <a:pt x="0" y="0"/>
                </a:moveTo>
                <a:cubicBezTo>
                  <a:pt x="130989" y="2655"/>
                  <a:pt x="425732" y="-19603"/>
                  <a:pt x="574687" y="0"/>
                </a:cubicBezTo>
                <a:cubicBezTo>
                  <a:pt x="723642" y="19603"/>
                  <a:pt x="984431" y="13724"/>
                  <a:pt x="1091906" y="0"/>
                </a:cubicBezTo>
                <a:cubicBezTo>
                  <a:pt x="1199381" y="-13724"/>
                  <a:pt x="1382256" y="7153"/>
                  <a:pt x="1637859" y="0"/>
                </a:cubicBezTo>
                <a:cubicBezTo>
                  <a:pt x="1893462" y="-7153"/>
                  <a:pt x="1985108" y="-9485"/>
                  <a:pt x="2270014" y="0"/>
                </a:cubicBezTo>
                <a:cubicBezTo>
                  <a:pt x="2554921" y="9485"/>
                  <a:pt x="2696469" y="17510"/>
                  <a:pt x="2873436" y="0"/>
                </a:cubicBezTo>
                <a:cubicBezTo>
                  <a:pt x="2893881" y="240334"/>
                  <a:pt x="2875769" y="307992"/>
                  <a:pt x="2873436" y="576913"/>
                </a:cubicBezTo>
                <a:cubicBezTo>
                  <a:pt x="2871103" y="845834"/>
                  <a:pt x="2887726" y="898459"/>
                  <a:pt x="2873436" y="1084596"/>
                </a:cubicBezTo>
                <a:cubicBezTo>
                  <a:pt x="2859146" y="1270733"/>
                  <a:pt x="2866847" y="1552829"/>
                  <a:pt x="2873436" y="1684585"/>
                </a:cubicBezTo>
                <a:cubicBezTo>
                  <a:pt x="2880025" y="1816341"/>
                  <a:pt x="2875135" y="2142937"/>
                  <a:pt x="2873436" y="2307650"/>
                </a:cubicBezTo>
                <a:cubicBezTo>
                  <a:pt x="2723881" y="2286016"/>
                  <a:pt x="2504766" y="2323594"/>
                  <a:pt x="2327483" y="2307650"/>
                </a:cubicBezTo>
                <a:cubicBezTo>
                  <a:pt x="2150200" y="2291706"/>
                  <a:pt x="1976130" y="2289798"/>
                  <a:pt x="1752796" y="2307650"/>
                </a:cubicBezTo>
                <a:cubicBezTo>
                  <a:pt x="1529462" y="2325502"/>
                  <a:pt x="1332552" y="2332735"/>
                  <a:pt x="1120640" y="2307650"/>
                </a:cubicBezTo>
                <a:cubicBezTo>
                  <a:pt x="908728" y="2282565"/>
                  <a:pt x="709650" y="2335159"/>
                  <a:pt x="488484" y="2307650"/>
                </a:cubicBezTo>
                <a:cubicBezTo>
                  <a:pt x="267318" y="2280141"/>
                  <a:pt x="104467" y="2293187"/>
                  <a:pt x="0" y="2307650"/>
                </a:cubicBezTo>
                <a:cubicBezTo>
                  <a:pt x="16944" y="2041229"/>
                  <a:pt x="12528" y="1837119"/>
                  <a:pt x="0" y="1707661"/>
                </a:cubicBezTo>
                <a:cubicBezTo>
                  <a:pt x="-12528" y="1578203"/>
                  <a:pt x="12067" y="1380488"/>
                  <a:pt x="0" y="1199978"/>
                </a:cubicBezTo>
                <a:cubicBezTo>
                  <a:pt x="-12067" y="1019468"/>
                  <a:pt x="8845" y="834888"/>
                  <a:pt x="0" y="669219"/>
                </a:cubicBezTo>
                <a:cubicBezTo>
                  <a:pt x="-8845" y="503550"/>
                  <a:pt x="-28834" y="261733"/>
                  <a:pt x="0" y="0"/>
                </a:cubicBezTo>
                <a:close/>
              </a:path>
            </a:pathLst>
          </a:custGeom>
          <a:noFill/>
          <a:ln w="19050">
            <a:solidFill>
              <a:schemeClr val="tx1">
                <a:lumMod val="75000"/>
                <a:lumOff val="25000"/>
              </a:schemeClr>
            </a:solidFill>
            <a:extLst>
              <a:ext uri="{C807C97D-BFC1-408E-A445-0C87EB9F89A2}">
                <ask:lineSketchStyleProps xmlns:ask="http://schemas.microsoft.com/office/drawing/2018/sketchyshapes" sd="1617256088">
                  <a:prstGeom prst="rect">
                    <a:avLst/>
                  </a:prstGeom>
                  <ask:type>
                    <ask:lineSketchFreehand/>
                  </ask:type>
                </ask:lineSketchStyleProps>
              </a:ext>
            </a:extLst>
          </a:ln>
        </p:spPr>
        <p:txBody>
          <a:bodyPr wrap="square" lIns="228600" tIns="228600" rIns="228600" bIns="228600" rtlCol="0" anchor="t" anchorCtr="0">
            <a:noAutofit/>
          </a:bodyPr>
          <a:lstStyle/>
          <a:p>
            <a:pPr algn="ctr"/>
            <a:r>
              <a:rPr lang="en-US" sz="2000" dirty="0">
                <a:latin typeface="Aptos" panose="020B0004020202020204" pitchFamily="34" charset="0"/>
              </a:rPr>
              <a:t>What was built recently that you’re proud of?</a:t>
            </a:r>
          </a:p>
          <a:p>
            <a:r>
              <a:rPr lang="en-US" sz="2000" dirty="0">
                <a:latin typeface="Aptos" panose="020B0004020202020204" pitchFamily="34" charset="0"/>
              </a:rPr>
              <a:t> </a:t>
            </a:r>
          </a:p>
        </p:txBody>
      </p:sp>
      <p:sp>
        <p:nvSpPr>
          <p:cNvPr id="30" name="TextBox 29">
            <a:extLst>
              <a:ext uri="{FF2B5EF4-FFF2-40B4-BE49-F238E27FC236}">
                <a16:creationId xmlns:a16="http://schemas.microsoft.com/office/drawing/2014/main" id="{11DEF3E4-33EF-FF88-EE25-549A2287C9DE}"/>
              </a:ext>
            </a:extLst>
          </p:cNvPr>
          <p:cNvSpPr txBox="1"/>
          <p:nvPr/>
        </p:nvSpPr>
        <p:spPr>
          <a:xfrm>
            <a:off x="6725350" y="4087020"/>
            <a:ext cx="2873436" cy="2307650"/>
          </a:xfrm>
          <a:custGeom>
            <a:avLst/>
            <a:gdLst>
              <a:gd name="connsiteX0" fmla="*/ 0 w 2873436"/>
              <a:gd name="connsiteY0" fmla="*/ 0 h 2307650"/>
              <a:gd name="connsiteX1" fmla="*/ 574687 w 2873436"/>
              <a:gd name="connsiteY1" fmla="*/ 0 h 2307650"/>
              <a:gd name="connsiteX2" fmla="*/ 1091906 w 2873436"/>
              <a:gd name="connsiteY2" fmla="*/ 0 h 2307650"/>
              <a:gd name="connsiteX3" fmla="*/ 1637859 w 2873436"/>
              <a:gd name="connsiteY3" fmla="*/ 0 h 2307650"/>
              <a:gd name="connsiteX4" fmla="*/ 2270014 w 2873436"/>
              <a:gd name="connsiteY4" fmla="*/ 0 h 2307650"/>
              <a:gd name="connsiteX5" fmla="*/ 2873436 w 2873436"/>
              <a:gd name="connsiteY5" fmla="*/ 0 h 2307650"/>
              <a:gd name="connsiteX6" fmla="*/ 2873436 w 2873436"/>
              <a:gd name="connsiteY6" fmla="*/ 576913 h 2307650"/>
              <a:gd name="connsiteX7" fmla="*/ 2873436 w 2873436"/>
              <a:gd name="connsiteY7" fmla="*/ 1084596 h 2307650"/>
              <a:gd name="connsiteX8" fmla="*/ 2873436 w 2873436"/>
              <a:gd name="connsiteY8" fmla="*/ 1684585 h 2307650"/>
              <a:gd name="connsiteX9" fmla="*/ 2873436 w 2873436"/>
              <a:gd name="connsiteY9" fmla="*/ 2307650 h 2307650"/>
              <a:gd name="connsiteX10" fmla="*/ 2327483 w 2873436"/>
              <a:gd name="connsiteY10" fmla="*/ 2307650 h 2307650"/>
              <a:gd name="connsiteX11" fmla="*/ 1752796 w 2873436"/>
              <a:gd name="connsiteY11" fmla="*/ 2307650 h 2307650"/>
              <a:gd name="connsiteX12" fmla="*/ 1120640 w 2873436"/>
              <a:gd name="connsiteY12" fmla="*/ 2307650 h 2307650"/>
              <a:gd name="connsiteX13" fmla="*/ 488484 w 2873436"/>
              <a:gd name="connsiteY13" fmla="*/ 2307650 h 2307650"/>
              <a:gd name="connsiteX14" fmla="*/ 0 w 2873436"/>
              <a:gd name="connsiteY14" fmla="*/ 2307650 h 2307650"/>
              <a:gd name="connsiteX15" fmla="*/ 0 w 2873436"/>
              <a:gd name="connsiteY15" fmla="*/ 1707661 h 2307650"/>
              <a:gd name="connsiteX16" fmla="*/ 0 w 2873436"/>
              <a:gd name="connsiteY16" fmla="*/ 1199978 h 2307650"/>
              <a:gd name="connsiteX17" fmla="*/ 0 w 2873436"/>
              <a:gd name="connsiteY17" fmla="*/ 669219 h 2307650"/>
              <a:gd name="connsiteX18" fmla="*/ 0 w 2873436"/>
              <a:gd name="connsiteY18" fmla="*/ 0 h 230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73436" h="2307650" extrusionOk="0">
                <a:moveTo>
                  <a:pt x="0" y="0"/>
                </a:moveTo>
                <a:cubicBezTo>
                  <a:pt x="130989" y="2655"/>
                  <a:pt x="425732" y="-19603"/>
                  <a:pt x="574687" y="0"/>
                </a:cubicBezTo>
                <a:cubicBezTo>
                  <a:pt x="723642" y="19603"/>
                  <a:pt x="984431" y="13724"/>
                  <a:pt x="1091906" y="0"/>
                </a:cubicBezTo>
                <a:cubicBezTo>
                  <a:pt x="1199381" y="-13724"/>
                  <a:pt x="1382256" y="7153"/>
                  <a:pt x="1637859" y="0"/>
                </a:cubicBezTo>
                <a:cubicBezTo>
                  <a:pt x="1893462" y="-7153"/>
                  <a:pt x="1985108" y="-9485"/>
                  <a:pt x="2270014" y="0"/>
                </a:cubicBezTo>
                <a:cubicBezTo>
                  <a:pt x="2554921" y="9485"/>
                  <a:pt x="2696469" y="17510"/>
                  <a:pt x="2873436" y="0"/>
                </a:cubicBezTo>
                <a:cubicBezTo>
                  <a:pt x="2893881" y="240334"/>
                  <a:pt x="2875769" y="307992"/>
                  <a:pt x="2873436" y="576913"/>
                </a:cubicBezTo>
                <a:cubicBezTo>
                  <a:pt x="2871103" y="845834"/>
                  <a:pt x="2887726" y="898459"/>
                  <a:pt x="2873436" y="1084596"/>
                </a:cubicBezTo>
                <a:cubicBezTo>
                  <a:pt x="2859146" y="1270733"/>
                  <a:pt x="2866847" y="1552829"/>
                  <a:pt x="2873436" y="1684585"/>
                </a:cubicBezTo>
                <a:cubicBezTo>
                  <a:pt x="2880025" y="1816341"/>
                  <a:pt x="2875135" y="2142937"/>
                  <a:pt x="2873436" y="2307650"/>
                </a:cubicBezTo>
                <a:cubicBezTo>
                  <a:pt x="2723881" y="2286016"/>
                  <a:pt x="2504766" y="2323594"/>
                  <a:pt x="2327483" y="2307650"/>
                </a:cubicBezTo>
                <a:cubicBezTo>
                  <a:pt x="2150200" y="2291706"/>
                  <a:pt x="1976130" y="2289798"/>
                  <a:pt x="1752796" y="2307650"/>
                </a:cubicBezTo>
                <a:cubicBezTo>
                  <a:pt x="1529462" y="2325502"/>
                  <a:pt x="1332552" y="2332735"/>
                  <a:pt x="1120640" y="2307650"/>
                </a:cubicBezTo>
                <a:cubicBezTo>
                  <a:pt x="908728" y="2282565"/>
                  <a:pt x="709650" y="2335159"/>
                  <a:pt x="488484" y="2307650"/>
                </a:cubicBezTo>
                <a:cubicBezTo>
                  <a:pt x="267318" y="2280141"/>
                  <a:pt x="104467" y="2293187"/>
                  <a:pt x="0" y="2307650"/>
                </a:cubicBezTo>
                <a:cubicBezTo>
                  <a:pt x="16944" y="2041229"/>
                  <a:pt x="12528" y="1837119"/>
                  <a:pt x="0" y="1707661"/>
                </a:cubicBezTo>
                <a:cubicBezTo>
                  <a:pt x="-12528" y="1578203"/>
                  <a:pt x="12067" y="1380488"/>
                  <a:pt x="0" y="1199978"/>
                </a:cubicBezTo>
                <a:cubicBezTo>
                  <a:pt x="-12067" y="1019468"/>
                  <a:pt x="8845" y="834888"/>
                  <a:pt x="0" y="669219"/>
                </a:cubicBezTo>
                <a:cubicBezTo>
                  <a:pt x="-8845" y="503550"/>
                  <a:pt x="-28834" y="261733"/>
                  <a:pt x="0" y="0"/>
                </a:cubicBezTo>
                <a:close/>
              </a:path>
            </a:pathLst>
          </a:custGeom>
          <a:noFill/>
          <a:ln w="19050">
            <a:solidFill>
              <a:schemeClr val="tx1">
                <a:lumMod val="75000"/>
                <a:lumOff val="25000"/>
              </a:schemeClr>
            </a:solidFill>
            <a:extLst>
              <a:ext uri="{C807C97D-BFC1-408E-A445-0C87EB9F89A2}">
                <ask:lineSketchStyleProps xmlns:ask="http://schemas.microsoft.com/office/drawing/2018/sketchyshapes" sd="1617256088">
                  <a:prstGeom prst="rect">
                    <a:avLst/>
                  </a:prstGeom>
                  <ask:type>
                    <ask:lineSketchFreehand/>
                  </ask:type>
                </ask:lineSketchStyleProps>
              </a:ext>
            </a:extLst>
          </a:ln>
        </p:spPr>
        <p:txBody>
          <a:bodyPr wrap="square" lIns="228600" tIns="228600" rIns="228600" bIns="228600" rtlCol="0" anchor="t" anchorCtr="0">
            <a:noAutofit/>
          </a:bodyPr>
          <a:lstStyle/>
          <a:p>
            <a:pPr algn="ctr"/>
            <a:r>
              <a:rPr lang="en-US" sz="2000" dirty="0">
                <a:latin typeface="Aptos" panose="020B0004020202020204" pitchFamily="34" charset="0"/>
              </a:rPr>
              <a:t>When asked “how did this come to be” – what do you say?</a:t>
            </a:r>
          </a:p>
          <a:p>
            <a:r>
              <a:rPr lang="en-US" sz="2000" dirty="0">
                <a:latin typeface="Aptos" panose="020B0004020202020204" pitchFamily="34" charset="0"/>
              </a:rPr>
              <a:t> </a:t>
            </a:r>
          </a:p>
        </p:txBody>
      </p:sp>
      <p:pic>
        <p:nvPicPr>
          <p:cNvPr id="14" name="Picture 13" descr="An illustration of a crystal ball with a city inside">
            <a:extLst>
              <a:ext uri="{FF2B5EF4-FFF2-40B4-BE49-F238E27FC236}">
                <a16:creationId xmlns:a16="http://schemas.microsoft.com/office/drawing/2014/main" id="{73B77CD1-A2E5-AE46-3DB7-96952BA4646A}"/>
              </a:ext>
            </a:extLst>
          </p:cNvPr>
          <p:cNvPicPr>
            <a:picLocks noChangeAspect="1"/>
          </p:cNvPicPr>
          <p:nvPr/>
        </p:nvPicPr>
        <p:blipFill rotWithShape="1">
          <a:blip r:embed="rId5"/>
          <a:srcRect l="24951" t="24479" r="28057" b="20132"/>
          <a:stretch/>
        </p:blipFill>
        <p:spPr>
          <a:xfrm>
            <a:off x="9907746" y="4087020"/>
            <a:ext cx="1736115" cy="2046311"/>
          </a:xfrm>
          <a:prstGeom prst="rect">
            <a:avLst/>
          </a:prstGeom>
        </p:spPr>
      </p:pic>
    </p:spTree>
    <p:extLst>
      <p:ext uri="{BB962C8B-B14F-4D97-AF65-F5344CB8AC3E}">
        <p14:creationId xmlns:p14="http://schemas.microsoft.com/office/powerpoint/2010/main" val="632674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a:extLst>
              <a:ext uri="{FF2B5EF4-FFF2-40B4-BE49-F238E27FC236}">
                <a16:creationId xmlns:a16="http://schemas.microsoft.com/office/drawing/2014/main" id="{0967BD6D-FAD6-1FF3-A17B-2F2A2070E5DF}"/>
              </a:ext>
            </a:extLst>
          </p:cNvPr>
          <p:cNvSpPr/>
          <p:nvPr/>
        </p:nvSpPr>
        <p:spPr>
          <a:xfrm>
            <a:off x="5946865" y="1433549"/>
            <a:ext cx="3670663" cy="3616880"/>
          </a:xfrm>
          <a:custGeom>
            <a:avLst/>
            <a:gdLst>
              <a:gd name="connsiteX0" fmla="*/ 602825 w 3670663"/>
              <a:gd name="connsiteY0" fmla="*/ 0 h 3616880"/>
              <a:gd name="connsiteX1" fmla="*/ 1169778 w 3670663"/>
              <a:gd name="connsiteY1" fmla="*/ 0 h 3616880"/>
              <a:gd name="connsiteX2" fmla="*/ 1712081 w 3670663"/>
              <a:gd name="connsiteY2" fmla="*/ 0 h 3616880"/>
              <a:gd name="connsiteX3" fmla="*/ 2254384 w 3670663"/>
              <a:gd name="connsiteY3" fmla="*/ 0 h 3616880"/>
              <a:gd name="connsiteX4" fmla="*/ 3067838 w 3670663"/>
              <a:gd name="connsiteY4" fmla="*/ 0 h 3616880"/>
              <a:gd name="connsiteX5" fmla="*/ 3670663 w 3670663"/>
              <a:gd name="connsiteY5" fmla="*/ 602825 h 3616880"/>
              <a:gd name="connsiteX6" fmla="*/ 3670663 w 3670663"/>
              <a:gd name="connsiteY6" fmla="*/ 1115214 h 3616880"/>
              <a:gd name="connsiteX7" fmla="*/ 3670663 w 3670663"/>
              <a:gd name="connsiteY7" fmla="*/ 1748166 h 3616880"/>
              <a:gd name="connsiteX8" fmla="*/ 3670663 w 3670663"/>
              <a:gd name="connsiteY8" fmla="*/ 2260555 h 3616880"/>
              <a:gd name="connsiteX9" fmla="*/ 3670663 w 3670663"/>
              <a:gd name="connsiteY9" fmla="*/ 2893507 h 3616880"/>
              <a:gd name="connsiteX10" fmla="*/ 3670663 w 3670663"/>
              <a:gd name="connsiteY10" fmla="*/ 3616880 h 3616880"/>
              <a:gd name="connsiteX11" fmla="*/ 3670663 w 3670663"/>
              <a:gd name="connsiteY11" fmla="*/ 3616880 h 3616880"/>
              <a:gd name="connsiteX12" fmla="*/ 3169006 w 3670663"/>
              <a:gd name="connsiteY12" fmla="*/ 3616880 h 3616880"/>
              <a:gd name="connsiteX13" fmla="*/ 2593935 w 3670663"/>
              <a:gd name="connsiteY13" fmla="*/ 3616880 h 3616880"/>
              <a:gd name="connsiteX14" fmla="*/ 1908745 w 3670663"/>
              <a:gd name="connsiteY14" fmla="*/ 3616880 h 3616880"/>
              <a:gd name="connsiteX15" fmla="*/ 1370381 w 3670663"/>
              <a:gd name="connsiteY15" fmla="*/ 3616880 h 3616880"/>
              <a:gd name="connsiteX16" fmla="*/ 868724 w 3670663"/>
              <a:gd name="connsiteY16" fmla="*/ 3616880 h 3616880"/>
              <a:gd name="connsiteX17" fmla="*/ 0 w 3670663"/>
              <a:gd name="connsiteY17" fmla="*/ 3616880 h 3616880"/>
              <a:gd name="connsiteX18" fmla="*/ 0 w 3670663"/>
              <a:gd name="connsiteY18" fmla="*/ 3616880 h 3616880"/>
              <a:gd name="connsiteX19" fmla="*/ 0 w 3670663"/>
              <a:gd name="connsiteY19" fmla="*/ 2983928 h 3616880"/>
              <a:gd name="connsiteX20" fmla="*/ 0 w 3670663"/>
              <a:gd name="connsiteY20" fmla="*/ 2471539 h 3616880"/>
              <a:gd name="connsiteX21" fmla="*/ 0 w 3670663"/>
              <a:gd name="connsiteY21" fmla="*/ 1808447 h 3616880"/>
              <a:gd name="connsiteX22" fmla="*/ 0 w 3670663"/>
              <a:gd name="connsiteY22" fmla="*/ 1205636 h 3616880"/>
              <a:gd name="connsiteX23" fmla="*/ 0 w 3670663"/>
              <a:gd name="connsiteY23" fmla="*/ 602825 h 3616880"/>
              <a:gd name="connsiteX24" fmla="*/ 602825 w 3670663"/>
              <a:gd name="connsiteY24" fmla="*/ 0 h 361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70663" h="3616880" fill="none" extrusionOk="0">
                <a:moveTo>
                  <a:pt x="602825" y="0"/>
                </a:moveTo>
                <a:cubicBezTo>
                  <a:pt x="823910" y="23584"/>
                  <a:pt x="951532" y="-23950"/>
                  <a:pt x="1169778" y="0"/>
                </a:cubicBezTo>
                <a:cubicBezTo>
                  <a:pt x="1388024" y="23950"/>
                  <a:pt x="1543378" y="-11062"/>
                  <a:pt x="1712081" y="0"/>
                </a:cubicBezTo>
                <a:cubicBezTo>
                  <a:pt x="1880784" y="11062"/>
                  <a:pt x="2085731" y="-17024"/>
                  <a:pt x="2254384" y="0"/>
                </a:cubicBezTo>
                <a:cubicBezTo>
                  <a:pt x="2423037" y="17024"/>
                  <a:pt x="2824224" y="26597"/>
                  <a:pt x="3067838" y="0"/>
                </a:cubicBezTo>
                <a:cubicBezTo>
                  <a:pt x="3437165" y="12738"/>
                  <a:pt x="3684322" y="315903"/>
                  <a:pt x="3670663" y="602825"/>
                </a:cubicBezTo>
                <a:cubicBezTo>
                  <a:pt x="3680934" y="797732"/>
                  <a:pt x="3666539" y="914054"/>
                  <a:pt x="3670663" y="1115214"/>
                </a:cubicBezTo>
                <a:cubicBezTo>
                  <a:pt x="3674787" y="1316374"/>
                  <a:pt x="3670778" y="1482030"/>
                  <a:pt x="3670663" y="1748166"/>
                </a:cubicBezTo>
                <a:cubicBezTo>
                  <a:pt x="3670548" y="2014302"/>
                  <a:pt x="3680762" y="2145956"/>
                  <a:pt x="3670663" y="2260555"/>
                </a:cubicBezTo>
                <a:cubicBezTo>
                  <a:pt x="3660564" y="2375154"/>
                  <a:pt x="3640639" y="2740803"/>
                  <a:pt x="3670663" y="2893507"/>
                </a:cubicBezTo>
                <a:cubicBezTo>
                  <a:pt x="3700687" y="3046211"/>
                  <a:pt x="3659249" y="3449293"/>
                  <a:pt x="3670663" y="3616880"/>
                </a:cubicBezTo>
                <a:lnTo>
                  <a:pt x="3670663" y="3616880"/>
                </a:lnTo>
                <a:cubicBezTo>
                  <a:pt x="3497219" y="3627810"/>
                  <a:pt x="3415617" y="3594658"/>
                  <a:pt x="3169006" y="3616880"/>
                </a:cubicBezTo>
                <a:cubicBezTo>
                  <a:pt x="2922395" y="3639102"/>
                  <a:pt x="2714443" y="3605010"/>
                  <a:pt x="2593935" y="3616880"/>
                </a:cubicBezTo>
                <a:cubicBezTo>
                  <a:pt x="2473427" y="3628750"/>
                  <a:pt x="2134159" y="3624278"/>
                  <a:pt x="1908745" y="3616880"/>
                </a:cubicBezTo>
                <a:cubicBezTo>
                  <a:pt x="1683331" y="3609483"/>
                  <a:pt x="1639383" y="3606836"/>
                  <a:pt x="1370381" y="3616880"/>
                </a:cubicBezTo>
                <a:cubicBezTo>
                  <a:pt x="1101379" y="3626924"/>
                  <a:pt x="1073240" y="3627700"/>
                  <a:pt x="868724" y="3616880"/>
                </a:cubicBezTo>
                <a:cubicBezTo>
                  <a:pt x="664208" y="3606060"/>
                  <a:pt x="424180" y="3619021"/>
                  <a:pt x="0" y="3616880"/>
                </a:cubicBezTo>
                <a:lnTo>
                  <a:pt x="0" y="3616880"/>
                </a:lnTo>
                <a:cubicBezTo>
                  <a:pt x="-11922" y="3395178"/>
                  <a:pt x="29796" y="3160640"/>
                  <a:pt x="0" y="2983928"/>
                </a:cubicBezTo>
                <a:cubicBezTo>
                  <a:pt x="-29796" y="2807216"/>
                  <a:pt x="-8459" y="2721141"/>
                  <a:pt x="0" y="2471539"/>
                </a:cubicBezTo>
                <a:cubicBezTo>
                  <a:pt x="8459" y="2221937"/>
                  <a:pt x="-19400" y="2124221"/>
                  <a:pt x="0" y="1808447"/>
                </a:cubicBezTo>
                <a:cubicBezTo>
                  <a:pt x="19400" y="1492673"/>
                  <a:pt x="9536" y="1352613"/>
                  <a:pt x="0" y="1205636"/>
                </a:cubicBezTo>
                <a:cubicBezTo>
                  <a:pt x="-9536" y="1058659"/>
                  <a:pt x="25667" y="877239"/>
                  <a:pt x="0" y="602825"/>
                </a:cubicBezTo>
                <a:cubicBezTo>
                  <a:pt x="-79720" y="284616"/>
                  <a:pt x="249123" y="76077"/>
                  <a:pt x="602825" y="0"/>
                </a:cubicBezTo>
                <a:close/>
              </a:path>
              <a:path w="3670663" h="3616880" stroke="0" extrusionOk="0">
                <a:moveTo>
                  <a:pt x="602825" y="0"/>
                </a:moveTo>
                <a:cubicBezTo>
                  <a:pt x="772034" y="9588"/>
                  <a:pt x="964674" y="15923"/>
                  <a:pt x="1194428" y="0"/>
                </a:cubicBezTo>
                <a:cubicBezTo>
                  <a:pt x="1424182" y="-15923"/>
                  <a:pt x="1528682" y="-1152"/>
                  <a:pt x="1736731" y="0"/>
                </a:cubicBezTo>
                <a:cubicBezTo>
                  <a:pt x="1944780" y="1152"/>
                  <a:pt x="2138452" y="7846"/>
                  <a:pt x="2402284" y="0"/>
                </a:cubicBezTo>
                <a:cubicBezTo>
                  <a:pt x="2666116" y="-7846"/>
                  <a:pt x="2810894" y="7671"/>
                  <a:pt x="3067838" y="0"/>
                </a:cubicBezTo>
                <a:cubicBezTo>
                  <a:pt x="3414658" y="6636"/>
                  <a:pt x="3732943" y="277282"/>
                  <a:pt x="3670663" y="602825"/>
                </a:cubicBezTo>
                <a:cubicBezTo>
                  <a:pt x="3679427" y="766470"/>
                  <a:pt x="3669327" y="963021"/>
                  <a:pt x="3670663" y="1175495"/>
                </a:cubicBezTo>
                <a:cubicBezTo>
                  <a:pt x="3672000" y="1387969"/>
                  <a:pt x="3691413" y="1543643"/>
                  <a:pt x="3670663" y="1838588"/>
                </a:cubicBezTo>
                <a:cubicBezTo>
                  <a:pt x="3649913" y="2133533"/>
                  <a:pt x="3680632" y="2200847"/>
                  <a:pt x="3670663" y="2501680"/>
                </a:cubicBezTo>
                <a:cubicBezTo>
                  <a:pt x="3660694" y="2802513"/>
                  <a:pt x="3697082" y="3196568"/>
                  <a:pt x="3670663" y="3616880"/>
                </a:cubicBezTo>
                <a:lnTo>
                  <a:pt x="3670663" y="3616880"/>
                </a:lnTo>
                <a:cubicBezTo>
                  <a:pt x="3407474" y="3617153"/>
                  <a:pt x="3217640" y="3586014"/>
                  <a:pt x="2985473" y="3616880"/>
                </a:cubicBezTo>
                <a:cubicBezTo>
                  <a:pt x="2753306" y="3647747"/>
                  <a:pt x="2618704" y="3610918"/>
                  <a:pt x="2336989" y="3616880"/>
                </a:cubicBezTo>
                <a:cubicBezTo>
                  <a:pt x="2055274" y="3622842"/>
                  <a:pt x="2033213" y="3594707"/>
                  <a:pt x="1835332" y="3616880"/>
                </a:cubicBezTo>
                <a:cubicBezTo>
                  <a:pt x="1637451" y="3639053"/>
                  <a:pt x="1383026" y="3643332"/>
                  <a:pt x="1223554" y="3616880"/>
                </a:cubicBezTo>
                <a:cubicBezTo>
                  <a:pt x="1064082" y="3590428"/>
                  <a:pt x="734232" y="3602200"/>
                  <a:pt x="611777" y="3616880"/>
                </a:cubicBezTo>
                <a:cubicBezTo>
                  <a:pt x="489322" y="3631560"/>
                  <a:pt x="219587" y="3618880"/>
                  <a:pt x="0" y="3616880"/>
                </a:cubicBezTo>
                <a:lnTo>
                  <a:pt x="0" y="3616880"/>
                </a:lnTo>
                <a:cubicBezTo>
                  <a:pt x="-24330" y="3389426"/>
                  <a:pt x="-28697" y="3210117"/>
                  <a:pt x="0" y="2983928"/>
                </a:cubicBezTo>
                <a:cubicBezTo>
                  <a:pt x="28697" y="2757739"/>
                  <a:pt x="-5292" y="2654766"/>
                  <a:pt x="0" y="2381117"/>
                </a:cubicBezTo>
                <a:cubicBezTo>
                  <a:pt x="5292" y="2107468"/>
                  <a:pt x="1468" y="2041366"/>
                  <a:pt x="0" y="1868728"/>
                </a:cubicBezTo>
                <a:cubicBezTo>
                  <a:pt x="-1468" y="1696090"/>
                  <a:pt x="-10545" y="1442414"/>
                  <a:pt x="0" y="1326198"/>
                </a:cubicBezTo>
                <a:cubicBezTo>
                  <a:pt x="10545" y="1209982"/>
                  <a:pt x="27517" y="936188"/>
                  <a:pt x="0" y="602825"/>
                </a:cubicBezTo>
                <a:cubicBezTo>
                  <a:pt x="48409" y="259651"/>
                  <a:pt x="274700" y="45640"/>
                  <a:pt x="602825" y="0"/>
                </a:cubicBezTo>
                <a:close/>
              </a:path>
            </a:pathLst>
          </a:custGeom>
          <a:solidFill>
            <a:srgbClr val="FFFFF0"/>
          </a:solidFill>
          <a:ln>
            <a:extLst>
              <a:ext uri="{C807C97D-BFC1-408E-A445-0C87EB9F89A2}">
                <ask:lineSketchStyleProps xmlns:ask="http://schemas.microsoft.com/office/drawing/2018/sketchyshapes" sd="1219033472">
                  <a:prstGeom prst="round2Same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tx1">
                    <a:lumMod val="75000"/>
                    <a:lumOff val="25000"/>
                  </a:schemeClr>
                </a:solidFill>
                <a:latin typeface="Aptos" panose="020B0004020202020204" pitchFamily="34" charset="0"/>
              </a:rPr>
              <a:t>How far </a:t>
            </a:r>
            <a:r>
              <a:rPr lang="en-US" dirty="0">
                <a:solidFill>
                  <a:schemeClr val="tx1">
                    <a:lumMod val="75000"/>
                    <a:lumOff val="25000"/>
                  </a:schemeClr>
                </a:solidFill>
                <a:latin typeface="Aptos" panose="020B0004020202020204" pitchFamily="34" charset="0"/>
              </a:rPr>
              <a:t>do people have to travel to get to daily destinations (work, school, groceries, etc.)?</a:t>
            </a:r>
            <a:endParaRPr lang="en-US" dirty="0">
              <a:latin typeface="Aptos" panose="020B0004020202020204" pitchFamily="34" charset="0"/>
            </a:endParaRPr>
          </a:p>
        </p:txBody>
      </p:sp>
      <p:sp>
        <p:nvSpPr>
          <p:cNvPr id="9" name="Round Same Side Corner Rectangle 8">
            <a:extLst>
              <a:ext uri="{FF2B5EF4-FFF2-40B4-BE49-F238E27FC236}">
                <a16:creationId xmlns:a16="http://schemas.microsoft.com/office/drawing/2014/main" id="{B6411AAE-4C1D-9A00-FEF5-CF2EEC496BEC}"/>
              </a:ext>
            </a:extLst>
          </p:cNvPr>
          <p:cNvSpPr/>
          <p:nvPr/>
        </p:nvSpPr>
        <p:spPr>
          <a:xfrm>
            <a:off x="378822" y="1433549"/>
            <a:ext cx="3670663" cy="3616880"/>
          </a:xfrm>
          <a:custGeom>
            <a:avLst/>
            <a:gdLst>
              <a:gd name="connsiteX0" fmla="*/ 602825 w 3670663"/>
              <a:gd name="connsiteY0" fmla="*/ 0 h 3616880"/>
              <a:gd name="connsiteX1" fmla="*/ 1169778 w 3670663"/>
              <a:gd name="connsiteY1" fmla="*/ 0 h 3616880"/>
              <a:gd name="connsiteX2" fmla="*/ 1712081 w 3670663"/>
              <a:gd name="connsiteY2" fmla="*/ 0 h 3616880"/>
              <a:gd name="connsiteX3" fmla="*/ 2254384 w 3670663"/>
              <a:gd name="connsiteY3" fmla="*/ 0 h 3616880"/>
              <a:gd name="connsiteX4" fmla="*/ 3067838 w 3670663"/>
              <a:gd name="connsiteY4" fmla="*/ 0 h 3616880"/>
              <a:gd name="connsiteX5" fmla="*/ 3670663 w 3670663"/>
              <a:gd name="connsiteY5" fmla="*/ 602825 h 3616880"/>
              <a:gd name="connsiteX6" fmla="*/ 3670663 w 3670663"/>
              <a:gd name="connsiteY6" fmla="*/ 1115214 h 3616880"/>
              <a:gd name="connsiteX7" fmla="*/ 3670663 w 3670663"/>
              <a:gd name="connsiteY7" fmla="*/ 1748166 h 3616880"/>
              <a:gd name="connsiteX8" fmla="*/ 3670663 w 3670663"/>
              <a:gd name="connsiteY8" fmla="*/ 2260555 h 3616880"/>
              <a:gd name="connsiteX9" fmla="*/ 3670663 w 3670663"/>
              <a:gd name="connsiteY9" fmla="*/ 2893507 h 3616880"/>
              <a:gd name="connsiteX10" fmla="*/ 3670663 w 3670663"/>
              <a:gd name="connsiteY10" fmla="*/ 3616880 h 3616880"/>
              <a:gd name="connsiteX11" fmla="*/ 3670663 w 3670663"/>
              <a:gd name="connsiteY11" fmla="*/ 3616880 h 3616880"/>
              <a:gd name="connsiteX12" fmla="*/ 3169006 w 3670663"/>
              <a:gd name="connsiteY12" fmla="*/ 3616880 h 3616880"/>
              <a:gd name="connsiteX13" fmla="*/ 2593935 w 3670663"/>
              <a:gd name="connsiteY13" fmla="*/ 3616880 h 3616880"/>
              <a:gd name="connsiteX14" fmla="*/ 1908745 w 3670663"/>
              <a:gd name="connsiteY14" fmla="*/ 3616880 h 3616880"/>
              <a:gd name="connsiteX15" fmla="*/ 1370381 w 3670663"/>
              <a:gd name="connsiteY15" fmla="*/ 3616880 h 3616880"/>
              <a:gd name="connsiteX16" fmla="*/ 868724 w 3670663"/>
              <a:gd name="connsiteY16" fmla="*/ 3616880 h 3616880"/>
              <a:gd name="connsiteX17" fmla="*/ 0 w 3670663"/>
              <a:gd name="connsiteY17" fmla="*/ 3616880 h 3616880"/>
              <a:gd name="connsiteX18" fmla="*/ 0 w 3670663"/>
              <a:gd name="connsiteY18" fmla="*/ 3616880 h 3616880"/>
              <a:gd name="connsiteX19" fmla="*/ 0 w 3670663"/>
              <a:gd name="connsiteY19" fmla="*/ 2983928 h 3616880"/>
              <a:gd name="connsiteX20" fmla="*/ 0 w 3670663"/>
              <a:gd name="connsiteY20" fmla="*/ 2471539 h 3616880"/>
              <a:gd name="connsiteX21" fmla="*/ 0 w 3670663"/>
              <a:gd name="connsiteY21" fmla="*/ 1808447 h 3616880"/>
              <a:gd name="connsiteX22" fmla="*/ 0 w 3670663"/>
              <a:gd name="connsiteY22" fmla="*/ 1205636 h 3616880"/>
              <a:gd name="connsiteX23" fmla="*/ 0 w 3670663"/>
              <a:gd name="connsiteY23" fmla="*/ 602825 h 3616880"/>
              <a:gd name="connsiteX24" fmla="*/ 602825 w 3670663"/>
              <a:gd name="connsiteY24" fmla="*/ 0 h 361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70663" h="3616880" fill="none" extrusionOk="0">
                <a:moveTo>
                  <a:pt x="602825" y="0"/>
                </a:moveTo>
                <a:cubicBezTo>
                  <a:pt x="823910" y="23584"/>
                  <a:pt x="951532" y="-23950"/>
                  <a:pt x="1169778" y="0"/>
                </a:cubicBezTo>
                <a:cubicBezTo>
                  <a:pt x="1388024" y="23950"/>
                  <a:pt x="1543378" y="-11062"/>
                  <a:pt x="1712081" y="0"/>
                </a:cubicBezTo>
                <a:cubicBezTo>
                  <a:pt x="1880784" y="11062"/>
                  <a:pt x="2085731" y="-17024"/>
                  <a:pt x="2254384" y="0"/>
                </a:cubicBezTo>
                <a:cubicBezTo>
                  <a:pt x="2423037" y="17024"/>
                  <a:pt x="2824224" y="26597"/>
                  <a:pt x="3067838" y="0"/>
                </a:cubicBezTo>
                <a:cubicBezTo>
                  <a:pt x="3437165" y="12738"/>
                  <a:pt x="3684322" y="315903"/>
                  <a:pt x="3670663" y="602825"/>
                </a:cubicBezTo>
                <a:cubicBezTo>
                  <a:pt x="3680934" y="797732"/>
                  <a:pt x="3666539" y="914054"/>
                  <a:pt x="3670663" y="1115214"/>
                </a:cubicBezTo>
                <a:cubicBezTo>
                  <a:pt x="3674787" y="1316374"/>
                  <a:pt x="3670778" y="1482030"/>
                  <a:pt x="3670663" y="1748166"/>
                </a:cubicBezTo>
                <a:cubicBezTo>
                  <a:pt x="3670548" y="2014302"/>
                  <a:pt x="3680762" y="2145956"/>
                  <a:pt x="3670663" y="2260555"/>
                </a:cubicBezTo>
                <a:cubicBezTo>
                  <a:pt x="3660564" y="2375154"/>
                  <a:pt x="3640639" y="2740803"/>
                  <a:pt x="3670663" y="2893507"/>
                </a:cubicBezTo>
                <a:cubicBezTo>
                  <a:pt x="3700687" y="3046211"/>
                  <a:pt x="3659249" y="3449293"/>
                  <a:pt x="3670663" y="3616880"/>
                </a:cubicBezTo>
                <a:lnTo>
                  <a:pt x="3670663" y="3616880"/>
                </a:lnTo>
                <a:cubicBezTo>
                  <a:pt x="3497219" y="3627810"/>
                  <a:pt x="3415617" y="3594658"/>
                  <a:pt x="3169006" y="3616880"/>
                </a:cubicBezTo>
                <a:cubicBezTo>
                  <a:pt x="2922395" y="3639102"/>
                  <a:pt x="2714443" y="3605010"/>
                  <a:pt x="2593935" y="3616880"/>
                </a:cubicBezTo>
                <a:cubicBezTo>
                  <a:pt x="2473427" y="3628750"/>
                  <a:pt x="2134159" y="3624278"/>
                  <a:pt x="1908745" y="3616880"/>
                </a:cubicBezTo>
                <a:cubicBezTo>
                  <a:pt x="1683331" y="3609483"/>
                  <a:pt x="1639383" y="3606836"/>
                  <a:pt x="1370381" y="3616880"/>
                </a:cubicBezTo>
                <a:cubicBezTo>
                  <a:pt x="1101379" y="3626924"/>
                  <a:pt x="1073240" y="3627700"/>
                  <a:pt x="868724" y="3616880"/>
                </a:cubicBezTo>
                <a:cubicBezTo>
                  <a:pt x="664208" y="3606060"/>
                  <a:pt x="424180" y="3619021"/>
                  <a:pt x="0" y="3616880"/>
                </a:cubicBezTo>
                <a:lnTo>
                  <a:pt x="0" y="3616880"/>
                </a:lnTo>
                <a:cubicBezTo>
                  <a:pt x="-11922" y="3395178"/>
                  <a:pt x="29796" y="3160640"/>
                  <a:pt x="0" y="2983928"/>
                </a:cubicBezTo>
                <a:cubicBezTo>
                  <a:pt x="-29796" y="2807216"/>
                  <a:pt x="-8459" y="2721141"/>
                  <a:pt x="0" y="2471539"/>
                </a:cubicBezTo>
                <a:cubicBezTo>
                  <a:pt x="8459" y="2221937"/>
                  <a:pt x="-19400" y="2124221"/>
                  <a:pt x="0" y="1808447"/>
                </a:cubicBezTo>
                <a:cubicBezTo>
                  <a:pt x="19400" y="1492673"/>
                  <a:pt x="9536" y="1352613"/>
                  <a:pt x="0" y="1205636"/>
                </a:cubicBezTo>
                <a:cubicBezTo>
                  <a:pt x="-9536" y="1058659"/>
                  <a:pt x="25667" y="877239"/>
                  <a:pt x="0" y="602825"/>
                </a:cubicBezTo>
                <a:cubicBezTo>
                  <a:pt x="-79720" y="284616"/>
                  <a:pt x="249123" y="76077"/>
                  <a:pt x="602825" y="0"/>
                </a:cubicBezTo>
                <a:close/>
              </a:path>
              <a:path w="3670663" h="3616880" stroke="0" extrusionOk="0">
                <a:moveTo>
                  <a:pt x="602825" y="0"/>
                </a:moveTo>
                <a:cubicBezTo>
                  <a:pt x="772034" y="9588"/>
                  <a:pt x="964674" y="15923"/>
                  <a:pt x="1194428" y="0"/>
                </a:cubicBezTo>
                <a:cubicBezTo>
                  <a:pt x="1424182" y="-15923"/>
                  <a:pt x="1528682" y="-1152"/>
                  <a:pt x="1736731" y="0"/>
                </a:cubicBezTo>
                <a:cubicBezTo>
                  <a:pt x="1944780" y="1152"/>
                  <a:pt x="2138452" y="7846"/>
                  <a:pt x="2402284" y="0"/>
                </a:cubicBezTo>
                <a:cubicBezTo>
                  <a:pt x="2666116" y="-7846"/>
                  <a:pt x="2810894" y="7671"/>
                  <a:pt x="3067838" y="0"/>
                </a:cubicBezTo>
                <a:cubicBezTo>
                  <a:pt x="3414658" y="6636"/>
                  <a:pt x="3732943" y="277282"/>
                  <a:pt x="3670663" y="602825"/>
                </a:cubicBezTo>
                <a:cubicBezTo>
                  <a:pt x="3679427" y="766470"/>
                  <a:pt x="3669327" y="963021"/>
                  <a:pt x="3670663" y="1175495"/>
                </a:cubicBezTo>
                <a:cubicBezTo>
                  <a:pt x="3672000" y="1387969"/>
                  <a:pt x="3691413" y="1543643"/>
                  <a:pt x="3670663" y="1838588"/>
                </a:cubicBezTo>
                <a:cubicBezTo>
                  <a:pt x="3649913" y="2133533"/>
                  <a:pt x="3680632" y="2200847"/>
                  <a:pt x="3670663" y="2501680"/>
                </a:cubicBezTo>
                <a:cubicBezTo>
                  <a:pt x="3660694" y="2802513"/>
                  <a:pt x="3697082" y="3196568"/>
                  <a:pt x="3670663" y="3616880"/>
                </a:cubicBezTo>
                <a:lnTo>
                  <a:pt x="3670663" y="3616880"/>
                </a:lnTo>
                <a:cubicBezTo>
                  <a:pt x="3407474" y="3617153"/>
                  <a:pt x="3217640" y="3586014"/>
                  <a:pt x="2985473" y="3616880"/>
                </a:cubicBezTo>
                <a:cubicBezTo>
                  <a:pt x="2753306" y="3647747"/>
                  <a:pt x="2618704" y="3610918"/>
                  <a:pt x="2336989" y="3616880"/>
                </a:cubicBezTo>
                <a:cubicBezTo>
                  <a:pt x="2055274" y="3622842"/>
                  <a:pt x="2033213" y="3594707"/>
                  <a:pt x="1835332" y="3616880"/>
                </a:cubicBezTo>
                <a:cubicBezTo>
                  <a:pt x="1637451" y="3639053"/>
                  <a:pt x="1383026" y="3643332"/>
                  <a:pt x="1223554" y="3616880"/>
                </a:cubicBezTo>
                <a:cubicBezTo>
                  <a:pt x="1064082" y="3590428"/>
                  <a:pt x="734232" y="3602200"/>
                  <a:pt x="611777" y="3616880"/>
                </a:cubicBezTo>
                <a:cubicBezTo>
                  <a:pt x="489322" y="3631560"/>
                  <a:pt x="219587" y="3618880"/>
                  <a:pt x="0" y="3616880"/>
                </a:cubicBezTo>
                <a:lnTo>
                  <a:pt x="0" y="3616880"/>
                </a:lnTo>
                <a:cubicBezTo>
                  <a:pt x="-24330" y="3389426"/>
                  <a:pt x="-28697" y="3210117"/>
                  <a:pt x="0" y="2983928"/>
                </a:cubicBezTo>
                <a:cubicBezTo>
                  <a:pt x="28697" y="2757739"/>
                  <a:pt x="-5292" y="2654766"/>
                  <a:pt x="0" y="2381117"/>
                </a:cubicBezTo>
                <a:cubicBezTo>
                  <a:pt x="5292" y="2107468"/>
                  <a:pt x="1468" y="2041366"/>
                  <a:pt x="0" y="1868728"/>
                </a:cubicBezTo>
                <a:cubicBezTo>
                  <a:pt x="-1468" y="1696090"/>
                  <a:pt x="-10545" y="1442414"/>
                  <a:pt x="0" y="1326198"/>
                </a:cubicBezTo>
                <a:cubicBezTo>
                  <a:pt x="10545" y="1209982"/>
                  <a:pt x="27517" y="936188"/>
                  <a:pt x="0" y="602825"/>
                </a:cubicBezTo>
                <a:cubicBezTo>
                  <a:pt x="48409" y="259651"/>
                  <a:pt x="274700" y="45640"/>
                  <a:pt x="602825" y="0"/>
                </a:cubicBezTo>
                <a:close/>
              </a:path>
            </a:pathLst>
          </a:custGeom>
          <a:solidFill>
            <a:srgbClr val="FFFFF0"/>
          </a:solidFill>
          <a:ln>
            <a:extLst>
              <a:ext uri="{C807C97D-BFC1-408E-A445-0C87EB9F89A2}">
                <ask:lineSketchStyleProps xmlns:ask="http://schemas.microsoft.com/office/drawing/2018/sketchyshapes" sd="1219033472">
                  <a:prstGeom prst="round2Same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tx1">
                    <a:lumMod val="75000"/>
                    <a:lumOff val="25000"/>
                  </a:schemeClr>
                </a:solidFill>
                <a:latin typeface="Aptos" panose="020B0004020202020204" pitchFamily="34" charset="0"/>
              </a:rPr>
              <a:t>Who </a:t>
            </a:r>
            <a:r>
              <a:rPr lang="en-US" dirty="0">
                <a:solidFill>
                  <a:schemeClr val="tx1">
                    <a:lumMod val="75000"/>
                    <a:lumOff val="25000"/>
                  </a:schemeClr>
                </a:solidFill>
                <a:latin typeface="Aptos" panose="020B0004020202020204" pitchFamily="34" charset="0"/>
              </a:rPr>
              <a:t>lives in your ideal future neighborhood? </a:t>
            </a:r>
          </a:p>
        </p:txBody>
      </p:sp>
      <p:sp>
        <p:nvSpPr>
          <p:cNvPr id="21" name="Title 1">
            <a:extLst>
              <a:ext uri="{FF2B5EF4-FFF2-40B4-BE49-F238E27FC236}">
                <a16:creationId xmlns:a16="http://schemas.microsoft.com/office/drawing/2014/main" id="{FB04D04B-05C4-A32C-5726-138FED68F51B}"/>
              </a:ext>
            </a:extLst>
          </p:cNvPr>
          <p:cNvSpPr>
            <a:spLocks noGrp="1"/>
          </p:cNvSpPr>
          <p:nvPr>
            <p:ph type="title"/>
          </p:nvPr>
        </p:nvSpPr>
        <p:spPr>
          <a:xfrm>
            <a:off x="251926" y="253159"/>
            <a:ext cx="11663265" cy="920734"/>
          </a:xfrm>
          <a:solidFill>
            <a:srgbClr val="009192"/>
          </a:solidFill>
        </p:spPr>
        <p:txBody>
          <a:bodyPr lIns="548640">
            <a:normAutofit/>
          </a:bodyPr>
          <a:lstStyle/>
          <a:p>
            <a:r>
              <a:rPr lang="en-US" sz="3200" dirty="0">
                <a:solidFill>
                  <a:schemeClr val="bg1"/>
                </a:solidFill>
              </a:rPr>
              <a:t>How did housing shape our future?</a:t>
            </a:r>
          </a:p>
        </p:txBody>
      </p:sp>
      <p:pic>
        <p:nvPicPr>
          <p:cNvPr id="22" name="Picture 21">
            <a:extLst>
              <a:ext uri="{FF2B5EF4-FFF2-40B4-BE49-F238E27FC236}">
                <a16:creationId xmlns:a16="http://schemas.microsoft.com/office/drawing/2014/main" id="{FB8DF31C-AAB8-B2C7-BB2B-F07A6A4ADB30}"/>
              </a:ext>
              <a:ext uri="{C183D7F6-B498-43B3-948B-1728B52AA6E4}">
                <adec:decorative xmlns:adec="http://schemas.microsoft.com/office/drawing/2017/decorative" val="1"/>
              </a:ext>
            </a:extLst>
          </p:cNvPr>
          <p:cNvPicPr>
            <a:picLocks noChangeAspect="1"/>
          </p:cNvPicPr>
          <p:nvPr/>
        </p:nvPicPr>
        <p:blipFill rotWithShape="1">
          <a:blip r:embed="rId3">
            <a:alphaModFix amt="27000"/>
          </a:blip>
          <a:srcRect l="51" t="60994" r="1" b="28386"/>
          <a:stretch/>
        </p:blipFill>
        <p:spPr>
          <a:xfrm>
            <a:off x="6907427" y="253158"/>
            <a:ext cx="5007763" cy="920735"/>
          </a:xfrm>
          <a:prstGeom prst="rect">
            <a:avLst/>
          </a:prstGeom>
        </p:spPr>
      </p:pic>
      <p:sp>
        <p:nvSpPr>
          <p:cNvPr id="3" name="Round Same Side Corner Rectangle 2">
            <a:extLst>
              <a:ext uri="{FF2B5EF4-FFF2-40B4-BE49-F238E27FC236}">
                <a16:creationId xmlns:a16="http://schemas.microsoft.com/office/drawing/2014/main" id="{FD03E174-C9AA-C06D-EA37-AFC506CF70A0}"/>
              </a:ext>
            </a:extLst>
          </p:cNvPr>
          <p:cNvSpPr/>
          <p:nvPr/>
        </p:nvSpPr>
        <p:spPr>
          <a:xfrm>
            <a:off x="2811779" y="2886791"/>
            <a:ext cx="3670663" cy="3616880"/>
          </a:xfrm>
          <a:custGeom>
            <a:avLst/>
            <a:gdLst>
              <a:gd name="connsiteX0" fmla="*/ 602825 w 3670663"/>
              <a:gd name="connsiteY0" fmla="*/ 0 h 3616880"/>
              <a:gd name="connsiteX1" fmla="*/ 1169778 w 3670663"/>
              <a:gd name="connsiteY1" fmla="*/ 0 h 3616880"/>
              <a:gd name="connsiteX2" fmla="*/ 1712081 w 3670663"/>
              <a:gd name="connsiteY2" fmla="*/ 0 h 3616880"/>
              <a:gd name="connsiteX3" fmla="*/ 2254384 w 3670663"/>
              <a:gd name="connsiteY3" fmla="*/ 0 h 3616880"/>
              <a:gd name="connsiteX4" fmla="*/ 3067838 w 3670663"/>
              <a:gd name="connsiteY4" fmla="*/ 0 h 3616880"/>
              <a:gd name="connsiteX5" fmla="*/ 3670663 w 3670663"/>
              <a:gd name="connsiteY5" fmla="*/ 602825 h 3616880"/>
              <a:gd name="connsiteX6" fmla="*/ 3670663 w 3670663"/>
              <a:gd name="connsiteY6" fmla="*/ 1115214 h 3616880"/>
              <a:gd name="connsiteX7" fmla="*/ 3670663 w 3670663"/>
              <a:gd name="connsiteY7" fmla="*/ 1748166 h 3616880"/>
              <a:gd name="connsiteX8" fmla="*/ 3670663 w 3670663"/>
              <a:gd name="connsiteY8" fmla="*/ 2260555 h 3616880"/>
              <a:gd name="connsiteX9" fmla="*/ 3670663 w 3670663"/>
              <a:gd name="connsiteY9" fmla="*/ 2893507 h 3616880"/>
              <a:gd name="connsiteX10" fmla="*/ 3670663 w 3670663"/>
              <a:gd name="connsiteY10" fmla="*/ 3616880 h 3616880"/>
              <a:gd name="connsiteX11" fmla="*/ 3670663 w 3670663"/>
              <a:gd name="connsiteY11" fmla="*/ 3616880 h 3616880"/>
              <a:gd name="connsiteX12" fmla="*/ 3169006 w 3670663"/>
              <a:gd name="connsiteY12" fmla="*/ 3616880 h 3616880"/>
              <a:gd name="connsiteX13" fmla="*/ 2593935 w 3670663"/>
              <a:gd name="connsiteY13" fmla="*/ 3616880 h 3616880"/>
              <a:gd name="connsiteX14" fmla="*/ 1908745 w 3670663"/>
              <a:gd name="connsiteY14" fmla="*/ 3616880 h 3616880"/>
              <a:gd name="connsiteX15" fmla="*/ 1370381 w 3670663"/>
              <a:gd name="connsiteY15" fmla="*/ 3616880 h 3616880"/>
              <a:gd name="connsiteX16" fmla="*/ 868724 w 3670663"/>
              <a:gd name="connsiteY16" fmla="*/ 3616880 h 3616880"/>
              <a:gd name="connsiteX17" fmla="*/ 0 w 3670663"/>
              <a:gd name="connsiteY17" fmla="*/ 3616880 h 3616880"/>
              <a:gd name="connsiteX18" fmla="*/ 0 w 3670663"/>
              <a:gd name="connsiteY18" fmla="*/ 3616880 h 3616880"/>
              <a:gd name="connsiteX19" fmla="*/ 0 w 3670663"/>
              <a:gd name="connsiteY19" fmla="*/ 2983928 h 3616880"/>
              <a:gd name="connsiteX20" fmla="*/ 0 w 3670663"/>
              <a:gd name="connsiteY20" fmla="*/ 2471539 h 3616880"/>
              <a:gd name="connsiteX21" fmla="*/ 0 w 3670663"/>
              <a:gd name="connsiteY21" fmla="*/ 1808447 h 3616880"/>
              <a:gd name="connsiteX22" fmla="*/ 0 w 3670663"/>
              <a:gd name="connsiteY22" fmla="*/ 1205636 h 3616880"/>
              <a:gd name="connsiteX23" fmla="*/ 0 w 3670663"/>
              <a:gd name="connsiteY23" fmla="*/ 602825 h 3616880"/>
              <a:gd name="connsiteX24" fmla="*/ 602825 w 3670663"/>
              <a:gd name="connsiteY24" fmla="*/ 0 h 361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70663" h="3616880" fill="none" extrusionOk="0">
                <a:moveTo>
                  <a:pt x="602825" y="0"/>
                </a:moveTo>
                <a:cubicBezTo>
                  <a:pt x="823910" y="23584"/>
                  <a:pt x="951532" y="-23950"/>
                  <a:pt x="1169778" y="0"/>
                </a:cubicBezTo>
                <a:cubicBezTo>
                  <a:pt x="1388024" y="23950"/>
                  <a:pt x="1543378" y="-11062"/>
                  <a:pt x="1712081" y="0"/>
                </a:cubicBezTo>
                <a:cubicBezTo>
                  <a:pt x="1880784" y="11062"/>
                  <a:pt x="2085731" y="-17024"/>
                  <a:pt x="2254384" y="0"/>
                </a:cubicBezTo>
                <a:cubicBezTo>
                  <a:pt x="2423037" y="17024"/>
                  <a:pt x="2824224" y="26597"/>
                  <a:pt x="3067838" y="0"/>
                </a:cubicBezTo>
                <a:cubicBezTo>
                  <a:pt x="3437165" y="12738"/>
                  <a:pt x="3684322" y="315903"/>
                  <a:pt x="3670663" y="602825"/>
                </a:cubicBezTo>
                <a:cubicBezTo>
                  <a:pt x="3680934" y="797732"/>
                  <a:pt x="3666539" y="914054"/>
                  <a:pt x="3670663" y="1115214"/>
                </a:cubicBezTo>
                <a:cubicBezTo>
                  <a:pt x="3674787" y="1316374"/>
                  <a:pt x="3670778" y="1482030"/>
                  <a:pt x="3670663" y="1748166"/>
                </a:cubicBezTo>
                <a:cubicBezTo>
                  <a:pt x="3670548" y="2014302"/>
                  <a:pt x="3680762" y="2145956"/>
                  <a:pt x="3670663" y="2260555"/>
                </a:cubicBezTo>
                <a:cubicBezTo>
                  <a:pt x="3660564" y="2375154"/>
                  <a:pt x="3640639" y="2740803"/>
                  <a:pt x="3670663" y="2893507"/>
                </a:cubicBezTo>
                <a:cubicBezTo>
                  <a:pt x="3700687" y="3046211"/>
                  <a:pt x="3659249" y="3449293"/>
                  <a:pt x="3670663" y="3616880"/>
                </a:cubicBezTo>
                <a:lnTo>
                  <a:pt x="3670663" y="3616880"/>
                </a:lnTo>
                <a:cubicBezTo>
                  <a:pt x="3497219" y="3627810"/>
                  <a:pt x="3415617" y="3594658"/>
                  <a:pt x="3169006" y="3616880"/>
                </a:cubicBezTo>
                <a:cubicBezTo>
                  <a:pt x="2922395" y="3639102"/>
                  <a:pt x="2714443" y="3605010"/>
                  <a:pt x="2593935" y="3616880"/>
                </a:cubicBezTo>
                <a:cubicBezTo>
                  <a:pt x="2473427" y="3628750"/>
                  <a:pt x="2134159" y="3624278"/>
                  <a:pt x="1908745" y="3616880"/>
                </a:cubicBezTo>
                <a:cubicBezTo>
                  <a:pt x="1683331" y="3609483"/>
                  <a:pt x="1639383" y="3606836"/>
                  <a:pt x="1370381" y="3616880"/>
                </a:cubicBezTo>
                <a:cubicBezTo>
                  <a:pt x="1101379" y="3626924"/>
                  <a:pt x="1073240" y="3627700"/>
                  <a:pt x="868724" y="3616880"/>
                </a:cubicBezTo>
                <a:cubicBezTo>
                  <a:pt x="664208" y="3606060"/>
                  <a:pt x="424180" y="3619021"/>
                  <a:pt x="0" y="3616880"/>
                </a:cubicBezTo>
                <a:lnTo>
                  <a:pt x="0" y="3616880"/>
                </a:lnTo>
                <a:cubicBezTo>
                  <a:pt x="-11922" y="3395178"/>
                  <a:pt x="29796" y="3160640"/>
                  <a:pt x="0" y="2983928"/>
                </a:cubicBezTo>
                <a:cubicBezTo>
                  <a:pt x="-29796" y="2807216"/>
                  <a:pt x="-8459" y="2721141"/>
                  <a:pt x="0" y="2471539"/>
                </a:cubicBezTo>
                <a:cubicBezTo>
                  <a:pt x="8459" y="2221937"/>
                  <a:pt x="-19400" y="2124221"/>
                  <a:pt x="0" y="1808447"/>
                </a:cubicBezTo>
                <a:cubicBezTo>
                  <a:pt x="19400" y="1492673"/>
                  <a:pt x="9536" y="1352613"/>
                  <a:pt x="0" y="1205636"/>
                </a:cubicBezTo>
                <a:cubicBezTo>
                  <a:pt x="-9536" y="1058659"/>
                  <a:pt x="25667" y="877239"/>
                  <a:pt x="0" y="602825"/>
                </a:cubicBezTo>
                <a:cubicBezTo>
                  <a:pt x="-79720" y="284616"/>
                  <a:pt x="249123" y="76077"/>
                  <a:pt x="602825" y="0"/>
                </a:cubicBezTo>
                <a:close/>
              </a:path>
              <a:path w="3670663" h="3616880" stroke="0" extrusionOk="0">
                <a:moveTo>
                  <a:pt x="602825" y="0"/>
                </a:moveTo>
                <a:cubicBezTo>
                  <a:pt x="772034" y="9588"/>
                  <a:pt x="964674" y="15923"/>
                  <a:pt x="1194428" y="0"/>
                </a:cubicBezTo>
                <a:cubicBezTo>
                  <a:pt x="1424182" y="-15923"/>
                  <a:pt x="1528682" y="-1152"/>
                  <a:pt x="1736731" y="0"/>
                </a:cubicBezTo>
                <a:cubicBezTo>
                  <a:pt x="1944780" y="1152"/>
                  <a:pt x="2138452" y="7846"/>
                  <a:pt x="2402284" y="0"/>
                </a:cubicBezTo>
                <a:cubicBezTo>
                  <a:pt x="2666116" y="-7846"/>
                  <a:pt x="2810894" y="7671"/>
                  <a:pt x="3067838" y="0"/>
                </a:cubicBezTo>
                <a:cubicBezTo>
                  <a:pt x="3414658" y="6636"/>
                  <a:pt x="3732943" y="277282"/>
                  <a:pt x="3670663" y="602825"/>
                </a:cubicBezTo>
                <a:cubicBezTo>
                  <a:pt x="3679427" y="766470"/>
                  <a:pt x="3669327" y="963021"/>
                  <a:pt x="3670663" y="1175495"/>
                </a:cubicBezTo>
                <a:cubicBezTo>
                  <a:pt x="3672000" y="1387969"/>
                  <a:pt x="3691413" y="1543643"/>
                  <a:pt x="3670663" y="1838588"/>
                </a:cubicBezTo>
                <a:cubicBezTo>
                  <a:pt x="3649913" y="2133533"/>
                  <a:pt x="3680632" y="2200847"/>
                  <a:pt x="3670663" y="2501680"/>
                </a:cubicBezTo>
                <a:cubicBezTo>
                  <a:pt x="3660694" y="2802513"/>
                  <a:pt x="3697082" y="3196568"/>
                  <a:pt x="3670663" y="3616880"/>
                </a:cubicBezTo>
                <a:lnTo>
                  <a:pt x="3670663" y="3616880"/>
                </a:lnTo>
                <a:cubicBezTo>
                  <a:pt x="3407474" y="3617153"/>
                  <a:pt x="3217640" y="3586014"/>
                  <a:pt x="2985473" y="3616880"/>
                </a:cubicBezTo>
                <a:cubicBezTo>
                  <a:pt x="2753306" y="3647747"/>
                  <a:pt x="2618704" y="3610918"/>
                  <a:pt x="2336989" y="3616880"/>
                </a:cubicBezTo>
                <a:cubicBezTo>
                  <a:pt x="2055274" y="3622842"/>
                  <a:pt x="2033213" y="3594707"/>
                  <a:pt x="1835332" y="3616880"/>
                </a:cubicBezTo>
                <a:cubicBezTo>
                  <a:pt x="1637451" y="3639053"/>
                  <a:pt x="1383026" y="3643332"/>
                  <a:pt x="1223554" y="3616880"/>
                </a:cubicBezTo>
                <a:cubicBezTo>
                  <a:pt x="1064082" y="3590428"/>
                  <a:pt x="734232" y="3602200"/>
                  <a:pt x="611777" y="3616880"/>
                </a:cubicBezTo>
                <a:cubicBezTo>
                  <a:pt x="489322" y="3631560"/>
                  <a:pt x="219587" y="3618880"/>
                  <a:pt x="0" y="3616880"/>
                </a:cubicBezTo>
                <a:lnTo>
                  <a:pt x="0" y="3616880"/>
                </a:lnTo>
                <a:cubicBezTo>
                  <a:pt x="-24330" y="3389426"/>
                  <a:pt x="-28697" y="3210117"/>
                  <a:pt x="0" y="2983928"/>
                </a:cubicBezTo>
                <a:cubicBezTo>
                  <a:pt x="28697" y="2757739"/>
                  <a:pt x="-5292" y="2654766"/>
                  <a:pt x="0" y="2381117"/>
                </a:cubicBezTo>
                <a:cubicBezTo>
                  <a:pt x="5292" y="2107468"/>
                  <a:pt x="1468" y="2041366"/>
                  <a:pt x="0" y="1868728"/>
                </a:cubicBezTo>
                <a:cubicBezTo>
                  <a:pt x="-1468" y="1696090"/>
                  <a:pt x="-10545" y="1442414"/>
                  <a:pt x="0" y="1326198"/>
                </a:cubicBezTo>
                <a:cubicBezTo>
                  <a:pt x="10545" y="1209982"/>
                  <a:pt x="27517" y="936188"/>
                  <a:pt x="0" y="602825"/>
                </a:cubicBezTo>
                <a:cubicBezTo>
                  <a:pt x="48409" y="259651"/>
                  <a:pt x="274700" y="45640"/>
                  <a:pt x="602825" y="0"/>
                </a:cubicBezTo>
                <a:close/>
              </a:path>
            </a:pathLst>
          </a:custGeom>
          <a:solidFill>
            <a:srgbClr val="FFFFF0"/>
          </a:solidFill>
          <a:ln>
            <a:extLst>
              <a:ext uri="{C807C97D-BFC1-408E-A445-0C87EB9F89A2}">
                <ask:lineSketchStyleProps xmlns:ask="http://schemas.microsoft.com/office/drawing/2018/sketchyshapes" sd="1219033472">
                  <a:prstGeom prst="round2Same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tx1">
                    <a:lumMod val="75000"/>
                    <a:lumOff val="25000"/>
                  </a:schemeClr>
                </a:solidFill>
                <a:latin typeface="Aptos" panose="020B0004020202020204" pitchFamily="34" charset="0"/>
              </a:rPr>
              <a:t>What housing choices </a:t>
            </a:r>
            <a:r>
              <a:rPr lang="en-US" dirty="0">
                <a:solidFill>
                  <a:schemeClr val="tx1">
                    <a:lumMod val="75000"/>
                    <a:lumOff val="25000"/>
                  </a:schemeClr>
                </a:solidFill>
                <a:latin typeface="Aptos" panose="020B0004020202020204" pitchFamily="34" charset="0"/>
              </a:rPr>
              <a:t>are there (type, size, cost, location.)?</a:t>
            </a:r>
            <a:endParaRPr lang="en-US" dirty="0">
              <a:latin typeface="Aptos" panose="020B0004020202020204" pitchFamily="34" charset="0"/>
            </a:endParaRPr>
          </a:p>
        </p:txBody>
      </p:sp>
      <p:sp>
        <p:nvSpPr>
          <p:cNvPr id="11" name="Round Same Side Corner Rectangle 10">
            <a:extLst>
              <a:ext uri="{FF2B5EF4-FFF2-40B4-BE49-F238E27FC236}">
                <a16:creationId xmlns:a16="http://schemas.microsoft.com/office/drawing/2014/main" id="{51250754-F60A-99E8-D090-198487AF9B60}"/>
              </a:ext>
            </a:extLst>
          </p:cNvPr>
          <p:cNvSpPr/>
          <p:nvPr/>
        </p:nvSpPr>
        <p:spPr>
          <a:xfrm>
            <a:off x="8036922" y="2886791"/>
            <a:ext cx="3670663" cy="3616880"/>
          </a:xfrm>
          <a:custGeom>
            <a:avLst/>
            <a:gdLst>
              <a:gd name="connsiteX0" fmla="*/ 602825 w 3670663"/>
              <a:gd name="connsiteY0" fmla="*/ 0 h 3616880"/>
              <a:gd name="connsiteX1" fmla="*/ 1169778 w 3670663"/>
              <a:gd name="connsiteY1" fmla="*/ 0 h 3616880"/>
              <a:gd name="connsiteX2" fmla="*/ 1712081 w 3670663"/>
              <a:gd name="connsiteY2" fmla="*/ 0 h 3616880"/>
              <a:gd name="connsiteX3" fmla="*/ 2254384 w 3670663"/>
              <a:gd name="connsiteY3" fmla="*/ 0 h 3616880"/>
              <a:gd name="connsiteX4" fmla="*/ 3067838 w 3670663"/>
              <a:gd name="connsiteY4" fmla="*/ 0 h 3616880"/>
              <a:gd name="connsiteX5" fmla="*/ 3670663 w 3670663"/>
              <a:gd name="connsiteY5" fmla="*/ 602825 h 3616880"/>
              <a:gd name="connsiteX6" fmla="*/ 3670663 w 3670663"/>
              <a:gd name="connsiteY6" fmla="*/ 1115214 h 3616880"/>
              <a:gd name="connsiteX7" fmla="*/ 3670663 w 3670663"/>
              <a:gd name="connsiteY7" fmla="*/ 1748166 h 3616880"/>
              <a:gd name="connsiteX8" fmla="*/ 3670663 w 3670663"/>
              <a:gd name="connsiteY8" fmla="*/ 2260555 h 3616880"/>
              <a:gd name="connsiteX9" fmla="*/ 3670663 w 3670663"/>
              <a:gd name="connsiteY9" fmla="*/ 2893507 h 3616880"/>
              <a:gd name="connsiteX10" fmla="*/ 3670663 w 3670663"/>
              <a:gd name="connsiteY10" fmla="*/ 3616880 h 3616880"/>
              <a:gd name="connsiteX11" fmla="*/ 3670663 w 3670663"/>
              <a:gd name="connsiteY11" fmla="*/ 3616880 h 3616880"/>
              <a:gd name="connsiteX12" fmla="*/ 3169006 w 3670663"/>
              <a:gd name="connsiteY12" fmla="*/ 3616880 h 3616880"/>
              <a:gd name="connsiteX13" fmla="*/ 2593935 w 3670663"/>
              <a:gd name="connsiteY13" fmla="*/ 3616880 h 3616880"/>
              <a:gd name="connsiteX14" fmla="*/ 1908745 w 3670663"/>
              <a:gd name="connsiteY14" fmla="*/ 3616880 h 3616880"/>
              <a:gd name="connsiteX15" fmla="*/ 1370381 w 3670663"/>
              <a:gd name="connsiteY15" fmla="*/ 3616880 h 3616880"/>
              <a:gd name="connsiteX16" fmla="*/ 868724 w 3670663"/>
              <a:gd name="connsiteY16" fmla="*/ 3616880 h 3616880"/>
              <a:gd name="connsiteX17" fmla="*/ 0 w 3670663"/>
              <a:gd name="connsiteY17" fmla="*/ 3616880 h 3616880"/>
              <a:gd name="connsiteX18" fmla="*/ 0 w 3670663"/>
              <a:gd name="connsiteY18" fmla="*/ 3616880 h 3616880"/>
              <a:gd name="connsiteX19" fmla="*/ 0 w 3670663"/>
              <a:gd name="connsiteY19" fmla="*/ 2983928 h 3616880"/>
              <a:gd name="connsiteX20" fmla="*/ 0 w 3670663"/>
              <a:gd name="connsiteY20" fmla="*/ 2471539 h 3616880"/>
              <a:gd name="connsiteX21" fmla="*/ 0 w 3670663"/>
              <a:gd name="connsiteY21" fmla="*/ 1808447 h 3616880"/>
              <a:gd name="connsiteX22" fmla="*/ 0 w 3670663"/>
              <a:gd name="connsiteY22" fmla="*/ 1205636 h 3616880"/>
              <a:gd name="connsiteX23" fmla="*/ 0 w 3670663"/>
              <a:gd name="connsiteY23" fmla="*/ 602825 h 3616880"/>
              <a:gd name="connsiteX24" fmla="*/ 602825 w 3670663"/>
              <a:gd name="connsiteY24" fmla="*/ 0 h 361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70663" h="3616880" fill="none" extrusionOk="0">
                <a:moveTo>
                  <a:pt x="602825" y="0"/>
                </a:moveTo>
                <a:cubicBezTo>
                  <a:pt x="823910" y="23584"/>
                  <a:pt x="951532" y="-23950"/>
                  <a:pt x="1169778" y="0"/>
                </a:cubicBezTo>
                <a:cubicBezTo>
                  <a:pt x="1388024" y="23950"/>
                  <a:pt x="1543378" y="-11062"/>
                  <a:pt x="1712081" y="0"/>
                </a:cubicBezTo>
                <a:cubicBezTo>
                  <a:pt x="1880784" y="11062"/>
                  <a:pt x="2085731" y="-17024"/>
                  <a:pt x="2254384" y="0"/>
                </a:cubicBezTo>
                <a:cubicBezTo>
                  <a:pt x="2423037" y="17024"/>
                  <a:pt x="2824224" y="26597"/>
                  <a:pt x="3067838" y="0"/>
                </a:cubicBezTo>
                <a:cubicBezTo>
                  <a:pt x="3437165" y="12738"/>
                  <a:pt x="3684322" y="315903"/>
                  <a:pt x="3670663" y="602825"/>
                </a:cubicBezTo>
                <a:cubicBezTo>
                  <a:pt x="3680934" y="797732"/>
                  <a:pt x="3666539" y="914054"/>
                  <a:pt x="3670663" y="1115214"/>
                </a:cubicBezTo>
                <a:cubicBezTo>
                  <a:pt x="3674787" y="1316374"/>
                  <a:pt x="3670778" y="1482030"/>
                  <a:pt x="3670663" y="1748166"/>
                </a:cubicBezTo>
                <a:cubicBezTo>
                  <a:pt x="3670548" y="2014302"/>
                  <a:pt x="3680762" y="2145956"/>
                  <a:pt x="3670663" y="2260555"/>
                </a:cubicBezTo>
                <a:cubicBezTo>
                  <a:pt x="3660564" y="2375154"/>
                  <a:pt x="3640639" y="2740803"/>
                  <a:pt x="3670663" y="2893507"/>
                </a:cubicBezTo>
                <a:cubicBezTo>
                  <a:pt x="3700687" y="3046211"/>
                  <a:pt x="3659249" y="3449293"/>
                  <a:pt x="3670663" y="3616880"/>
                </a:cubicBezTo>
                <a:lnTo>
                  <a:pt x="3670663" y="3616880"/>
                </a:lnTo>
                <a:cubicBezTo>
                  <a:pt x="3497219" y="3627810"/>
                  <a:pt x="3415617" y="3594658"/>
                  <a:pt x="3169006" y="3616880"/>
                </a:cubicBezTo>
                <a:cubicBezTo>
                  <a:pt x="2922395" y="3639102"/>
                  <a:pt x="2714443" y="3605010"/>
                  <a:pt x="2593935" y="3616880"/>
                </a:cubicBezTo>
                <a:cubicBezTo>
                  <a:pt x="2473427" y="3628750"/>
                  <a:pt x="2134159" y="3624278"/>
                  <a:pt x="1908745" y="3616880"/>
                </a:cubicBezTo>
                <a:cubicBezTo>
                  <a:pt x="1683331" y="3609483"/>
                  <a:pt x="1639383" y="3606836"/>
                  <a:pt x="1370381" y="3616880"/>
                </a:cubicBezTo>
                <a:cubicBezTo>
                  <a:pt x="1101379" y="3626924"/>
                  <a:pt x="1073240" y="3627700"/>
                  <a:pt x="868724" y="3616880"/>
                </a:cubicBezTo>
                <a:cubicBezTo>
                  <a:pt x="664208" y="3606060"/>
                  <a:pt x="424180" y="3619021"/>
                  <a:pt x="0" y="3616880"/>
                </a:cubicBezTo>
                <a:lnTo>
                  <a:pt x="0" y="3616880"/>
                </a:lnTo>
                <a:cubicBezTo>
                  <a:pt x="-11922" y="3395178"/>
                  <a:pt x="29796" y="3160640"/>
                  <a:pt x="0" y="2983928"/>
                </a:cubicBezTo>
                <a:cubicBezTo>
                  <a:pt x="-29796" y="2807216"/>
                  <a:pt x="-8459" y="2721141"/>
                  <a:pt x="0" y="2471539"/>
                </a:cubicBezTo>
                <a:cubicBezTo>
                  <a:pt x="8459" y="2221937"/>
                  <a:pt x="-19400" y="2124221"/>
                  <a:pt x="0" y="1808447"/>
                </a:cubicBezTo>
                <a:cubicBezTo>
                  <a:pt x="19400" y="1492673"/>
                  <a:pt x="9536" y="1352613"/>
                  <a:pt x="0" y="1205636"/>
                </a:cubicBezTo>
                <a:cubicBezTo>
                  <a:pt x="-9536" y="1058659"/>
                  <a:pt x="25667" y="877239"/>
                  <a:pt x="0" y="602825"/>
                </a:cubicBezTo>
                <a:cubicBezTo>
                  <a:pt x="-79720" y="284616"/>
                  <a:pt x="249123" y="76077"/>
                  <a:pt x="602825" y="0"/>
                </a:cubicBezTo>
                <a:close/>
              </a:path>
              <a:path w="3670663" h="3616880" stroke="0" extrusionOk="0">
                <a:moveTo>
                  <a:pt x="602825" y="0"/>
                </a:moveTo>
                <a:cubicBezTo>
                  <a:pt x="772034" y="9588"/>
                  <a:pt x="964674" y="15923"/>
                  <a:pt x="1194428" y="0"/>
                </a:cubicBezTo>
                <a:cubicBezTo>
                  <a:pt x="1424182" y="-15923"/>
                  <a:pt x="1528682" y="-1152"/>
                  <a:pt x="1736731" y="0"/>
                </a:cubicBezTo>
                <a:cubicBezTo>
                  <a:pt x="1944780" y="1152"/>
                  <a:pt x="2138452" y="7846"/>
                  <a:pt x="2402284" y="0"/>
                </a:cubicBezTo>
                <a:cubicBezTo>
                  <a:pt x="2666116" y="-7846"/>
                  <a:pt x="2810894" y="7671"/>
                  <a:pt x="3067838" y="0"/>
                </a:cubicBezTo>
                <a:cubicBezTo>
                  <a:pt x="3414658" y="6636"/>
                  <a:pt x="3732943" y="277282"/>
                  <a:pt x="3670663" y="602825"/>
                </a:cubicBezTo>
                <a:cubicBezTo>
                  <a:pt x="3679427" y="766470"/>
                  <a:pt x="3669327" y="963021"/>
                  <a:pt x="3670663" y="1175495"/>
                </a:cubicBezTo>
                <a:cubicBezTo>
                  <a:pt x="3672000" y="1387969"/>
                  <a:pt x="3691413" y="1543643"/>
                  <a:pt x="3670663" y="1838588"/>
                </a:cubicBezTo>
                <a:cubicBezTo>
                  <a:pt x="3649913" y="2133533"/>
                  <a:pt x="3680632" y="2200847"/>
                  <a:pt x="3670663" y="2501680"/>
                </a:cubicBezTo>
                <a:cubicBezTo>
                  <a:pt x="3660694" y="2802513"/>
                  <a:pt x="3697082" y="3196568"/>
                  <a:pt x="3670663" y="3616880"/>
                </a:cubicBezTo>
                <a:lnTo>
                  <a:pt x="3670663" y="3616880"/>
                </a:lnTo>
                <a:cubicBezTo>
                  <a:pt x="3407474" y="3617153"/>
                  <a:pt x="3217640" y="3586014"/>
                  <a:pt x="2985473" y="3616880"/>
                </a:cubicBezTo>
                <a:cubicBezTo>
                  <a:pt x="2753306" y="3647747"/>
                  <a:pt x="2618704" y="3610918"/>
                  <a:pt x="2336989" y="3616880"/>
                </a:cubicBezTo>
                <a:cubicBezTo>
                  <a:pt x="2055274" y="3622842"/>
                  <a:pt x="2033213" y="3594707"/>
                  <a:pt x="1835332" y="3616880"/>
                </a:cubicBezTo>
                <a:cubicBezTo>
                  <a:pt x="1637451" y="3639053"/>
                  <a:pt x="1383026" y="3643332"/>
                  <a:pt x="1223554" y="3616880"/>
                </a:cubicBezTo>
                <a:cubicBezTo>
                  <a:pt x="1064082" y="3590428"/>
                  <a:pt x="734232" y="3602200"/>
                  <a:pt x="611777" y="3616880"/>
                </a:cubicBezTo>
                <a:cubicBezTo>
                  <a:pt x="489322" y="3631560"/>
                  <a:pt x="219587" y="3618880"/>
                  <a:pt x="0" y="3616880"/>
                </a:cubicBezTo>
                <a:lnTo>
                  <a:pt x="0" y="3616880"/>
                </a:lnTo>
                <a:cubicBezTo>
                  <a:pt x="-24330" y="3389426"/>
                  <a:pt x="-28697" y="3210117"/>
                  <a:pt x="0" y="2983928"/>
                </a:cubicBezTo>
                <a:cubicBezTo>
                  <a:pt x="28697" y="2757739"/>
                  <a:pt x="-5292" y="2654766"/>
                  <a:pt x="0" y="2381117"/>
                </a:cubicBezTo>
                <a:cubicBezTo>
                  <a:pt x="5292" y="2107468"/>
                  <a:pt x="1468" y="2041366"/>
                  <a:pt x="0" y="1868728"/>
                </a:cubicBezTo>
                <a:cubicBezTo>
                  <a:pt x="-1468" y="1696090"/>
                  <a:pt x="-10545" y="1442414"/>
                  <a:pt x="0" y="1326198"/>
                </a:cubicBezTo>
                <a:cubicBezTo>
                  <a:pt x="10545" y="1209982"/>
                  <a:pt x="27517" y="936188"/>
                  <a:pt x="0" y="602825"/>
                </a:cubicBezTo>
                <a:cubicBezTo>
                  <a:pt x="48409" y="259651"/>
                  <a:pt x="274700" y="45640"/>
                  <a:pt x="602825" y="0"/>
                </a:cubicBezTo>
                <a:close/>
              </a:path>
            </a:pathLst>
          </a:custGeom>
          <a:solidFill>
            <a:srgbClr val="FFFFF0"/>
          </a:solidFill>
          <a:ln>
            <a:extLst>
              <a:ext uri="{C807C97D-BFC1-408E-A445-0C87EB9F89A2}">
                <ask:lineSketchStyleProps xmlns:ask="http://schemas.microsoft.com/office/drawing/2018/sketchyshapes" sd="1219033472">
                  <a:prstGeom prst="round2Same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dirty="0">
                <a:solidFill>
                  <a:schemeClr val="tx1">
                    <a:lumMod val="75000"/>
                    <a:lumOff val="25000"/>
                  </a:schemeClr>
                </a:solidFill>
                <a:latin typeface="Aptos" panose="020B0004020202020204" pitchFamily="34" charset="0"/>
              </a:rPr>
              <a:t>How does your vision compare with what we have today? </a:t>
            </a:r>
            <a:r>
              <a:rPr lang="en-US" b="1" dirty="0">
                <a:solidFill>
                  <a:schemeClr val="tx1">
                    <a:lumMod val="75000"/>
                    <a:lumOff val="25000"/>
                  </a:schemeClr>
                </a:solidFill>
                <a:latin typeface="Aptos" panose="020B0004020202020204" pitchFamily="34" charset="0"/>
              </a:rPr>
              <a:t>What’s missing?</a:t>
            </a:r>
            <a:endParaRPr lang="en-US" dirty="0">
              <a:latin typeface="Aptos" panose="020B0004020202020204" pitchFamily="34" charset="0"/>
            </a:endParaRPr>
          </a:p>
        </p:txBody>
      </p:sp>
    </p:spTree>
    <p:extLst>
      <p:ext uri="{BB962C8B-B14F-4D97-AF65-F5344CB8AC3E}">
        <p14:creationId xmlns:p14="http://schemas.microsoft.com/office/powerpoint/2010/main" val="1310578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B04D04B-05C4-A32C-5726-138FED68F51B}"/>
              </a:ext>
            </a:extLst>
          </p:cNvPr>
          <p:cNvSpPr>
            <a:spLocks noGrp="1"/>
          </p:cNvSpPr>
          <p:nvPr>
            <p:ph type="title"/>
          </p:nvPr>
        </p:nvSpPr>
        <p:spPr>
          <a:xfrm>
            <a:off x="251926" y="253159"/>
            <a:ext cx="11663265" cy="920734"/>
          </a:xfrm>
          <a:solidFill>
            <a:srgbClr val="009192"/>
          </a:solidFill>
        </p:spPr>
        <p:txBody>
          <a:bodyPr lIns="548640">
            <a:normAutofit/>
          </a:bodyPr>
          <a:lstStyle/>
          <a:p>
            <a:r>
              <a:rPr lang="en-US" sz="3200" dirty="0">
                <a:solidFill>
                  <a:schemeClr val="bg1"/>
                </a:solidFill>
              </a:rPr>
              <a:t>Who was involved in making our vision a reality?</a:t>
            </a:r>
            <a:endParaRPr lang="en-US" sz="3200" i="1" dirty="0">
              <a:solidFill>
                <a:schemeClr val="bg1"/>
              </a:solidFill>
            </a:endParaRPr>
          </a:p>
        </p:txBody>
      </p:sp>
      <p:pic>
        <p:nvPicPr>
          <p:cNvPr id="22" name="Picture 21">
            <a:extLst>
              <a:ext uri="{FF2B5EF4-FFF2-40B4-BE49-F238E27FC236}">
                <a16:creationId xmlns:a16="http://schemas.microsoft.com/office/drawing/2014/main" id="{FB8DF31C-AAB8-B2C7-BB2B-F07A6A4ADB30}"/>
              </a:ext>
              <a:ext uri="{C183D7F6-B498-43B3-948B-1728B52AA6E4}">
                <adec:decorative xmlns:adec="http://schemas.microsoft.com/office/drawing/2017/decorative" val="1"/>
              </a:ext>
            </a:extLst>
          </p:cNvPr>
          <p:cNvPicPr>
            <a:picLocks noChangeAspect="1"/>
          </p:cNvPicPr>
          <p:nvPr/>
        </p:nvPicPr>
        <p:blipFill rotWithShape="1">
          <a:blip r:embed="rId3">
            <a:alphaModFix amt="27000"/>
          </a:blip>
          <a:srcRect l="51" t="60994" r="1" b="28386"/>
          <a:stretch/>
        </p:blipFill>
        <p:spPr>
          <a:xfrm>
            <a:off x="6907427" y="253158"/>
            <a:ext cx="5007763" cy="920735"/>
          </a:xfrm>
          <a:prstGeom prst="rect">
            <a:avLst/>
          </a:prstGeom>
        </p:spPr>
      </p:pic>
      <p:sp>
        <p:nvSpPr>
          <p:cNvPr id="15" name="TextBox 14" descr="A blank text box">
            <a:extLst>
              <a:ext uri="{FF2B5EF4-FFF2-40B4-BE49-F238E27FC236}">
                <a16:creationId xmlns:a16="http://schemas.microsoft.com/office/drawing/2014/main" id="{6EE406D7-C3BC-41D2-A198-432817B95CC6}"/>
              </a:ext>
            </a:extLst>
          </p:cNvPr>
          <p:cNvSpPr txBox="1"/>
          <p:nvPr/>
        </p:nvSpPr>
        <p:spPr>
          <a:xfrm>
            <a:off x="414044" y="1526584"/>
            <a:ext cx="2517751" cy="2851106"/>
          </a:xfrm>
          <a:custGeom>
            <a:avLst/>
            <a:gdLst>
              <a:gd name="connsiteX0" fmla="*/ 0 w 2517751"/>
              <a:gd name="connsiteY0" fmla="*/ 0 h 2851106"/>
              <a:gd name="connsiteX1" fmla="*/ 629438 w 2517751"/>
              <a:gd name="connsiteY1" fmla="*/ 0 h 2851106"/>
              <a:gd name="connsiteX2" fmla="*/ 1208520 w 2517751"/>
              <a:gd name="connsiteY2" fmla="*/ 0 h 2851106"/>
              <a:gd name="connsiteX3" fmla="*/ 1812781 w 2517751"/>
              <a:gd name="connsiteY3" fmla="*/ 0 h 2851106"/>
              <a:gd name="connsiteX4" fmla="*/ 2517751 w 2517751"/>
              <a:gd name="connsiteY4" fmla="*/ 0 h 2851106"/>
              <a:gd name="connsiteX5" fmla="*/ 2517751 w 2517751"/>
              <a:gd name="connsiteY5" fmla="*/ 541710 h 2851106"/>
              <a:gd name="connsiteX6" fmla="*/ 2517751 w 2517751"/>
              <a:gd name="connsiteY6" fmla="*/ 1083420 h 2851106"/>
              <a:gd name="connsiteX7" fmla="*/ 2517751 w 2517751"/>
              <a:gd name="connsiteY7" fmla="*/ 1568108 h 2851106"/>
              <a:gd name="connsiteX8" fmla="*/ 2517751 w 2517751"/>
              <a:gd name="connsiteY8" fmla="*/ 2166841 h 2851106"/>
              <a:gd name="connsiteX9" fmla="*/ 2517751 w 2517751"/>
              <a:gd name="connsiteY9" fmla="*/ 2851106 h 2851106"/>
              <a:gd name="connsiteX10" fmla="*/ 1913491 w 2517751"/>
              <a:gd name="connsiteY10" fmla="*/ 2851106 h 2851106"/>
              <a:gd name="connsiteX11" fmla="*/ 1284053 w 2517751"/>
              <a:gd name="connsiteY11" fmla="*/ 2851106 h 2851106"/>
              <a:gd name="connsiteX12" fmla="*/ 604260 w 2517751"/>
              <a:gd name="connsiteY12" fmla="*/ 2851106 h 2851106"/>
              <a:gd name="connsiteX13" fmla="*/ 0 w 2517751"/>
              <a:gd name="connsiteY13" fmla="*/ 2851106 h 2851106"/>
              <a:gd name="connsiteX14" fmla="*/ 0 w 2517751"/>
              <a:gd name="connsiteY14" fmla="*/ 2223863 h 2851106"/>
              <a:gd name="connsiteX15" fmla="*/ 0 w 2517751"/>
              <a:gd name="connsiteY15" fmla="*/ 1653641 h 2851106"/>
              <a:gd name="connsiteX16" fmla="*/ 0 w 2517751"/>
              <a:gd name="connsiteY16" fmla="*/ 1168953 h 2851106"/>
              <a:gd name="connsiteX17" fmla="*/ 0 w 2517751"/>
              <a:gd name="connsiteY17" fmla="*/ 655754 h 2851106"/>
              <a:gd name="connsiteX18" fmla="*/ 0 w 2517751"/>
              <a:gd name="connsiteY18" fmla="*/ 0 h 285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17751" h="2851106" extrusionOk="0">
                <a:moveTo>
                  <a:pt x="0" y="0"/>
                </a:moveTo>
                <a:cubicBezTo>
                  <a:pt x="156116" y="-1851"/>
                  <a:pt x="486618" y="30404"/>
                  <a:pt x="629438" y="0"/>
                </a:cubicBezTo>
                <a:cubicBezTo>
                  <a:pt x="772258" y="-30404"/>
                  <a:pt x="1008684" y="28931"/>
                  <a:pt x="1208520" y="0"/>
                </a:cubicBezTo>
                <a:cubicBezTo>
                  <a:pt x="1408356" y="-28931"/>
                  <a:pt x="1681901" y="-29778"/>
                  <a:pt x="1812781" y="0"/>
                </a:cubicBezTo>
                <a:cubicBezTo>
                  <a:pt x="1943661" y="29778"/>
                  <a:pt x="2370489" y="-8690"/>
                  <a:pt x="2517751" y="0"/>
                </a:cubicBezTo>
                <a:cubicBezTo>
                  <a:pt x="2513194" y="152018"/>
                  <a:pt x="2520728" y="404404"/>
                  <a:pt x="2517751" y="541710"/>
                </a:cubicBezTo>
                <a:cubicBezTo>
                  <a:pt x="2514775" y="679016"/>
                  <a:pt x="2502815" y="870985"/>
                  <a:pt x="2517751" y="1083420"/>
                </a:cubicBezTo>
                <a:cubicBezTo>
                  <a:pt x="2532688" y="1295855"/>
                  <a:pt x="2535531" y="1416583"/>
                  <a:pt x="2517751" y="1568108"/>
                </a:cubicBezTo>
                <a:cubicBezTo>
                  <a:pt x="2499971" y="1719633"/>
                  <a:pt x="2502038" y="1978313"/>
                  <a:pt x="2517751" y="2166841"/>
                </a:cubicBezTo>
                <a:cubicBezTo>
                  <a:pt x="2533464" y="2355369"/>
                  <a:pt x="2539355" y="2518598"/>
                  <a:pt x="2517751" y="2851106"/>
                </a:cubicBezTo>
                <a:cubicBezTo>
                  <a:pt x="2362736" y="2848752"/>
                  <a:pt x="2062763" y="2824422"/>
                  <a:pt x="1913491" y="2851106"/>
                </a:cubicBezTo>
                <a:cubicBezTo>
                  <a:pt x="1764219" y="2877790"/>
                  <a:pt x="1417681" y="2875019"/>
                  <a:pt x="1284053" y="2851106"/>
                </a:cubicBezTo>
                <a:cubicBezTo>
                  <a:pt x="1150425" y="2827193"/>
                  <a:pt x="853329" y="2832198"/>
                  <a:pt x="604260" y="2851106"/>
                </a:cubicBezTo>
                <a:cubicBezTo>
                  <a:pt x="355191" y="2870014"/>
                  <a:pt x="285236" y="2839953"/>
                  <a:pt x="0" y="2851106"/>
                </a:cubicBezTo>
                <a:cubicBezTo>
                  <a:pt x="-31021" y="2546044"/>
                  <a:pt x="-19025" y="2491213"/>
                  <a:pt x="0" y="2223863"/>
                </a:cubicBezTo>
                <a:cubicBezTo>
                  <a:pt x="19025" y="1956513"/>
                  <a:pt x="-26770" y="1769968"/>
                  <a:pt x="0" y="1653641"/>
                </a:cubicBezTo>
                <a:cubicBezTo>
                  <a:pt x="26770" y="1537314"/>
                  <a:pt x="-6296" y="1331336"/>
                  <a:pt x="0" y="1168953"/>
                </a:cubicBezTo>
                <a:cubicBezTo>
                  <a:pt x="6296" y="1006570"/>
                  <a:pt x="-14752" y="907266"/>
                  <a:pt x="0" y="655754"/>
                </a:cubicBezTo>
                <a:cubicBezTo>
                  <a:pt x="14752" y="404242"/>
                  <a:pt x="-8597" y="221002"/>
                  <a:pt x="0" y="0"/>
                </a:cubicBezTo>
                <a:close/>
              </a:path>
            </a:pathLst>
          </a:custGeom>
          <a:noFill/>
          <a:ln w="19050">
            <a:solidFill>
              <a:schemeClr val="tx1">
                <a:lumMod val="75000"/>
                <a:lumOff val="25000"/>
              </a:schemeClr>
            </a:solidFill>
            <a:extLst>
              <a:ext uri="{C807C97D-BFC1-408E-A445-0C87EB9F89A2}">
                <ask:lineSketchStyleProps xmlns:ask="http://schemas.microsoft.com/office/drawing/2018/sketchyshapes" sd="1617256088">
                  <a:prstGeom prst="rect">
                    <a:avLst/>
                  </a:prstGeom>
                  <ask:type>
                    <ask:lineSketchFreehand/>
                  </ask:type>
                </ask:lineSketchStyleProps>
              </a:ext>
            </a:extLst>
          </a:ln>
        </p:spPr>
        <p:txBody>
          <a:bodyPr wrap="square" lIns="228600" tIns="228600" rIns="228600" bIns="228600" rtlCol="0" anchor="t" anchorCtr="0">
            <a:noAutofit/>
          </a:bodyPr>
          <a:lstStyle/>
          <a:p>
            <a:r>
              <a:rPr lang="en-US" sz="1400" dirty="0">
                <a:latin typeface="Daytona" panose="020B0604030500040204" pitchFamily="34" charset="0"/>
              </a:rPr>
              <a:t> </a:t>
            </a:r>
          </a:p>
        </p:txBody>
      </p:sp>
      <p:sp>
        <p:nvSpPr>
          <p:cNvPr id="16" name="TextBox 15" descr="A blank text box">
            <a:extLst>
              <a:ext uri="{FF2B5EF4-FFF2-40B4-BE49-F238E27FC236}">
                <a16:creationId xmlns:a16="http://schemas.microsoft.com/office/drawing/2014/main" id="{A90FC78F-FA5D-E602-C1F4-CEF67CACF51B}"/>
              </a:ext>
            </a:extLst>
          </p:cNvPr>
          <p:cNvSpPr txBox="1"/>
          <p:nvPr/>
        </p:nvSpPr>
        <p:spPr>
          <a:xfrm>
            <a:off x="3472851" y="1526584"/>
            <a:ext cx="2517751" cy="2851106"/>
          </a:xfrm>
          <a:custGeom>
            <a:avLst/>
            <a:gdLst>
              <a:gd name="connsiteX0" fmla="*/ 0 w 2517751"/>
              <a:gd name="connsiteY0" fmla="*/ 0 h 2851106"/>
              <a:gd name="connsiteX1" fmla="*/ 629438 w 2517751"/>
              <a:gd name="connsiteY1" fmla="*/ 0 h 2851106"/>
              <a:gd name="connsiteX2" fmla="*/ 1208520 w 2517751"/>
              <a:gd name="connsiteY2" fmla="*/ 0 h 2851106"/>
              <a:gd name="connsiteX3" fmla="*/ 1812781 w 2517751"/>
              <a:gd name="connsiteY3" fmla="*/ 0 h 2851106"/>
              <a:gd name="connsiteX4" fmla="*/ 2517751 w 2517751"/>
              <a:gd name="connsiteY4" fmla="*/ 0 h 2851106"/>
              <a:gd name="connsiteX5" fmla="*/ 2517751 w 2517751"/>
              <a:gd name="connsiteY5" fmla="*/ 541710 h 2851106"/>
              <a:gd name="connsiteX6" fmla="*/ 2517751 w 2517751"/>
              <a:gd name="connsiteY6" fmla="*/ 1083420 h 2851106"/>
              <a:gd name="connsiteX7" fmla="*/ 2517751 w 2517751"/>
              <a:gd name="connsiteY7" fmla="*/ 1568108 h 2851106"/>
              <a:gd name="connsiteX8" fmla="*/ 2517751 w 2517751"/>
              <a:gd name="connsiteY8" fmla="*/ 2166841 h 2851106"/>
              <a:gd name="connsiteX9" fmla="*/ 2517751 w 2517751"/>
              <a:gd name="connsiteY9" fmla="*/ 2851106 h 2851106"/>
              <a:gd name="connsiteX10" fmla="*/ 1913491 w 2517751"/>
              <a:gd name="connsiteY10" fmla="*/ 2851106 h 2851106"/>
              <a:gd name="connsiteX11" fmla="*/ 1284053 w 2517751"/>
              <a:gd name="connsiteY11" fmla="*/ 2851106 h 2851106"/>
              <a:gd name="connsiteX12" fmla="*/ 604260 w 2517751"/>
              <a:gd name="connsiteY12" fmla="*/ 2851106 h 2851106"/>
              <a:gd name="connsiteX13" fmla="*/ 0 w 2517751"/>
              <a:gd name="connsiteY13" fmla="*/ 2851106 h 2851106"/>
              <a:gd name="connsiteX14" fmla="*/ 0 w 2517751"/>
              <a:gd name="connsiteY14" fmla="*/ 2223863 h 2851106"/>
              <a:gd name="connsiteX15" fmla="*/ 0 w 2517751"/>
              <a:gd name="connsiteY15" fmla="*/ 1653641 h 2851106"/>
              <a:gd name="connsiteX16" fmla="*/ 0 w 2517751"/>
              <a:gd name="connsiteY16" fmla="*/ 1168953 h 2851106"/>
              <a:gd name="connsiteX17" fmla="*/ 0 w 2517751"/>
              <a:gd name="connsiteY17" fmla="*/ 655754 h 2851106"/>
              <a:gd name="connsiteX18" fmla="*/ 0 w 2517751"/>
              <a:gd name="connsiteY18" fmla="*/ 0 h 285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17751" h="2851106" extrusionOk="0">
                <a:moveTo>
                  <a:pt x="0" y="0"/>
                </a:moveTo>
                <a:cubicBezTo>
                  <a:pt x="156116" y="-1851"/>
                  <a:pt x="486618" y="30404"/>
                  <a:pt x="629438" y="0"/>
                </a:cubicBezTo>
                <a:cubicBezTo>
                  <a:pt x="772258" y="-30404"/>
                  <a:pt x="1008684" y="28931"/>
                  <a:pt x="1208520" y="0"/>
                </a:cubicBezTo>
                <a:cubicBezTo>
                  <a:pt x="1408356" y="-28931"/>
                  <a:pt x="1681901" y="-29778"/>
                  <a:pt x="1812781" y="0"/>
                </a:cubicBezTo>
                <a:cubicBezTo>
                  <a:pt x="1943661" y="29778"/>
                  <a:pt x="2370489" y="-8690"/>
                  <a:pt x="2517751" y="0"/>
                </a:cubicBezTo>
                <a:cubicBezTo>
                  <a:pt x="2513194" y="152018"/>
                  <a:pt x="2520728" y="404404"/>
                  <a:pt x="2517751" y="541710"/>
                </a:cubicBezTo>
                <a:cubicBezTo>
                  <a:pt x="2514775" y="679016"/>
                  <a:pt x="2502815" y="870985"/>
                  <a:pt x="2517751" y="1083420"/>
                </a:cubicBezTo>
                <a:cubicBezTo>
                  <a:pt x="2532688" y="1295855"/>
                  <a:pt x="2535531" y="1416583"/>
                  <a:pt x="2517751" y="1568108"/>
                </a:cubicBezTo>
                <a:cubicBezTo>
                  <a:pt x="2499971" y="1719633"/>
                  <a:pt x="2502038" y="1978313"/>
                  <a:pt x="2517751" y="2166841"/>
                </a:cubicBezTo>
                <a:cubicBezTo>
                  <a:pt x="2533464" y="2355369"/>
                  <a:pt x="2539355" y="2518598"/>
                  <a:pt x="2517751" y="2851106"/>
                </a:cubicBezTo>
                <a:cubicBezTo>
                  <a:pt x="2362736" y="2848752"/>
                  <a:pt x="2062763" y="2824422"/>
                  <a:pt x="1913491" y="2851106"/>
                </a:cubicBezTo>
                <a:cubicBezTo>
                  <a:pt x="1764219" y="2877790"/>
                  <a:pt x="1417681" y="2875019"/>
                  <a:pt x="1284053" y="2851106"/>
                </a:cubicBezTo>
                <a:cubicBezTo>
                  <a:pt x="1150425" y="2827193"/>
                  <a:pt x="853329" y="2832198"/>
                  <a:pt x="604260" y="2851106"/>
                </a:cubicBezTo>
                <a:cubicBezTo>
                  <a:pt x="355191" y="2870014"/>
                  <a:pt x="285236" y="2839953"/>
                  <a:pt x="0" y="2851106"/>
                </a:cubicBezTo>
                <a:cubicBezTo>
                  <a:pt x="-31021" y="2546044"/>
                  <a:pt x="-19025" y="2491213"/>
                  <a:pt x="0" y="2223863"/>
                </a:cubicBezTo>
                <a:cubicBezTo>
                  <a:pt x="19025" y="1956513"/>
                  <a:pt x="-26770" y="1769968"/>
                  <a:pt x="0" y="1653641"/>
                </a:cubicBezTo>
                <a:cubicBezTo>
                  <a:pt x="26770" y="1537314"/>
                  <a:pt x="-6296" y="1331336"/>
                  <a:pt x="0" y="1168953"/>
                </a:cubicBezTo>
                <a:cubicBezTo>
                  <a:pt x="6296" y="1006570"/>
                  <a:pt x="-14752" y="907266"/>
                  <a:pt x="0" y="655754"/>
                </a:cubicBezTo>
                <a:cubicBezTo>
                  <a:pt x="14752" y="404242"/>
                  <a:pt x="-8597" y="221002"/>
                  <a:pt x="0" y="0"/>
                </a:cubicBezTo>
                <a:close/>
              </a:path>
            </a:pathLst>
          </a:custGeom>
          <a:noFill/>
          <a:ln w="19050">
            <a:solidFill>
              <a:schemeClr val="tx1">
                <a:lumMod val="75000"/>
                <a:lumOff val="25000"/>
              </a:schemeClr>
            </a:solidFill>
            <a:extLst>
              <a:ext uri="{C807C97D-BFC1-408E-A445-0C87EB9F89A2}">
                <ask:lineSketchStyleProps xmlns:ask="http://schemas.microsoft.com/office/drawing/2018/sketchyshapes" sd="1617256088">
                  <a:prstGeom prst="rect">
                    <a:avLst/>
                  </a:prstGeom>
                  <ask:type>
                    <ask:lineSketchFreehand/>
                  </ask:type>
                </ask:lineSketchStyleProps>
              </a:ext>
            </a:extLst>
          </a:ln>
        </p:spPr>
        <p:txBody>
          <a:bodyPr wrap="square" lIns="228600" tIns="228600" rIns="228600" bIns="228600" rtlCol="0" anchor="t" anchorCtr="0">
            <a:noAutofit/>
          </a:bodyPr>
          <a:lstStyle/>
          <a:p>
            <a:r>
              <a:rPr lang="en-US" sz="1400" dirty="0">
                <a:latin typeface="Daytona" panose="020B0604030500040204" pitchFamily="34" charset="0"/>
              </a:rPr>
              <a:t> </a:t>
            </a:r>
          </a:p>
        </p:txBody>
      </p:sp>
      <p:sp>
        <p:nvSpPr>
          <p:cNvPr id="17" name="TextBox 16" descr="A blank text box">
            <a:extLst>
              <a:ext uri="{FF2B5EF4-FFF2-40B4-BE49-F238E27FC236}">
                <a16:creationId xmlns:a16="http://schemas.microsoft.com/office/drawing/2014/main" id="{74080742-5D4C-0E5E-DE98-4067415E1081}"/>
              </a:ext>
            </a:extLst>
          </p:cNvPr>
          <p:cNvSpPr txBox="1"/>
          <p:nvPr/>
        </p:nvSpPr>
        <p:spPr>
          <a:xfrm>
            <a:off x="6435145" y="1526584"/>
            <a:ext cx="2517751" cy="2851106"/>
          </a:xfrm>
          <a:custGeom>
            <a:avLst/>
            <a:gdLst>
              <a:gd name="connsiteX0" fmla="*/ 0 w 2517751"/>
              <a:gd name="connsiteY0" fmla="*/ 0 h 2851106"/>
              <a:gd name="connsiteX1" fmla="*/ 629438 w 2517751"/>
              <a:gd name="connsiteY1" fmla="*/ 0 h 2851106"/>
              <a:gd name="connsiteX2" fmla="*/ 1208520 w 2517751"/>
              <a:gd name="connsiteY2" fmla="*/ 0 h 2851106"/>
              <a:gd name="connsiteX3" fmla="*/ 1812781 w 2517751"/>
              <a:gd name="connsiteY3" fmla="*/ 0 h 2851106"/>
              <a:gd name="connsiteX4" fmla="*/ 2517751 w 2517751"/>
              <a:gd name="connsiteY4" fmla="*/ 0 h 2851106"/>
              <a:gd name="connsiteX5" fmla="*/ 2517751 w 2517751"/>
              <a:gd name="connsiteY5" fmla="*/ 541710 h 2851106"/>
              <a:gd name="connsiteX6" fmla="*/ 2517751 w 2517751"/>
              <a:gd name="connsiteY6" fmla="*/ 1083420 h 2851106"/>
              <a:gd name="connsiteX7" fmla="*/ 2517751 w 2517751"/>
              <a:gd name="connsiteY7" fmla="*/ 1568108 h 2851106"/>
              <a:gd name="connsiteX8" fmla="*/ 2517751 w 2517751"/>
              <a:gd name="connsiteY8" fmla="*/ 2166841 h 2851106"/>
              <a:gd name="connsiteX9" fmla="*/ 2517751 w 2517751"/>
              <a:gd name="connsiteY9" fmla="*/ 2851106 h 2851106"/>
              <a:gd name="connsiteX10" fmla="*/ 1913491 w 2517751"/>
              <a:gd name="connsiteY10" fmla="*/ 2851106 h 2851106"/>
              <a:gd name="connsiteX11" fmla="*/ 1284053 w 2517751"/>
              <a:gd name="connsiteY11" fmla="*/ 2851106 h 2851106"/>
              <a:gd name="connsiteX12" fmla="*/ 604260 w 2517751"/>
              <a:gd name="connsiteY12" fmla="*/ 2851106 h 2851106"/>
              <a:gd name="connsiteX13" fmla="*/ 0 w 2517751"/>
              <a:gd name="connsiteY13" fmla="*/ 2851106 h 2851106"/>
              <a:gd name="connsiteX14" fmla="*/ 0 w 2517751"/>
              <a:gd name="connsiteY14" fmla="*/ 2223863 h 2851106"/>
              <a:gd name="connsiteX15" fmla="*/ 0 w 2517751"/>
              <a:gd name="connsiteY15" fmla="*/ 1653641 h 2851106"/>
              <a:gd name="connsiteX16" fmla="*/ 0 w 2517751"/>
              <a:gd name="connsiteY16" fmla="*/ 1168953 h 2851106"/>
              <a:gd name="connsiteX17" fmla="*/ 0 w 2517751"/>
              <a:gd name="connsiteY17" fmla="*/ 655754 h 2851106"/>
              <a:gd name="connsiteX18" fmla="*/ 0 w 2517751"/>
              <a:gd name="connsiteY18" fmla="*/ 0 h 285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17751" h="2851106" extrusionOk="0">
                <a:moveTo>
                  <a:pt x="0" y="0"/>
                </a:moveTo>
                <a:cubicBezTo>
                  <a:pt x="156116" y="-1851"/>
                  <a:pt x="486618" y="30404"/>
                  <a:pt x="629438" y="0"/>
                </a:cubicBezTo>
                <a:cubicBezTo>
                  <a:pt x="772258" y="-30404"/>
                  <a:pt x="1008684" y="28931"/>
                  <a:pt x="1208520" y="0"/>
                </a:cubicBezTo>
                <a:cubicBezTo>
                  <a:pt x="1408356" y="-28931"/>
                  <a:pt x="1681901" y="-29778"/>
                  <a:pt x="1812781" y="0"/>
                </a:cubicBezTo>
                <a:cubicBezTo>
                  <a:pt x="1943661" y="29778"/>
                  <a:pt x="2370489" y="-8690"/>
                  <a:pt x="2517751" y="0"/>
                </a:cubicBezTo>
                <a:cubicBezTo>
                  <a:pt x="2513194" y="152018"/>
                  <a:pt x="2520728" y="404404"/>
                  <a:pt x="2517751" y="541710"/>
                </a:cubicBezTo>
                <a:cubicBezTo>
                  <a:pt x="2514775" y="679016"/>
                  <a:pt x="2502815" y="870985"/>
                  <a:pt x="2517751" y="1083420"/>
                </a:cubicBezTo>
                <a:cubicBezTo>
                  <a:pt x="2532688" y="1295855"/>
                  <a:pt x="2535531" y="1416583"/>
                  <a:pt x="2517751" y="1568108"/>
                </a:cubicBezTo>
                <a:cubicBezTo>
                  <a:pt x="2499971" y="1719633"/>
                  <a:pt x="2502038" y="1978313"/>
                  <a:pt x="2517751" y="2166841"/>
                </a:cubicBezTo>
                <a:cubicBezTo>
                  <a:pt x="2533464" y="2355369"/>
                  <a:pt x="2539355" y="2518598"/>
                  <a:pt x="2517751" y="2851106"/>
                </a:cubicBezTo>
                <a:cubicBezTo>
                  <a:pt x="2362736" y="2848752"/>
                  <a:pt x="2062763" y="2824422"/>
                  <a:pt x="1913491" y="2851106"/>
                </a:cubicBezTo>
                <a:cubicBezTo>
                  <a:pt x="1764219" y="2877790"/>
                  <a:pt x="1417681" y="2875019"/>
                  <a:pt x="1284053" y="2851106"/>
                </a:cubicBezTo>
                <a:cubicBezTo>
                  <a:pt x="1150425" y="2827193"/>
                  <a:pt x="853329" y="2832198"/>
                  <a:pt x="604260" y="2851106"/>
                </a:cubicBezTo>
                <a:cubicBezTo>
                  <a:pt x="355191" y="2870014"/>
                  <a:pt x="285236" y="2839953"/>
                  <a:pt x="0" y="2851106"/>
                </a:cubicBezTo>
                <a:cubicBezTo>
                  <a:pt x="-31021" y="2546044"/>
                  <a:pt x="-19025" y="2491213"/>
                  <a:pt x="0" y="2223863"/>
                </a:cubicBezTo>
                <a:cubicBezTo>
                  <a:pt x="19025" y="1956513"/>
                  <a:pt x="-26770" y="1769968"/>
                  <a:pt x="0" y="1653641"/>
                </a:cubicBezTo>
                <a:cubicBezTo>
                  <a:pt x="26770" y="1537314"/>
                  <a:pt x="-6296" y="1331336"/>
                  <a:pt x="0" y="1168953"/>
                </a:cubicBezTo>
                <a:cubicBezTo>
                  <a:pt x="6296" y="1006570"/>
                  <a:pt x="-14752" y="907266"/>
                  <a:pt x="0" y="655754"/>
                </a:cubicBezTo>
                <a:cubicBezTo>
                  <a:pt x="14752" y="404242"/>
                  <a:pt x="-8597" y="221002"/>
                  <a:pt x="0" y="0"/>
                </a:cubicBezTo>
                <a:close/>
              </a:path>
            </a:pathLst>
          </a:custGeom>
          <a:noFill/>
          <a:ln w="19050">
            <a:solidFill>
              <a:schemeClr val="tx1">
                <a:lumMod val="75000"/>
                <a:lumOff val="25000"/>
              </a:schemeClr>
            </a:solidFill>
            <a:extLst>
              <a:ext uri="{C807C97D-BFC1-408E-A445-0C87EB9F89A2}">
                <ask:lineSketchStyleProps xmlns:ask="http://schemas.microsoft.com/office/drawing/2018/sketchyshapes" sd="1617256088">
                  <a:prstGeom prst="rect">
                    <a:avLst/>
                  </a:prstGeom>
                  <ask:type>
                    <ask:lineSketchFreehand/>
                  </ask:type>
                </ask:lineSketchStyleProps>
              </a:ext>
            </a:extLst>
          </a:ln>
        </p:spPr>
        <p:txBody>
          <a:bodyPr wrap="square" lIns="228600" tIns="228600" rIns="228600" bIns="228600" rtlCol="0" anchor="t" anchorCtr="0">
            <a:noAutofit/>
          </a:bodyPr>
          <a:lstStyle/>
          <a:p>
            <a:r>
              <a:rPr lang="en-US" sz="1400" dirty="0">
                <a:latin typeface="Daytona" panose="020B0604030500040204" pitchFamily="34" charset="0"/>
              </a:rPr>
              <a:t> </a:t>
            </a:r>
          </a:p>
        </p:txBody>
      </p:sp>
      <p:sp>
        <p:nvSpPr>
          <p:cNvPr id="18" name="TextBox 17" descr="A blank text box">
            <a:extLst>
              <a:ext uri="{FF2B5EF4-FFF2-40B4-BE49-F238E27FC236}">
                <a16:creationId xmlns:a16="http://schemas.microsoft.com/office/drawing/2014/main" id="{F40DBA48-5F33-DF3D-6904-23A8821B90A1}"/>
              </a:ext>
            </a:extLst>
          </p:cNvPr>
          <p:cNvSpPr txBox="1"/>
          <p:nvPr/>
        </p:nvSpPr>
        <p:spPr>
          <a:xfrm>
            <a:off x="9397439" y="1526584"/>
            <a:ext cx="2517751" cy="2851106"/>
          </a:xfrm>
          <a:custGeom>
            <a:avLst/>
            <a:gdLst>
              <a:gd name="connsiteX0" fmla="*/ 0 w 2517751"/>
              <a:gd name="connsiteY0" fmla="*/ 0 h 2851106"/>
              <a:gd name="connsiteX1" fmla="*/ 629438 w 2517751"/>
              <a:gd name="connsiteY1" fmla="*/ 0 h 2851106"/>
              <a:gd name="connsiteX2" fmla="*/ 1208520 w 2517751"/>
              <a:gd name="connsiteY2" fmla="*/ 0 h 2851106"/>
              <a:gd name="connsiteX3" fmla="*/ 1812781 w 2517751"/>
              <a:gd name="connsiteY3" fmla="*/ 0 h 2851106"/>
              <a:gd name="connsiteX4" fmla="*/ 2517751 w 2517751"/>
              <a:gd name="connsiteY4" fmla="*/ 0 h 2851106"/>
              <a:gd name="connsiteX5" fmla="*/ 2517751 w 2517751"/>
              <a:gd name="connsiteY5" fmla="*/ 541710 h 2851106"/>
              <a:gd name="connsiteX6" fmla="*/ 2517751 w 2517751"/>
              <a:gd name="connsiteY6" fmla="*/ 1083420 h 2851106"/>
              <a:gd name="connsiteX7" fmla="*/ 2517751 w 2517751"/>
              <a:gd name="connsiteY7" fmla="*/ 1568108 h 2851106"/>
              <a:gd name="connsiteX8" fmla="*/ 2517751 w 2517751"/>
              <a:gd name="connsiteY8" fmla="*/ 2166841 h 2851106"/>
              <a:gd name="connsiteX9" fmla="*/ 2517751 w 2517751"/>
              <a:gd name="connsiteY9" fmla="*/ 2851106 h 2851106"/>
              <a:gd name="connsiteX10" fmla="*/ 1913491 w 2517751"/>
              <a:gd name="connsiteY10" fmla="*/ 2851106 h 2851106"/>
              <a:gd name="connsiteX11" fmla="*/ 1284053 w 2517751"/>
              <a:gd name="connsiteY11" fmla="*/ 2851106 h 2851106"/>
              <a:gd name="connsiteX12" fmla="*/ 604260 w 2517751"/>
              <a:gd name="connsiteY12" fmla="*/ 2851106 h 2851106"/>
              <a:gd name="connsiteX13" fmla="*/ 0 w 2517751"/>
              <a:gd name="connsiteY13" fmla="*/ 2851106 h 2851106"/>
              <a:gd name="connsiteX14" fmla="*/ 0 w 2517751"/>
              <a:gd name="connsiteY14" fmla="*/ 2223863 h 2851106"/>
              <a:gd name="connsiteX15" fmla="*/ 0 w 2517751"/>
              <a:gd name="connsiteY15" fmla="*/ 1653641 h 2851106"/>
              <a:gd name="connsiteX16" fmla="*/ 0 w 2517751"/>
              <a:gd name="connsiteY16" fmla="*/ 1168953 h 2851106"/>
              <a:gd name="connsiteX17" fmla="*/ 0 w 2517751"/>
              <a:gd name="connsiteY17" fmla="*/ 655754 h 2851106"/>
              <a:gd name="connsiteX18" fmla="*/ 0 w 2517751"/>
              <a:gd name="connsiteY18" fmla="*/ 0 h 285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17751" h="2851106" extrusionOk="0">
                <a:moveTo>
                  <a:pt x="0" y="0"/>
                </a:moveTo>
                <a:cubicBezTo>
                  <a:pt x="156116" y="-1851"/>
                  <a:pt x="486618" y="30404"/>
                  <a:pt x="629438" y="0"/>
                </a:cubicBezTo>
                <a:cubicBezTo>
                  <a:pt x="772258" y="-30404"/>
                  <a:pt x="1008684" y="28931"/>
                  <a:pt x="1208520" y="0"/>
                </a:cubicBezTo>
                <a:cubicBezTo>
                  <a:pt x="1408356" y="-28931"/>
                  <a:pt x="1681901" y="-29778"/>
                  <a:pt x="1812781" y="0"/>
                </a:cubicBezTo>
                <a:cubicBezTo>
                  <a:pt x="1943661" y="29778"/>
                  <a:pt x="2370489" y="-8690"/>
                  <a:pt x="2517751" y="0"/>
                </a:cubicBezTo>
                <a:cubicBezTo>
                  <a:pt x="2513194" y="152018"/>
                  <a:pt x="2520728" y="404404"/>
                  <a:pt x="2517751" y="541710"/>
                </a:cubicBezTo>
                <a:cubicBezTo>
                  <a:pt x="2514775" y="679016"/>
                  <a:pt x="2502815" y="870985"/>
                  <a:pt x="2517751" y="1083420"/>
                </a:cubicBezTo>
                <a:cubicBezTo>
                  <a:pt x="2532688" y="1295855"/>
                  <a:pt x="2535531" y="1416583"/>
                  <a:pt x="2517751" y="1568108"/>
                </a:cubicBezTo>
                <a:cubicBezTo>
                  <a:pt x="2499971" y="1719633"/>
                  <a:pt x="2502038" y="1978313"/>
                  <a:pt x="2517751" y="2166841"/>
                </a:cubicBezTo>
                <a:cubicBezTo>
                  <a:pt x="2533464" y="2355369"/>
                  <a:pt x="2539355" y="2518598"/>
                  <a:pt x="2517751" y="2851106"/>
                </a:cubicBezTo>
                <a:cubicBezTo>
                  <a:pt x="2362736" y="2848752"/>
                  <a:pt x="2062763" y="2824422"/>
                  <a:pt x="1913491" y="2851106"/>
                </a:cubicBezTo>
                <a:cubicBezTo>
                  <a:pt x="1764219" y="2877790"/>
                  <a:pt x="1417681" y="2875019"/>
                  <a:pt x="1284053" y="2851106"/>
                </a:cubicBezTo>
                <a:cubicBezTo>
                  <a:pt x="1150425" y="2827193"/>
                  <a:pt x="853329" y="2832198"/>
                  <a:pt x="604260" y="2851106"/>
                </a:cubicBezTo>
                <a:cubicBezTo>
                  <a:pt x="355191" y="2870014"/>
                  <a:pt x="285236" y="2839953"/>
                  <a:pt x="0" y="2851106"/>
                </a:cubicBezTo>
                <a:cubicBezTo>
                  <a:pt x="-31021" y="2546044"/>
                  <a:pt x="-19025" y="2491213"/>
                  <a:pt x="0" y="2223863"/>
                </a:cubicBezTo>
                <a:cubicBezTo>
                  <a:pt x="19025" y="1956513"/>
                  <a:pt x="-26770" y="1769968"/>
                  <a:pt x="0" y="1653641"/>
                </a:cubicBezTo>
                <a:cubicBezTo>
                  <a:pt x="26770" y="1537314"/>
                  <a:pt x="-6296" y="1331336"/>
                  <a:pt x="0" y="1168953"/>
                </a:cubicBezTo>
                <a:cubicBezTo>
                  <a:pt x="6296" y="1006570"/>
                  <a:pt x="-14752" y="907266"/>
                  <a:pt x="0" y="655754"/>
                </a:cubicBezTo>
                <a:cubicBezTo>
                  <a:pt x="14752" y="404242"/>
                  <a:pt x="-8597" y="221002"/>
                  <a:pt x="0" y="0"/>
                </a:cubicBezTo>
                <a:close/>
              </a:path>
            </a:pathLst>
          </a:custGeom>
          <a:noFill/>
          <a:ln w="19050">
            <a:solidFill>
              <a:schemeClr val="tx1">
                <a:lumMod val="75000"/>
                <a:lumOff val="25000"/>
              </a:schemeClr>
            </a:solidFill>
            <a:extLst>
              <a:ext uri="{C807C97D-BFC1-408E-A445-0C87EB9F89A2}">
                <ask:lineSketchStyleProps xmlns:ask="http://schemas.microsoft.com/office/drawing/2018/sketchyshapes" sd="1617256088">
                  <a:prstGeom prst="rect">
                    <a:avLst/>
                  </a:prstGeom>
                  <ask:type>
                    <ask:lineSketchFreehand/>
                  </ask:type>
                </ask:lineSketchStyleProps>
              </a:ext>
            </a:extLst>
          </a:ln>
        </p:spPr>
        <p:txBody>
          <a:bodyPr wrap="square" lIns="228600" tIns="228600" rIns="228600" bIns="228600" rtlCol="0" anchor="t" anchorCtr="0">
            <a:noAutofit/>
          </a:bodyPr>
          <a:lstStyle/>
          <a:p>
            <a:r>
              <a:rPr lang="en-US" sz="1400" dirty="0">
                <a:latin typeface="Daytona" panose="020B0604030500040204" pitchFamily="34" charset="0"/>
              </a:rPr>
              <a:t> </a:t>
            </a:r>
          </a:p>
        </p:txBody>
      </p:sp>
      <p:pic>
        <p:nvPicPr>
          <p:cNvPr id="13" name="Picture 12" descr="An illustration of a row of people of different ages, genders, and abilities">
            <a:extLst>
              <a:ext uri="{FF2B5EF4-FFF2-40B4-BE49-F238E27FC236}">
                <a16:creationId xmlns:a16="http://schemas.microsoft.com/office/drawing/2014/main" id="{78FDCDD4-C358-C52B-F3EC-585F93E84FBF}"/>
              </a:ext>
            </a:extLst>
          </p:cNvPr>
          <p:cNvPicPr>
            <a:picLocks noChangeAspect="1"/>
          </p:cNvPicPr>
          <p:nvPr/>
        </p:nvPicPr>
        <p:blipFill>
          <a:blip r:embed="rId4"/>
          <a:srcRect/>
          <a:stretch/>
        </p:blipFill>
        <p:spPr>
          <a:xfrm>
            <a:off x="1780735" y="3118017"/>
            <a:ext cx="8010415" cy="3831488"/>
          </a:xfrm>
          <a:prstGeom prst="rect">
            <a:avLst/>
          </a:prstGeom>
        </p:spPr>
      </p:pic>
    </p:spTree>
    <p:extLst>
      <p:ext uri="{BB962C8B-B14F-4D97-AF65-F5344CB8AC3E}">
        <p14:creationId xmlns:p14="http://schemas.microsoft.com/office/powerpoint/2010/main" val="1116700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B04D04B-05C4-A32C-5726-138FED68F51B}"/>
              </a:ext>
            </a:extLst>
          </p:cNvPr>
          <p:cNvSpPr>
            <a:spLocks noGrp="1"/>
          </p:cNvSpPr>
          <p:nvPr>
            <p:ph type="title"/>
          </p:nvPr>
        </p:nvSpPr>
        <p:spPr>
          <a:xfrm>
            <a:off x="251926" y="253159"/>
            <a:ext cx="11663265" cy="920734"/>
          </a:xfrm>
          <a:solidFill>
            <a:srgbClr val="009192"/>
          </a:solidFill>
        </p:spPr>
        <p:txBody>
          <a:bodyPr lIns="548640">
            <a:normAutofit/>
          </a:bodyPr>
          <a:lstStyle/>
          <a:p>
            <a:r>
              <a:rPr lang="en-US" sz="2800" dirty="0">
                <a:solidFill>
                  <a:schemeClr val="bg1"/>
                </a:solidFill>
              </a:rPr>
              <a:t>What obstacles did we face? How did we overcome them?</a:t>
            </a:r>
            <a:endParaRPr lang="en-US" sz="2800" i="1" dirty="0">
              <a:solidFill>
                <a:schemeClr val="bg1"/>
              </a:solidFill>
            </a:endParaRPr>
          </a:p>
        </p:txBody>
      </p:sp>
      <p:pic>
        <p:nvPicPr>
          <p:cNvPr id="22" name="Picture 21">
            <a:extLst>
              <a:ext uri="{FF2B5EF4-FFF2-40B4-BE49-F238E27FC236}">
                <a16:creationId xmlns:a16="http://schemas.microsoft.com/office/drawing/2014/main" id="{FB8DF31C-AAB8-B2C7-BB2B-F07A6A4ADB30}"/>
              </a:ext>
              <a:ext uri="{C183D7F6-B498-43B3-948B-1728B52AA6E4}">
                <adec:decorative xmlns:adec="http://schemas.microsoft.com/office/drawing/2017/decorative" val="1"/>
              </a:ext>
            </a:extLst>
          </p:cNvPr>
          <p:cNvPicPr>
            <a:picLocks noChangeAspect="1"/>
          </p:cNvPicPr>
          <p:nvPr/>
        </p:nvPicPr>
        <p:blipFill rotWithShape="1">
          <a:blip r:embed="rId3">
            <a:alphaModFix amt="27000"/>
          </a:blip>
          <a:srcRect l="51" t="60994" r="1" b="28386"/>
          <a:stretch/>
        </p:blipFill>
        <p:spPr>
          <a:xfrm>
            <a:off x="6907427" y="253158"/>
            <a:ext cx="5007763" cy="920735"/>
          </a:xfrm>
          <a:prstGeom prst="rect">
            <a:avLst/>
          </a:prstGeom>
        </p:spPr>
      </p:pic>
      <p:sp>
        <p:nvSpPr>
          <p:cNvPr id="15" name="TextBox 14" descr="A blank text box">
            <a:extLst>
              <a:ext uri="{FF2B5EF4-FFF2-40B4-BE49-F238E27FC236}">
                <a16:creationId xmlns:a16="http://schemas.microsoft.com/office/drawing/2014/main" id="{6EE406D7-C3BC-41D2-A198-432817B95CC6}"/>
              </a:ext>
            </a:extLst>
          </p:cNvPr>
          <p:cNvSpPr txBox="1"/>
          <p:nvPr/>
        </p:nvSpPr>
        <p:spPr>
          <a:xfrm>
            <a:off x="414044" y="1526584"/>
            <a:ext cx="5163796" cy="4439876"/>
          </a:xfrm>
          <a:custGeom>
            <a:avLst/>
            <a:gdLst>
              <a:gd name="connsiteX0" fmla="*/ 0 w 5163796"/>
              <a:gd name="connsiteY0" fmla="*/ 0 h 4439876"/>
              <a:gd name="connsiteX1" fmla="*/ 645475 w 5163796"/>
              <a:gd name="connsiteY1" fmla="*/ 0 h 4439876"/>
              <a:gd name="connsiteX2" fmla="*/ 1187673 w 5163796"/>
              <a:gd name="connsiteY2" fmla="*/ 0 h 4439876"/>
              <a:gd name="connsiteX3" fmla="*/ 1781510 w 5163796"/>
              <a:gd name="connsiteY3" fmla="*/ 0 h 4439876"/>
              <a:gd name="connsiteX4" fmla="*/ 2530260 w 5163796"/>
              <a:gd name="connsiteY4" fmla="*/ 0 h 4439876"/>
              <a:gd name="connsiteX5" fmla="*/ 3124097 w 5163796"/>
              <a:gd name="connsiteY5" fmla="*/ 0 h 4439876"/>
              <a:gd name="connsiteX6" fmla="*/ 3769571 w 5163796"/>
              <a:gd name="connsiteY6" fmla="*/ 0 h 4439876"/>
              <a:gd name="connsiteX7" fmla="*/ 4363408 w 5163796"/>
              <a:gd name="connsiteY7" fmla="*/ 0 h 4439876"/>
              <a:gd name="connsiteX8" fmla="*/ 5163796 w 5163796"/>
              <a:gd name="connsiteY8" fmla="*/ 0 h 4439876"/>
              <a:gd name="connsiteX9" fmla="*/ 5163796 w 5163796"/>
              <a:gd name="connsiteY9" fmla="*/ 634268 h 4439876"/>
              <a:gd name="connsiteX10" fmla="*/ 5163796 w 5163796"/>
              <a:gd name="connsiteY10" fmla="*/ 1224137 h 4439876"/>
              <a:gd name="connsiteX11" fmla="*/ 5163796 w 5163796"/>
              <a:gd name="connsiteY11" fmla="*/ 1769608 h 4439876"/>
              <a:gd name="connsiteX12" fmla="*/ 5163796 w 5163796"/>
              <a:gd name="connsiteY12" fmla="*/ 2492673 h 4439876"/>
              <a:gd name="connsiteX13" fmla="*/ 5163796 w 5163796"/>
              <a:gd name="connsiteY13" fmla="*/ 3038144 h 4439876"/>
              <a:gd name="connsiteX14" fmla="*/ 5163796 w 5163796"/>
              <a:gd name="connsiteY14" fmla="*/ 3583614 h 4439876"/>
              <a:gd name="connsiteX15" fmla="*/ 5163796 w 5163796"/>
              <a:gd name="connsiteY15" fmla="*/ 4439876 h 4439876"/>
              <a:gd name="connsiteX16" fmla="*/ 4621597 w 5163796"/>
              <a:gd name="connsiteY16" fmla="*/ 4439876 h 4439876"/>
              <a:gd name="connsiteX17" fmla="*/ 3872847 w 5163796"/>
              <a:gd name="connsiteY17" fmla="*/ 4439876 h 4439876"/>
              <a:gd name="connsiteX18" fmla="*/ 3175735 w 5163796"/>
              <a:gd name="connsiteY18" fmla="*/ 4439876 h 4439876"/>
              <a:gd name="connsiteX19" fmla="*/ 2426984 w 5163796"/>
              <a:gd name="connsiteY19" fmla="*/ 4439876 h 4439876"/>
              <a:gd name="connsiteX20" fmla="*/ 1833148 w 5163796"/>
              <a:gd name="connsiteY20" fmla="*/ 4439876 h 4439876"/>
              <a:gd name="connsiteX21" fmla="*/ 1136035 w 5163796"/>
              <a:gd name="connsiteY21" fmla="*/ 4439876 h 4439876"/>
              <a:gd name="connsiteX22" fmla="*/ 0 w 5163796"/>
              <a:gd name="connsiteY22" fmla="*/ 4439876 h 4439876"/>
              <a:gd name="connsiteX23" fmla="*/ 0 w 5163796"/>
              <a:gd name="connsiteY23" fmla="*/ 3761209 h 4439876"/>
              <a:gd name="connsiteX24" fmla="*/ 0 w 5163796"/>
              <a:gd name="connsiteY24" fmla="*/ 3082542 h 4439876"/>
              <a:gd name="connsiteX25" fmla="*/ 0 w 5163796"/>
              <a:gd name="connsiteY25" fmla="*/ 2537072 h 4439876"/>
              <a:gd name="connsiteX26" fmla="*/ 0 w 5163796"/>
              <a:gd name="connsiteY26" fmla="*/ 1947203 h 4439876"/>
              <a:gd name="connsiteX27" fmla="*/ 0 w 5163796"/>
              <a:gd name="connsiteY27" fmla="*/ 1224137 h 4439876"/>
              <a:gd name="connsiteX28" fmla="*/ 0 w 5163796"/>
              <a:gd name="connsiteY28" fmla="*/ 723066 h 4439876"/>
              <a:gd name="connsiteX29" fmla="*/ 0 w 5163796"/>
              <a:gd name="connsiteY29" fmla="*/ 0 h 443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63796" h="4439876" extrusionOk="0">
                <a:moveTo>
                  <a:pt x="0" y="0"/>
                </a:moveTo>
                <a:cubicBezTo>
                  <a:pt x="262009" y="9128"/>
                  <a:pt x="380265" y="-15551"/>
                  <a:pt x="645475" y="0"/>
                </a:cubicBezTo>
                <a:cubicBezTo>
                  <a:pt x="910685" y="15551"/>
                  <a:pt x="944298" y="-25114"/>
                  <a:pt x="1187673" y="0"/>
                </a:cubicBezTo>
                <a:cubicBezTo>
                  <a:pt x="1431048" y="25114"/>
                  <a:pt x="1493743" y="19760"/>
                  <a:pt x="1781510" y="0"/>
                </a:cubicBezTo>
                <a:cubicBezTo>
                  <a:pt x="2069277" y="-19760"/>
                  <a:pt x="2303504" y="30700"/>
                  <a:pt x="2530260" y="0"/>
                </a:cubicBezTo>
                <a:cubicBezTo>
                  <a:pt x="2757016" y="-30700"/>
                  <a:pt x="2908622" y="-16709"/>
                  <a:pt x="3124097" y="0"/>
                </a:cubicBezTo>
                <a:cubicBezTo>
                  <a:pt x="3339572" y="16709"/>
                  <a:pt x="3616611" y="-11500"/>
                  <a:pt x="3769571" y="0"/>
                </a:cubicBezTo>
                <a:cubicBezTo>
                  <a:pt x="3922531" y="11500"/>
                  <a:pt x="4071261" y="15961"/>
                  <a:pt x="4363408" y="0"/>
                </a:cubicBezTo>
                <a:cubicBezTo>
                  <a:pt x="4655555" y="-15961"/>
                  <a:pt x="4826031" y="2721"/>
                  <a:pt x="5163796" y="0"/>
                </a:cubicBezTo>
                <a:cubicBezTo>
                  <a:pt x="5142948" y="281388"/>
                  <a:pt x="5136997" y="447464"/>
                  <a:pt x="5163796" y="634268"/>
                </a:cubicBezTo>
                <a:cubicBezTo>
                  <a:pt x="5190595" y="821072"/>
                  <a:pt x="5137527" y="1074083"/>
                  <a:pt x="5163796" y="1224137"/>
                </a:cubicBezTo>
                <a:cubicBezTo>
                  <a:pt x="5190065" y="1374191"/>
                  <a:pt x="5169799" y="1607755"/>
                  <a:pt x="5163796" y="1769608"/>
                </a:cubicBezTo>
                <a:cubicBezTo>
                  <a:pt x="5157793" y="1931461"/>
                  <a:pt x="5194958" y="2133233"/>
                  <a:pt x="5163796" y="2492673"/>
                </a:cubicBezTo>
                <a:cubicBezTo>
                  <a:pt x="5132634" y="2852113"/>
                  <a:pt x="5152290" y="2790010"/>
                  <a:pt x="5163796" y="3038144"/>
                </a:cubicBezTo>
                <a:cubicBezTo>
                  <a:pt x="5175302" y="3286278"/>
                  <a:pt x="5184827" y="3440607"/>
                  <a:pt x="5163796" y="3583614"/>
                </a:cubicBezTo>
                <a:cubicBezTo>
                  <a:pt x="5142766" y="3726621"/>
                  <a:pt x="5197519" y="4114992"/>
                  <a:pt x="5163796" y="4439876"/>
                </a:cubicBezTo>
                <a:cubicBezTo>
                  <a:pt x="5020735" y="4422198"/>
                  <a:pt x="4771592" y="4413782"/>
                  <a:pt x="4621597" y="4439876"/>
                </a:cubicBezTo>
                <a:cubicBezTo>
                  <a:pt x="4471602" y="4465970"/>
                  <a:pt x="4144792" y="4441194"/>
                  <a:pt x="3872847" y="4439876"/>
                </a:cubicBezTo>
                <a:cubicBezTo>
                  <a:pt x="3600902" y="4438559"/>
                  <a:pt x="3384953" y="4442720"/>
                  <a:pt x="3175735" y="4439876"/>
                </a:cubicBezTo>
                <a:cubicBezTo>
                  <a:pt x="2966517" y="4437032"/>
                  <a:pt x="2717104" y="4456436"/>
                  <a:pt x="2426984" y="4439876"/>
                </a:cubicBezTo>
                <a:cubicBezTo>
                  <a:pt x="2136864" y="4423316"/>
                  <a:pt x="2053961" y="4424006"/>
                  <a:pt x="1833148" y="4439876"/>
                </a:cubicBezTo>
                <a:cubicBezTo>
                  <a:pt x="1612335" y="4455746"/>
                  <a:pt x="1327407" y="4467368"/>
                  <a:pt x="1136035" y="4439876"/>
                </a:cubicBezTo>
                <a:cubicBezTo>
                  <a:pt x="944663" y="4412384"/>
                  <a:pt x="302153" y="4482702"/>
                  <a:pt x="0" y="4439876"/>
                </a:cubicBezTo>
                <a:cubicBezTo>
                  <a:pt x="8769" y="4277024"/>
                  <a:pt x="-5550" y="3959366"/>
                  <a:pt x="0" y="3761209"/>
                </a:cubicBezTo>
                <a:cubicBezTo>
                  <a:pt x="5550" y="3563052"/>
                  <a:pt x="-13506" y="3286766"/>
                  <a:pt x="0" y="3082542"/>
                </a:cubicBezTo>
                <a:cubicBezTo>
                  <a:pt x="13506" y="2878318"/>
                  <a:pt x="24431" y="2794530"/>
                  <a:pt x="0" y="2537072"/>
                </a:cubicBezTo>
                <a:cubicBezTo>
                  <a:pt x="-24431" y="2279614"/>
                  <a:pt x="-16517" y="2096357"/>
                  <a:pt x="0" y="1947203"/>
                </a:cubicBezTo>
                <a:cubicBezTo>
                  <a:pt x="16517" y="1798049"/>
                  <a:pt x="18971" y="1517138"/>
                  <a:pt x="0" y="1224137"/>
                </a:cubicBezTo>
                <a:cubicBezTo>
                  <a:pt x="-18971" y="931136"/>
                  <a:pt x="8256" y="927475"/>
                  <a:pt x="0" y="723066"/>
                </a:cubicBezTo>
                <a:cubicBezTo>
                  <a:pt x="-8256" y="518657"/>
                  <a:pt x="-33799" y="333623"/>
                  <a:pt x="0" y="0"/>
                </a:cubicBezTo>
                <a:close/>
              </a:path>
            </a:pathLst>
          </a:custGeom>
          <a:noFill/>
          <a:ln w="19050">
            <a:solidFill>
              <a:schemeClr val="tx1">
                <a:lumMod val="75000"/>
                <a:lumOff val="25000"/>
              </a:schemeClr>
            </a:solidFill>
            <a:extLst>
              <a:ext uri="{C807C97D-BFC1-408E-A445-0C87EB9F89A2}">
                <ask:lineSketchStyleProps xmlns:ask="http://schemas.microsoft.com/office/drawing/2018/sketchyshapes" sd="1617256088">
                  <a:prstGeom prst="rect">
                    <a:avLst/>
                  </a:prstGeom>
                  <ask:type>
                    <ask:lineSketchFreehand/>
                  </ask:type>
                </ask:lineSketchStyleProps>
              </a:ext>
            </a:extLst>
          </a:ln>
        </p:spPr>
        <p:txBody>
          <a:bodyPr wrap="square" lIns="228600" tIns="228600" rIns="228600" bIns="228600" rtlCol="0" anchor="t" anchorCtr="0">
            <a:noAutofit/>
          </a:bodyPr>
          <a:lstStyle/>
          <a:p>
            <a:r>
              <a:rPr lang="en-US" sz="1400" dirty="0">
                <a:latin typeface="Daytona" panose="020B0604030500040204" pitchFamily="34" charset="0"/>
              </a:rPr>
              <a:t> </a:t>
            </a:r>
          </a:p>
        </p:txBody>
      </p:sp>
      <p:pic>
        <p:nvPicPr>
          <p:cNvPr id="3" name="Picture 2" descr="An illustration of a hurdle / barrier">
            <a:extLst>
              <a:ext uri="{FF2B5EF4-FFF2-40B4-BE49-F238E27FC236}">
                <a16:creationId xmlns:a16="http://schemas.microsoft.com/office/drawing/2014/main" id="{4AA01067-B98E-14DF-C0D2-582721A20EC6}"/>
              </a:ext>
            </a:extLst>
          </p:cNvPr>
          <p:cNvPicPr>
            <a:picLocks noChangeAspect="1"/>
          </p:cNvPicPr>
          <p:nvPr/>
        </p:nvPicPr>
        <p:blipFill>
          <a:blip r:embed="rId4"/>
          <a:stretch>
            <a:fillRect/>
          </a:stretch>
        </p:blipFill>
        <p:spPr>
          <a:xfrm>
            <a:off x="4022276" y="3097530"/>
            <a:ext cx="3889359" cy="3889359"/>
          </a:xfrm>
          <a:prstGeom prst="rect">
            <a:avLst/>
          </a:prstGeom>
        </p:spPr>
      </p:pic>
      <p:sp>
        <p:nvSpPr>
          <p:cNvPr id="18" name="TextBox 17" descr="A blank text box">
            <a:extLst>
              <a:ext uri="{FF2B5EF4-FFF2-40B4-BE49-F238E27FC236}">
                <a16:creationId xmlns:a16="http://schemas.microsoft.com/office/drawing/2014/main" id="{F40DBA48-5F33-DF3D-6904-23A8821B90A1}"/>
              </a:ext>
            </a:extLst>
          </p:cNvPr>
          <p:cNvSpPr txBox="1"/>
          <p:nvPr/>
        </p:nvSpPr>
        <p:spPr>
          <a:xfrm>
            <a:off x="6343649" y="1526584"/>
            <a:ext cx="5571541" cy="4439876"/>
          </a:xfrm>
          <a:custGeom>
            <a:avLst/>
            <a:gdLst>
              <a:gd name="connsiteX0" fmla="*/ 0 w 5571541"/>
              <a:gd name="connsiteY0" fmla="*/ 0 h 4439876"/>
              <a:gd name="connsiteX1" fmla="*/ 752158 w 5571541"/>
              <a:gd name="connsiteY1" fmla="*/ 0 h 4439876"/>
              <a:gd name="connsiteX2" fmla="*/ 1448601 w 5571541"/>
              <a:gd name="connsiteY2" fmla="*/ 0 h 4439876"/>
              <a:gd name="connsiteX3" fmla="*/ 2089328 w 5571541"/>
              <a:gd name="connsiteY3" fmla="*/ 0 h 4439876"/>
              <a:gd name="connsiteX4" fmla="*/ 2730055 w 5571541"/>
              <a:gd name="connsiteY4" fmla="*/ 0 h 4439876"/>
              <a:gd name="connsiteX5" fmla="*/ 3482213 w 5571541"/>
              <a:gd name="connsiteY5" fmla="*/ 0 h 4439876"/>
              <a:gd name="connsiteX6" fmla="*/ 4178656 w 5571541"/>
              <a:gd name="connsiteY6" fmla="*/ 0 h 4439876"/>
              <a:gd name="connsiteX7" fmla="*/ 4707952 w 5571541"/>
              <a:gd name="connsiteY7" fmla="*/ 0 h 4439876"/>
              <a:gd name="connsiteX8" fmla="*/ 5571541 w 5571541"/>
              <a:gd name="connsiteY8" fmla="*/ 0 h 4439876"/>
              <a:gd name="connsiteX9" fmla="*/ 5571541 w 5571541"/>
              <a:gd name="connsiteY9" fmla="*/ 723066 h 4439876"/>
              <a:gd name="connsiteX10" fmla="*/ 5571541 w 5571541"/>
              <a:gd name="connsiteY10" fmla="*/ 1312935 h 4439876"/>
              <a:gd name="connsiteX11" fmla="*/ 5571541 w 5571541"/>
              <a:gd name="connsiteY11" fmla="*/ 1858405 h 4439876"/>
              <a:gd name="connsiteX12" fmla="*/ 5571541 w 5571541"/>
              <a:gd name="connsiteY12" fmla="*/ 2492673 h 4439876"/>
              <a:gd name="connsiteX13" fmla="*/ 5571541 w 5571541"/>
              <a:gd name="connsiteY13" fmla="*/ 2993745 h 4439876"/>
              <a:gd name="connsiteX14" fmla="*/ 5571541 w 5571541"/>
              <a:gd name="connsiteY14" fmla="*/ 3539215 h 4439876"/>
              <a:gd name="connsiteX15" fmla="*/ 5571541 w 5571541"/>
              <a:gd name="connsiteY15" fmla="*/ 4439876 h 4439876"/>
              <a:gd name="connsiteX16" fmla="*/ 5042245 w 5571541"/>
              <a:gd name="connsiteY16" fmla="*/ 4439876 h 4439876"/>
              <a:gd name="connsiteX17" fmla="*/ 4512948 w 5571541"/>
              <a:gd name="connsiteY17" fmla="*/ 4439876 h 4439876"/>
              <a:gd name="connsiteX18" fmla="*/ 3816506 w 5571541"/>
              <a:gd name="connsiteY18" fmla="*/ 4439876 h 4439876"/>
              <a:gd name="connsiteX19" fmla="*/ 3287209 w 5571541"/>
              <a:gd name="connsiteY19" fmla="*/ 4439876 h 4439876"/>
              <a:gd name="connsiteX20" fmla="*/ 2757913 w 5571541"/>
              <a:gd name="connsiteY20" fmla="*/ 4439876 h 4439876"/>
              <a:gd name="connsiteX21" fmla="*/ 2228616 w 5571541"/>
              <a:gd name="connsiteY21" fmla="*/ 4439876 h 4439876"/>
              <a:gd name="connsiteX22" fmla="*/ 1420743 w 5571541"/>
              <a:gd name="connsiteY22" fmla="*/ 4439876 h 4439876"/>
              <a:gd name="connsiteX23" fmla="*/ 612870 w 5571541"/>
              <a:gd name="connsiteY23" fmla="*/ 4439876 h 4439876"/>
              <a:gd name="connsiteX24" fmla="*/ 0 w 5571541"/>
              <a:gd name="connsiteY24" fmla="*/ 4439876 h 4439876"/>
              <a:gd name="connsiteX25" fmla="*/ 0 w 5571541"/>
              <a:gd name="connsiteY25" fmla="*/ 3805608 h 4439876"/>
              <a:gd name="connsiteX26" fmla="*/ 0 w 5571541"/>
              <a:gd name="connsiteY26" fmla="*/ 3304536 h 4439876"/>
              <a:gd name="connsiteX27" fmla="*/ 0 w 5571541"/>
              <a:gd name="connsiteY27" fmla="*/ 2714667 h 4439876"/>
              <a:gd name="connsiteX28" fmla="*/ 0 w 5571541"/>
              <a:gd name="connsiteY28" fmla="*/ 2036000 h 4439876"/>
              <a:gd name="connsiteX29" fmla="*/ 0 w 5571541"/>
              <a:gd name="connsiteY29" fmla="*/ 1312935 h 4439876"/>
              <a:gd name="connsiteX30" fmla="*/ 0 w 5571541"/>
              <a:gd name="connsiteY30" fmla="*/ 589869 h 4439876"/>
              <a:gd name="connsiteX31" fmla="*/ 0 w 5571541"/>
              <a:gd name="connsiteY31" fmla="*/ 0 h 443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71541" h="4439876" fill="none" extrusionOk="0">
                <a:moveTo>
                  <a:pt x="0" y="0"/>
                </a:moveTo>
                <a:cubicBezTo>
                  <a:pt x="366669" y="-37556"/>
                  <a:pt x="377791" y="16190"/>
                  <a:pt x="752158" y="0"/>
                </a:cubicBezTo>
                <a:cubicBezTo>
                  <a:pt x="1126525" y="-16190"/>
                  <a:pt x="1160476" y="26883"/>
                  <a:pt x="1448601" y="0"/>
                </a:cubicBezTo>
                <a:cubicBezTo>
                  <a:pt x="1736726" y="-26883"/>
                  <a:pt x="1839361" y="9559"/>
                  <a:pt x="2089328" y="0"/>
                </a:cubicBezTo>
                <a:cubicBezTo>
                  <a:pt x="2339295" y="-9559"/>
                  <a:pt x="2411451" y="-30956"/>
                  <a:pt x="2730055" y="0"/>
                </a:cubicBezTo>
                <a:cubicBezTo>
                  <a:pt x="3048659" y="30956"/>
                  <a:pt x="3121175" y="-16744"/>
                  <a:pt x="3482213" y="0"/>
                </a:cubicBezTo>
                <a:cubicBezTo>
                  <a:pt x="3843251" y="16744"/>
                  <a:pt x="3831779" y="-32216"/>
                  <a:pt x="4178656" y="0"/>
                </a:cubicBezTo>
                <a:cubicBezTo>
                  <a:pt x="4525533" y="32216"/>
                  <a:pt x="4493670" y="-1245"/>
                  <a:pt x="4707952" y="0"/>
                </a:cubicBezTo>
                <a:cubicBezTo>
                  <a:pt x="4922234" y="1245"/>
                  <a:pt x="5197048" y="14763"/>
                  <a:pt x="5571541" y="0"/>
                </a:cubicBezTo>
                <a:cubicBezTo>
                  <a:pt x="5578997" y="322668"/>
                  <a:pt x="5594206" y="369320"/>
                  <a:pt x="5571541" y="723066"/>
                </a:cubicBezTo>
                <a:cubicBezTo>
                  <a:pt x="5548876" y="1076812"/>
                  <a:pt x="5599338" y="1035862"/>
                  <a:pt x="5571541" y="1312935"/>
                </a:cubicBezTo>
                <a:cubicBezTo>
                  <a:pt x="5543744" y="1590008"/>
                  <a:pt x="5547193" y="1733405"/>
                  <a:pt x="5571541" y="1858405"/>
                </a:cubicBezTo>
                <a:cubicBezTo>
                  <a:pt x="5595890" y="1983405"/>
                  <a:pt x="5570883" y="2358957"/>
                  <a:pt x="5571541" y="2492673"/>
                </a:cubicBezTo>
                <a:cubicBezTo>
                  <a:pt x="5572199" y="2626389"/>
                  <a:pt x="5561581" y="2812607"/>
                  <a:pt x="5571541" y="2993745"/>
                </a:cubicBezTo>
                <a:cubicBezTo>
                  <a:pt x="5581501" y="3174883"/>
                  <a:pt x="5566742" y="3374625"/>
                  <a:pt x="5571541" y="3539215"/>
                </a:cubicBezTo>
                <a:cubicBezTo>
                  <a:pt x="5576341" y="3703805"/>
                  <a:pt x="5599478" y="4226547"/>
                  <a:pt x="5571541" y="4439876"/>
                </a:cubicBezTo>
                <a:cubicBezTo>
                  <a:pt x="5337191" y="4428788"/>
                  <a:pt x="5188320" y="4429700"/>
                  <a:pt x="5042245" y="4439876"/>
                </a:cubicBezTo>
                <a:cubicBezTo>
                  <a:pt x="4896170" y="4450052"/>
                  <a:pt x="4704686" y="4422348"/>
                  <a:pt x="4512948" y="4439876"/>
                </a:cubicBezTo>
                <a:cubicBezTo>
                  <a:pt x="4321210" y="4457404"/>
                  <a:pt x="3994806" y="4441268"/>
                  <a:pt x="3816506" y="4439876"/>
                </a:cubicBezTo>
                <a:cubicBezTo>
                  <a:pt x="3638206" y="4438484"/>
                  <a:pt x="3541869" y="4442588"/>
                  <a:pt x="3287209" y="4439876"/>
                </a:cubicBezTo>
                <a:cubicBezTo>
                  <a:pt x="3032549" y="4437164"/>
                  <a:pt x="2877592" y="4421455"/>
                  <a:pt x="2757913" y="4439876"/>
                </a:cubicBezTo>
                <a:cubicBezTo>
                  <a:pt x="2638234" y="4458297"/>
                  <a:pt x="2419847" y="4447418"/>
                  <a:pt x="2228616" y="4439876"/>
                </a:cubicBezTo>
                <a:cubicBezTo>
                  <a:pt x="2037385" y="4432334"/>
                  <a:pt x="1638234" y="4405275"/>
                  <a:pt x="1420743" y="4439876"/>
                </a:cubicBezTo>
                <a:cubicBezTo>
                  <a:pt x="1203252" y="4474477"/>
                  <a:pt x="792785" y="4475667"/>
                  <a:pt x="612870" y="4439876"/>
                </a:cubicBezTo>
                <a:cubicBezTo>
                  <a:pt x="432955" y="4404085"/>
                  <a:pt x="150970" y="4429553"/>
                  <a:pt x="0" y="4439876"/>
                </a:cubicBezTo>
                <a:cubicBezTo>
                  <a:pt x="-3721" y="4249275"/>
                  <a:pt x="-18486" y="4000423"/>
                  <a:pt x="0" y="3805608"/>
                </a:cubicBezTo>
                <a:cubicBezTo>
                  <a:pt x="18486" y="3610793"/>
                  <a:pt x="-1736" y="3471696"/>
                  <a:pt x="0" y="3304536"/>
                </a:cubicBezTo>
                <a:cubicBezTo>
                  <a:pt x="1736" y="3137376"/>
                  <a:pt x="5832" y="2855758"/>
                  <a:pt x="0" y="2714667"/>
                </a:cubicBezTo>
                <a:cubicBezTo>
                  <a:pt x="-5832" y="2573576"/>
                  <a:pt x="6525" y="2316370"/>
                  <a:pt x="0" y="2036000"/>
                </a:cubicBezTo>
                <a:cubicBezTo>
                  <a:pt x="-6525" y="1755630"/>
                  <a:pt x="-724" y="1551616"/>
                  <a:pt x="0" y="1312935"/>
                </a:cubicBezTo>
                <a:cubicBezTo>
                  <a:pt x="724" y="1074254"/>
                  <a:pt x="29459" y="881929"/>
                  <a:pt x="0" y="589869"/>
                </a:cubicBezTo>
                <a:cubicBezTo>
                  <a:pt x="-29459" y="297809"/>
                  <a:pt x="-8591" y="216449"/>
                  <a:pt x="0" y="0"/>
                </a:cubicBezTo>
                <a:close/>
              </a:path>
              <a:path w="5571541" h="4439876" stroke="0" extrusionOk="0">
                <a:moveTo>
                  <a:pt x="0" y="0"/>
                </a:moveTo>
                <a:cubicBezTo>
                  <a:pt x="254300" y="-20942"/>
                  <a:pt x="504300" y="143"/>
                  <a:pt x="696443" y="0"/>
                </a:cubicBezTo>
                <a:cubicBezTo>
                  <a:pt x="888586" y="-143"/>
                  <a:pt x="1054943" y="10254"/>
                  <a:pt x="1281454" y="0"/>
                </a:cubicBezTo>
                <a:cubicBezTo>
                  <a:pt x="1507965" y="-10254"/>
                  <a:pt x="1612038" y="-13332"/>
                  <a:pt x="1922182" y="0"/>
                </a:cubicBezTo>
                <a:cubicBezTo>
                  <a:pt x="2232326" y="13332"/>
                  <a:pt x="2415419" y="-3349"/>
                  <a:pt x="2730055" y="0"/>
                </a:cubicBezTo>
                <a:cubicBezTo>
                  <a:pt x="3044691" y="3349"/>
                  <a:pt x="3199326" y="7599"/>
                  <a:pt x="3370782" y="0"/>
                </a:cubicBezTo>
                <a:cubicBezTo>
                  <a:pt x="3542238" y="-7599"/>
                  <a:pt x="3768383" y="-2125"/>
                  <a:pt x="4067225" y="0"/>
                </a:cubicBezTo>
                <a:cubicBezTo>
                  <a:pt x="4366067" y="2125"/>
                  <a:pt x="4436506" y="5584"/>
                  <a:pt x="4707952" y="0"/>
                </a:cubicBezTo>
                <a:cubicBezTo>
                  <a:pt x="4979398" y="-5584"/>
                  <a:pt x="5209259" y="-11835"/>
                  <a:pt x="5571541" y="0"/>
                </a:cubicBezTo>
                <a:cubicBezTo>
                  <a:pt x="5550693" y="281388"/>
                  <a:pt x="5544742" y="447464"/>
                  <a:pt x="5571541" y="634268"/>
                </a:cubicBezTo>
                <a:cubicBezTo>
                  <a:pt x="5598340" y="821072"/>
                  <a:pt x="5545272" y="1074083"/>
                  <a:pt x="5571541" y="1224137"/>
                </a:cubicBezTo>
                <a:cubicBezTo>
                  <a:pt x="5597810" y="1374191"/>
                  <a:pt x="5577544" y="1607755"/>
                  <a:pt x="5571541" y="1769608"/>
                </a:cubicBezTo>
                <a:cubicBezTo>
                  <a:pt x="5565538" y="1931461"/>
                  <a:pt x="5602703" y="2133233"/>
                  <a:pt x="5571541" y="2492673"/>
                </a:cubicBezTo>
                <a:cubicBezTo>
                  <a:pt x="5540379" y="2852113"/>
                  <a:pt x="5560035" y="2790010"/>
                  <a:pt x="5571541" y="3038144"/>
                </a:cubicBezTo>
                <a:cubicBezTo>
                  <a:pt x="5583047" y="3286278"/>
                  <a:pt x="5592572" y="3440607"/>
                  <a:pt x="5571541" y="3583614"/>
                </a:cubicBezTo>
                <a:cubicBezTo>
                  <a:pt x="5550511" y="3726621"/>
                  <a:pt x="5605264" y="4114992"/>
                  <a:pt x="5571541" y="4439876"/>
                </a:cubicBezTo>
                <a:cubicBezTo>
                  <a:pt x="5377998" y="4462903"/>
                  <a:pt x="5119693" y="4454526"/>
                  <a:pt x="4986529" y="4439876"/>
                </a:cubicBezTo>
                <a:cubicBezTo>
                  <a:pt x="4853365" y="4425226"/>
                  <a:pt x="4518501" y="4464981"/>
                  <a:pt x="4178656" y="4439876"/>
                </a:cubicBezTo>
                <a:cubicBezTo>
                  <a:pt x="3838811" y="4414771"/>
                  <a:pt x="3731104" y="4423929"/>
                  <a:pt x="3426498" y="4439876"/>
                </a:cubicBezTo>
                <a:cubicBezTo>
                  <a:pt x="3121892" y="4455823"/>
                  <a:pt x="2990495" y="4408201"/>
                  <a:pt x="2618624" y="4439876"/>
                </a:cubicBezTo>
                <a:cubicBezTo>
                  <a:pt x="2246753" y="4471551"/>
                  <a:pt x="2229344" y="4430168"/>
                  <a:pt x="1977897" y="4439876"/>
                </a:cubicBezTo>
                <a:cubicBezTo>
                  <a:pt x="1726450" y="4449584"/>
                  <a:pt x="1556295" y="4469662"/>
                  <a:pt x="1225739" y="4439876"/>
                </a:cubicBezTo>
                <a:cubicBezTo>
                  <a:pt x="895183" y="4410090"/>
                  <a:pt x="271622" y="4457582"/>
                  <a:pt x="0" y="4439876"/>
                </a:cubicBezTo>
                <a:cubicBezTo>
                  <a:pt x="8769" y="4277024"/>
                  <a:pt x="-5550" y="3959366"/>
                  <a:pt x="0" y="3761209"/>
                </a:cubicBezTo>
                <a:cubicBezTo>
                  <a:pt x="5550" y="3563052"/>
                  <a:pt x="-13506" y="3286766"/>
                  <a:pt x="0" y="3082542"/>
                </a:cubicBezTo>
                <a:cubicBezTo>
                  <a:pt x="13506" y="2878318"/>
                  <a:pt x="24431" y="2794530"/>
                  <a:pt x="0" y="2537072"/>
                </a:cubicBezTo>
                <a:cubicBezTo>
                  <a:pt x="-24431" y="2279614"/>
                  <a:pt x="-16517" y="2096357"/>
                  <a:pt x="0" y="1947203"/>
                </a:cubicBezTo>
                <a:cubicBezTo>
                  <a:pt x="16517" y="1798049"/>
                  <a:pt x="18971" y="1517138"/>
                  <a:pt x="0" y="1224137"/>
                </a:cubicBezTo>
                <a:cubicBezTo>
                  <a:pt x="-18971" y="931136"/>
                  <a:pt x="8256" y="927475"/>
                  <a:pt x="0" y="723066"/>
                </a:cubicBezTo>
                <a:cubicBezTo>
                  <a:pt x="-8256" y="518657"/>
                  <a:pt x="-33799" y="333623"/>
                  <a:pt x="0" y="0"/>
                </a:cubicBezTo>
                <a:close/>
              </a:path>
            </a:pathLst>
          </a:custGeom>
          <a:solidFill>
            <a:srgbClr val="FFFFF0">
              <a:alpha val="50000"/>
            </a:srgbClr>
          </a:solidFill>
          <a:ln w="19050">
            <a:solidFill>
              <a:schemeClr val="tx1">
                <a:lumMod val="75000"/>
                <a:lumOff val="25000"/>
              </a:schemeClr>
            </a:solidFill>
            <a:extLst>
              <a:ext uri="{C807C97D-BFC1-408E-A445-0C87EB9F89A2}">
                <ask:lineSketchStyleProps xmlns:ask="http://schemas.microsoft.com/office/drawing/2018/sketchyshapes" sd="1617256088">
                  <a:prstGeom prst="rect">
                    <a:avLst/>
                  </a:prstGeom>
                  <ask:type>
                    <ask:lineSketchFreehand/>
                  </ask:type>
                </ask:lineSketchStyleProps>
              </a:ext>
            </a:extLst>
          </a:ln>
        </p:spPr>
        <p:txBody>
          <a:bodyPr wrap="square" lIns="228600" tIns="228600" rIns="228600" bIns="228600" rtlCol="0" anchor="t" anchorCtr="0">
            <a:noAutofit/>
          </a:bodyPr>
          <a:lstStyle/>
          <a:p>
            <a:r>
              <a:rPr lang="en-US" sz="1400" dirty="0">
                <a:latin typeface="Daytona" panose="020B0604030500040204" pitchFamily="34" charset="0"/>
              </a:rPr>
              <a:t> </a:t>
            </a:r>
          </a:p>
        </p:txBody>
      </p:sp>
    </p:spTree>
    <p:extLst>
      <p:ext uri="{BB962C8B-B14F-4D97-AF65-F5344CB8AC3E}">
        <p14:creationId xmlns:p14="http://schemas.microsoft.com/office/powerpoint/2010/main" val="1342766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7248</TotalTime>
  <Words>1576</Words>
  <Application>Microsoft Office PowerPoint</Application>
  <PresentationFormat>Widescreen</PresentationFormat>
  <Paragraphs>97</Paragraphs>
  <Slides>12</Slides>
  <Notes>12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Bookman Old Style</vt:lpstr>
      <vt:lpstr>Calibri</vt:lpstr>
      <vt:lpstr>Daytona</vt:lpstr>
      <vt:lpstr>Tahoma</vt:lpstr>
      <vt:lpstr>Wingdings</vt:lpstr>
      <vt:lpstr>Office Theme</vt:lpstr>
      <vt:lpstr>Housing Choices for a Better Future Envisioning the Future We Want </vt:lpstr>
      <vt:lpstr>What do you love about your community today?</vt:lpstr>
      <vt:lpstr>Change is hard, but also inevitable</vt:lpstr>
      <vt:lpstr>We can plan for the future we want by…</vt:lpstr>
      <vt:lpstr>Envisioning the future we want</vt:lpstr>
      <vt:lpstr>Describe the future you envision!</vt:lpstr>
      <vt:lpstr>How did housing shape our future?</vt:lpstr>
      <vt:lpstr>Who was involved in making our vision a reality?</vt:lpstr>
      <vt:lpstr>What obstacles did we face? How did we overcome them?</vt:lpstr>
      <vt:lpstr>What’s the “secret sauce” that got us there?</vt:lpstr>
      <vt:lpstr>Thanks for joining the conversation!</vt:lpstr>
      <vt:lpstr>Postscript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Housing Happen</dc:title>
  <dc:creator>micah epstein</dc:creator>
  <cp:lastModifiedBy>Clair A. McDevitt</cp:lastModifiedBy>
  <cp:revision>117</cp:revision>
  <dcterms:created xsi:type="dcterms:W3CDTF">2024-03-26T20:40:52Z</dcterms:created>
  <dcterms:modified xsi:type="dcterms:W3CDTF">2024-06-25T21:58:55Z</dcterms:modified>
</cp:coreProperties>
</file>