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90" r:id="rId4"/>
    <p:sldId id="281" r:id="rId5"/>
    <p:sldId id="308" r:id="rId6"/>
    <p:sldId id="302" r:id="rId7"/>
    <p:sldId id="280" r:id="rId8"/>
    <p:sldId id="279" r:id="rId9"/>
    <p:sldId id="277" r:id="rId10"/>
    <p:sldId id="291" r:id="rId11"/>
    <p:sldId id="307" r:id="rId12"/>
    <p:sldId id="282" r:id="rId13"/>
    <p:sldId id="283" r:id="rId14"/>
    <p:sldId id="284" r:id="rId15"/>
    <p:sldId id="293" r:id="rId16"/>
    <p:sldId id="301" r:id="rId17"/>
    <p:sldId id="309" r:id="rId18"/>
    <p:sldId id="295" r:id="rId19"/>
    <p:sldId id="296" r:id="rId20"/>
    <p:sldId id="300" r:id="rId21"/>
    <p:sldId id="285" r:id="rId22"/>
    <p:sldId id="292" r:id="rId23"/>
    <p:sldId id="310" r:id="rId24"/>
    <p:sldId id="303" r:id="rId25"/>
    <p:sldId id="304" r:id="rId26"/>
    <p:sldId id="305" r:id="rId27"/>
    <p:sldId id="314"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10F66A-EC9B-9FC5-FB1E-539A9DB4F40E}" name="Josha Abrams" initials="JA" userId="0SF+9gqG1bjhemY0e9NNCkF04CU6H6BdEmTBezJA6pE=" providerId="None"/>
  <p188:author id="{ADED06B4-245A-3E91-FD1D-B09F2086A0C6}" name="micah epstein" initials="me" userId="bbc38033ade8da96" providerId="Windows Live"/>
  <p188:author id="{AE5788E0-E6D5-842A-E59D-06CC5C5696BF}" name="DAVID DRISKELL" initials="DD" userId="8056e6b5ecac40e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820"/>
    <a:srgbClr val="083763"/>
    <a:srgbClr val="FFFFF0"/>
    <a:srgbClr val="6A9E4A"/>
    <a:srgbClr val="639345"/>
    <a:srgbClr val="062F87"/>
    <a:srgbClr val="FEB446"/>
    <a:srgbClr val="E0E15F"/>
    <a:srgbClr val="1174A9"/>
    <a:srgbClr val="71A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5"/>
    <p:restoredTop sz="86395"/>
  </p:normalViewPr>
  <p:slideViewPr>
    <p:cSldViewPr snapToGrid="0">
      <p:cViewPr varScale="1">
        <p:scale>
          <a:sx n="85" d="100"/>
          <a:sy n="85" d="100"/>
        </p:scale>
        <p:origin x="376" y="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E77E-447D-6C48-B470-F7D1DCF041E0}"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96ED0-01CC-6345-AD38-FE90A9DE30D7}" type="slidenum">
              <a:rPr lang="en-US" smtClean="0"/>
              <a:t>‹#›</a:t>
            </a:fld>
            <a:endParaRPr lang="en-US"/>
          </a:p>
        </p:txBody>
      </p:sp>
    </p:spTree>
    <p:extLst>
      <p:ext uri="{BB962C8B-B14F-4D97-AF65-F5344CB8AC3E}">
        <p14:creationId xmlns:p14="http://schemas.microsoft.com/office/powerpoint/2010/main" val="18908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cmcdevitt@bayareametro.go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deck is structured to support an interactive conversation about how the perceived and actual density of a development do not always align. It is intended so spark a more nuanced conversation that leads with “what is the type of housing we want” rather than an immediate negative response to “higher density.”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a:t>
            </a:fld>
            <a:endParaRPr lang="en-US"/>
          </a:p>
        </p:txBody>
      </p:sp>
    </p:spTree>
    <p:extLst>
      <p:ext uri="{BB962C8B-B14F-4D97-AF65-F5344CB8AC3E}">
        <p14:creationId xmlns:p14="http://schemas.microsoft.com/office/powerpoint/2010/main" val="173764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tells the meeting participants which answer applies to each of the images. Ask the room for a show of hands on how many people got each one correct. Ask them to express how they arrived at each of their answers.</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10</a:t>
            </a:fld>
            <a:endParaRPr lang="en-US"/>
          </a:p>
        </p:txBody>
      </p:sp>
    </p:spTree>
    <p:extLst>
      <p:ext uri="{BB962C8B-B14F-4D97-AF65-F5344CB8AC3E}">
        <p14:creationId xmlns:p14="http://schemas.microsoft.com/office/powerpoint/2010/main" val="779056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14550" marR="0" lvl="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In addition to discussing the points participants raise, use this slide to make your own key points. The bullets provided point out that the older buildings that exist in many communities are appreciated for their character and “fit,” and yet many times could not be built under the zoning in place today.</a:t>
            </a:r>
          </a:p>
          <a:p>
            <a:pPr marL="2114550" marR="0" lvl="0">
              <a:lnSpc>
                <a:spcPct val="115000"/>
              </a:lnSpc>
              <a:spcBef>
                <a:spcPts val="200"/>
              </a:spcBef>
              <a:spcAft>
                <a:spcPts val="600"/>
              </a:spcAft>
            </a:pPr>
            <a:endParaRPr lang="en-US" sz="1800" i="1" dirty="0">
              <a:effectLst/>
              <a:latin typeface="Calibri" panose="020F0502020204030204" pitchFamily="34" charset="0"/>
              <a:ea typeface="Calibri" panose="020F0502020204030204" pitchFamily="34" charset="0"/>
            </a:endParaRPr>
          </a:p>
          <a:p>
            <a:pPr marL="2114550" marR="0" lvl="0">
              <a:lnSpc>
                <a:spcPct val="115000"/>
              </a:lnSpc>
              <a:spcBef>
                <a:spcPts val="200"/>
              </a:spcBef>
              <a:spcAft>
                <a:spcPts val="600"/>
              </a:spcAft>
            </a:pPr>
            <a:r>
              <a:rPr lang="en-US" sz="1800" i="1" dirty="0">
                <a:effectLst/>
                <a:latin typeface="Calibri" panose="020F0502020204030204" pitchFamily="34" charset="0"/>
                <a:ea typeface="Calibri" panose="020F0502020204030204" pitchFamily="34" charset="0"/>
              </a:rPr>
              <a:t>The slides in Presentation 2: Making Density Work can help explain the other ways in which buildings are regulated to help them fit, even when they contain multiple homes.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11</a:t>
            </a:fld>
            <a:endParaRPr lang="en-US"/>
          </a:p>
        </p:txBody>
      </p:sp>
    </p:spTree>
    <p:extLst>
      <p:ext uri="{BB962C8B-B14F-4D97-AF65-F5344CB8AC3E}">
        <p14:creationId xmlns:p14="http://schemas.microsoft.com/office/powerpoint/2010/main" val="384959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basic information about the “lowest density” example in this set of housing developments. This example is from Foster City in San Mateo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12</a:t>
            </a:fld>
            <a:endParaRPr lang="en-US"/>
          </a:p>
        </p:txBody>
      </p:sp>
    </p:spTree>
    <p:extLst>
      <p:ext uri="{BB962C8B-B14F-4D97-AF65-F5344CB8AC3E}">
        <p14:creationId xmlns:p14="http://schemas.microsoft.com/office/powerpoint/2010/main" val="189504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basic information about the “highest density” example in this set of housing developments. This example is from Santa Rosa in Sonoma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13</a:t>
            </a:fld>
            <a:endParaRPr lang="en-US"/>
          </a:p>
        </p:txBody>
      </p:sp>
    </p:spTree>
    <p:extLst>
      <p:ext uri="{BB962C8B-B14F-4D97-AF65-F5344CB8AC3E}">
        <p14:creationId xmlns:p14="http://schemas.microsoft.com/office/powerpoint/2010/main" val="2734219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middle density example in this set of housing developments. This example is from Half Moon Bay in San Mateo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14</a:t>
            </a:fld>
            <a:endParaRPr lang="en-US"/>
          </a:p>
        </p:txBody>
      </p:sp>
    </p:spTree>
    <p:extLst>
      <p:ext uri="{BB962C8B-B14F-4D97-AF65-F5344CB8AC3E}">
        <p14:creationId xmlns:p14="http://schemas.microsoft.com/office/powerpoint/2010/main" val="934366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Now for round 3!</a:t>
            </a:r>
          </a:p>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Folks should be getting the hang of it by now, and are probably second-guessing their assumptions…</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15</a:t>
            </a:fld>
            <a:endParaRPr lang="en-US"/>
          </a:p>
        </p:txBody>
      </p:sp>
    </p:spTree>
    <p:extLst>
      <p:ext uri="{BB962C8B-B14F-4D97-AF65-F5344CB8AC3E}">
        <p14:creationId xmlns:p14="http://schemas.microsoft.com/office/powerpoint/2010/main" val="377111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time the answers might be more aligned with what a passerby might expect. The highest number applies to the biggest building, and the lowest number to the smallest building. How many people got the answers correct?</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16</a:t>
            </a:fld>
            <a:endParaRPr lang="en-US"/>
          </a:p>
        </p:txBody>
      </p:sp>
    </p:spTree>
    <p:extLst>
      <p:ext uri="{BB962C8B-B14F-4D97-AF65-F5344CB8AC3E}">
        <p14:creationId xmlns:p14="http://schemas.microsoft.com/office/powerpoint/2010/main" val="37681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is an important slide. The purpose of this activity is NOT to make the case that density doesn’t matter. It does matter. And typically, higher densities result in bigger buildings. But it is very important to underscore that it is not always the case. A critical part of the conversation is being clear about the kind of housing we want to see in the community, and then putting in place the tools to create it. We shouldn’t be automatically opposed to increases in density, because it might actually help us create the things we want.</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17</a:t>
            </a:fld>
            <a:endParaRPr lang="en-US"/>
          </a:p>
        </p:txBody>
      </p:sp>
    </p:spTree>
    <p:extLst>
      <p:ext uri="{BB962C8B-B14F-4D97-AF65-F5344CB8AC3E}">
        <p14:creationId xmlns:p14="http://schemas.microsoft.com/office/powerpoint/2010/main" val="716589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lowest density example in this set of housing developments. This example is from Larkspur in Marin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18</a:t>
            </a:fld>
            <a:endParaRPr lang="en-US"/>
          </a:p>
        </p:txBody>
      </p:sp>
    </p:spTree>
    <p:extLst>
      <p:ext uri="{BB962C8B-B14F-4D97-AF65-F5344CB8AC3E}">
        <p14:creationId xmlns:p14="http://schemas.microsoft.com/office/powerpoint/2010/main" val="1519770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highest density example in this set of housing developments. This example is from Sunnyvale in Santa Clara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19</a:t>
            </a:fld>
            <a:endParaRPr lang="en-US"/>
          </a:p>
        </p:txBody>
      </p:sp>
    </p:spTree>
    <p:extLst>
      <p:ext uri="{BB962C8B-B14F-4D97-AF65-F5344CB8AC3E}">
        <p14:creationId xmlns:p14="http://schemas.microsoft.com/office/powerpoint/2010/main" val="262516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Use this template slide to ground the activity in your local context. Explain the reason for having this conversation and, if applicable, the types of changes being considered or proposed. You may want to give examples of what kinds of buildings are currently allowed and what kinds of buildings might result if the changes are made.</a:t>
            </a:r>
          </a:p>
          <a:p>
            <a:pPr marL="211201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Be sure to use language that gives participants a vocabulary they can understand and use. See the User Guide for examples.</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a:t>
            </a:fld>
            <a:endParaRPr lang="en-US"/>
          </a:p>
        </p:txBody>
      </p:sp>
    </p:spTree>
    <p:extLst>
      <p:ext uri="{BB962C8B-B14F-4D97-AF65-F5344CB8AC3E}">
        <p14:creationId xmlns:p14="http://schemas.microsoft.com/office/powerpoint/2010/main" val="243436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middle density example in this set of housing developments. This example is from Sebastopol in Sonoma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20</a:t>
            </a:fld>
            <a:endParaRPr lang="en-US"/>
          </a:p>
        </p:txBody>
      </p:sp>
    </p:spTree>
    <p:extLst>
      <p:ext uri="{BB962C8B-B14F-4D97-AF65-F5344CB8AC3E}">
        <p14:creationId xmlns:p14="http://schemas.microsoft.com/office/powerpoint/2010/main" val="3300581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The remainder of the slides in this deck provide templates for creating your own “Guess the Density!” slides using local examples. Be sure to select examples that can act as conversation starters and prompt productive conversations around shared community goals and potential or proposed changes to local zoning.</a:t>
            </a:r>
            <a:br>
              <a:rPr lang="en-U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You may want to highlight housing that is well known and well-liked and explain the zoning changes required to encourage those types of housing. Older housing stock often offers good examples of attractively designed buildings with higher densities than most people may realize, but its also helpful and important to include more recent examples that are closer to what might actually get built. Refer to the User Guide for on image selection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21</a:t>
            </a:fld>
            <a:endParaRPr lang="en-US"/>
          </a:p>
        </p:txBody>
      </p:sp>
    </p:spTree>
    <p:extLst>
      <p:ext uri="{BB962C8B-B14F-4D97-AF65-F5344CB8AC3E}">
        <p14:creationId xmlns:p14="http://schemas.microsoft.com/office/powerpoint/2010/main" val="1623862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22</a:t>
            </a:fld>
            <a:endParaRPr lang="en-US"/>
          </a:p>
        </p:txBody>
      </p:sp>
    </p:spTree>
    <p:extLst>
      <p:ext uri="{BB962C8B-B14F-4D97-AF65-F5344CB8AC3E}">
        <p14:creationId xmlns:p14="http://schemas.microsoft.com/office/powerpoint/2010/main" val="775650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23</a:t>
            </a:fld>
            <a:endParaRPr lang="en-US"/>
          </a:p>
        </p:txBody>
      </p:sp>
    </p:spTree>
    <p:extLst>
      <p:ext uri="{BB962C8B-B14F-4D97-AF65-F5344CB8AC3E}">
        <p14:creationId xmlns:p14="http://schemas.microsoft.com/office/powerpoint/2010/main" val="1355903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Use these slide templates to provide details about the community examples you chose. </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24</a:t>
            </a:fld>
            <a:endParaRPr lang="en-US"/>
          </a:p>
        </p:txBody>
      </p:sp>
    </p:spTree>
    <p:extLst>
      <p:ext uri="{BB962C8B-B14F-4D97-AF65-F5344CB8AC3E}">
        <p14:creationId xmlns:p14="http://schemas.microsoft.com/office/powerpoint/2010/main" val="4213611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Use these slide templates to provide details about the community examples you chose. </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25</a:t>
            </a:fld>
            <a:endParaRPr lang="en-US"/>
          </a:p>
        </p:txBody>
      </p:sp>
    </p:spTree>
    <p:extLst>
      <p:ext uri="{BB962C8B-B14F-4D97-AF65-F5344CB8AC3E}">
        <p14:creationId xmlns:p14="http://schemas.microsoft.com/office/powerpoint/2010/main" val="2240109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Use these slide templates to provide details about the community examples you chose. </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26</a:t>
            </a:fld>
            <a:endParaRPr lang="en-US"/>
          </a:p>
        </p:txBody>
      </p:sp>
    </p:spTree>
    <p:extLst>
      <p:ext uri="{BB962C8B-B14F-4D97-AF65-F5344CB8AC3E}">
        <p14:creationId xmlns:p14="http://schemas.microsoft.com/office/powerpoint/2010/main" val="1953696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Use this as a closing slide. Feel free to delete the credit logos, and/or add your own.</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27</a:t>
            </a:fld>
            <a:endParaRPr lang="en-US"/>
          </a:p>
        </p:txBody>
      </p:sp>
    </p:spTree>
    <p:extLst>
      <p:ext uri="{BB962C8B-B14F-4D97-AF65-F5344CB8AC3E}">
        <p14:creationId xmlns:p14="http://schemas.microsoft.com/office/powerpoint/2010/main" val="662438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slide deck, other resources, and permissions for using the images in the deck. Delete this slide from your public-facing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r>
              <a:rPr lang="en-US" sz="1800" dirty="0">
                <a:latin typeface="Aptos" panose="020B0004020202020204" pitchFamily="34" charset="0"/>
              </a:rPr>
              <a:t>For information about this material, please reach out to:</a:t>
            </a:r>
          </a:p>
          <a:p>
            <a:endParaRPr lang="en-US" sz="1800" dirty="0">
              <a:latin typeface="Aptos" panose="020B0004020202020204" pitchFamily="34" charset="0"/>
            </a:endParaRPr>
          </a:p>
          <a:p>
            <a:pPr algn="l"/>
            <a:r>
              <a:rPr lang="en-US" sz="1800" b="0" i="0" dirty="0">
                <a:solidFill>
                  <a:srgbClr val="222222"/>
                </a:solidFill>
                <a:effectLst/>
                <a:latin typeface="Aptos" panose="020B0004020202020204" pitchFamily="34" charset="0"/>
              </a:rPr>
              <a:t>Clair A. McDevitt</a:t>
            </a:r>
          </a:p>
          <a:p>
            <a:pPr algn="l"/>
            <a:r>
              <a:rPr lang="en-US" sz="1800" b="0" i="0" dirty="0">
                <a:solidFill>
                  <a:srgbClr val="222222"/>
                </a:solidFill>
                <a:effectLst/>
                <a:latin typeface="Aptos" panose="020B0004020202020204" pitchFamily="34" charset="0"/>
              </a:rPr>
              <a:t>Associate PIO, REAP Programs</a:t>
            </a:r>
          </a:p>
          <a:p>
            <a:pPr algn="l"/>
            <a:r>
              <a:rPr lang="en-US" sz="1800" b="0" i="0" dirty="0">
                <a:solidFill>
                  <a:srgbClr val="1155CC"/>
                </a:solidFill>
                <a:effectLst/>
                <a:latin typeface="Aptos" panose="020B0004020202020204" pitchFamily="34" charset="0"/>
                <a:hlinkClick r:id="rId3"/>
              </a:rPr>
              <a:t>cmcdevitt@bayareametro.gov</a:t>
            </a:r>
            <a:endParaRPr lang="en-US" sz="1800" b="0" i="0" dirty="0">
              <a:solidFill>
                <a:srgbClr val="1155CC"/>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28</a:t>
            </a:fld>
            <a:endParaRPr lang="en-US"/>
          </a:p>
        </p:txBody>
      </p:sp>
    </p:spTree>
    <p:extLst>
      <p:ext uri="{BB962C8B-B14F-4D97-AF65-F5344CB8AC3E}">
        <p14:creationId xmlns:p14="http://schemas.microsoft.com/office/powerpoint/2010/main" val="167374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This slide and the slides that follow are structured as an interactive exercise in which participant are asked to match the density number (dwelling units per acre) to the images shown. The intent is to help demonstrate how “density” can sometimes be a misleading metric for describing the size of a building and how it might fit even in a predominantly “low density” neighborhood. </a:t>
            </a:r>
          </a:p>
          <a:p>
            <a:pPr marL="2114550" marR="0">
              <a:lnSpc>
                <a:spcPct val="115000"/>
              </a:lnSpc>
              <a:spcBef>
                <a:spcPts val="200"/>
              </a:spcBef>
              <a:spcAft>
                <a:spcPts val="600"/>
              </a:spcAft>
            </a:pPr>
            <a:endParaRPr lang="en-US" sz="1800" dirty="0">
              <a:effectLst/>
              <a:latin typeface="Calibri" panose="020F0502020204030204" pitchFamily="34" charset="0"/>
              <a:ea typeface="Calibri" panose="020F0502020204030204" pitchFamily="34" charset="0"/>
            </a:endParaRPr>
          </a:p>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There are three Guess the Density sections (numbered on the slides), with each section including an intro slide (the “game” slide); an answer slide; a key takeaways slide; and then a detailed slide with information about each of the buildings that was displayed. Consider deleting or rearranging sections to help guide the conversation based on your context. If the examples in a section are all irrelevant for your community, delete that section and replace it with examples from your community.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3</a:t>
            </a:fld>
            <a:endParaRPr lang="en-US"/>
          </a:p>
        </p:txBody>
      </p:sp>
    </p:spTree>
    <p:extLst>
      <p:ext uri="{BB962C8B-B14F-4D97-AF65-F5344CB8AC3E}">
        <p14:creationId xmlns:p14="http://schemas.microsoft.com/office/powerpoint/2010/main" val="178925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displays the correct answers to the preceding “Guess the Density” slide. Ask for a show of hands on how many people got 1, 2 or 3 of the answers correct. Ask them to talk about they they chose what they did.</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4</a:t>
            </a:fld>
            <a:endParaRPr lang="en-US"/>
          </a:p>
        </p:txBody>
      </p:sp>
    </p:spTree>
    <p:extLst>
      <p:ext uri="{BB962C8B-B14F-4D97-AF65-F5344CB8AC3E}">
        <p14:creationId xmlns:p14="http://schemas.microsoft.com/office/powerpoint/2010/main" val="198814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some key points you might want to share to help explain why the numbers might not have lined up as people expected. Edit them to make other points you think are important for your community conversation (or to remove points you don’t think are helpful). </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5</a:t>
            </a:fld>
            <a:endParaRPr lang="en-US"/>
          </a:p>
        </p:txBody>
      </p:sp>
    </p:spTree>
    <p:extLst>
      <p:ext uri="{BB962C8B-B14F-4D97-AF65-F5344CB8AC3E}">
        <p14:creationId xmlns:p14="http://schemas.microsoft.com/office/powerpoint/2010/main" val="391389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basic information about the “highest density” example in this set of housing developments. This example is from Santa Rosa in Sonoma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6</a:t>
            </a:fld>
            <a:endParaRPr lang="en-US"/>
          </a:p>
        </p:txBody>
      </p:sp>
    </p:spTree>
    <p:extLst>
      <p:ext uri="{BB962C8B-B14F-4D97-AF65-F5344CB8AC3E}">
        <p14:creationId xmlns:p14="http://schemas.microsoft.com/office/powerpoint/2010/main" val="199826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“lowest density” example in this set of housing developments. This example is from the City of Sonoma in Sonoma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7</a:t>
            </a:fld>
            <a:endParaRPr lang="en-US"/>
          </a:p>
        </p:txBody>
      </p:sp>
    </p:spTree>
    <p:extLst>
      <p:ext uri="{BB962C8B-B14F-4D97-AF65-F5344CB8AC3E}">
        <p14:creationId xmlns:p14="http://schemas.microsoft.com/office/powerpoint/2010/main" val="4107828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This slide provides information about the middle density example in this set of housing developments. This example is from Union City in Alameda County.</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8</a:t>
            </a:fld>
            <a:endParaRPr lang="en-US"/>
          </a:p>
        </p:txBody>
      </p:sp>
    </p:spTree>
    <p:extLst>
      <p:ext uri="{BB962C8B-B14F-4D97-AF65-F5344CB8AC3E}">
        <p14:creationId xmlns:p14="http://schemas.microsoft.com/office/powerpoint/2010/main" val="418371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It’s time for round two!</a:t>
            </a:r>
          </a:p>
          <a:p>
            <a:pPr marL="2114550" marR="0">
              <a:lnSpc>
                <a:spcPct val="115000"/>
              </a:lnSpc>
              <a:spcBef>
                <a:spcPts val="200"/>
              </a:spcBef>
              <a:spcAft>
                <a:spcPts val="600"/>
              </a:spcAft>
            </a:pPr>
            <a:r>
              <a:rPr lang="en-US" sz="1800" dirty="0">
                <a:effectLst/>
                <a:latin typeface="Calibri" panose="020F0502020204030204" pitchFamily="34" charset="0"/>
                <a:ea typeface="Calibri" panose="020F0502020204030204" pitchFamily="34" charset="0"/>
              </a:rPr>
              <a:t>This slide introduces a new set of three example developments and asks participants to match the density (expressed as dwelling units per acre) to each example. Note that the density range for these examples is much narrower than in the first set of three.</a:t>
            </a:r>
          </a:p>
          <a:p>
            <a:endParaRPr lang="en-US" dirty="0"/>
          </a:p>
        </p:txBody>
      </p:sp>
      <p:sp>
        <p:nvSpPr>
          <p:cNvPr id="4" name="Slide Number Placeholder 3"/>
          <p:cNvSpPr>
            <a:spLocks noGrp="1"/>
          </p:cNvSpPr>
          <p:nvPr>
            <p:ph type="sldNum" sz="quarter" idx="5"/>
          </p:nvPr>
        </p:nvSpPr>
        <p:spPr/>
        <p:txBody>
          <a:bodyPr/>
          <a:lstStyle/>
          <a:p>
            <a:fld id="{5FD96ED0-01CC-6345-AD38-FE90A9DE30D7}" type="slidenum">
              <a:rPr lang="en-US" smtClean="0"/>
              <a:t>9</a:t>
            </a:fld>
            <a:endParaRPr lang="en-US"/>
          </a:p>
        </p:txBody>
      </p:sp>
    </p:spTree>
    <p:extLst>
      <p:ext uri="{BB962C8B-B14F-4D97-AF65-F5344CB8AC3E}">
        <p14:creationId xmlns:p14="http://schemas.microsoft.com/office/powerpoint/2010/main" val="256976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F0C6-A669-F092-B6BB-A5940E6904EC}"/>
              </a:ext>
            </a:extLst>
          </p:cNvPr>
          <p:cNvSpPr>
            <a:spLocks noGrp="1"/>
          </p:cNvSpPr>
          <p:nvPr>
            <p:ph type="ctrTitle"/>
          </p:nvPr>
        </p:nvSpPr>
        <p:spPr>
          <a:xfrm>
            <a:off x="1524000" y="1122363"/>
            <a:ext cx="9144000" cy="2387600"/>
          </a:xfrm>
        </p:spPr>
        <p:txBody>
          <a:bodyPr anchor="b"/>
          <a:lstStyle>
            <a:lvl1pPr algn="ctr">
              <a:defRPr sz="6000" b="1">
                <a:solidFill>
                  <a:srgbClr val="280028"/>
                </a:solidFill>
                <a:latin typeface="Bookman Old Style" panose="02050604050505020204"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D8C1481F-DFC8-6B75-19E5-A37C4B57E327}"/>
              </a:ext>
            </a:extLst>
          </p:cNvPr>
          <p:cNvSpPr>
            <a:spLocks noGrp="1"/>
          </p:cNvSpPr>
          <p:nvPr>
            <p:ph type="subTitle" idx="1" hasCustomPrompt="1"/>
          </p:nvPr>
        </p:nvSpPr>
        <p:spPr>
          <a:xfrm>
            <a:off x="1524000" y="3602038"/>
            <a:ext cx="9144000" cy="1655762"/>
          </a:xfrm>
        </p:spPr>
        <p:txBody>
          <a:bodyPr/>
          <a:lstStyle>
            <a:lvl1pPr marL="0" indent="0" algn="ctr">
              <a:buNone/>
              <a:defRPr sz="2400" b="1" i="0" spc="150" baseline="0">
                <a:solidFill>
                  <a:srgbClr val="280028"/>
                </a:solidFill>
                <a:highlight>
                  <a:srgbClr val="FFEC99"/>
                </a:highlight>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B0CCE9A-A3B5-0A12-2A81-F7B266ABAC36}"/>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5" name="Footer Placeholder 4">
            <a:extLst>
              <a:ext uri="{FF2B5EF4-FFF2-40B4-BE49-F238E27FC236}">
                <a16:creationId xmlns:a16="http://schemas.microsoft.com/office/drawing/2014/main" id="{43CBAD4A-AB3B-FE50-D5F8-0E28F8978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1A745-C296-CADD-3B60-D82E1841C87C}"/>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27095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308F-BAD9-945B-B646-D609E6A0C6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884EC4-DB3B-5471-CD09-F49B6755C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D39B4-BC9B-128D-DBC2-9D27164F78EF}"/>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5" name="Footer Placeholder 4">
            <a:extLst>
              <a:ext uri="{FF2B5EF4-FFF2-40B4-BE49-F238E27FC236}">
                <a16:creationId xmlns:a16="http://schemas.microsoft.com/office/drawing/2014/main" id="{4C1B90D4-C2F9-8C99-9095-287FE50C0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0E0BC-F78A-BEBA-3A43-8937A857F72E}"/>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387003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D063E-355D-3FD1-6F52-12121E364D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EA3CE-4B08-18AD-9DC7-8078D1CE7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2DF02-F930-4968-7174-A0726ED53F6A}"/>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5" name="Footer Placeholder 4">
            <a:extLst>
              <a:ext uri="{FF2B5EF4-FFF2-40B4-BE49-F238E27FC236}">
                <a16:creationId xmlns:a16="http://schemas.microsoft.com/office/drawing/2014/main" id="{EAA30A49-9713-D0F6-6CDF-4A6E0C29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D182-14C0-FD93-B86C-C4BBAF9ED1B5}"/>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38420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7D05-D6BF-610C-6077-82D60BA51346}"/>
              </a:ext>
            </a:extLst>
          </p:cNvPr>
          <p:cNvSpPr>
            <a:spLocks noGrp="1"/>
          </p:cNvSpPr>
          <p:nvPr>
            <p:ph type="title"/>
          </p:nvPr>
        </p:nvSpPr>
        <p:spPr>
          <a:xfrm>
            <a:off x="251926" y="253158"/>
            <a:ext cx="11663265" cy="1325563"/>
          </a:xfrm>
          <a:solidFill>
            <a:srgbClr val="369743"/>
          </a:solidFill>
        </p:spPr>
        <p:txBody>
          <a:bodyPr lIns="457200"/>
          <a:lstStyle>
            <a:lvl1pPr>
              <a:defRPr>
                <a:solidFill>
                  <a:srgbClr val="FFFFF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C6F856C-8AE2-AABC-95AE-8DE914F95AB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D431CAC-B4C0-6A44-FC03-A3B2A3618039}"/>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5" name="Footer Placeholder 4">
            <a:extLst>
              <a:ext uri="{FF2B5EF4-FFF2-40B4-BE49-F238E27FC236}">
                <a16:creationId xmlns:a16="http://schemas.microsoft.com/office/drawing/2014/main" id="{62B211F8-8116-941C-E385-7A89B6952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FF744-64E4-C2E6-00B2-1095EC34CED3}"/>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234773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D4A5-F17D-80AE-459E-E45294188A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A0D098-F1E9-31A5-8B23-60C90844C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1AC14-3FCC-70C4-0917-C77F06534B94}"/>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5" name="Footer Placeholder 4">
            <a:extLst>
              <a:ext uri="{FF2B5EF4-FFF2-40B4-BE49-F238E27FC236}">
                <a16:creationId xmlns:a16="http://schemas.microsoft.com/office/drawing/2014/main" id="{A7C6E467-5C6C-EF69-70A5-9692F53FC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064ED-FC86-ECF7-EB61-058185D7FB89}"/>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166561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3E2F-826D-1534-5E34-6656C4ABB74B}"/>
              </a:ext>
            </a:extLst>
          </p:cNvPr>
          <p:cNvSpPr>
            <a:spLocks noGrp="1"/>
          </p:cNvSpPr>
          <p:nvPr>
            <p:ph type="title"/>
          </p:nvPr>
        </p:nvSpPr>
        <p:spPr/>
        <p:txBody>
          <a:bodyPr/>
          <a:lstStyle>
            <a:lvl1pPr>
              <a:defRPr>
                <a:solidFill>
                  <a:srgbClr val="28002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09D930-3665-EEFB-27E1-91D0CBD8A739}"/>
              </a:ext>
            </a:extLst>
          </p:cNvPr>
          <p:cNvSpPr>
            <a:spLocks noGrp="1"/>
          </p:cNvSpPr>
          <p:nvPr>
            <p:ph sz="half" idx="1"/>
          </p:nvPr>
        </p:nvSpPr>
        <p:spPr>
          <a:xfrm>
            <a:off x="838200" y="1825625"/>
            <a:ext cx="5181600" cy="4351338"/>
          </a:xfrm>
          <a:solidFill>
            <a:srgbClr val="078544"/>
          </a:solidFill>
        </p:spPr>
        <p:txBody>
          <a:bodyPr lIns="274320" tIns="274320" rIns="274320" bIns="274320"/>
          <a:lstStyle>
            <a:lvl1pPr marL="228600" indent="-228600">
              <a:buFont typeface="Wingdings" pitchFamily="2" charset="2"/>
              <a:buChar char="§"/>
              <a:defRPr sz="2400" b="0" i="0">
                <a:solidFill>
                  <a:schemeClr val="bg1"/>
                </a:solidFill>
                <a:latin typeface="Daytona" panose="020F0502020204030204" pitchFamily="34" charset="0"/>
                <a:cs typeface="Daytona" panose="020F0502020204030204" pitchFamily="34" charset="0"/>
              </a:defRPr>
            </a:lvl1pPr>
            <a:lvl2pPr marL="685800" indent="-228600">
              <a:buFont typeface="Wingdings" pitchFamily="2" charset="2"/>
              <a:buChar char="§"/>
              <a:defRPr sz="2100" b="0" i="0">
                <a:solidFill>
                  <a:schemeClr val="bg1"/>
                </a:solidFill>
                <a:latin typeface="Daytona" panose="020F0502020204030204" pitchFamily="34" charset="0"/>
                <a:cs typeface="Daytona" panose="020F0502020204030204" pitchFamily="34" charset="0"/>
              </a:defRPr>
            </a:lvl2pPr>
            <a:lvl3pPr marL="1143000" indent="-228600">
              <a:buFont typeface="Wingdings" pitchFamily="2" charset="2"/>
              <a:buChar char="§"/>
              <a:defRPr sz="1800" b="0" i="0">
                <a:solidFill>
                  <a:schemeClr val="bg1"/>
                </a:solidFill>
                <a:latin typeface="Daytona" panose="020F0502020204030204" pitchFamily="34" charset="0"/>
                <a:cs typeface="Daytona" panose="020F0502020204030204" pitchFamily="34" charset="0"/>
              </a:defRPr>
            </a:lvl3pPr>
            <a:lvl4pPr marL="1600200" indent="-228600">
              <a:buFont typeface="Wingdings" pitchFamily="2" charset="2"/>
              <a:buChar char="§"/>
              <a:defRPr b="0" i="0">
                <a:solidFill>
                  <a:schemeClr val="bg1"/>
                </a:solidFill>
                <a:latin typeface="Daytona" panose="020F0502020204030204" pitchFamily="34" charset="0"/>
                <a:cs typeface="Daytona" panose="020F0502020204030204" pitchFamily="34" charset="0"/>
              </a:defRPr>
            </a:lvl4pPr>
            <a:lvl5pPr marL="2057400" indent="-228600">
              <a:buFont typeface="Wingdings" pitchFamily="2" charset="2"/>
              <a:buChar char="§"/>
              <a:defRPr b="0" i="0">
                <a:solidFill>
                  <a:schemeClr val="bg1"/>
                </a:solidFill>
                <a:latin typeface="Daytona" panose="020F0502020204030204" pitchFamily="34" charset="0"/>
                <a:cs typeface="Daytona"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7CA121-53D2-AF43-1F9D-B372041B4720}"/>
              </a:ext>
            </a:extLst>
          </p:cNvPr>
          <p:cNvSpPr>
            <a:spLocks noGrp="1"/>
          </p:cNvSpPr>
          <p:nvPr>
            <p:ph sz="half" idx="2"/>
          </p:nvPr>
        </p:nvSpPr>
        <p:spPr>
          <a:xfrm>
            <a:off x="6172200" y="1825625"/>
            <a:ext cx="5181600" cy="4351338"/>
          </a:xfrm>
          <a:solidFill>
            <a:schemeClr val="accent1">
              <a:lumMod val="60000"/>
              <a:lumOff val="40000"/>
            </a:schemeClr>
          </a:solidFill>
        </p:spPr>
        <p:txBody>
          <a:bodyPr lIns="274320" tIns="274320" rIns="274320" bIns="274320"/>
          <a:lstStyle>
            <a:lvl1pPr>
              <a:defRPr sz="2400">
                <a:solidFill>
                  <a:srgbClr val="1E1D23"/>
                </a:solidFill>
              </a:defRPr>
            </a:lvl1pPr>
            <a:lvl2pPr>
              <a:defRPr sz="2100">
                <a:solidFill>
                  <a:srgbClr val="1E1D23"/>
                </a:solidFill>
              </a:defRPr>
            </a:lvl2pPr>
            <a:lvl3pPr>
              <a:defRPr sz="1800">
                <a:solidFill>
                  <a:srgbClr val="1E1D23"/>
                </a:solidFill>
              </a:defRPr>
            </a:lvl3pPr>
            <a:lvl4pPr>
              <a:defRPr sz="1800">
                <a:solidFill>
                  <a:srgbClr val="1E1D23"/>
                </a:solidFill>
              </a:defRPr>
            </a:lvl4pPr>
            <a:lvl5pPr>
              <a:defRPr sz="1800">
                <a:solidFill>
                  <a:srgbClr val="1E1D2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10A44F4-1A0C-EE6E-4EB2-6F8813428393}"/>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6" name="Footer Placeholder 5">
            <a:extLst>
              <a:ext uri="{FF2B5EF4-FFF2-40B4-BE49-F238E27FC236}">
                <a16:creationId xmlns:a16="http://schemas.microsoft.com/office/drawing/2014/main" id="{EEAB6613-9EE6-EBE6-F2F5-E0AF4362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6B56E-100E-D24A-88CC-944C0A0747E2}"/>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4173769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63C5-1671-F409-3E3A-583B7B8F27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2B055-61BC-5D05-4431-19745E5867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D4348-5F4F-98DA-8985-CDB41E2039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89DCDE-D058-416A-677B-A2764CE53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95DB0-06B5-872C-9458-5CF0E7D2B4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A3FFA9-4EB1-279B-17E8-3F73FE6EC803}"/>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8" name="Footer Placeholder 7">
            <a:extLst>
              <a:ext uri="{FF2B5EF4-FFF2-40B4-BE49-F238E27FC236}">
                <a16:creationId xmlns:a16="http://schemas.microsoft.com/office/drawing/2014/main" id="{368689CB-C3CA-7941-38AA-3EB84A409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69BA68-E2AA-25D3-D0E2-0A3DA2EB7E6A}"/>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89236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6A61-D67D-84D7-A99D-075E5EE85A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04B7A-1F4F-1927-573B-55A5ED890ADC}"/>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4" name="Footer Placeholder 3">
            <a:extLst>
              <a:ext uri="{FF2B5EF4-FFF2-40B4-BE49-F238E27FC236}">
                <a16:creationId xmlns:a16="http://schemas.microsoft.com/office/drawing/2014/main" id="{34491CDC-2391-F499-C907-0E2A3FC1E4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31F69A-3514-3C29-3297-C2EFD40A125A}"/>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1767832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EB6E7E-D5BE-BB88-BF2D-AD975FF9082F}"/>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3" name="Footer Placeholder 2">
            <a:extLst>
              <a:ext uri="{FF2B5EF4-FFF2-40B4-BE49-F238E27FC236}">
                <a16:creationId xmlns:a16="http://schemas.microsoft.com/office/drawing/2014/main" id="{A1A80627-4AD7-5ADE-B36E-562FD00DE3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DB95D0-E2FD-13B3-F955-D5FB84C4CE7C}"/>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396813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67F8-4080-1F5F-8493-AC6EF2394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67A7B9-FFB3-B1C1-28FC-ED58DA6FA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86FEBE-06C2-577A-1405-7318CABEB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F386B-DDFF-B8D8-33F2-BDAD05893644}"/>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6" name="Footer Placeholder 5">
            <a:extLst>
              <a:ext uri="{FF2B5EF4-FFF2-40B4-BE49-F238E27FC236}">
                <a16:creationId xmlns:a16="http://schemas.microsoft.com/office/drawing/2014/main" id="{642913E2-3B83-959F-895B-246C1497A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77B8A-55F1-24BA-9D4E-CDF6ED0D348B}"/>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1409257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CA53-E478-56B2-8F2E-7462E7A9C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512484-7101-0BDE-D228-7631FC0649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148D8D-F240-9038-36CC-7D5DAB9D0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8485F-044B-1F23-E624-97B3D71ECF22}"/>
              </a:ext>
            </a:extLst>
          </p:cNvPr>
          <p:cNvSpPr>
            <a:spLocks noGrp="1"/>
          </p:cNvSpPr>
          <p:nvPr>
            <p:ph type="dt" sz="half" idx="10"/>
          </p:nvPr>
        </p:nvSpPr>
        <p:spPr/>
        <p:txBody>
          <a:bodyPr/>
          <a:lstStyle/>
          <a:p>
            <a:fld id="{EFBCCB37-290E-184E-A9B9-E2C487570CC8}" type="datetimeFigureOut">
              <a:rPr lang="en-US" smtClean="0"/>
              <a:t>6/25/2024</a:t>
            </a:fld>
            <a:endParaRPr lang="en-US"/>
          </a:p>
        </p:txBody>
      </p:sp>
      <p:sp>
        <p:nvSpPr>
          <p:cNvPr id="6" name="Footer Placeholder 5">
            <a:extLst>
              <a:ext uri="{FF2B5EF4-FFF2-40B4-BE49-F238E27FC236}">
                <a16:creationId xmlns:a16="http://schemas.microsoft.com/office/drawing/2014/main" id="{C8F5A48B-DD80-47D5-E5C8-922A9DE61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FC383-EAC1-E95F-DE4B-02DC0388ADAD}"/>
              </a:ext>
            </a:extLst>
          </p:cNvPr>
          <p:cNvSpPr>
            <a:spLocks noGrp="1"/>
          </p:cNvSpPr>
          <p:nvPr>
            <p:ph type="sldNum" sz="quarter" idx="12"/>
          </p:nvPr>
        </p:nvSpPr>
        <p:spPr/>
        <p:txBody>
          <a:bodyPr/>
          <a:lstStyle/>
          <a:p>
            <a:fld id="{AD5245E7-A19A-C040-8AE9-C2C455FD8F5F}" type="slidenum">
              <a:rPr lang="en-US" smtClean="0"/>
              <a:t>‹#›</a:t>
            </a:fld>
            <a:endParaRPr lang="en-US"/>
          </a:p>
        </p:txBody>
      </p:sp>
    </p:spTree>
    <p:extLst>
      <p:ext uri="{BB962C8B-B14F-4D97-AF65-F5344CB8AC3E}">
        <p14:creationId xmlns:p14="http://schemas.microsoft.com/office/powerpoint/2010/main" val="325831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C23F46-5F69-27A5-7719-D6D0C482D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03D37B-0A47-5398-57F4-63FE578A1B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F8D0D-B635-7657-8ADB-F0A3E34F8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CCB37-290E-184E-A9B9-E2C487570CC8}" type="datetimeFigureOut">
              <a:rPr lang="en-US" smtClean="0"/>
              <a:t>6/25/2024</a:t>
            </a:fld>
            <a:endParaRPr lang="en-US"/>
          </a:p>
        </p:txBody>
      </p:sp>
      <p:sp>
        <p:nvSpPr>
          <p:cNvPr id="5" name="Footer Placeholder 4">
            <a:extLst>
              <a:ext uri="{FF2B5EF4-FFF2-40B4-BE49-F238E27FC236}">
                <a16:creationId xmlns:a16="http://schemas.microsoft.com/office/drawing/2014/main" id="{483AE024-CEC0-DD82-AB41-443D361BE0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FE5F0-A1F7-1D2F-B817-69ABE7FE2B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245E7-A19A-C040-8AE9-C2C455FD8F5F}" type="slidenum">
              <a:rPr lang="en-US" smtClean="0"/>
              <a:t>‹#›</a:t>
            </a:fld>
            <a:endParaRPr lang="en-US"/>
          </a:p>
        </p:txBody>
      </p:sp>
    </p:spTree>
    <p:extLst>
      <p:ext uri="{BB962C8B-B14F-4D97-AF65-F5344CB8AC3E}">
        <p14:creationId xmlns:p14="http://schemas.microsoft.com/office/powerpoint/2010/main" val="3942992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rgbClr val="280028"/>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E6949"/>
          </a:solidFill>
          <a:latin typeface="Daytona" panose="020B0604030500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E6949"/>
          </a:solidFill>
          <a:latin typeface="Daytona" panose="020B0604030500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E6949"/>
          </a:solidFill>
          <a:latin typeface="Daytona" panose="020B0604030500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E6949"/>
          </a:solidFill>
          <a:latin typeface="Daytona" panose="020B0604030500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E6949"/>
          </a:solidFill>
          <a:latin typeface="Daytona" panose="020B0604030500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8" Type="http://schemas.openxmlformats.org/officeDocument/2006/relationships/hyperlink" Target="https://planningcollaborative.com/" TargetMode="Externa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abag.ca.gov/" TargetMode="External"/><Relationship Id="rId5" Type="http://schemas.openxmlformats.org/officeDocument/2006/relationships/image" Target="../media/image47.png"/><Relationship Id="rId4" Type="http://schemas.openxmlformats.org/officeDocument/2006/relationships/hyperlink" Target="https://abag.ca.gov/our-work/housing/regional-housing-technical-assistance" TargetMode="External"/><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7EB5-6FF8-0070-07E3-5AE8F0DB264E}"/>
              </a:ext>
            </a:extLst>
          </p:cNvPr>
          <p:cNvSpPr>
            <a:spLocks noGrp="1"/>
          </p:cNvSpPr>
          <p:nvPr>
            <p:ph type="ctrTitle"/>
          </p:nvPr>
        </p:nvSpPr>
        <p:spPr>
          <a:xfrm>
            <a:off x="285946" y="243592"/>
            <a:ext cx="7378026" cy="6370809"/>
          </a:xfrm>
          <a:solidFill>
            <a:srgbClr val="FEB446"/>
          </a:solidFill>
        </p:spPr>
        <p:txBody>
          <a:bodyPr anchor="ctr" anchorCtr="0">
            <a:normAutofit/>
          </a:bodyPr>
          <a:lstStyle/>
          <a:p>
            <a:r>
              <a:rPr lang="en-US" sz="8000" dirty="0">
                <a:solidFill>
                  <a:srgbClr val="062F87"/>
                </a:solidFill>
              </a:rPr>
              <a:t>Guess </a:t>
            </a:r>
            <a:br>
              <a:rPr lang="en-US" sz="8000" dirty="0">
                <a:solidFill>
                  <a:srgbClr val="062F87"/>
                </a:solidFill>
              </a:rPr>
            </a:br>
            <a:r>
              <a:rPr lang="en-US" sz="8000" i="1" dirty="0">
                <a:solidFill>
                  <a:srgbClr val="062F87"/>
                </a:solidFill>
              </a:rPr>
              <a:t>the</a:t>
            </a:r>
            <a:br>
              <a:rPr lang="en-US" sz="8000" dirty="0">
                <a:solidFill>
                  <a:srgbClr val="062F87"/>
                </a:solidFill>
              </a:rPr>
            </a:br>
            <a:r>
              <a:rPr lang="en-US" sz="8000" dirty="0">
                <a:solidFill>
                  <a:srgbClr val="062F87"/>
                </a:solidFill>
              </a:rPr>
              <a:t>Density!</a:t>
            </a:r>
          </a:p>
        </p:txBody>
      </p:sp>
      <p:pic>
        <p:nvPicPr>
          <p:cNvPr id="14" name="Picture 13">
            <a:extLst>
              <a:ext uri="{FF2B5EF4-FFF2-40B4-BE49-F238E27FC236}">
                <a16:creationId xmlns:a16="http://schemas.microsoft.com/office/drawing/2014/main" id="{3C197EEF-5545-5666-D5E0-11F6D0ACA146}"/>
              </a:ext>
              <a:ext uri="{C183D7F6-B498-43B3-948B-1728B52AA6E4}">
                <adec:decorative xmlns:adec="http://schemas.microsoft.com/office/drawing/2017/decorative" val="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t="49921" b="-1727"/>
          <a:stretch/>
        </p:blipFill>
        <p:spPr>
          <a:xfrm>
            <a:off x="285946" y="243594"/>
            <a:ext cx="7378026" cy="6614406"/>
          </a:xfrm>
          <a:prstGeom prst="rect">
            <a:avLst/>
          </a:prstGeom>
        </p:spPr>
      </p:pic>
      <p:pic>
        <p:nvPicPr>
          <p:cNvPr id="9" name="Picture 8" descr="A sunny picture of cottage courts apartments with shared green space">
            <a:extLst>
              <a:ext uri="{FF2B5EF4-FFF2-40B4-BE49-F238E27FC236}">
                <a16:creationId xmlns:a16="http://schemas.microsoft.com/office/drawing/2014/main" id="{2011A526-355B-D71B-C7E9-941F6F139CF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63972" y="243594"/>
            <a:ext cx="4242082" cy="3484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 photo of red mid-rise apartments">
            <a:extLst>
              <a:ext uri="{FF2B5EF4-FFF2-40B4-BE49-F238E27FC236}">
                <a16:creationId xmlns:a16="http://schemas.microsoft.com/office/drawing/2014/main" id="{40F4AE26-F6B3-9466-2D6A-CBDF2156626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63972" y="3727829"/>
            <a:ext cx="4242082" cy="288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8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lstStyle/>
          <a:p>
            <a:r>
              <a:rPr lang="en-US" dirty="0">
                <a:solidFill>
                  <a:srgbClr val="062F87"/>
                </a:solidFill>
              </a:rPr>
              <a:t>Guess the Density! #2 Answers</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4" name="Picture 3" descr="A photo between two mid-rise modern apartment buildings">
            <a:extLst>
              <a:ext uri="{FF2B5EF4-FFF2-40B4-BE49-F238E27FC236}">
                <a16:creationId xmlns:a16="http://schemas.microsoft.com/office/drawing/2014/main" id="{2ACCE83E-1F44-4C05-F7A3-712C7071B03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65" y="1790700"/>
            <a:ext cx="3708053" cy="2470788"/>
          </a:xfrm>
          <a:prstGeom prst="rect">
            <a:avLst/>
          </a:prstGeom>
          <a:ln w="19050">
            <a:solidFill>
              <a:srgbClr val="71A84F"/>
            </a:solidFill>
          </a:ln>
        </p:spPr>
      </p:pic>
      <p:sp>
        <p:nvSpPr>
          <p:cNvPr id="10" name="TextBox 9">
            <a:extLst>
              <a:ext uri="{FF2B5EF4-FFF2-40B4-BE49-F238E27FC236}">
                <a16:creationId xmlns:a16="http://schemas.microsoft.com/office/drawing/2014/main" id="{A76EF011-3FBC-9AF5-BC4B-7B3DAB4F0344}"/>
              </a:ext>
            </a:extLst>
          </p:cNvPr>
          <p:cNvSpPr txBox="1"/>
          <p:nvPr/>
        </p:nvSpPr>
        <p:spPr>
          <a:xfrm>
            <a:off x="251925" y="4261488"/>
            <a:ext cx="3711330" cy="501012"/>
          </a:xfrm>
          <a:prstGeom prst="rect">
            <a:avLst/>
          </a:prstGeom>
          <a:solidFill>
            <a:srgbClr val="6A9E4A"/>
          </a:solidFill>
          <a:ln w="38100">
            <a:solidFill>
              <a:srgbClr val="6A9E4A"/>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Laguna Vista</a:t>
            </a:r>
            <a:endParaRPr lang="en-US" sz="1400" dirty="0">
              <a:solidFill>
                <a:srgbClr val="FFFFF0"/>
              </a:solidFill>
              <a:latin typeface="Aptos" panose="020B0004020202020204" pitchFamily="34" charset="0"/>
            </a:endParaRPr>
          </a:p>
        </p:txBody>
      </p:sp>
      <p:sp>
        <p:nvSpPr>
          <p:cNvPr id="3" name="TextBox 2">
            <a:extLst>
              <a:ext uri="{FF2B5EF4-FFF2-40B4-BE49-F238E27FC236}">
                <a16:creationId xmlns:a16="http://schemas.microsoft.com/office/drawing/2014/main" id="{D51F4419-CC34-30FA-F779-AAA3AB1EB918}"/>
              </a:ext>
            </a:extLst>
          </p:cNvPr>
          <p:cNvSpPr txBox="1"/>
          <p:nvPr/>
        </p:nvSpPr>
        <p:spPr>
          <a:xfrm>
            <a:off x="250704" y="4762500"/>
            <a:ext cx="3711331" cy="738664"/>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chemeClr val="accent6">
                    <a:lumMod val="50000"/>
                  </a:schemeClr>
                </a:solidFill>
                <a:latin typeface="Aptos" panose="020B0004020202020204" pitchFamily="34" charset="0"/>
              </a:rPr>
              <a:t>19 </a:t>
            </a:r>
            <a:r>
              <a:rPr lang="en-US" sz="2400" dirty="0">
                <a:solidFill>
                  <a:schemeClr val="accent6">
                    <a:lumMod val="50000"/>
                  </a:schemeClr>
                </a:solidFill>
                <a:latin typeface="Aptos" panose="020B0004020202020204" pitchFamily="34" charset="0"/>
              </a:rPr>
              <a:t>DU/A</a:t>
            </a:r>
          </a:p>
        </p:txBody>
      </p:sp>
      <p:pic>
        <p:nvPicPr>
          <p:cNvPr id="9" name="Picture 8" descr="A charming pink townhouse">
            <a:extLst>
              <a:ext uri="{FF2B5EF4-FFF2-40B4-BE49-F238E27FC236}">
                <a16:creationId xmlns:a16="http://schemas.microsoft.com/office/drawing/2014/main" id="{65B32F0B-D955-7A73-F944-DC18E99BDF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40336" y="1792884"/>
            <a:ext cx="3708053" cy="2470788"/>
          </a:xfrm>
          <a:prstGeom prst="rect">
            <a:avLst/>
          </a:prstGeom>
          <a:ln w="19050">
            <a:solidFill>
              <a:srgbClr val="CD7820"/>
            </a:solidFill>
          </a:ln>
        </p:spPr>
      </p:pic>
      <p:sp>
        <p:nvSpPr>
          <p:cNvPr id="16" name="TextBox 15">
            <a:extLst>
              <a:ext uri="{FF2B5EF4-FFF2-40B4-BE49-F238E27FC236}">
                <a16:creationId xmlns:a16="http://schemas.microsoft.com/office/drawing/2014/main" id="{C471213A-D766-D911-EE30-323B85938F1D}"/>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Pink Palaces</a:t>
            </a:r>
            <a:endParaRPr lang="en-US" sz="1400" dirty="0">
              <a:solidFill>
                <a:srgbClr val="FFFFF0"/>
              </a:solidFill>
              <a:latin typeface="Aptos" panose="020B0004020202020204" pitchFamily="34" charset="0"/>
            </a:endParaRPr>
          </a:p>
        </p:txBody>
      </p:sp>
      <p:sp>
        <p:nvSpPr>
          <p:cNvPr id="5" name="TextBox 4">
            <a:extLst>
              <a:ext uri="{FF2B5EF4-FFF2-40B4-BE49-F238E27FC236}">
                <a16:creationId xmlns:a16="http://schemas.microsoft.com/office/drawing/2014/main" id="{4A7309AD-6822-0613-8A70-975A598FC481}"/>
              </a:ext>
            </a:extLst>
          </p:cNvPr>
          <p:cNvSpPr txBox="1"/>
          <p:nvPr/>
        </p:nvSpPr>
        <p:spPr>
          <a:xfrm>
            <a:off x="4239608" y="4762500"/>
            <a:ext cx="3711331" cy="738664"/>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latin typeface="Aptos" panose="020B0004020202020204" pitchFamily="34" charset="0"/>
              </a:rPr>
              <a:t>35 </a:t>
            </a:r>
            <a:r>
              <a:rPr lang="en-US" sz="2400" dirty="0">
                <a:solidFill>
                  <a:schemeClr val="accent2">
                    <a:lumMod val="50000"/>
                  </a:schemeClr>
                </a:solidFill>
                <a:latin typeface="Aptos" panose="020B0004020202020204" pitchFamily="34" charset="0"/>
              </a:rPr>
              <a:t>DU/A</a:t>
            </a:r>
          </a:p>
        </p:txBody>
      </p:sp>
      <p:pic>
        <p:nvPicPr>
          <p:cNvPr id="8" name="Picture 7" descr="A modern apartment building with slanted roofs and green space">
            <a:extLst>
              <a:ext uri="{FF2B5EF4-FFF2-40B4-BE49-F238E27FC236}">
                <a16:creationId xmlns:a16="http://schemas.microsoft.com/office/drawing/2014/main" id="{24603A7A-AF95-6795-32CE-535503CDBC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32021" y="1788786"/>
            <a:ext cx="3708053" cy="2470787"/>
          </a:xfrm>
          <a:prstGeom prst="rect">
            <a:avLst/>
          </a:prstGeom>
          <a:ln w="19050">
            <a:solidFill>
              <a:srgbClr val="1174A9"/>
            </a:solidFill>
          </a:ln>
        </p:spPr>
      </p:pic>
      <p:sp>
        <p:nvSpPr>
          <p:cNvPr id="13" name="TextBox 12">
            <a:extLst>
              <a:ext uri="{FF2B5EF4-FFF2-40B4-BE49-F238E27FC236}">
                <a16:creationId xmlns:a16="http://schemas.microsoft.com/office/drawing/2014/main" id="{25943CF0-516E-D7D3-116B-D177851C5BDD}"/>
              </a:ext>
            </a:extLst>
          </p:cNvPr>
          <p:cNvSpPr txBox="1"/>
          <p:nvPr/>
        </p:nvSpPr>
        <p:spPr>
          <a:xfrm>
            <a:off x="8307731" y="4037913"/>
            <a:ext cx="3631734" cy="246221"/>
          </a:xfrm>
          <a:prstGeom prst="rect">
            <a:avLst/>
          </a:prstGeom>
          <a:noFill/>
        </p:spPr>
        <p:txBody>
          <a:bodyPr wrap="square" rtlCol="0">
            <a:spAutoFit/>
          </a:bodyPr>
          <a:lstStyle/>
          <a:p>
            <a:pPr algn="r"/>
            <a:r>
              <a:rPr lang="en-US" sz="1000" dirty="0">
                <a:solidFill>
                  <a:schemeClr val="bg1"/>
                </a:solidFill>
                <a:latin typeface="Aptos" panose="020B0004020202020204" pitchFamily="34" charset="0"/>
              </a:rPr>
              <a:t>Photo by Bruce </a:t>
            </a:r>
            <a:r>
              <a:rPr lang="en-US" sz="1000" dirty="0" err="1">
                <a:solidFill>
                  <a:schemeClr val="bg1"/>
                </a:solidFill>
                <a:latin typeface="Aptos" panose="020B0004020202020204" pitchFamily="34" charset="0"/>
              </a:rPr>
              <a:t>Damonte</a:t>
            </a:r>
            <a:r>
              <a:rPr lang="en-US" sz="1000" dirty="0">
                <a:solidFill>
                  <a:schemeClr val="bg1"/>
                </a:solidFill>
                <a:latin typeface="Aptos" panose="020B0004020202020204" pitchFamily="34" charset="0"/>
              </a:rPr>
              <a:t>, Courtesy </a:t>
            </a:r>
            <a:r>
              <a:rPr lang="en-US" sz="1000" dirty="0" err="1">
                <a:solidFill>
                  <a:schemeClr val="bg1"/>
                </a:solidFill>
                <a:latin typeface="Aptos" panose="020B0004020202020204" pitchFamily="34" charset="0"/>
              </a:rPr>
              <a:t>MidPen</a:t>
            </a:r>
            <a:r>
              <a:rPr lang="en-US" sz="1000" dirty="0">
                <a:solidFill>
                  <a:schemeClr val="bg1"/>
                </a:solidFill>
                <a:latin typeface="Aptos" panose="020B0004020202020204" pitchFamily="34" charset="0"/>
              </a:rPr>
              <a:t> Housing</a:t>
            </a:r>
          </a:p>
        </p:txBody>
      </p:sp>
      <p:sp>
        <p:nvSpPr>
          <p:cNvPr id="11" name="TextBox 10">
            <a:extLst>
              <a:ext uri="{FF2B5EF4-FFF2-40B4-BE49-F238E27FC236}">
                <a16:creationId xmlns:a16="http://schemas.microsoft.com/office/drawing/2014/main" id="{3C9D26E2-FB68-9165-F464-C2754A69CE9B}"/>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Half Moon Village</a:t>
            </a:r>
            <a:endParaRPr lang="en-US" sz="1400" dirty="0">
              <a:solidFill>
                <a:srgbClr val="FFFFF0"/>
              </a:solidFill>
              <a:latin typeface="Aptos" panose="020B0004020202020204" pitchFamily="34" charset="0"/>
            </a:endParaRPr>
          </a:p>
        </p:txBody>
      </p:sp>
      <p:sp>
        <p:nvSpPr>
          <p:cNvPr id="7" name="TextBox 6">
            <a:extLst>
              <a:ext uri="{FF2B5EF4-FFF2-40B4-BE49-F238E27FC236}">
                <a16:creationId xmlns:a16="http://schemas.microsoft.com/office/drawing/2014/main" id="{0D53637F-6EFE-E707-CD00-689510E6678F}"/>
              </a:ext>
            </a:extLst>
          </p:cNvPr>
          <p:cNvSpPr txBox="1"/>
          <p:nvPr/>
        </p:nvSpPr>
        <p:spPr>
          <a:xfrm>
            <a:off x="8227524" y="4762500"/>
            <a:ext cx="3711331" cy="738664"/>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26 </a:t>
            </a: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3969184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228600">
            <a:normAutofit/>
          </a:bodyPr>
          <a:lstStyle/>
          <a:p>
            <a:pPr rtl="0">
              <a:spcBef>
                <a:spcPts val="0"/>
              </a:spcBef>
              <a:spcAft>
                <a:spcPts val="0"/>
              </a:spcAft>
            </a:pPr>
            <a:r>
              <a:rPr lang="en-US" sz="3200" b="1" i="1" u="none" strike="noStrike" dirty="0">
                <a:solidFill>
                  <a:srgbClr val="083763"/>
                </a:solidFill>
                <a:effectLst/>
                <a:latin typeface="Bookman Old Style"/>
              </a:rPr>
              <a:t>Many older residential buildings that </a:t>
            </a:r>
            <a:br>
              <a:rPr lang="en-US" sz="3200" b="1" i="1" u="none" strike="noStrike" dirty="0">
                <a:solidFill>
                  <a:srgbClr val="083763"/>
                </a:solidFill>
                <a:effectLst/>
                <a:latin typeface="Bookman Old Style"/>
              </a:rPr>
            </a:br>
            <a:r>
              <a:rPr lang="en-US" sz="3200" b="1" i="1" u="none" strike="noStrike" dirty="0">
                <a:solidFill>
                  <a:srgbClr val="083763"/>
                </a:solidFill>
                <a:effectLst/>
                <a:latin typeface="Bookman Old Style"/>
              </a:rPr>
              <a:t>we love couldn’t be built today</a:t>
            </a:r>
            <a:r>
              <a:rPr lang="en-US" sz="3200" i="1" dirty="0">
                <a:solidFill>
                  <a:srgbClr val="083763"/>
                </a:solidFill>
                <a:latin typeface="Bookman Old Style"/>
              </a:rPr>
              <a:t>!</a:t>
            </a:r>
            <a:endParaRPr lang="en-US" sz="3200" i="1" dirty="0">
              <a:solidFill>
                <a:srgbClr val="062F87"/>
              </a:solidFill>
            </a:endParaRP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195227" y="253158"/>
            <a:ext cx="4719964" cy="1325563"/>
          </a:xfrm>
          <a:prstGeom prst="rect">
            <a:avLst/>
          </a:prstGeom>
        </p:spPr>
      </p:pic>
      <p:sp>
        <p:nvSpPr>
          <p:cNvPr id="4" name="TextBox 3">
            <a:extLst>
              <a:ext uri="{FF2B5EF4-FFF2-40B4-BE49-F238E27FC236}">
                <a16:creationId xmlns:a16="http://schemas.microsoft.com/office/drawing/2014/main" id="{0F53B35B-C53D-F857-4E13-1341FB61BFC7}"/>
              </a:ext>
            </a:extLst>
          </p:cNvPr>
          <p:cNvSpPr txBox="1"/>
          <p:nvPr/>
        </p:nvSpPr>
        <p:spPr>
          <a:xfrm>
            <a:off x="251927" y="1718268"/>
            <a:ext cx="5844074" cy="4193264"/>
          </a:xfrm>
          <a:prstGeom prst="rect">
            <a:avLst/>
          </a:prstGeom>
          <a:noFill/>
        </p:spPr>
        <p:txBody>
          <a:bodyPr wrap="square" rtlCol="0">
            <a:spAutoFit/>
          </a:bodyPr>
          <a:lstStyle/>
          <a:p>
            <a:pPr marL="285750" indent="-285750" rtl="0" fontAlgn="base">
              <a:lnSpc>
                <a:spcPts val="3100"/>
              </a:lnSpc>
              <a:spcBef>
                <a:spcPts val="1200"/>
              </a:spcBef>
              <a:spcAft>
                <a:spcPts val="0"/>
              </a:spcAft>
              <a:buFont typeface="Arial" panose="020B0604020202020204" pitchFamily="34" charset="0"/>
              <a:buChar char="•"/>
            </a:pPr>
            <a:r>
              <a:rPr lang="en-US" sz="2000" u="none" strike="noStrike" dirty="0">
                <a:solidFill>
                  <a:srgbClr val="000000"/>
                </a:solidFill>
                <a:effectLst/>
                <a:latin typeface="Aptos" panose="020B0004020202020204" pitchFamily="34" charset="0"/>
              </a:rPr>
              <a:t>It’s not uncommon for older buildings in existing neighborhoods to be higher density, because we used to generally build smaller units and had more flexible regulations </a:t>
            </a:r>
            <a:r>
              <a:rPr lang="en-US" sz="2000" dirty="0">
                <a:solidFill>
                  <a:srgbClr val="000000"/>
                </a:solidFill>
                <a:latin typeface="Aptos" panose="020B0004020202020204" pitchFamily="34" charset="0"/>
              </a:rPr>
              <a:t>than </a:t>
            </a:r>
            <a:r>
              <a:rPr lang="en-US" sz="2000" u="none" strike="noStrike" dirty="0">
                <a:solidFill>
                  <a:srgbClr val="000000"/>
                </a:solidFill>
                <a:effectLst/>
                <a:latin typeface="Aptos" panose="020B0004020202020204" pitchFamily="34" charset="0"/>
              </a:rPr>
              <a:t>we do today.</a:t>
            </a:r>
          </a:p>
          <a:p>
            <a:pPr marL="285750" indent="-285750" rtl="0" fontAlgn="base">
              <a:lnSpc>
                <a:spcPts val="3100"/>
              </a:lnSpc>
              <a:spcBef>
                <a:spcPts val="1200"/>
              </a:spcBef>
              <a:spcAft>
                <a:spcPts val="0"/>
              </a:spcAft>
              <a:buFont typeface="Arial" panose="020B0604020202020204" pitchFamily="34" charset="0"/>
              <a:buChar char="•"/>
            </a:pPr>
            <a:r>
              <a:rPr lang="en-US" sz="2000" dirty="0">
                <a:solidFill>
                  <a:srgbClr val="000000"/>
                </a:solidFill>
                <a:latin typeface="Aptos" panose="020B0004020202020204" pitchFamily="34" charset="0"/>
              </a:rPr>
              <a:t>Many of the duplexes, triplexes, and smaller apartment buildings that we walk past every day could not be built under the density limits we currently have in place.</a:t>
            </a:r>
            <a:endParaRPr lang="en-US" sz="2000" u="none" strike="noStrike" dirty="0">
              <a:solidFill>
                <a:srgbClr val="000000"/>
              </a:solidFill>
              <a:effectLst/>
              <a:latin typeface="Aptos" panose="020B0004020202020204" pitchFamily="34" charset="0"/>
            </a:endParaRPr>
          </a:p>
          <a:p>
            <a:pPr>
              <a:lnSpc>
                <a:spcPts val="3100"/>
              </a:lnSpc>
            </a:pPr>
            <a:br>
              <a:rPr lang="en-US" sz="2000" dirty="0">
                <a:effectLst/>
                <a:latin typeface="Aptos" panose="020B0004020202020204" pitchFamily="34" charset="0"/>
              </a:rPr>
            </a:br>
            <a:endParaRPr lang="en-US" sz="2000" dirty="0">
              <a:latin typeface="Aptos" panose="020B0004020202020204" pitchFamily="34" charset="0"/>
            </a:endParaRPr>
          </a:p>
        </p:txBody>
      </p:sp>
      <p:pic>
        <p:nvPicPr>
          <p:cNvPr id="5" name="Picture 4" descr="An illustration of a small multi-unit building">
            <a:extLst>
              <a:ext uri="{FF2B5EF4-FFF2-40B4-BE49-F238E27FC236}">
                <a16:creationId xmlns:a16="http://schemas.microsoft.com/office/drawing/2014/main" id="{04BF30F2-2285-C939-EEE3-D9DD5B7DED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52795" y="1632277"/>
            <a:ext cx="2607319" cy="2286721"/>
          </a:xfrm>
          <a:prstGeom prst="rect">
            <a:avLst/>
          </a:prstGeom>
        </p:spPr>
      </p:pic>
      <p:pic>
        <p:nvPicPr>
          <p:cNvPr id="7" name="Picture 6" descr="An illustration of a low-rise apartment building">
            <a:extLst>
              <a:ext uri="{FF2B5EF4-FFF2-40B4-BE49-F238E27FC236}">
                <a16:creationId xmlns:a16="http://schemas.microsoft.com/office/drawing/2014/main" id="{4A05B555-29AE-AD4B-6755-C2663EE008D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77132" y="2040520"/>
            <a:ext cx="3834622" cy="2779765"/>
          </a:xfrm>
          <a:prstGeom prst="rect">
            <a:avLst/>
          </a:prstGeom>
        </p:spPr>
      </p:pic>
      <p:pic>
        <p:nvPicPr>
          <p:cNvPr id="9" name="Picture 8" descr="An illustration of a cottage court cluster of small homes">
            <a:extLst>
              <a:ext uri="{FF2B5EF4-FFF2-40B4-BE49-F238E27FC236}">
                <a16:creationId xmlns:a16="http://schemas.microsoft.com/office/drawing/2014/main" id="{C6288874-0789-5416-8C22-C996AC97AF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9206" y="3215244"/>
            <a:ext cx="4510360" cy="3541816"/>
          </a:xfrm>
          <a:prstGeom prst="rect">
            <a:avLst/>
          </a:prstGeom>
        </p:spPr>
      </p:pic>
    </p:spTree>
    <p:extLst>
      <p:ext uri="{BB962C8B-B14F-4D97-AF65-F5344CB8AC3E}">
        <p14:creationId xmlns:p14="http://schemas.microsoft.com/office/powerpoint/2010/main" val="42912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6A9E4A"/>
          </a:solidFill>
        </p:spPr>
        <p:txBody>
          <a:bodyPr lIns="548640"/>
          <a:lstStyle/>
          <a:p>
            <a:r>
              <a:rPr lang="en-US" dirty="0"/>
              <a:t>Laguna Vista</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7" name="Picture 6" descr="A photo between two mid-rise modern apartment buildings">
            <a:extLst>
              <a:ext uri="{FF2B5EF4-FFF2-40B4-BE49-F238E27FC236}">
                <a16:creationId xmlns:a16="http://schemas.microsoft.com/office/drawing/2014/main" id="{8CBCCED8-0992-6872-112B-EE101B60DB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566" y="1938182"/>
            <a:ext cx="5037626" cy="4403623"/>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5496674" y="1938182"/>
            <a:ext cx="1623317" cy="1231106"/>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chemeClr val="accent6">
                    <a:lumMod val="50000"/>
                  </a:schemeClr>
                </a:solidFill>
                <a:latin typeface="Aptos" panose="020B0004020202020204" pitchFamily="34" charset="0"/>
              </a:rPr>
              <a:t>19 </a:t>
            </a:r>
          </a:p>
          <a:p>
            <a:pPr algn="ctr"/>
            <a:r>
              <a:rPr lang="en-US" sz="1600" dirty="0">
                <a:solidFill>
                  <a:schemeClr val="accent6">
                    <a:lumMod val="50000"/>
                  </a:schemeClr>
                </a:solidFill>
                <a:latin typeface="Aptos" panose="020B0004020202020204" pitchFamily="34" charset="0"/>
              </a:rPr>
              <a:t>Homes per Acre (DU/A)</a:t>
            </a:r>
          </a:p>
        </p:txBody>
      </p:sp>
      <p:sp>
        <p:nvSpPr>
          <p:cNvPr id="5" name="TextBox 4">
            <a:extLst>
              <a:ext uri="{FF2B5EF4-FFF2-40B4-BE49-F238E27FC236}">
                <a16:creationId xmlns:a16="http://schemas.microsoft.com/office/drawing/2014/main" id="{30D64B63-B620-C9DE-4142-4BB04326EF65}"/>
              </a:ext>
            </a:extLst>
          </p:cNvPr>
          <p:cNvSpPr txBox="1"/>
          <p:nvPr/>
        </p:nvSpPr>
        <p:spPr>
          <a:xfrm>
            <a:off x="7325473" y="1890117"/>
            <a:ext cx="4589718" cy="1661993"/>
          </a:xfrm>
          <a:prstGeom prst="rect">
            <a:avLst/>
          </a:prstGeom>
          <a:noFill/>
        </p:spPr>
        <p:txBody>
          <a:bodyPr wrap="square" rtlCol="0">
            <a:spAutoFit/>
          </a:bodyPr>
          <a:lstStyle/>
          <a:p>
            <a:pPr>
              <a:spcAft>
                <a:spcPts val="1200"/>
              </a:spcAft>
            </a:pPr>
            <a:r>
              <a:rPr lang="en-US" dirty="0">
                <a:latin typeface="Aptos" panose="020B0004020202020204" pitchFamily="34" charset="0"/>
              </a:rPr>
              <a:t>92 homes on a 4.79 lot</a:t>
            </a:r>
          </a:p>
          <a:p>
            <a:pPr>
              <a:spcAft>
                <a:spcPts val="1200"/>
              </a:spcAft>
            </a:pPr>
            <a:r>
              <a:rPr lang="en-US" dirty="0">
                <a:latin typeface="Aptos" panose="020B0004020202020204" pitchFamily="34" charset="0"/>
              </a:rPr>
              <a:t>Mixed affordable and market-rate</a:t>
            </a:r>
          </a:p>
          <a:p>
            <a:pPr>
              <a:spcAft>
                <a:spcPts val="1200"/>
              </a:spcAft>
            </a:pPr>
            <a:r>
              <a:rPr lang="en-US" dirty="0">
                <a:latin typeface="Aptos" panose="020B0004020202020204" pitchFamily="34" charset="0"/>
              </a:rPr>
              <a:t>214 parking spaces</a:t>
            </a:r>
          </a:p>
          <a:p>
            <a:pPr>
              <a:spcAft>
                <a:spcPts val="1200"/>
              </a:spcAft>
            </a:pPr>
            <a:r>
              <a:rPr lang="en-US" dirty="0">
                <a:latin typeface="Aptos" panose="020B0004020202020204" pitchFamily="34" charset="0"/>
              </a:rPr>
              <a:t>Highway-adjacent, close to some retail</a:t>
            </a:r>
          </a:p>
        </p:txBody>
      </p:sp>
      <p:pic>
        <p:nvPicPr>
          <p:cNvPr id="6" name="Picture 5" descr="An aerial view of waterfront neighborhood with larger homes, clustered buildings, and a highway interchange. Laguna Vista is marked in the center">
            <a:extLst>
              <a:ext uri="{FF2B5EF4-FFF2-40B4-BE49-F238E27FC236}">
                <a16:creationId xmlns:a16="http://schemas.microsoft.com/office/drawing/2014/main" id="{C2B324F9-6A88-B996-DF65-6C5F34E21F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6673" y="3775420"/>
            <a:ext cx="6418517" cy="2488812"/>
          </a:xfrm>
          <a:prstGeom prst="rect">
            <a:avLst/>
          </a:prstGeom>
        </p:spPr>
      </p:pic>
      <p:sp>
        <p:nvSpPr>
          <p:cNvPr id="8" name="Oval 7">
            <a:extLst>
              <a:ext uri="{FF2B5EF4-FFF2-40B4-BE49-F238E27FC236}">
                <a16:creationId xmlns:a16="http://schemas.microsoft.com/office/drawing/2014/main" id="{56025AA7-FF43-029F-9C26-8918A25694AB}"/>
              </a:ext>
              <a:ext uri="{C183D7F6-B498-43B3-948B-1728B52AA6E4}">
                <adec:decorative xmlns:adec="http://schemas.microsoft.com/office/drawing/2017/decorative" val="1"/>
              </a:ext>
            </a:extLst>
          </p:cNvPr>
          <p:cNvSpPr/>
          <p:nvPr/>
        </p:nvSpPr>
        <p:spPr>
          <a:xfrm>
            <a:off x="8336863" y="4804156"/>
            <a:ext cx="240737" cy="240737"/>
          </a:xfrm>
          <a:prstGeom prst="ellipse">
            <a:avLst/>
          </a:prstGeom>
          <a:solidFill>
            <a:srgbClr val="71A84F"/>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Elbow Connector 8">
            <a:extLst>
              <a:ext uri="{FF2B5EF4-FFF2-40B4-BE49-F238E27FC236}">
                <a16:creationId xmlns:a16="http://schemas.microsoft.com/office/drawing/2014/main" id="{C30A1137-FFC1-74FE-4359-9285CCD5D2C9}"/>
              </a:ext>
              <a:ext uri="{C183D7F6-B498-43B3-948B-1728B52AA6E4}">
                <adec:decorative xmlns:adec="http://schemas.microsoft.com/office/drawing/2017/decorative" val="1"/>
              </a:ext>
            </a:extLst>
          </p:cNvPr>
          <p:cNvCxnSpPr>
            <a:cxnSpLocks/>
            <a:stCxn id="3" idx="2"/>
            <a:endCxn id="8" idx="0"/>
          </p:cNvCxnSpPr>
          <p:nvPr/>
        </p:nvCxnSpPr>
        <p:spPr>
          <a:xfrm rot="16200000" flipH="1">
            <a:off x="6565348" y="2912272"/>
            <a:ext cx="1634868" cy="2148899"/>
          </a:xfrm>
          <a:prstGeom prst="bentConnector3">
            <a:avLst>
              <a:gd name="adj1" fmla="val 62569"/>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5D18A53E-2DA4-7F9B-FB9D-201A74CC3565}"/>
              </a:ext>
              <a:ext uri="{C183D7F6-B498-43B3-948B-1728B52AA6E4}">
                <adec:decorative xmlns:adec="http://schemas.microsoft.com/office/drawing/2017/decorative" val="1"/>
              </a:ext>
            </a:extLst>
          </p:cNvPr>
          <p:cNvCxnSpPr>
            <a:cxnSpLocks/>
            <a:stCxn id="3" idx="2"/>
            <a:endCxn id="8" idx="0"/>
          </p:cNvCxnSpPr>
          <p:nvPr/>
        </p:nvCxnSpPr>
        <p:spPr>
          <a:xfrm rot="16200000" flipH="1">
            <a:off x="6565348" y="2912272"/>
            <a:ext cx="1634868" cy="2148899"/>
          </a:xfrm>
          <a:prstGeom prst="bentConnector3">
            <a:avLst>
              <a:gd name="adj1" fmla="val 62569"/>
            </a:avLst>
          </a:prstGeom>
          <a:ln w="34925">
            <a:solidFill>
              <a:srgbClr val="71A84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8D20852-58E8-1203-D653-59BF0B5AF52C}"/>
              </a:ext>
            </a:extLst>
          </p:cNvPr>
          <p:cNvSpPr txBox="1"/>
          <p:nvPr/>
        </p:nvSpPr>
        <p:spPr>
          <a:xfrm>
            <a:off x="9663548" y="6264232"/>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668320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CD7820"/>
          </a:solidFill>
        </p:spPr>
        <p:txBody>
          <a:bodyPr lIns="548640"/>
          <a:lstStyle/>
          <a:p>
            <a:r>
              <a:rPr lang="en-US" dirty="0"/>
              <a:t>Pink Palaces</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7" name="Picture 6" descr="A charming pink townhouse">
            <a:extLst>
              <a:ext uri="{FF2B5EF4-FFF2-40B4-BE49-F238E27FC236}">
                <a16:creationId xmlns:a16="http://schemas.microsoft.com/office/drawing/2014/main" id="{D464D93D-EBAE-5006-8A78-290ECC0D3F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0263" y="1938183"/>
            <a:ext cx="5359427" cy="4374126"/>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5915980" y="1976027"/>
            <a:ext cx="1332664" cy="1231106"/>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latin typeface="Aptos" panose="020B0004020202020204" pitchFamily="34" charset="0"/>
              </a:rPr>
              <a:t>35 </a:t>
            </a:r>
          </a:p>
          <a:p>
            <a:pPr algn="ctr"/>
            <a:r>
              <a:rPr lang="en-US" sz="1600" dirty="0">
                <a:solidFill>
                  <a:schemeClr val="accent2">
                    <a:lumMod val="50000"/>
                  </a:schemeClr>
                </a:solidFill>
                <a:latin typeface="Aptos" panose="020B0004020202020204" pitchFamily="34" charset="0"/>
              </a:rPr>
              <a:t>Homes per Acre (DU/A)</a:t>
            </a:r>
          </a:p>
        </p:txBody>
      </p:sp>
      <p:sp>
        <p:nvSpPr>
          <p:cNvPr id="5" name="TextBox 4" descr="An aerial photograph of a mixed-density neighborhood close to downtown, transit, schools, and green space">
            <a:extLst>
              <a:ext uri="{FF2B5EF4-FFF2-40B4-BE49-F238E27FC236}">
                <a16:creationId xmlns:a16="http://schemas.microsoft.com/office/drawing/2014/main" id="{30D64B63-B620-C9DE-4142-4BB04326EF65}"/>
              </a:ext>
            </a:extLst>
          </p:cNvPr>
          <p:cNvSpPr txBox="1"/>
          <p:nvPr/>
        </p:nvSpPr>
        <p:spPr>
          <a:xfrm>
            <a:off x="7554934" y="1938183"/>
            <a:ext cx="4360257" cy="1446550"/>
          </a:xfrm>
          <a:prstGeom prst="rect">
            <a:avLst/>
          </a:prstGeom>
          <a:noFill/>
        </p:spPr>
        <p:txBody>
          <a:bodyPr wrap="square" rtlCol="0">
            <a:spAutoFit/>
          </a:bodyPr>
          <a:lstStyle/>
          <a:p>
            <a:pPr>
              <a:spcAft>
                <a:spcPts val="1200"/>
              </a:spcAft>
            </a:pPr>
            <a:r>
              <a:rPr lang="en-US" sz="1700" dirty="0">
                <a:latin typeface="Aptos" panose="020B0004020202020204" pitchFamily="34" charset="0"/>
              </a:rPr>
              <a:t>12 homes on an 0.35-acre lot</a:t>
            </a:r>
          </a:p>
          <a:p>
            <a:pPr>
              <a:spcAft>
                <a:spcPts val="1200"/>
              </a:spcAft>
            </a:pPr>
            <a:r>
              <a:rPr lang="en-US" sz="1700" dirty="0">
                <a:latin typeface="Aptos" panose="020B0004020202020204" pitchFamily="34" charset="0"/>
              </a:rPr>
              <a:t>Market-rate housing</a:t>
            </a:r>
          </a:p>
          <a:p>
            <a:pPr>
              <a:spcAft>
                <a:spcPts val="1200"/>
              </a:spcAft>
            </a:pPr>
            <a:r>
              <a:rPr lang="en-US" sz="1700" dirty="0">
                <a:latin typeface="Aptos" panose="020B0004020202020204" pitchFamily="34" charset="0"/>
              </a:rPr>
              <a:t>In a mixed-density neighborhood close to downtown, transit, schools and green space</a:t>
            </a:r>
          </a:p>
        </p:txBody>
      </p:sp>
      <p:pic>
        <p:nvPicPr>
          <p:cNvPr id="9" name="Picture 8" descr="An aerial view of a mixed-density neighborhood close to a retail area and green space">
            <a:extLst>
              <a:ext uri="{FF2B5EF4-FFF2-40B4-BE49-F238E27FC236}">
                <a16:creationId xmlns:a16="http://schemas.microsoft.com/office/drawing/2014/main" id="{F3822389-C0C4-02EC-968A-39D42F02E6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3239" y="3650867"/>
            <a:ext cx="6001951" cy="2661441"/>
          </a:xfrm>
          <a:prstGeom prst="rect">
            <a:avLst/>
          </a:prstGeom>
        </p:spPr>
      </p:pic>
      <p:sp>
        <p:nvSpPr>
          <p:cNvPr id="10" name="Oval 9">
            <a:extLst>
              <a:ext uri="{FF2B5EF4-FFF2-40B4-BE49-F238E27FC236}">
                <a16:creationId xmlns:a16="http://schemas.microsoft.com/office/drawing/2014/main" id="{C585E871-DFBA-B28B-7BCA-DF275A815D19}"/>
              </a:ext>
              <a:ext uri="{C183D7F6-B498-43B3-948B-1728B52AA6E4}">
                <adec:decorative xmlns:adec="http://schemas.microsoft.com/office/drawing/2017/decorative" val="1"/>
              </a:ext>
            </a:extLst>
          </p:cNvPr>
          <p:cNvSpPr/>
          <p:nvPr/>
        </p:nvSpPr>
        <p:spPr>
          <a:xfrm>
            <a:off x="8336863" y="4804156"/>
            <a:ext cx="240737" cy="240737"/>
          </a:xfrm>
          <a:prstGeom prst="ellipse">
            <a:avLst/>
          </a:prstGeom>
          <a:solidFill>
            <a:srgbClr val="CD7820"/>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Elbow Connector 10">
            <a:extLst>
              <a:ext uri="{FF2B5EF4-FFF2-40B4-BE49-F238E27FC236}">
                <a16:creationId xmlns:a16="http://schemas.microsoft.com/office/drawing/2014/main" id="{D3A3006B-9C5C-E745-0E84-61DF786577C6}"/>
              </a:ext>
              <a:ext uri="{C183D7F6-B498-43B3-948B-1728B52AA6E4}">
                <adec:decorative xmlns:adec="http://schemas.microsoft.com/office/drawing/2017/decorative" val="1"/>
              </a:ext>
            </a:extLst>
          </p:cNvPr>
          <p:cNvCxnSpPr>
            <a:cxnSpLocks/>
            <a:stCxn id="3" idx="2"/>
            <a:endCxn id="10" idx="0"/>
          </p:cNvCxnSpPr>
          <p:nvPr/>
        </p:nvCxnSpPr>
        <p:spPr>
          <a:xfrm rot="16200000" flipH="1">
            <a:off x="6721261" y="3068184"/>
            <a:ext cx="1597023" cy="1874920"/>
          </a:xfrm>
          <a:prstGeom prst="bentConnector3">
            <a:avLst>
              <a:gd name="adj1" fmla="val 50000"/>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15804D4B-1725-132E-B894-496BA9C0DFD8}"/>
              </a:ext>
              <a:ext uri="{C183D7F6-B498-43B3-948B-1728B52AA6E4}">
                <adec:decorative xmlns:adec="http://schemas.microsoft.com/office/drawing/2017/decorative" val="1"/>
              </a:ext>
            </a:extLst>
          </p:cNvPr>
          <p:cNvCxnSpPr>
            <a:cxnSpLocks/>
            <a:stCxn id="3" idx="2"/>
            <a:endCxn id="10" idx="0"/>
          </p:cNvCxnSpPr>
          <p:nvPr/>
        </p:nvCxnSpPr>
        <p:spPr>
          <a:xfrm rot="16200000" flipH="1">
            <a:off x="6721261" y="3068184"/>
            <a:ext cx="1597023" cy="1874920"/>
          </a:xfrm>
          <a:prstGeom prst="bentConnector3">
            <a:avLst>
              <a:gd name="adj1" fmla="val 50000"/>
            </a:avLst>
          </a:prstGeom>
          <a:ln w="34925">
            <a:solidFill>
              <a:srgbClr val="CD782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D606C9-D320-BE89-845C-F00FB762CF71}"/>
              </a:ext>
            </a:extLst>
          </p:cNvPr>
          <p:cNvSpPr txBox="1"/>
          <p:nvPr/>
        </p:nvSpPr>
        <p:spPr>
          <a:xfrm>
            <a:off x="9663548" y="6341806"/>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200162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1174A9"/>
          </a:solidFill>
        </p:spPr>
        <p:txBody>
          <a:bodyPr lIns="548640"/>
          <a:lstStyle/>
          <a:p>
            <a:r>
              <a:rPr lang="en-US" dirty="0"/>
              <a:t>Half Moon Village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4" name="Picture 3" descr="A modern apartment building with slanted roofs and green space">
            <a:extLst>
              <a:ext uri="{FF2B5EF4-FFF2-40B4-BE49-F238E27FC236}">
                <a16:creationId xmlns:a16="http://schemas.microsoft.com/office/drawing/2014/main" id="{6759BB03-2D92-D04F-429E-F6E6284B60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1926" y="1785731"/>
            <a:ext cx="5486400" cy="4644566"/>
          </a:xfrm>
          <a:prstGeom prst="rect">
            <a:avLst/>
          </a:prstGeom>
        </p:spPr>
      </p:pic>
      <p:sp>
        <p:nvSpPr>
          <p:cNvPr id="3" name="TextBox 2">
            <a:extLst>
              <a:ext uri="{FF2B5EF4-FFF2-40B4-BE49-F238E27FC236}">
                <a16:creationId xmlns:a16="http://schemas.microsoft.com/office/drawing/2014/main" id="{CF997BF0-5921-6DB1-7CE1-C7AEC2CE5423}"/>
              </a:ext>
            </a:extLst>
          </p:cNvPr>
          <p:cNvSpPr txBox="1"/>
          <p:nvPr/>
        </p:nvSpPr>
        <p:spPr>
          <a:xfrm>
            <a:off x="2106592" y="6163820"/>
            <a:ext cx="3631734" cy="276999"/>
          </a:xfrm>
          <a:prstGeom prst="rect">
            <a:avLst/>
          </a:prstGeom>
          <a:noFill/>
        </p:spPr>
        <p:txBody>
          <a:bodyPr wrap="square" rtlCol="0">
            <a:spAutoFit/>
          </a:bodyPr>
          <a:lstStyle/>
          <a:p>
            <a:pPr algn="r"/>
            <a:r>
              <a:rPr lang="en-US" sz="1200" dirty="0">
                <a:solidFill>
                  <a:schemeClr val="bg1"/>
                </a:solidFill>
              </a:rPr>
              <a:t>Photo by Bruce </a:t>
            </a:r>
            <a:r>
              <a:rPr lang="en-US" sz="1200" dirty="0" err="1">
                <a:solidFill>
                  <a:schemeClr val="bg1"/>
                </a:solidFill>
              </a:rPr>
              <a:t>Damonte</a:t>
            </a:r>
            <a:r>
              <a:rPr lang="en-US" sz="1200" dirty="0">
                <a:solidFill>
                  <a:schemeClr val="bg1"/>
                </a:solidFill>
              </a:rPr>
              <a:t>, Courtesy </a:t>
            </a:r>
            <a:r>
              <a:rPr lang="en-US" sz="1200" dirty="0" err="1">
                <a:solidFill>
                  <a:schemeClr val="bg1"/>
                </a:solidFill>
              </a:rPr>
              <a:t>MidPen</a:t>
            </a:r>
            <a:r>
              <a:rPr lang="en-US" sz="1200" dirty="0">
                <a:solidFill>
                  <a:schemeClr val="bg1"/>
                </a:solidFill>
              </a:rPr>
              <a:t> Housing</a:t>
            </a:r>
          </a:p>
        </p:txBody>
      </p:sp>
      <p:sp>
        <p:nvSpPr>
          <p:cNvPr id="10" name="TextBox 9">
            <a:extLst>
              <a:ext uri="{FF2B5EF4-FFF2-40B4-BE49-F238E27FC236}">
                <a16:creationId xmlns:a16="http://schemas.microsoft.com/office/drawing/2014/main" id="{DAABBECF-3448-4DFC-24F1-F69ED00F0A01}"/>
              </a:ext>
            </a:extLst>
          </p:cNvPr>
          <p:cNvSpPr txBox="1"/>
          <p:nvPr/>
        </p:nvSpPr>
        <p:spPr>
          <a:xfrm>
            <a:off x="5993257" y="1785731"/>
            <a:ext cx="1774006" cy="1231106"/>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26 </a:t>
            </a:r>
          </a:p>
          <a:p>
            <a:pPr algn="ctr"/>
            <a:r>
              <a:rPr lang="en-US" sz="1600" dirty="0">
                <a:solidFill>
                  <a:srgbClr val="062F87"/>
                </a:solidFill>
                <a:latin typeface="Aptos" panose="020B0004020202020204" pitchFamily="34" charset="0"/>
              </a:rPr>
              <a:t>Homes per Acre (DU/A)</a:t>
            </a:r>
          </a:p>
        </p:txBody>
      </p:sp>
      <p:sp>
        <p:nvSpPr>
          <p:cNvPr id="11" name="TextBox 10">
            <a:extLst>
              <a:ext uri="{FF2B5EF4-FFF2-40B4-BE49-F238E27FC236}">
                <a16:creationId xmlns:a16="http://schemas.microsoft.com/office/drawing/2014/main" id="{37E599FF-FC91-8143-787D-88AA5AB1352A}"/>
              </a:ext>
            </a:extLst>
          </p:cNvPr>
          <p:cNvSpPr txBox="1"/>
          <p:nvPr/>
        </p:nvSpPr>
        <p:spPr>
          <a:xfrm>
            <a:off x="7845814" y="1785731"/>
            <a:ext cx="4069377" cy="2062103"/>
          </a:xfrm>
          <a:prstGeom prst="rect">
            <a:avLst/>
          </a:prstGeom>
          <a:noFill/>
        </p:spPr>
        <p:txBody>
          <a:bodyPr wrap="square" rtlCol="0">
            <a:spAutoFit/>
          </a:bodyPr>
          <a:lstStyle/>
          <a:p>
            <a:pPr>
              <a:spcAft>
                <a:spcPts val="1200"/>
              </a:spcAft>
            </a:pPr>
            <a:r>
              <a:rPr lang="en-US" dirty="0">
                <a:latin typeface="Aptos" panose="020B0004020202020204" pitchFamily="34" charset="0"/>
              </a:rPr>
              <a:t>160 homes on 6 acres</a:t>
            </a:r>
          </a:p>
          <a:p>
            <a:pPr>
              <a:spcAft>
                <a:spcPts val="1200"/>
              </a:spcAft>
            </a:pPr>
            <a:r>
              <a:rPr lang="en-US" dirty="0">
                <a:latin typeface="Aptos" panose="020B0004020202020204" pitchFamily="34" charset="0"/>
              </a:rPr>
              <a:t>Affordable senior housing</a:t>
            </a:r>
          </a:p>
          <a:p>
            <a:pPr>
              <a:spcAft>
                <a:spcPts val="1200"/>
              </a:spcAft>
            </a:pPr>
            <a:r>
              <a:rPr lang="en-US" dirty="0">
                <a:latin typeface="Aptos" panose="020B0004020202020204" pitchFamily="34" charset="0"/>
              </a:rPr>
              <a:t>Includes community rooms, public computers, health &amp; wellness programming, social programming and community gardens</a:t>
            </a:r>
          </a:p>
        </p:txBody>
      </p:sp>
      <p:pic>
        <p:nvPicPr>
          <p:cNvPr id="6" name="Picture 5" descr="An aerial view of a neighborhood on the edge of green space, with some smaller homes and some larger developments">
            <a:extLst>
              <a:ext uri="{FF2B5EF4-FFF2-40B4-BE49-F238E27FC236}">
                <a16:creationId xmlns:a16="http://schemas.microsoft.com/office/drawing/2014/main" id="{A8DB7C89-9A09-7032-E658-548E120F6E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3257" y="4000228"/>
            <a:ext cx="5921934" cy="2467841"/>
          </a:xfrm>
          <a:prstGeom prst="rect">
            <a:avLst/>
          </a:prstGeom>
        </p:spPr>
      </p:pic>
      <p:sp>
        <p:nvSpPr>
          <p:cNvPr id="7" name="Oval 6">
            <a:extLst>
              <a:ext uri="{FF2B5EF4-FFF2-40B4-BE49-F238E27FC236}">
                <a16:creationId xmlns:a16="http://schemas.microsoft.com/office/drawing/2014/main" id="{FF5D1268-BD27-74C3-26AC-6AADBE0BD447}"/>
              </a:ext>
              <a:ext uri="{C183D7F6-B498-43B3-948B-1728B52AA6E4}">
                <adec:decorative xmlns:adec="http://schemas.microsoft.com/office/drawing/2017/decorative" val="1"/>
              </a:ext>
            </a:extLst>
          </p:cNvPr>
          <p:cNvSpPr/>
          <p:nvPr/>
        </p:nvSpPr>
        <p:spPr>
          <a:xfrm>
            <a:off x="8954224" y="4831225"/>
            <a:ext cx="240737" cy="240737"/>
          </a:xfrm>
          <a:prstGeom prst="ellipse">
            <a:avLst/>
          </a:prstGeom>
          <a:solidFill>
            <a:srgbClr val="1174A9"/>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Elbow Connector 7">
            <a:extLst>
              <a:ext uri="{FF2B5EF4-FFF2-40B4-BE49-F238E27FC236}">
                <a16:creationId xmlns:a16="http://schemas.microsoft.com/office/drawing/2014/main" id="{4FDDCBF4-1BED-57DD-EDBE-8D57EC487F1F}"/>
              </a:ext>
              <a:ext uri="{C183D7F6-B498-43B3-948B-1728B52AA6E4}">
                <adec:decorative xmlns:adec="http://schemas.microsoft.com/office/drawing/2017/decorative" val="1"/>
              </a:ext>
            </a:extLst>
          </p:cNvPr>
          <p:cNvCxnSpPr>
            <a:cxnSpLocks/>
            <a:stCxn id="10" idx="2"/>
            <a:endCxn id="7" idx="0"/>
          </p:cNvCxnSpPr>
          <p:nvPr/>
        </p:nvCxnSpPr>
        <p:spPr>
          <a:xfrm rot="16200000" flipH="1">
            <a:off x="7070232" y="2826864"/>
            <a:ext cx="1814388" cy="2194333"/>
          </a:xfrm>
          <a:prstGeom prst="bentConnector3">
            <a:avLst>
              <a:gd name="adj1" fmla="val 76614"/>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5037CA98-28D1-44C8-8CCE-BF3267DF0B92}"/>
              </a:ext>
              <a:ext uri="{C183D7F6-B498-43B3-948B-1728B52AA6E4}">
                <adec:decorative xmlns:adec="http://schemas.microsoft.com/office/drawing/2017/decorative" val="1"/>
              </a:ext>
            </a:extLst>
          </p:cNvPr>
          <p:cNvCxnSpPr>
            <a:cxnSpLocks/>
            <a:stCxn id="10" idx="2"/>
            <a:endCxn id="7" idx="0"/>
          </p:cNvCxnSpPr>
          <p:nvPr/>
        </p:nvCxnSpPr>
        <p:spPr>
          <a:xfrm rot="16200000" flipH="1">
            <a:off x="7070232" y="2826864"/>
            <a:ext cx="1814388" cy="2194333"/>
          </a:xfrm>
          <a:prstGeom prst="bentConnector3">
            <a:avLst>
              <a:gd name="adj1" fmla="val 76614"/>
            </a:avLst>
          </a:prstGeom>
          <a:ln w="34925">
            <a:solidFill>
              <a:srgbClr val="1174A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F4CB56E-338A-5FCD-8861-CA6CC62F7F19}"/>
              </a:ext>
            </a:extLst>
          </p:cNvPr>
          <p:cNvSpPr txBox="1"/>
          <p:nvPr/>
        </p:nvSpPr>
        <p:spPr>
          <a:xfrm>
            <a:off x="9663548" y="6468069"/>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1638108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B05A1E-82FC-D4E5-1C76-40442BBEC9BA}"/>
              </a:ext>
            </a:extLst>
          </p:cNvPr>
          <p:cNvSpPr>
            <a:spLocks noGrp="1"/>
          </p:cNvSpPr>
          <p:nvPr>
            <p:ph type="title"/>
          </p:nvPr>
        </p:nvSpPr>
        <p:spPr>
          <a:solidFill>
            <a:srgbClr val="FEB446"/>
          </a:solidFill>
        </p:spPr>
        <p:txBody>
          <a:bodyPr/>
          <a:lstStyle/>
          <a:p>
            <a:r>
              <a:rPr lang="en-US" dirty="0">
                <a:solidFill>
                  <a:srgbClr val="062F87"/>
                </a:solidFill>
              </a:rPr>
              <a:t>Guess the Density! #3</a:t>
            </a:r>
          </a:p>
        </p:txBody>
      </p:sp>
      <p:pic>
        <p:nvPicPr>
          <p:cNvPr id="11" name="Picture 10">
            <a:extLst>
              <a:ext uri="{FF2B5EF4-FFF2-40B4-BE49-F238E27FC236}">
                <a16:creationId xmlns:a16="http://schemas.microsoft.com/office/drawing/2014/main" id="{52A6BC15-319A-C576-99AD-FEDAA7C4CA70}"/>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42095"/>
            <a:ext cx="4719964" cy="1325563"/>
          </a:xfrm>
          <a:prstGeom prst="rect">
            <a:avLst/>
          </a:prstGeom>
        </p:spPr>
      </p:pic>
      <p:pic>
        <p:nvPicPr>
          <p:cNvPr id="12" name="Picture 11" descr="A development with stairs leading up to an apartment, over top of a small business with a plaza outside">
            <a:extLst>
              <a:ext uri="{FF2B5EF4-FFF2-40B4-BE49-F238E27FC236}">
                <a16:creationId xmlns:a16="http://schemas.microsoft.com/office/drawing/2014/main" id="{85BC049E-B3B6-ADE2-AF2F-563DD2D523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923" y="1790337"/>
            <a:ext cx="3570501" cy="2467685"/>
          </a:xfrm>
          <a:prstGeom prst="rect">
            <a:avLst/>
          </a:prstGeom>
          <a:ln w="19050">
            <a:solidFill>
              <a:srgbClr val="71A84F"/>
            </a:solidFill>
          </a:ln>
        </p:spPr>
      </p:pic>
      <p:sp>
        <p:nvSpPr>
          <p:cNvPr id="13" name="TextBox 12">
            <a:extLst>
              <a:ext uri="{FF2B5EF4-FFF2-40B4-BE49-F238E27FC236}">
                <a16:creationId xmlns:a16="http://schemas.microsoft.com/office/drawing/2014/main" id="{0B409B7C-71E9-5635-DD0A-E14DC68FA15C}"/>
              </a:ext>
            </a:extLst>
          </p:cNvPr>
          <p:cNvSpPr txBox="1"/>
          <p:nvPr/>
        </p:nvSpPr>
        <p:spPr>
          <a:xfrm>
            <a:off x="322339" y="4261488"/>
            <a:ext cx="3570501" cy="501012"/>
          </a:xfrm>
          <a:prstGeom prst="rect">
            <a:avLst/>
          </a:prstGeom>
          <a:solidFill>
            <a:srgbClr val="6A9E4A"/>
          </a:solidFill>
          <a:ln w="38100">
            <a:solidFill>
              <a:srgbClr val="6A9E4A"/>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Magnolia Avenue</a:t>
            </a:r>
            <a:endParaRPr lang="en-US" sz="1400" dirty="0">
              <a:solidFill>
                <a:srgbClr val="FFFFF0"/>
              </a:solidFill>
              <a:latin typeface="Aptos" panose="020B0004020202020204" pitchFamily="34" charset="0"/>
            </a:endParaRPr>
          </a:p>
        </p:txBody>
      </p:sp>
      <p:pic>
        <p:nvPicPr>
          <p:cNvPr id="14" name="Picture 13" descr="A modern, colorful mid-rise apartment building">
            <a:extLst>
              <a:ext uri="{FF2B5EF4-FFF2-40B4-BE49-F238E27FC236}">
                <a16:creationId xmlns:a16="http://schemas.microsoft.com/office/drawing/2014/main" id="{9A5C68C0-2D00-5049-5878-CC18DD1A46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0337" y="1788786"/>
            <a:ext cx="3713387" cy="2470788"/>
          </a:xfrm>
          <a:prstGeom prst="rect">
            <a:avLst/>
          </a:prstGeom>
          <a:ln w="19050">
            <a:solidFill>
              <a:srgbClr val="CD7820"/>
            </a:solidFill>
          </a:ln>
        </p:spPr>
      </p:pic>
      <p:sp>
        <p:nvSpPr>
          <p:cNvPr id="15" name="TextBox 14">
            <a:extLst>
              <a:ext uri="{FF2B5EF4-FFF2-40B4-BE49-F238E27FC236}">
                <a16:creationId xmlns:a16="http://schemas.microsoft.com/office/drawing/2014/main" id="{ED447115-6121-B933-D74F-684EA103A9F2}"/>
              </a:ext>
            </a:extLst>
          </p:cNvPr>
          <p:cNvSpPr txBox="1"/>
          <p:nvPr/>
        </p:nvSpPr>
        <p:spPr>
          <a:xfrm>
            <a:off x="4279523" y="4014309"/>
            <a:ext cx="3631734" cy="246221"/>
          </a:xfrm>
          <a:prstGeom prst="rect">
            <a:avLst/>
          </a:prstGeom>
          <a:noFill/>
        </p:spPr>
        <p:txBody>
          <a:bodyPr wrap="square" rtlCol="0">
            <a:spAutoFit/>
          </a:bodyPr>
          <a:lstStyle/>
          <a:p>
            <a:pPr algn="r"/>
            <a:r>
              <a:rPr lang="en-US" sz="1000" dirty="0">
                <a:solidFill>
                  <a:schemeClr val="bg1"/>
                </a:solidFill>
                <a:latin typeface="Aptos" panose="020B0004020202020204" pitchFamily="34" charset="0"/>
              </a:rPr>
              <a:t>Photo by Bruce </a:t>
            </a:r>
            <a:r>
              <a:rPr lang="en-US" sz="1000" dirty="0" err="1">
                <a:solidFill>
                  <a:schemeClr val="bg1"/>
                </a:solidFill>
                <a:latin typeface="Aptos" panose="020B0004020202020204" pitchFamily="34" charset="0"/>
              </a:rPr>
              <a:t>Damonte</a:t>
            </a:r>
            <a:r>
              <a:rPr lang="en-US" sz="1000" dirty="0">
                <a:solidFill>
                  <a:schemeClr val="bg1"/>
                </a:solidFill>
                <a:latin typeface="Aptos" panose="020B0004020202020204" pitchFamily="34" charset="0"/>
              </a:rPr>
              <a:t>, Courtesy </a:t>
            </a:r>
            <a:r>
              <a:rPr lang="en-US" sz="1000" dirty="0" err="1">
                <a:solidFill>
                  <a:schemeClr val="bg1"/>
                </a:solidFill>
                <a:latin typeface="Aptos" panose="020B0004020202020204" pitchFamily="34" charset="0"/>
              </a:rPr>
              <a:t>MidPen</a:t>
            </a:r>
            <a:r>
              <a:rPr lang="en-US" sz="1000" dirty="0">
                <a:solidFill>
                  <a:schemeClr val="bg1"/>
                </a:solidFill>
                <a:latin typeface="Aptos" panose="020B0004020202020204" pitchFamily="34" charset="0"/>
              </a:rPr>
              <a:t> Housing</a:t>
            </a:r>
          </a:p>
        </p:txBody>
      </p:sp>
      <p:sp>
        <p:nvSpPr>
          <p:cNvPr id="19" name="TextBox 18">
            <a:extLst>
              <a:ext uri="{FF2B5EF4-FFF2-40B4-BE49-F238E27FC236}">
                <a16:creationId xmlns:a16="http://schemas.microsoft.com/office/drawing/2014/main" id="{9982AC76-E2AD-CF42-B694-C3B6A441FD1F}"/>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Onizuka Crossing</a:t>
            </a:r>
            <a:endParaRPr lang="en-US" sz="1400" dirty="0">
              <a:solidFill>
                <a:srgbClr val="FFFFF0"/>
              </a:solidFill>
              <a:latin typeface="Aptos" panose="020B0004020202020204" pitchFamily="34" charset="0"/>
            </a:endParaRPr>
          </a:p>
        </p:txBody>
      </p:sp>
      <p:pic>
        <p:nvPicPr>
          <p:cNvPr id="21" name="Picture 20" descr="A photo from the street of a low-rise apartment building">
            <a:extLst>
              <a:ext uri="{FF2B5EF4-FFF2-40B4-BE49-F238E27FC236}">
                <a16:creationId xmlns:a16="http://schemas.microsoft.com/office/drawing/2014/main" id="{AABDA791-4B4A-5801-01CA-00D7AB98DB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27525" y="1788786"/>
            <a:ext cx="3711330" cy="2470788"/>
          </a:xfrm>
          <a:prstGeom prst="rect">
            <a:avLst/>
          </a:prstGeom>
          <a:ln w="19050">
            <a:solidFill>
              <a:srgbClr val="1174A9"/>
            </a:solidFill>
          </a:ln>
        </p:spPr>
      </p:pic>
      <p:sp>
        <p:nvSpPr>
          <p:cNvPr id="22" name="TextBox 21">
            <a:extLst>
              <a:ext uri="{FF2B5EF4-FFF2-40B4-BE49-F238E27FC236}">
                <a16:creationId xmlns:a16="http://schemas.microsoft.com/office/drawing/2014/main" id="{5E1C5010-CBD3-ED0A-CF05-9BC3E2861860}"/>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Calder Ave</a:t>
            </a:r>
            <a:endParaRPr lang="en-US" sz="1400" dirty="0">
              <a:solidFill>
                <a:srgbClr val="FFFFF0"/>
              </a:solidFill>
              <a:latin typeface="Aptos" panose="020B0004020202020204" pitchFamily="34" charset="0"/>
            </a:endParaRPr>
          </a:p>
        </p:txBody>
      </p:sp>
      <p:cxnSp>
        <p:nvCxnSpPr>
          <p:cNvPr id="20" name="Straight Connector 19">
            <a:extLst>
              <a:ext uri="{FF2B5EF4-FFF2-40B4-BE49-F238E27FC236}">
                <a16:creationId xmlns:a16="http://schemas.microsoft.com/office/drawing/2014/main" id="{1514355C-BC30-CA82-FCA6-54F25B8E4E07}"/>
              </a:ext>
              <a:ext uri="{C183D7F6-B498-43B3-948B-1728B52AA6E4}">
                <adec:decorative xmlns:adec="http://schemas.microsoft.com/office/drawing/2017/decorative" val="1"/>
              </a:ext>
            </a:extLst>
          </p:cNvPr>
          <p:cNvCxnSpPr/>
          <p:nvPr/>
        </p:nvCxnSpPr>
        <p:spPr>
          <a:xfrm>
            <a:off x="251925" y="5043055"/>
            <a:ext cx="11686930" cy="0"/>
          </a:xfrm>
          <a:prstGeom prst="line">
            <a:avLst/>
          </a:prstGeom>
          <a:ln w="38100">
            <a:solidFill>
              <a:srgbClr val="062F87"/>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5957137-7BD6-A021-45E3-34B028A8847C}"/>
              </a:ext>
            </a:extLst>
          </p:cNvPr>
          <p:cNvSpPr txBox="1"/>
          <p:nvPr/>
        </p:nvSpPr>
        <p:spPr>
          <a:xfrm>
            <a:off x="251925" y="5338399"/>
            <a:ext cx="4591008" cy="1200329"/>
          </a:xfrm>
          <a:prstGeom prst="rect">
            <a:avLst/>
          </a:prstGeom>
          <a:noFill/>
        </p:spPr>
        <p:txBody>
          <a:bodyPr wrap="square" rtlCol="0">
            <a:spAutoFit/>
          </a:bodyPr>
          <a:lstStyle/>
          <a:p>
            <a:r>
              <a:rPr lang="en-US" sz="2400" dirty="0">
                <a:solidFill>
                  <a:srgbClr val="083763"/>
                </a:solidFill>
                <a:latin typeface="Aptos" panose="020B0004020202020204" pitchFamily="34" charset="0"/>
              </a:rPr>
              <a:t>Match the number of homes per acre (DU/A) to the image you think it corresponds to.</a:t>
            </a:r>
          </a:p>
        </p:txBody>
      </p:sp>
      <p:sp>
        <p:nvSpPr>
          <p:cNvPr id="25" name="TextBox 24">
            <a:extLst>
              <a:ext uri="{FF2B5EF4-FFF2-40B4-BE49-F238E27FC236}">
                <a16:creationId xmlns:a16="http://schemas.microsoft.com/office/drawing/2014/main" id="{B0710A3B-1742-8724-15B2-79902306D545}"/>
              </a:ext>
            </a:extLst>
          </p:cNvPr>
          <p:cNvSpPr txBox="1"/>
          <p:nvPr/>
        </p:nvSpPr>
        <p:spPr>
          <a:xfrm>
            <a:off x="5194471"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45</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18" name="TextBox 17">
            <a:extLst>
              <a:ext uri="{FF2B5EF4-FFF2-40B4-BE49-F238E27FC236}">
                <a16:creationId xmlns:a16="http://schemas.microsoft.com/office/drawing/2014/main" id="{AE9FAE23-D181-581D-958A-648EEC811D1A}"/>
              </a:ext>
            </a:extLst>
          </p:cNvPr>
          <p:cNvSpPr txBox="1"/>
          <p:nvPr/>
        </p:nvSpPr>
        <p:spPr>
          <a:xfrm>
            <a:off x="7349069"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26</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24" name="TextBox 23">
            <a:extLst>
              <a:ext uri="{FF2B5EF4-FFF2-40B4-BE49-F238E27FC236}">
                <a16:creationId xmlns:a16="http://schemas.microsoft.com/office/drawing/2014/main" id="{3029AD13-7CDD-0EAE-5CC2-1B584E2A0D07}"/>
              </a:ext>
            </a:extLst>
          </p:cNvPr>
          <p:cNvSpPr txBox="1"/>
          <p:nvPr/>
        </p:nvSpPr>
        <p:spPr>
          <a:xfrm>
            <a:off x="9529469"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11</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1406736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5AC2-9859-CD77-B7FE-995368EFE635}"/>
              </a:ext>
            </a:extLst>
          </p:cNvPr>
          <p:cNvSpPr>
            <a:spLocks noGrp="1"/>
          </p:cNvSpPr>
          <p:nvPr>
            <p:ph type="title"/>
          </p:nvPr>
        </p:nvSpPr>
        <p:spPr>
          <a:xfrm>
            <a:off x="251926" y="239036"/>
            <a:ext cx="11663265" cy="1325563"/>
          </a:xfrm>
          <a:solidFill>
            <a:srgbClr val="FEB446"/>
          </a:solidFill>
        </p:spPr>
        <p:txBody>
          <a:bodyPr/>
          <a:lstStyle/>
          <a:p>
            <a:r>
              <a:rPr lang="en-US" dirty="0">
                <a:solidFill>
                  <a:srgbClr val="062F87"/>
                </a:solidFill>
              </a:rPr>
              <a:t>Guess the Density! #3 Answers</a:t>
            </a:r>
          </a:p>
        </p:txBody>
      </p:sp>
      <p:pic>
        <p:nvPicPr>
          <p:cNvPr id="14" name="Picture 13">
            <a:extLst>
              <a:ext uri="{FF2B5EF4-FFF2-40B4-BE49-F238E27FC236}">
                <a16:creationId xmlns:a16="http://schemas.microsoft.com/office/drawing/2014/main" id="{ACD4BE79-7997-C00D-F5BE-53BDDF1AD67B}"/>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06627" y="239036"/>
            <a:ext cx="4719964" cy="1325563"/>
          </a:xfrm>
          <a:prstGeom prst="rect">
            <a:avLst/>
          </a:prstGeom>
        </p:spPr>
      </p:pic>
      <p:pic>
        <p:nvPicPr>
          <p:cNvPr id="5" name="Picture 4" descr="A development with stairs leading up to an apartment, over top of a small business with a plaza outside">
            <a:extLst>
              <a:ext uri="{FF2B5EF4-FFF2-40B4-BE49-F238E27FC236}">
                <a16:creationId xmlns:a16="http://schemas.microsoft.com/office/drawing/2014/main" id="{94321334-6539-BE29-4E38-9F939F475B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0923" y="1790337"/>
            <a:ext cx="3570501" cy="2467685"/>
          </a:xfrm>
          <a:prstGeom prst="rect">
            <a:avLst/>
          </a:prstGeom>
          <a:ln w="19050">
            <a:solidFill>
              <a:srgbClr val="71A84F"/>
            </a:solidFill>
          </a:ln>
        </p:spPr>
      </p:pic>
      <p:sp>
        <p:nvSpPr>
          <p:cNvPr id="10" name="TextBox 9">
            <a:extLst>
              <a:ext uri="{FF2B5EF4-FFF2-40B4-BE49-F238E27FC236}">
                <a16:creationId xmlns:a16="http://schemas.microsoft.com/office/drawing/2014/main" id="{A76EF011-3FBC-9AF5-BC4B-7B3DAB4F0344}"/>
              </a:ext>
            </a:extLst>
          </p:cNvPr>
          <p:cNvSpPr txBox="1"/>
          <p:nvPr/>
        </p:nvSpPr>
        <p:spPr>
          <a:xfrm>
            <a:off x="322339" y="4261488"/>
            <a:ext cx="3570501" cy="501012"/>
          </a:xfrm>
          <a:prstGeom prst="rect">
            <a:avLst/>
          </a:prstGeom>
          <a:solidFill>
            <a:srgbClr val="6A9E4A"/>
          </a:solidFill>
          <a:ln w="38100">
            <a:solidFill>
              <a:srgbClr val="6A9E4A"/>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Daytona" panose="020B0604030500040204" pitchFamily="34" charset="0"/>
              </a:rPr>
              <a:t>Magnolia Avenue</a:t>
            </a:r>
            <a:endParaRPr lang="en-US" sz="1400" dirty="0">
              <a:solidFill>
                <a:srgbClr val="FFFFF0"/>
              </a:solidFill>
              <a:latin typeface="Daytona" panose="020B0604030500040204" pitchFamily="34" charset="0"/>
            </a:endParaRPr>
          </a:p>
        </p:txBody>
      </p:sp>
      <p:sp>
        <p:nvSpPr>
          <p:cNvPr id="4" name="TextBox 3">
            <a:extLst>
              <a:ext uri="{FF2B5EF4-FFF2-40B4-BE49-F238E27FC236}">
                <a16:creationId xmlns:a16="http://schemas.microsoft.com/office/drawing/2014/main" id="{0D0BC7C0-55D6-901F-C199-FEB01831456D}"/>
              </a:ext>
            </a:extLst>
          </p:cNvPr>
          <p:cNvSpPr txBox="1"/>
          <p:nvPr/>
        </p:nvSpPr>
        <p:spPr>
          <a:xfrm>
            <a:off x="320923" y="4762500"/>
            <a:ext cx="3570502" cy="738664"/>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chemeClr val="accent6">
                    <a:lumMod val="50000"/>
                  </a:schemeClr>
                </a:solidFill>
              </a:rPr>
              <a:t>11 </a:t>
            </a:r>
            <a:r>
              <a:rPr lang="en-US" sz="2400" dirty="0">
                <a:solidFill>
                  <a:schemeClr val="accent6">
                    <a:lumMod val="50000"/>
                  </a:schemeClr>
                </a:solidFill>
              </a:rPr>
              <a:t>DU/A</a:t>
            </a:r>
          </a:p>
        </p:txBody>
      </p:sp>
      <p:pic>
        <p:nvPicPr>
          <p:cNvPr id="9" name="Picture 8" descr="A modern, colorful mid-rise apartment building">
            <a:extLst>
              <a:ext uri="{FF2B5EF4-FFF2-40B4-BE49-F238E27FC236}">
                <a16:creationId xmlns:a16="http://schemas.microsoft.com/office/drawing/2014/main" id="{475C4AED-8848-B760-BD62-C04631CE45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0337" y="1788786"/>
            <a:ext cx="3713387" cy="2470788"/>
          </a:xfrm>
          <a:prstGeom prst="rect">
            <a:avLst/>
          </a:prstGeom>
          <a:ln w="19050">
            <a:solidFill>
              <a:srgbClr val="CD7820"/>
            </a:solidFill>
          </a:ln>
        </p:spPr>
      </p:pic>
      <p:sp>
        <p:nvSpPr>
          <p:cNvPr id="11" name="TextBox 10">
            <a:extLst>
              <a:ext uri="{FF2B5EF4-FFF2-40B4-BE49-F238E27FC236}">
                <a16:creationId xmlns:a16="http://schemas.microsoft.com/office/drawing/2014/main" id="{7BFB5113-DE0A-9391-26DB-D136667FCD97}"/>
              </a:ext>
            </a:extLst>
          </p:cNvPr>
          <p:cNvSpPr txBox="1"/>
          <p:nvPr/>
        </p:nvSpPr>
        <p:spPr>
          <a:xfrm>
            <a:off x="4279523" y="4014309"/>
            <a:ext cx="3631734" cy="246221"/>
          </a:xfrm>
          <a:prstGeom prst="rect">
            <a:avLst/>
          </a:prstGeom>
          <a:noFill/>
        </p:spPr>
        <p:txBody>
          <a:bodyPr wrap="square" rtlCol="0">
            <a:spAutoFit/>
          </a:bodyPr>
          <a:lstStyle/>
          <a:p>
            <a:pPr algn="r"/>
            <a:r>
              <a:rPr lang="en-US" sz="1000" dirty="0">
                <a:solidFill>
                  <a:schemeClr val="bg1"/>
                </a:solidFill>
              </a:rPr>
              <a:t>Photo by Bruce </a:t>
            </a:r>
            <a:r>
              <a:rPr lang="en-US" sz="1000" dirty="0" err="1">
                <a:solidFill>
                  <a:schemeClr val="bg1"/>
                </a:solidFill>
              </a:rPr>
              <a:t>Damonte</a:t>
            </a:r>
            <a:r>
              <a:rPr lang="en-US" sz="1000" dirty="0">
                <a:solidFill>
                  <a:schemeClr val="bg1"/>
                </a:solidFill>
              </a:rPr>
              <a:t>, Courtesy </a:t>
            </a:r>
            <a:r>
              <a:rPr lang="en-US" sz="1000" dirty="0" err="1">
                <a:solidFill>
                  <a:schemeClr val="bg1"/>
                </a:solidFill>
              </a:rPr>
              <a:t>MidPen</a:t>
            </a:r>
            <a:r>
              <a:rPr lang="en-US" sz="1000" dirty="0">
                <a:solidFill>
                  <a:schemeClr val="bg1"/>
                </a:solidFill>
              </a:rPr>
              <a:t> Housing</a:t>
            </a:r>
          </a:p>
        </p:txBody>
      </p:sp>
      <p:sp>
        <p:nvSpPr>
          <p:cNvPr id="16" name="TextBox 15">
            <a:extLst>
              <a:ext uri="{FF2B5EF4-FFF2-40B4-BE49-F238E27FC236}">
                <a16:creationId xmlns:a16="http://schemas.microsoft.com/office/drawing/2014/main" id="{C471213A-D766-D911-EE30-323B85938F1D}"/>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Daytona" panose="020B0604030500040204" pitchFamily="34" charset="0"/>
              </a:rPr>
              <a:t>Onizuka Crossing</a:t>
            </a:r>
            <a:endParaRPr lang="en-US" sz="1400" dirty="0">
              <a:solidFill>
                <a:srgbClr val="FFFFF0"/>
              </a:solidFill>
              <a:latin typeface="Daytona" panose="020B0604030500040204" pitchFamily="34" charset="0"/>
            </a:endParaRPr>
          </a:p>
        </p:txBody>
      </p:sp>
      <p:sp>
        <p:nvSpPr>
          <p:cNvPr id="6" name="TextBox 5">
            <a:extLst>
              <a:ext uri="{FF2B5EF4-FFF2-40B4-BE49-F238E27FC236}">
                <a16:creationId xmlns:a16="http://schemas.microsoft.com/office/drawing/2014/main" id="{277AD666-237C-C70B-6DC2-0E0A6990B35A}"/>
              </a:ext>
            </a:extLst>
          </p:cNvPr>
          <p:cNvSpPr txBox="1"/>
          <p:nvPr/>
        </p:nvSpPr>
        <p:spPr>
          <a:xfrm>
            <a:off x="4239608" y="4762500"/>
            <a:ext cx="3711331" cy="738664"/>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rPr>
              <a:t>45 </a:t>
            </a:r>
            <a:r>
              <a:rPr lang="en-US" sz="2400" dirty="0">
                <a:solidFill>
                  <a:schemeClr val="accent2">
                    <a:lumMod val="50000"/>
                  </a:schemeClr>
                </a:solidFill>
              </a:rPr>
              <a:t>DU/A</a:t>
            </a:r>
          </a:p>
        </p:txBody>
      </p:sp>
      <p:pic>
        <p:nvPicPr>
          <p:cNvPr id="3" name="Picture 2" descr="A photo from the street of a low-rise apartment building">
            <a:extLst>
              <a:ext uri="{FF2B5EF4-FFF2-40B4-BE49-F238E27FC236}">
                <a16:creationId xmlns:a16="http://schemas.microsoft.com/office/drawing/2014/main" id="{BE3383C9-119E-06D0-C468-FC6A3CC776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27525" y="1788786"/>
            <a:ext cx="3711330" cy="2470788"/>
          </a:xfrm>
          <a:prstGeom prst="rect">
            <a:avLst/>
          </a:prstGeom>
          <a:ln w="19050">
            <a:solidFill>
              <a:srgbClr val="1174A9"/>
            </a:solidFill>
          </a:ln>
        </p:spPr>
      </p:pic>
      <p:sp>
        <p:nvSpPr>
          <p:cNvPr id="17" name="TextBox 16">
            <a:extLst>
              <a:ext uri="{FF2B5EF4-FFF2-40B4-BE49-F238E27FC236}">
                <a16:creationId xmlns:a16="http://schemas.microsoft.com/office/drawing/2014/main" id="{30C45C2D-8DA3-A443-3334-0A2C8D8A608F}"/>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Daytona" panose="020B0604030500040204" pitchFamily="34" charset="0"/>
              </a:rPr>
              <a:t>Calder Ave</a:t>
            </a:r>
            <a:endParaRPr lang="en-US" sz="1400" dirty="0">
              <a:solidFill>
                <a:srgbClr val="FFFFF0"/>
              </a:solidFill>
              <a:latin typeface="Daytona" panose="020B0604030500040204" pitchFamily="34" charset="0"/>
            </a:endParaRPr>
          </a:p>
        </p:txBody>
      </p:sp>
      <p:sp>
        <p:nvSpPr>
          <p:cNvPr id="8" name="TextBox 7">
            <a:extLst>
              <a:ext uri="{FF2B5EF4-FFF2-40B4-BE49-F238E27FC236}">
                <a16:creationId xmlns:a16="http://schemas.microsoft.com/office/drawing/2014/main" id="{FF5667E7-8332-3524-127F-177525C06CDF}"/>
              </a:ext>
            </a:extLst>
          </p:cNvPr>
          <p:cNvSpPr txBox="1"/>
          <p:nvPr/>
        </p:nvSpPr>
        <p:spPr>
          <a:xfrm>
            <a:off x="8215260" y="4762500"/>
            <a:ext cx="3711331" cy="738664"/>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rPr>
              <a:t>26 </a:t>
            </a:r>
            <a:r>
              <a:rPr lang="en-US" sz="2400" dirty="0">
                <a:solidFill>
                  <a:srgbClr val="062F87"/>
                </a:solidFill>
              </a:rPr>
              <a:t>DU/A</a:t>
            </a:r>
          </a:p>
        </p:txBody>
      </p:sp>
    </p:spTree>
    <p:extLst>
      <p:ext uri="{BB962C8B-B14F-4D97-AF65-F5344CB8AC3E}">
        <p14:creationId xmlns:p14="http://schemas.microsoft.com/office/powerpoint/2010/main" val="3300371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228600" rIns="274320">
            <a:normAutofit/>
          </a:bodyPr>
          <a:lstStyle/>
          <a:p>
            <a:pPr rtl="0">
              <a:spcBef>
                <a:spcPts val="0"/>
              </a:spcBef>
              <a:spcAft>
                <a:spcPts val="0"/>
              </a:spcAft>
            </a:pPr>
            <a:r>
              <a:rPr lang="en-US" sz="3600" b="1" i="1" u="none" strike="noStrike" dirty="0">
                <a:solidFill>
                  <a:srgbClr val="083763"/>
                </a:solidFill>
                <a:effectLst/>
                <a:latin typeface="Bookman Old Style" panose="02050604050505020204" pitchFamily="18" charset="0"/>
              </a:rPr>
              <a:t>Generally, higher densities = bigger buildings</a:t>
            </a:r>
            <a:endParaRPr lang="en-US" sz="3600" i="1" dirty="0">
              <a:solidFill>
                <a:srgbClr val="083763"/>
              </a:solidFill>
            </a:endParaRP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sp>
        <p:nvSpPr>
          <p:cNvPr id="4" name="TextBox 3">
            <a:extLst>
              <a:ext uri="{FF2B5EF4-FFF2-40B4-BE49-F238E27FC236}">
                <a16:creationId xmlns:a16="http://schemas.microsoft.com/office/drawing/2014/main" id="{0F53B35B-C53D-F857-4E13-1341FB61BFC7}"/>
              </a:ext>
            </a:extLst>
          </p:cNvPr>
          <p:cNvSpPr txBox="1"/>
          <p:nvPr/>
        </p:nvSpPr>
        <p:spPr>
          <a:xfrm>
            <a:off x="251927" y="1718268"/>
            <a:ext cx="6077622" cy="5464253"/>
          </a:xfrm>
          <a:prstGeom prst="rect">
            <a:avLst/>
          </a:prstGeom>
          <a:noFill/>
        </p:spPr>
        <p:txBody>
          <a:bodyPr wrap="square" lIns="91440" tIns="45720" rIns="91440" bIns="45720" rtlCol="0" anchor="t">
            <a:spAutoFit/>
          </a:bodyPr>
          <a:lstStyle/>
          <a:p>
            <a:pPr fontAlgn="base">
              <a:lnSpc>
                <a:spcPts val="3100"/>
              </a:lnSpc>
              <a:spcBef>
                <a:spcPts val="1200"/>
              </a:spcBef>
            </a:pPr>
            <a:r>
              <a:rPr lang="en-US" sz="2800" b="1" dirty="0">
                <a:solidFill>
                  <a:srgbClr val="083763"/>
                </a:solidFill>
                <a:latin typeface="Aptos" panose="020B0004020202020204" pitchFamily="34" charset="0"/>
              </a:rPr>
              <a:t>But n</a:t>
            </a:r>
            <a:r>
              <a:rPr lang="en-US" sz="2800" b="1" u="none" strike="noStrike" dirty="0">
                <a:solidFill>
                  <a:srgbClr val="083763"/>
                </a:solidFill>
                <a:effectLst/>
                <a:latin typeface="Aptos" panose="020B0004020202020204" pitchFamily="34" charset="0"/>
              </a:rPr>
              <a:t>ot always! Buildings </a:t>
            </a:r>
            <a:r>
              <a:rPr lang="en-US" sz="2800" b="1" dirty="0">
                <a:solidFill>
                  <a:srgbClr val="083763"/>
                </a:solidFill>
                <a:latin typeface="Aptos" panose="020B0004020202020204" pitchFamily="34" charset="0"/>
              </a:rPr>
              <a:t>are</a:t>
            </a:r>
            <a:r>
              <a:rPr lang="en-US" sz="2800" b="1" u="none" strike="noStrike" dirty="0">
                <a:solidFill>
                  <a:srgbClr val="083763"/>
                </a:solidFill>
                <a:effectLst/>
                <a:latin typeface="Aptos" panose="020B0004020202020204" pitchFamily="34" charset="0"/>
              </a:rPr>
              <a:t> shaped in </a:t>
            </a:r>
            <a:r>
              <a:rPr lang="en-US" sz="2800" b="1" dirty="0">
                <a:solidFill>
                  <a:srgbClr val="083763"/>
                </a:solidFill>
                <a:latin typeface="Aptos" panose="020B0004020202020204" pitchFamily="34" charset="0"/>
              </a:rPr>
              <a:t>different ways</a:t>
            </a:r>
            <a:r>
              <a:rPr lang="en-US" sz="2800" b="1" u="none" strike="noStrike" dirty="0">
                <a:solidFill>
                  <a:srgbClr val="083763"/>
                </a:solidFill>
                <a:effectLst/>
                <a:latin typeface="Aptos" panose="020B0004020202020204" pitchFamily="34" charset="0"/>
              </a:rPr>
              <a:t>:</a:t>
            </a:r>
          </a:p>
          <a:p>
            <a:pPr marL="285750" indent="-285750" rtl="0" fontAlgn="base">
              <a:lnSpc>
                <a:spcPts val="3100"/>
              </a:lnSpc>
              <a:spcBef>
                <a:spcPts val="1200"/>
              </a:spcBef>
              <a:spcAft>
                <a:spcPts val="0"/>
              </a:spcAft>
              <a:buFont typeface="Arial" panose="020B0604020202020204" pitchFamily="34" charset="0"/>
              <a:buChar char="•"/>
            </a:pPr>
            <a:r>
              <a:rPr lang="en-US" sz="2400" u="none" strike="noStrike" dirty="0">
                <a:solidFill>
                  <a:srgbClr val="000000"/>
                </a:solidFill>
                <a:effectLst/>
                <a:latin typeface="Aptos" panose="020B0004020202020204" pitchFamily="34" charset="0"/>
              </a:rPr>
              <a:t>Limits on </a:t>
            </a:r>
            <a:r>
              <a:rPr lang="en-US" sz="2400" i="1" u="none" strike="noStrike" dirty="0">
                <a:solidFill>
                  <a:srgbClr val="000000"/>
                </a:solidFill>
                <a:effectLst/>
                <a:latin typeface="Aptos" panose="020B0004020202020204" pitchFamily="34" charset="0"/>
              </a:rPr>
              <a:t>height</a:t>
            </a:r>
            <a:r>
              <a:rPr lang="en-US" sz="2400" u="none" strike="noStrike" dirty="0">
                <a:solidFill>
                  <a:srgbClr val="000000"/>
                </a:solidFill>
                <a:effectLst/>
                <a:latin typeface="Aptos" panose="020B0004020202020204" pitchFamily="34" charset="0"/>
              </a:rPr>
              <a:t> and requirements for </a:t>
            </a:r>
            <a:r>
              <a:rPr lang="en-US" sz="2400" i="1" u="none" strike="noStrike" dirty="0">
                <a:solidFill>
                  <a:srgbClr val="000000"/>
                </a:solidFill>
                <a:effectLst/>
                <a:latin typeface="Aptos" panose="020B0004020202020204" pitchFamily="34" charset="0"/>
              </a:rPr>
              <a:t>setbacks.</a:t>
            </a:r>
          </a:p>
          <a:p>
            <a:pPr marL="285750" indent="-285750" rtl="0" fontAlgn="base">
              <a:lnSpc>
                <a:spcPts val="3100"/>
              </a:lnSpc>
              <a:spcBef>
                <a:spcPts val="1200"/>
              </a:spcBef>
              <a:spcAft>
                <a:spcPts val="0"/>
              </a:spcAft>
              <a:buFont typeface="Arial" panose="020B0604020202020204" pitchFamily="34" charset="0"/>
              <a:buChar char="•"/>
            </a:pPr>
            <a:r>
              <a:rPr lang="en-US" sz="2400" i="1" dirty="0">
                <a:solidFill>
                  <a:srgbClr val="000000"/>
                </a:solidFill>
                <a:latin typeface="Aptos" panose="020B0004020202020204" pitchFamily="34" charset="0"/>
              </a:rPr>
              <a:t>Floor area ratios </a:t>
            </a:r>
            <a:r>
              <a:rPr lang="en-US" sz="2400" dirty="0">
                <a:solidFill>
                  <a:srgbClr val="000000"/>
                </a:solidFill>
                <a:latin typeface="Aptos" panose="020B0004020202020204" pitchFamily="34" charset="0"/>
              </a:rPr>
              <a:t>that control the size of the building based on the size of the property.</a:t>
            </a:r>
          </a:p>
          <a:p>
            <a:pPr marL="285750" indent="-285750" fontAlgn="base">
              <a:lnSpc>
                <a:spcPts val="3100"/>
              </a:lnSpc>
              <a:spcBef>
                <a:spcPts val="1200"/>
              </a:spcBef>
              <a:buFont typeface="Arial" panose="020B0604020202020204" pitchFamily="34" charset="0"/>
              <a:buChar char="•"/>
            </a:pPr>
            <a:r>
              <a:rPr lang="en-US" sz="2400" i="1" dirty="0">
                <a:solidFill>
                  <a:srgbClr val="000000"/>
                </a:solidFill>
                <a:latin typeface="Aptos" panose="020B0004020202020204" pitchFamily="34" charset="0"/>
              </a:rPr>
              <a:t>Design standards and guidelines</a:t>
            </a:r>
            <a:r>
              <a:rPr lang="en-US" sz="2400" dirty="0">
                <a:solidFill>
                  <a:srgbClr val="000000"/>
                </a:solidFill>
                <a:latin typeface="Aptos" panose="020B0004020202020204" pitchFamily="34" charset="0"/>
              </a:rPr>
              <a:t> that shape the building’s architecture and its relationship to the street. </a:t>
            </a:r>
            <a:endParaRPr lang="en-US" sz="2400" i="1" dirty="0">
              <a:solidFill>
                <a:srgbClr val="000000"/>
              </a:solidFill>
              <a:latin typeface="Aptos" panose="020B0004020202020204" pitchFamily="34" charset="0"/>
            </a:endParaRPr>
          </a:p>
          <a:p>
            <a:pPr marL="285750" indent="-285750" rtl="0" fontAlgn="base">
              <a:lnSpc>
                <a:spcPts val="3100"/>
              </a:lnSpc>
              <a:spcBef>
                <a:spcPts val="1200"/>
              </a:spcBef>
              <a:spcAft>
                <a:spcPts val="0"/>
              </a:spcAft>
              <a:buFont typeface="Arial" panose="020B0604020202020204" pitchFamily="34" charset="0"/>
              <a:buChar char="•"/>
            </a:pPr>
            <a:endParaRPr lang="en-US" sz="2400" u="none" strike="noStrike" dirty="0">
              <a:solidFill>
                <a:srgbClr val="000000"/>
              </a:solidFill>
              <a:effectLst/>
              <a:latin typeface="Aptos" panose="020B0004020202020204" pitchFamily="34" charset="0"/>
            </a:endParaRPr>
          </a:p>
          <a:p>
            <a:pPr>
              <a:lnSpc>
                <a:spcPts val="3100"/>
              </a:lnSpc>
            </a:pPr>
            <a:br>
              <a:rPr lang="en-US" sz="2400" dirty="0">
                <a:effectLst/>
                <a:latin typeface="Aptos" panose="020B0004020202020204" pitchFamily="34" charset="0"/>
              </a:rPr>
            </a:br>
            <a:endParaRPr lang="en-US" sz="2400" dirty="0">
              <a:latin typeface="Aptos" panose="020B0004020202020204" pitchFamily="34" charset="0"/>
            </a:endParaRPr>
          </a:p>
        </p:txBody>
      </p:sp>
      <p:pic>
        <p:nvPicPr>
          <p:cNvPr id="3" name="Picture 2" descr="An icon showing different building sizes">
            <a:extLst>
              <a:ext uri="{FF2B5EF4-FFF2-40B4-BE49-F238E27FC236}">
                <a16:creationId xmlns:a16="http://schemas.microsoft.com/office/drawing/2014/main" id="{0DF1F6EA-E62D-41F9-B3EE-DD51DA6B328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51071" y="3663471"/>
            <a:ext cx="1959416" cy="1959416"/>
          </a:xfrm>
          <a:prstGeom prst="rect">
            <a:avLst/>
          </a:prstGeom>
        </p:spPr>
      </p:pic>
      <p:pic>
        <p:nvPicPr>
          <p:cNvPr id="5" name="Picture 4" descr="An icon showing setbacks">
            <a:extLst>
              <a:ext uri="{FF2B5EF4-FFF2-40B4-BE49-F238E27FC236}">
                <a16:creationId xmlns:a16="http://schemas.microsoft.com/office/drawing/2014/main" id="{8689D9B4-91EB-6F02-E1A1-AEF7C0B3B3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1021" y="2016320"/>
            <a:ext cx="1768655" cy="1768655"/>
          </a:xfrm>
          <a:prstGeom prst="rect">
            <a:avLst/>
          </a:prstGeom>
        </p:spPr>
      </p:pic>
      <p:pic>
        <p:nvPicPr>
          <p:cNvPr id="6" name="Picture 5" descr="An icon showing massing or step backs">
            <a:extLst>
              <a:ext uri="{FF2B5EF4-FFF2-40B4-BE49-F238E27FC236}">
                <a16:creationId xmlns:a16="http://schemas.microsoft.com/office/drawing/2014/main" id="{3FE253CE-AF96-4C88-1D8B-4595BEBF06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6452" y="1922623"/>
            <a:ext cx="1768655" cy="1768655"/>
          </a:xfrm>
          <a:prstGeom prst="rect">
            <a:avLst/>
          </a:prstGeom>
        </p:spPr>
      </p:pic>
      <p:pic>
        <p:nvPicPr>
          <p:cNvPr id="7" name="Picture 6" descr="An icon showing site design">
            <a:extLst>
              <a:ext uri="{FF2B5EF4-FFF2-40B4-BE49-F238E27FC236}">
                <a16:creationId xmlns:a16="http://schemas.microsoft.com/office/drawing/2014/main" id="{CDFA4C50-2752-8C47-0CC0-26D233841F1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12151" y="3690413"/>
            <a:ext cx="1905532" cy="1905532"/>
          </a:xfrm>
          <a:prstGeom prst="rect">
            <a:avLst/>
          </a:prstGeom>
        </p:spPr>
      </p:pic>
    </p:spTree>
    <p:extLst>
      <p:ext uri="{BB962C8B-B14F-4D97-AF65-F5344CB8AC3E}">
        <p14:creationId xmlns:p14="http://schemas.microsoft.com/office/powerpoint/2010/main" val="480667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6A9E4A"/>
          </a:solidFill>
        </p:spPr>
        <p:txBody>
          <a:bodyPr lIns="548640"/>
          <a:lstStyle/>
          <a:p>
            <a:r>
              <a:rPr lang="en-US" dirty="0"/>
              <a:t>Magnolia Avenue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6" name="Picture 5" descr="A development with stairs leading up to an apartment, over top of a small business with a plaza outside">
            <a:extLst>
              <a:ext uri="{FF2B5EF4-FFF2-40B4-BE49-F238E27FC236}">
                <a16:creationId xmlns:a16="http://schemas.microsoft.com/office/drawing/2014/main" id="{4982A2C3-0109-238E-2F3A-C27F5E95EBC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1924" y="1942073"/>
            <a:ext cx="5433259" cy="4399732"/>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6016755" y="1890410"/>
            <a:ext cx="1334385" cy="1231106"/>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chemeClr val="accent6">
                    <a:lumMod val="50000"/>
                  </a:schemeClr>
                </a:solidFill>
                <a:latin typeface="Aptos" panose="020B0004020202020204" pitchFamily="34" charset="0"/>
              </a:rPr>
              <a:t>11 </a:t>
            </a:r>
          </a:p>
          <a:p>
            <a:pPr algn="ctr"/>
            <a:r>
              <a:rPr lang="en-US" sz="1600" dirty="0">
                <a:solidFill>
                  <a:schemeClr val="accent6">
                    <a:lumMod val="50000"/>
                  </a:schemeClr>
                </a:solidFill>
                <a:latin typeface="Aptos" panose="020B0004020202020204" pitchFamily="34" charset="0"/>
              </a:rPr>
              <a:t>Homes per Acre (DU/A)</a:t>
            </a:r>
          </a:p>
        </p:txBody>
      </p:sp>
      <p:sp>
        <p:nvSpPr>
          <p:cNvPr id="5" name="TextBox 4">
            <a:extLst>
              <a:ext uri="{FF2B5EF4-FFF2-40B4-BE49-F238E27FC236}">
                <a16:creationId xmlns:a16="http://schemas.microsoft.com/office/drawing/2014/main" id="{30D64B63-B620-C9DE-4142-4BB04326EF65}"/>
              </a:ext>
            </a:extLst>
          </p:cNvPr>
          <p:cNvSpPr txBox="1"/>
          <p:nvPr/>
        </p:nvSpPr>
        <p:spPr>
          <a:xfrm>
            <a:off x="7682711" y="1890410"/>
            <a:ext cx="4232479" cy="1723549"/>
          </a:xfrm>
          <a:prstGeom prst="rect">
            <a:avLst/>
          </a:prstGeom>
          <a:noFill/>
        </p:spPr>
        <p:txBody>
          <a:bodyPr wrap="square" rtlCol="0">
            <a:spAutoFit/>
          </a:bodyPr>
          <a:lstStyle/>
          <a:p>
            <a:pPr>
              <a:spcAft>
                <a:spcPts val="600"/>
              </a:spcAft>
            </a:pPr>
            <a:r>
              <a:rPr lang="en-US" sz="1600" dirty="0">
                <a:latin typeface="Aptos" panose="020B0004020202020204" pitchFamily="34" charset="0"/>
              </a:rPr>
              <a:t>4 homes on a 0.4-acre lot</a:t>
            </a:r>
          </a:p>
          <a:p>
            <a:pPr>
              <a:spcAft>
                <a:spcPts val="600"/>
              </a:spcAft>
            </a:pPr>
            <a:r>
              <a:rPr lang="en-US" sz="1600" dirty="0">
                <a:latin typeface="Aptos" panose="020B0004020202020204" pitchFamily="34" charset="0"/>
              </a:rPr>
              <a:t>Market-rate housing</a:t>
            </a:r>
          </a:p>
          <a:p>
            <a:pPr>
              <a:spcAft>
                <a:spcPts val="600"/>
              </a:spcAft>
            </a:pPr>
            <a:r>
              <a:rPr lang="en-US" sz="1600" dirty="0">
                <a:latin typeface="Aptos" panose="020B0004020202020204" pitchFamily="34" charset="0"/>
              </a:rPr>
              <a:t>Mixed-use – small businesses below with houses above. In a mixed-density neighborhood near downtown and excellent green space</a:t>
            </a:r>
          </a:p>
        </p:txBody>
      </p:sp>
      <p:pic>
        <p:nvPicPr>
          <p:cNvPr id="7" name="Picture 6" descr="An aerial view of a mixed-density neighborhood near downtown and excellent green space">
            <a:extLst>
              <a:ext uri="{FF2B5EF4-FFF2-40B4-BE49-F238E27FC236}">
                <a16:creationId xmlns:a16="http://schemas.microsoft.com/office/drawing/2014/main" id="{02E54B18-E2B1-AE52-71BD-9845CBFACA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6754" y="3613959"/>
            <a:ext cx="5898435" cy="2727846"/>
          </a:xfrm>
          <a:prstGeom prst="rect">
            <a:avLst/>
          </a:prstGeom>
        </p:spPr>
      </p:pic>
      <p:sp>
        <p:nvSpPr>
          <p:cNvPr id="9" name="Oval 8">
            <a:extLst>
              <a:ext uri="{FF2B5EF4-FFF2-40B4-BE49-F238E27FC236}">
                <a16:creationId xmlns:a16="http://schemas.microsoft.com/office/drawing/2014/main" id="{4C5A7297-CE5E-4F51-0FB2-7E63D079A113}"/>
              </a:ext>
              <a:ext uri="{C183D7F6-B498-43B3-948B-1728B52AA6E4}">
                <adec:decorative xmlns:adec="http://schemas.microsoft.com/office/drawing/2017/decorative" val="1"/>
              </a:ext>
            </a:extLst>
          </p:cNvPr>
          <p:cNvSpPr/>
          <p:nvPr/>
        </p:nvSpPr>
        <p:spPr>
          <a:xfrm>
            <a:off x="8845602" y="4804156"/>
            <a:ext cx="240737" cy="240737"/>
          </a:xfrm>
          <a:prstGeom prst="ellipse">
            <a:avLst/>
          </a:prstGeom>
          <a:solidFill>
            <a:srgbClr val="71A84F"/>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lbow Connector 9">
            <a:extLst>
              <a:ext uri="{FF2B5EF4-FFF2-40B4-BE49-F238E27FC236}">
                <a16:creationId xmlns:a16="http://schemas.microsoft.com/office/drawing/2014/main" id="{3E6D5CBB-5F05-6DCE-D634-99763D3A7DF6}"/>
              </a:ext>
              <a:ext uri="{C183D7F6-B498-43B3-948B-1728B52AA6E4}">
                <adec:decorative xmlns:adec="http://schemas.microsoft.com/office/drawing/2017/decorative" val="1"/>
              </a:ext>
            </a:extLst>
          </p:cNvPr>
          <p:cNvCxnSpPr>
            <a:cxnSpLocks/>
            <a:stCxn id="3" idx="2"/>
            <a:endCxn id="9" idx="0"/>
          </p:cNvCxnSpPr>
          <p:nvPr/>
        </p:nvCxnSpPr>
        <p:spPr>
          <a:xfrm rot="16200000" flipH="1">
            <a:off x="6983639" y="2821824"/>
            <a:ext cx="1682640" cy="2282023"/>
          </a:xfrm>
          <a:prstGeom prst="bentConnector3">
            <a:avLst>
              <a:gd name="adj1" fmla="val 50000"/>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3E270B54-000C-018F-87F5-A89EB323E3AA}"/>
              </a:ext>
              <a:ext uri="{C183D7F6-B498-43B3-948B-1728B52AA6E4}">
                <adec:decorative xmlns:adec="http://schemas.microsoft.com/office/drawing/2017/decorative" val="1"/>
              </a:ext>
            </a:extLst>
          </p:cNvPr>
          <p:cNvCxnSpPr>
            <a:cxnSpLocks/>
            <a:stCxn id="3" idx="2"/>
            <a:endCxn id="9" idx="0"/>
          </p:cNvCxnSpPr>
          <p:nvPr/>
        </p:nvCxnSpPr>
        <p:spPr>
          <a:xfrm rot="16200000" flipH="1">
            <a:off x="6983639" y="2821824"/>
            <a:ext cx="1682640" cy="2282023"/>
          </a:xfrm>
          <a:prstGeom prst="bentConnector3">
            <a:avLst>
              <a:gd name="adj1" fmla="val 50000"/>
            </a:avLst>
          </a:prstGeom>
          <a:ln w="34925">
            <a:solidFill>
              <a:srgbClr val="71A84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63F81F-2CEE-C8AF-255F-C299EC36A630}"/>
              </a:ext>
            </a:extLst>
          </p:cNvPr>
          <p:cNvSpPr txBox="1"/>
          <p:nvPr/>
        </p:nvSpPr>
        <p:spPr>
          <a:xfrm>
            <a:off x="9663548" y="6341806"/>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766376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CD7820"/>
          </a:solidFill>
        </p:spPr>
        <p:txBody>
          <a:bodyPr lIns="548640"/>
          <a:lstStyle/>
          <a:p>
            <a:r>
              <a:rPr lang="en-US" dirty="0"/>
              <a:t>Onizuka Crossing</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9" name="Picture 8" descr="A modern, colorful mid-rise apartment building">
            <a:extLst>
              <a:ext uri="{FF2B5EF4-FFF2-40B4-BE49-F238E27FC236}">
                <a16:creationId xmlns:a16="http://schemas.microsoft.com/office/drawing/2014/main" id="{21147E3E-9D12-0D90-0D4E-80403A2EB4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1926" y="1942073"/>
            <a:ext cx="5214551" cy="4399732"/>
          </a:xfrm>
          <a:prstGeom prst="rect">
            <a:avLst/>
          </a:prstGeom>
        </p:spPr>
      </p:pic>
      <p:sp>
        <p:nvSpPr>
          <p:cNvPr id="6" name="TextBox 5">
            <a:extLst>
              <a:ext uri="{FF2B5EF4-FFF2-40B4-BE49-F238E27FC236}">
                <a16:creationId xmlns:a16="http://schemas.microsoft.com/office/drawing/2014/main" id="{D907DED4-A117-025F-52CD-E18E9977D29F}"/>
              </a:ext>
            </a:extLst>
          </p:cNvPr>
          <p:cNvSpPr txBox="1"/>
          <p:nvPr/>
        </p:nvSpPr>
        <p:spPr>
          <a:xfrm>
            <a:off x="1834743" y="6064806"/>
            <a:ext cx="3631734" cy="276999"/>
          </a:xfrm>
          <a:prstGeom prst="rect">
            <a:avLst/>
          </a:prstGeom>
          <a:noFill/>
        </p:spPr>
        <p:txBody>
          <a:bodyPr wrap="square" rtlCol="0">
            <a:spAutoFit/>
          </a:bodyPr>
          <a:lstStyle/>
          <a:p>
            <a:pPr algn="r"/>
            <a:r>
              <a:rPr lang="en-US" sz="1200" dirty="0">
                <a:solidFill>
                  <a:schemeClr val="bg1"/>
                </a:solidFill>
              </a:rPr>
              <a:t>Photo by Bruce </a:t>
            </a:r>
            <a:r>
              <a:rPr lang="en-US" sz="1200" dirty="0" err="1">
                <a:solidFill>
                  <a:schemeClr val="bg1"/>
                </a:solidFill>
              </a:rPr>
              <a:t>Damonte</a:t>
            </a:r>
            <a:r>
              <a:rPr lang="en-US" sz="1200" dirty="0">
                <a:solidFill>
                  <a:schemeClr val="bg1"/>
                </a:solidFill>
              </a:rPr>
              <a:t>, Courtesy </a:t>
            </a:r>
            <a:r>
              <a:rPr lang="en-US" sz="1200" dirty="0" err="1">
                <a:solidFill>
                  <a:schemeClr val="bg1"/>
                </a:solidFill>
              </a:rPr>
              <a:t>MidPen</a:t>
            </a:r>
            <a:r>
              <a:rPr lang="en-US" sz="1200" dirty="0">
                <a:solidFill>
                  <a:schemeClr val="bg1"/>
                </a:solidFill>
              </a:rPr>
              <a:t> Housing</a:t>
            </a:r>
          </a:p>
        </p:txBody>
      </p:sp>
      <p:sp>
        <p:nvSpPr>
          <p:cNvPr id="3" name="TextBox 2">
            <a:extLst>
              <a:ext uri="{FF2B5EF4-FFF2-40B4-BE49-F238E27FC236}">
                <a16:creationId xmlns:a16="http://schemas.microsoft.com/office/drawing/2014/main" id="{89554575-89C2-08BC-2EF1-E69309AFA9C0}"/>
              </a:ext>
            </a:extLst>
          </p:cNvPr>
          <p:cNvSpPr txBox="1"/>
          <p:nvPr/>
        </p:nvSpPr>
        <p:spPr>
          <a:xfrm>
            <a:off x="5685002" y="1989978"/>
            <a:ext cx="1395419" cy="1231106"/>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latin typeface="Aptos" panose="020B0004020202020204" pitchFamily="34" charset="0"/>
              </a:rPr>
              <a:t>45 </a:t>
            </a:r>
          </a:p>
          <a:p>
            <a:pPr algn="ctr"/>
            <a:r>
              <a:rPr lang="en-US" sz="1600" dirty="0">
                <a:solidFill>
                  <a:schemeClr val="accent2">
                    <a:lumMod val="50000"/>
                  </a:schemeClr>
                </a:solidFill>
                <a:latin typeface="Aptos" panose="020B0004020202020204" pitchFamily="34" charset="0"/>
              </a:rPr>
              <a:t>Homes per Acre (DU/A)</a:t>
            </a:r>
          </a:p>
        </p:txBody>
      </p:sp>
      <p:sp>
        <p:nvSpPr>
          <p:cNvPr id="5" name="TextBox 4">
            <a:extLst>
              <a:ext uri="{FF2B5EF4-FFF2-40B4-BE49-F238E27FC236}">
                <a16:creationId xmlns:a16="http://schemas.microsoft.com/office/drawing/2014/main" id="{30D64B63-B620-C9DE-4142-4BB04326EF65}"/>
              </a:ext>
            </a:extLst>
          </p:cNvPr>
          <p:cNvSpPr txBox="1"/>
          <p:nvPr/>
        </p:nvSpPr>
        <p:spPr>
          <a:xfrm>
            <a:off x="7298946" y="1989978"/>
            <a:ext cx="4616245" cy="2369880"/>
          </a:xfrm>
          <a:prstGeom prst="rect">
            <a:avLst/>
          </a:prstGeom>
          <a:noFill/>
        </p:spPr>
        <p:txBody>
          <a:bodyPr wrap="square" rtlCol="0">
            <a:spAutoFit/>
          </a:bodyPr>
          <a:lstStyle/>
          <a:p>
            <a:pPr>
              <a:spcAft>
                <a:spcPts val="600"/>
              </a:spcAft>
            </a:pPr>
            <a:r>
              <a:rPr lang="en-US" sz="1600" dirty="0">
                <a:latin typeface="Aptos" panose="020B0004020202020204" pitchFamily="34" charset="0"/>
              </a:rPr>
              <a:t>58 homes on an 1.3-acre lot</a:t>
            </a:r>
          </a:p>
          <a:p>
            <a:pPr>
              <a:spcAft>
                <a:spcPts val="600"/>
              </a:spcAft>
            </a:pPr>
            <a:r>
              <a:rPr lang="en-US" sz="1600" dirty="0">
                <a:latin typeface="Aptos" panose="020B0004020202020204" pitchFamily="34" charset="0"/>
              </a:rPr>
              <a:t>Affordable housing</a:t>
            </a:r>
          </a:p>
          <a:p>
            <a:pPr>
              <a:spcAft>
                <a:spcPts val="600"/>
              </a:spcAft>
            </a:pPr>
            <a:r>
              <a:rPr lang="en-US" sz="1600" dirty="0">
                <a:latin typeface="Aptos" panose="020B0004020202020204" pitchFamily="34" charset="0"/>
              </a:rPr>
              <a:t>Includes community rooms, computer labs, an exercise room and 1.6 parking spaces per home (93 total)</a:t>
            </a:r>
          </a:p>
          <a:p>
            <a:pPr>
              <a:spcAft>
                <a:spcPts val="600"/>
              </a:spcAft>
            </a:pPr>
            <a:r>
              <a:rPr lang="en-US" sz="1600" dirty="0">
                <a:latin typeface="Aptos" panose="020B0004020202020204" pitchFamily="34" charset="0"/>
              </a:rPr>
              <a:t>In a mixed-density neighborhood near transit, schools, parks and employers</a:t>
            </a:r>
          </a:p>
          <a:p>
            <a:pPr>
              <a:spcAft>
                <a:spcPts val="600"/>
              </a:spcAft>
            </a:pPr>
            <a:endParaRPr lang="en-US" sz="1600" dirty="0">
              <a:latin typeface="Aptos" panose="020B0004020202020204" pitchFamily="34" charset="0"/>
            </a:endParaRPr>
          </a:p>
        </p:txBody>
      </p:sp>
      <p:pic>
        <p:nvPicPr>
          <p:cNvPr id="7" name="Picture 6" descr="An aerial view of a mixed-density neighborhood near transit, schools, parks, and employers">
            <a:extLst>
              <a:ext uri="{FF2B5EF4-FFF2-40B4-BE49-F238E27FC236}">
                <a16:creationId xmlns:a16="http://schemas.microsoft.com/office/drawing/2014/main" id="{F65A8A41-6439-0A07-D314-C60E40BCAE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85001" y="4079973"/>
            <a:ext cx="6230189" cy="2261832"/>
          </a:xfrm>
          <a:prstGeom prst="rect">
            <a:avLst/>
          </a:prstGeom>
        </p:spPr>
      </p:pic>
      <p:sp>
        <p:nvSpPr>
          <p:cNvPr id="8" name="Oval 7">
            <a:extLst>
              <a:ext uri="{FF2B5EF4-FFF2-40B4-BE49-F238E27FC236}">
                <a16:creationId xmlns:a16="http://schemas.microsoft.com/office/drawing/2014/main" id="{F9E21AAF-71ED-ACB8-C29F-64BA1AFE7AA0}"/>
              </a:ext>
              <a:ext uri="{C183D7F6-B498-43B3-948B-1728B52AA6E4}">
                <adec:decorative xmlns:adec="http://schemas.microsoft.com/office/drawing/2017/decorative" val="1"/>
              </a:ext>
            </a:extLst>
          </p:cNvPr>
          <p:cNvSpPr/>
          <p:nvPr/>
        </p:nvSpPr>
        <p:spPr>
          <a:xfrm>
            <a:off x="8480075" y="4890202"/>
            <a:ext cx="240737" cy="240737"/>
          </a:xfrm>
          <a:prstGeom prst="ellipse">
            <a:avLst/>
          </a:prstGeom>
          <a:solidFill>
            <a:srgbClr val="CD7820"/>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lbow Connector 9">
            <a:extLst>
              <a:ext uri="{FF2B5EF4-FFF2-40B4-BE49-F238E27FC236}">
                <a16:creationId xmlns:a16="http://schemas.microsoft.com/office/drawing/2014/main" id="{38D9A278-DB03-602A-D159-EE849575FA74}"/>
              </a:ext>
              <a:ext uri="{C183D7F6-B498-43B3-948B-1728B52AA6E4}">
                <adec:decorative xmlns:adec="http://schemas.microsoft.com/office/drawing/2017/decorative" val="1"/>
              </a:ext>
            </a:extLst>
          </p:cNvPr>
          <p:cNvCxnSpPr>
            <a:cxnSpLocks/>
            <a:stCxn id="3" idx="2"/>
            <a:endCxn id="8" idx="0"/>
          </p:cNvCxnSpPr>
          <p:nvPr/>
        </p:nvCxnSpPr>
        <p:spPr>
          <a:xfrm rot="16200000" flipH="1">
            <a:off x="6657019" y="2946777"/>
            <a:ext cx="1669118" cy="2217732"/>
          </a:xfrm>
          <a:prstGeom prst="bentConnector3">
            <a:avLst>
              <a:gd name="adj1" fmla="val 69989"/>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D91CC086-9E39-F6CE-8442-6DD55A71B573}"/>
              </a:ext>
              <a:ext uri="{C183D7F6-B498-43B3-948B-1728B52AA6E4}">
                <adec:decorative xmlns:adec="http://schemas.microsoft.com/office/drawing/2017/decorative" val="1"/>
              </a:ext>
            </a:extLst>
          </p:cNvPr>
          <p:cNvCxnSpPr>
            <a:cxnSpLocks/>
            <a:stCxn id="3" idx="2"/>
            <a:endCxn id="8" idx="0"/>
          </p:cNvCxnSpPr>
          <p:nvPr/>
        </p:nvCxnSpPr>
        <p:spPr>
          <a:xfrm rot="16200000" flipH="1">
            <a:off x="6657019" y="2946777"/>
            <a:ext cx="1669118" cy="2217732"/>
          </a:xfrm>
          <a:prstGeom prst="bentConnector3">
            <a:avLst>
              <a:gd name="adj1" fmla="val 69989"/>
            </a:avLst>
          </a:prstGeom>
          <a:ln w="34925">
            <a:solidFill>
              <a:srgbClr val="CD782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61F4879-6EA2-2332-221C-7A23D556B0AB}"/>
              </a:ext>
            </a:extLst>
          </p:cNvPr>
          <p:cNvSpPr txBox="1"/>
          <p:nvPr/>
        </p:nvSpPr>
        <p:spPr>
          <a:xfrm>
            <a:off x="9663548" y="6341806"/>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1804352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lstStyle/>
          <a:p>
            <a:r>
              <a:rPr lang="en-US" dirty="0">
                <a:solidFill>
                  <a:srgbClr val="062F87"/>
                </a:solidFill>
              </a:rPr>
              <a:t>Context </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sp>
        <p:nvSpPr>
          <p:cNvPr id="8" name="TextBox 7">
            <a:extLst>
              <a:ext uri="{FF2B5EF4-FFF2-40B4-BE49-F238E27FC236}">
                <a16:creationId xmlns:a16="http://schemas.microsoft.com/office/drawing/2014/main" id="{A7478407-2062-0BD6-3C73-901B43512B86}"/>
              </a:ext>
            </a:extLst>
          </p:cNvPr>
          <p:cNvSpPr txBox="1"/>
          <p:nvPr/>
        </p:nvSpPr>
        <p:spPr>
          <a:xfrm>
            <a:off x="251926" y="1819468"/>
            <a:ext cx="5668770" cy="738664"/>
          </a:xfrm>
          <a:prstGeom prst="rect">
            <a:avLst/>
          </a:prstGeom>
          <a:solidFill>
            <a:srgbClr val="FCB595"/>
          </a:solidFill>
        </p:spPr>
        <p:txBody>
          <a:bodyPr wrap="square" lIns="228600" tIns="228600" rIns="228600" bIns="228600" rtlCol="0">
            <a:spAutoFit/>
          </a:bodyPr>
          <a:lstStyle/>
          <a:p>
            <a:pPr algn="ctr"/>
            <a:r>
              <a:rPr lang="en-US" dirty="0">
                <a:solidFill>
                  <a:schemeClr val="tx1">
                    <a:lumMod val="85000"/>
                    <a:lumOff val="15000"/>
                  </a:schemeClr>
                </a:solidFill>
                <a:latin typeface="Aptos" panose="020B0004020202020204" pitchFamily="34" charset="0"/>
              </a:rPr>
              <a:t>What is allowed now</a:t>
            </a:r>
          </a:p>
        </p:txBody>
      </p:sp>
      <p:pic>
        <p:nvPicPr>
          <p:cNvPr id="13" name="Picture 12" descr="A placeholder image">
            <a:extLst>
              <a:ext uri="{FF2B5EF4-FFF2-40B4-BE49-F238E27FC236}">
                <a16:creationId xmlns:a16="http://schemas.microsoft.com/office/drawing/2014/main" id="{99A76757-3758-1E1E-8D9C-DF68C701C3BD}"/>
              </a:ext>
            </a:extLst>
          </p:cNvPr>
          <p:cNvPicPr>
            <a:picLocks noChangeAspect="1"/>
          </p:cNvPicPr>
          <p:nvPr/>
        </p:nvPicPr>
        <p:blipFill>
          <a:blip r:embed="rId4"/>
          <a:stretch>
            <a:fillRect/>
          </a:stretch>
        </p:blipFill>
        <p:spPr>
          <a:xfrm>
            <a:off x="251926" y="2527353"/>
            <a:ext cx="5668770" cy="4140970"/>
          </a:xfrm>
          <a:prstGeom prst="rect">
            <a:avLst/>
          </a:prstGeom>
        </p:spPr>
      </p:pic>
      <p:sp>
        <p:nvSpPr>
          <p:cNvPr id="12" name="TextBox 11">
            <a:extLst>
              <a:ext uri="{FF2B5EF4-FFF2-40B4-BE49-F238E27FC236}">
                <a16:creationId xmlns:a16="http://schemas.microsoft.com/office/drawing/2014/main" id="{0C5CE393-0CD4-C0FC-BE11-4CCCB2B04EFB}"/>
              </a:ext>
            </a:extLst>
          </p:cNvPr>
          <p:cNvSpPr txBox="1"/>
          <p:nvPr/>
        </p:nvSpPr>
        <p:spPr>
          <a:xfrm>
            <a:off x="6246422" y="1819468"/>
            <a:ext cx="5668770" cy="738664"/>
          </a:xfrm>
          <a:prstGeom prst="rect">
            <a:avLst/>
          </a:prstGeom>
          <a:solidFill>
            <a:srgbClr val="BECAE7"/>
          </a:solidFill>
        </p:spPr>
        <p:txBody>
          <a:bodyPr wrap="square" lIns="228600" tIns="228600" rIns="228600" bIns="228600" rtlCol="0">
            <a:spAutoFit/>
          </a:bodyPr>
          <a:lstStyle/>
          <a:p>
            <a:pPr algn="ctr"/>
            <a:r>
              <a:rPr lang="en-US" dirty="0">
                <a:solidFill>
                  <a:schemeClr val="tx1">
                    <a:lumMod val="85000"/>
                    <a:lumOff val="15000"/>
                  </a:schemeClr>
                </a:solidFill>
                <a:latin typeface="Aptos" panose="020B0004020202020204" pitchFamily="34" charset="0"/>
              </a:rPr>
              <a:t>Where we are proposing changes</a:t>
            </a:r>
          </a:p>
        </p:txBody>
      </p:sp>
      <p:pic>
        <p:nvPicPr>
          <p:cNvPr id="14" name="Picture 13" descr="A placeholder image for a map">
            <a:extLst>
              <a:ext uri="{FF2B5EF4-FFF2-40B4-BE49-F238E27FC236}">
                <a16:creationId xmlns:a16="http://schemas.microsoft.com/office/drawing/2014/main" id="{525CB367-4911-EB74-E8BF-5D5DBABB28CD}"/>
              </a:ext>
            </a:extLst>
          </p:cNvPr>
          <p:cNvPicPr>
            <a:picLocks noChangeAspect="1"/>
          </p:cNvPicPr>
          <p:nvPr/>
        </p:nvPicPr>
        <p:blipFill rotWithShape="1">
          <a:blip r:embed="rId5"/>
          <a:srcRect t="-1556" b="-1"/>
          <a:stretch/>
        </p:blipFill>
        <p:spPr>
          <a:xfrm>
            <a:off x="6246420" y="2463871"/>
            <a:ext cx="5668770" cy="4204451"/>
          </a:xfrm>
          <a:prstGeom prst="rect">
            <a:avLst/>
          </a:prstGeom>
        </p:spPr>
      </p:pic>
    </p:spTree>
    <p:extLst>
      <p:ext uri="{BB962C8B-B14F-4D97-AF65-F5344CB8AC3E}">
        <p14:creationId xmlns:p14="http://schemas.microsoft.com/office/powerpoint/2010/main" val="3382480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1174A9"/>
          </a:solidFill>
        </p:spPr>
        <p:txBody>
          <a:bodyPr lIns="548640"/>
          <a:lstStyle/>
          <a:p>
            <a:r>
              <a:rPr lang="en-US" dirty="0"/>
              <a:t>Calder Ave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4" name="Picture 3" descr="A photo from the street of a low-rise apartment building">
            <a:extLst>
              <a:ext uri="{FF2B5EF4-FFF2-40B4-BE49-F238E27FC236}">
                <a16:creationId xmlns:a16="http://schemas.microsoft.com/office/drawing/2014/main" id="{6759BB03-2D92-D04F-429E-F6E6284B60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1926" y="1785731"/>
            <a:ext cx="5486400" cy="4644566"/>
          </a:xfrm>
          <a:prstGeom prst="rect">
            <a:avLst/>
          </a:prstGeom>
        </p:spPr>
      </p:pic>
      <p:sp>
        <p:nvSpPr>
          <p:cNvPr id="10" name="TextBox 9">
            <a:extLst>
              <a:ext uri="{FF2B5EF4-FFF2-40B4-BE49-F238E27FC236}">
                <a16:creationId xmlns:a16="http://schemas.microsoft.com/office/drawing/2014/main" id="{DAABBECF-3448-4DFC-24F1-F69ED00F0A01}"/>
              </a:ext>
            </a:extLst>
          </p:cNvPr>
          <p:cNvSpPr txBox="1"/>
          <p:nvPr/>
        </p:nvSpPr>
        <p:spPr>
          <a:xfrm>
            <a:off x="6095999" y="1785731"/>
            <a:ext cx="1416909" cy="1231106"/>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26</a:t>
            </a:r>
          </a:p>
          <a:p>
            <a:pPr algn="ctr"/>
            <a:r>
              <a:rPr lang="en-US" sz="1600" dirty="0">
                <a:solidFill>
                  <a:srgbClr val="062F87"/>
                </a:solidFill>
                <a:latin typeface="Aptos" panose="020B0004020202020204" pitchFamily="34" charset="0"/>
              </a:rPr>
              <a:t>Homes per Acre (DU/A)</a:t>
            </a:r>
          </a:p>
        </p:txBody>
      </p:sp>
      <p:sp>
        <p:nvSpPr>
          <p:cNvPr id="11" name="TextBox 10">
            <a:extLst>
              <a:ext uri="{FF2B5EF4-FFF2-40B4-BE49-F238E27FC236}">
                <a16:creationId xmlns:a16="http://schemas.microsoft.com/office/drawing/2014/main" id="{37E599FF-FC91-8143-787D-88AA5AB1352A}"/>
              </a:ext>
              <a:ext uri="{C183D7F6-B498-43B3-948B-1728B52AA6E4}">
                <adec:decorative xmlns:adec="http://schemas.microsoft.com/office/drawing/2017/decorative" val="1"/>
              </a:ext>
            </a:extLst>
          </p:cNvPr>
          <p:cNvSpPr txBox="1"/>
          <p:nvPr/>
        </p:nvSpPr>
        <p:spPr>
          <a:xfrm>
            <a:off x="7628153" y="1751617"/>
            <a:ext cx="4287037" cy="1554272"/>
          </a:xfrm>
          <a:prstGeom prst="rect">
            <a:avLst/>
          </a:prstGeom>
          <a:noFill/>
        </p:spPr>
        <p:txBody>
          <a:bodyPr wrap="square" rtlCol="0">
            <a:spAutoFit/>
          </a:bodyPr>
          <a:lstStyle/>
          <a:p>
            <a:pPr>
              <a:spcAft>
                <a:spcPts val="600"/>
              </a:spcAft>
            </a:pPr>
            <a:r>
              <a:rPr lang="en-US" sz="1700" dirty="0">
                <a:latin typeface="Aptos" panose="020B0004020202020204" pitchFamily="34" charset="0"/>
              </a:rPr>
              <a:t>6 homes on a .23-acre lot</a:t>
            </a:r>
          </a:p>
          <a:p>
            <a:pPr>
              <a:spcAft>
                <a:spcPts val="600"/>
              </a:spcAft>
            </a:pPr>
            <a:r>
              <a:rPr lang="en-US" sz="1700" dirty="0">
                <a:latin typeface="Aptos" panose="020B0004020202020204" pitchFamily="34" charset="0"/>
              </a:rPr>
              <a:t>On the edge of a single-family neighborhood near restaurants, grocery stores, green space, schools and a performing arts center</a:t>
            </a:r>
          </a:p>
          <a:p>
            <a:pPr>
              <a:spcAft>
                <a:spcPts val="600"/>
              </a:spcAft>
            </a:pPr>
            <a:r>
              <a:rPr lang="en-US" sz="1700" dirty="0">
                <a:latin typeface="Aptos" panose="020B0004020202020204" pitchFamily="34" charset="0"/>
              </a:rPr>
              <a:t>Won a local historic preservation award</a:t>
            </a:r>
          </a:p>
        </p:txBody>
      </p:sp>
      <p:pic>
        <p:nvPicPr>
          <p:cNvPr id="8" name="Picture 7" descr="An aerial view of a single-family neighborhood bordering a commercial corridor and green space&#10;">
            <a:extLst>
              <a:ext uri="{FF2B5EF4-FFF2-40B4-BE49-F238E27FC236}">
                <a16:creationId xmlns:a16="http://schemas.microsoft.com/office/drawing/2014/main" id="{E73ADCBB-C0F2-A27C-849A-776AED546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5998" y="3491071"/>
            <a:ext cx="5819191" cy="2935807"/>
          </a:xfrm>
          <a:prstGeom prst="rect">
            <a:avLst/>
          </a:prstGeom>
        </p:spPr>
      </p:pic>
      <p:sp>
        <p:nvSpPr>
          <p:cNvPr id="9" name="Oval 8">
            <a:extLst>
              <a:ext uri="{FF2B5EF4-FFF2-40B4-BE49-F238E27FC236}">
                <a16:creationId xmlns:a16="http://schemas.microsoft.com/office/drawing/2014/main" id="{EA494272-8CAE-0966-DA4C-056054EE71E4}"/>
              </a:ext>
              <a:ext uri="{C183D7F6-B498-43B3-948B-1728B52AA6E4}">
                <adec:decorative xmlns:adec="http://schemas.microsoft.com/office/drawing/2017/decorative" val="1"/>
              </a:ext>
            </a:extLst>
          </p:cNvPr>
          <p:cNvSpPr/>
          <p:nvPr/>
        </p:nvSpPr>
        <p:spPr>
          <a:xfrm>
            <a:off x="8744159" y="4688450"/>
            <a:ext cx="240737" cy="240737"/>
          </a:xfrm>
          <a:prstGeom prst="ellipse">
            <a:avLst/>
          </a:prstGeom>
          <a:solidFill>
            <a:srgbClr val="1174A9"/>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Elbow Connector 11">
            <a:extLst>
              <a:ext uri="{FF2B5EF4-FFF2-40B4-BE49-F238E27FC236}">
                <a16:creationId xmlns:a16="http://schemas.microsoft.com/office/drawing/2014/main" id="{B1E1B41E-6A3C-B715-9A24-5FCD33EE37BF}"/>
              </a:ext>
              <a:ext uri="{C183D7F6-B498-43B3-948B-1728B52AA6E4}">
                <adec:decorative xmlns:adec="http://schemas.microsoft.com/office/drawing/2017/decorative" val="1"/>
              </a:ext>
            </a:extLst>
          </p:cNvPr>
          <p:cNvCxnSpPr>
            <a:cxnSpLocks/>
            <a:stCxn id="10" idx="2"/>
            <a:endCxn id="9" idx="0"/>
          </p:cNvCxnSpPr>
          <p:nvPr/>
        </p:nvCxnSpPr>
        <p:spPr>
          <a:xfrm rot="16200000" flipH="1">
            <a:off x="6998685" y="2822606"/>
            <a:ext cx="1671613" cy="2060074"/>
          </a:xfrm>
          <a:prstGeom prst="bentConnector3">
            <a:avLst>
              <a:gd name="adj1" fmla="val 50000"/>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A3F6276A-61B5-90CD-6CB2-1BA6E91D0455}"/>
              </a:ext>
              <a:ext uri="{C183D7F6-B498-43B3-948B-1728B52AA6E4}">
                <adec:decorative xmlns:adec="http://schemas.microsoft.com/office/drawing/2017/decorative" val="1"/>
              </a:ext>
            </a:extLst>
          </p:cNvPr>
          <p:cNvCxnSpPr>
            <a:cxnSpLocks/>
            <a:stCxn id="10" idx="2"/>
            <a:endCxn id="9" idx="0"/>
          </p:cNvCxnSpPr>
          <p:nvPr/>
        </p:nvCxnSpPr>
        <p:spPr>
          <a:xfrm rot="16200000" flipH="1">
            <a:off x="6998685" y="2822606"/>
            <a:ext cx="1671613" cy="2060074"/>
          </a:xfrm>
          <a:prstGeom prst="bentConnector3">
            <a:avLst>
              <a:gd name="adj1" fmla="val 50000"/>
            </a:avLst>
          </a:prstGeom>
          <a:ln w="34925">
            <a:solidFill>
              <a:srgbClr val="1174A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14A39B9-565D-AC69-5445-CEB5AE4AEFAE}"/>
              </a:ext>
            </a:extLst>
          </p:cNvPr>
          <p:cNvSpPr txBox="1"/>
          <p:nvPr/>
        </p:nvSpPr>
        <p:spPr>
          <a:xfrm>
            <a:off x="9663548" y="6426878"/>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359269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normAutofit/>
          </a:bodyPr>
          <a:lstStyle/>
          <a:p>
            <a:r>
              <a:rPr lang="en-US" sz="3600" dirty="0">
                <a:solidFill>
                  <a:srgbClr val="062F87"/>
                </a:solidFill>
              </a:rPr>
              <a:t>Guess the Density: Community Example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3" name="Picture 2" descr="A placeholder image">
            <a:extLst>
              <a:ext uri="{FF2B5EF4-FFF2-40B4-BE49-F238E27FC236}">
                <a16:creationId xmlns:a16="http://schemas.microsoft.com/office/drawing/2014/main" id="{BE3383C9-119E-06D0-C468-FC6A3CC776DA}"/>
              </a:ext>
            </a:extLst>
          </p:cNvPr>
          <p:cNvPicPr>
            <a:picLocks noChangeAspect="1"/>
          </p:cNvPicPr>
          <p:nvPr/>
        </p:nvPicPr>
        <p:blipFill>
          <a:blip r:embed="rId4"/>
          <a:stretch>
            <a:fillRect/>
          </a:stretch>
        </p:blipFill>
        <p:spPr>
          <a:xfrm>
            <a:off x="251925" y="1788786"/>
            <a:ext cx="3711330" cy="2470787"/>
          </a:xfrm>
          <a:prstGeom prst="rect">
            <a:avLst/>
          </a:prstGeom>
          <a:ln w="19050">
            <a:solidFill>
              <a:srgbClr val="71A84F"/>
            </a:solidFill>
          </a:ln>
        </p:spPr>
      </p:pic>
      <p:sp>
        <p:nvSpPr>
          <p:cNvPr id="4" name="TextBox 3">
            <a:extLst>
              <a:ext uri="{FF2B5EF4-FFF2-40B4-BE49-F238E27FC236}">
                <a16:creationId xmlns:a16="http://schemas.microsoft.com/office/drawing/2014/main" id="{70D6FC03-2598-AF27-BAF7-8C8C3556FC96}"/>
              </a:ext>
            </a:extLst>
          </p:cNvPr>
          <p:cNvSpPr txBox="1"/>
          <p:nvPr/>
        </p:nvSpPr>
        <p:spPr>
          <a:xfrm>
            <a:off x="249717" y="4261488"/>
            <a:ext cx="3711330" cy="501012"/>
          </a:xfrm>
          <a:prstGeom prst="rect">
            <a:avLst/>
          </a:prstGeom>
          <a:solidFill>
            <a:srgbClr val="6A9E4A"/>
          </a:solidFill>
          <a:ln w="38100">
            <a:solidFill>
              <a:srgbClr val="71A84F"/>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Street Name</a:t>
            </a:r>
            <a:endParaRPr lang="en-US" sz="1400" dirty="0">
              <a:solidFill>
                <a:srgbClr val="FFFFF0"/>
              </a:solidFill>
              <a:latin typeface="Aptos" panose="020B0004020202020204" pitchFamily="34" charset="0"/>
            </a:endParaRPr>
          </a:p>
        </p:txBody>
      </p:sp>
      <p:pic>
        <p:nvPicPr>
          <p:cNvPr id="5" name="Picture 4" descr="A placeholder image">
            <a:extLst>
              <a:ext uri="{FF2B5EF4-FFF2-40B4-BE49-F238E27FC236}">
                <a16:creationId xmlns:a16="http://schemas.microsoft.com/office/drawing/2014/main" id="{94321334-6539-BE29-4E38-9F939F475B3F}"/>
              </a:ext>
            </a:extLst>
          </p:cNvPr>
          <p:cNvPicPr>
            <a:picLocks noChangeAspect="1"/>
          </p:cNvPicPr>
          <p:nvPr/>
        </p:nvPicPr>
        <p:blipFill>
          <a:blip r:embed="rId4"/>
          <a:stretch>
            <a:fillRect/>
          </a:stretch>
        </p:blipFill>
        <p:spPr>
          <a:xfrm>
            <a:off x="4240829" y="1788786"/>
            <a:ext cx="3711330" cy="2470787"/>
          </a:xfrm>
          <a:prstGeom prst="rect">
            <a:avLst/>
          </a:prstGeom>
          <a:ln w="19050">
            <a:solidFill>
              <a:srgbClr val="CD7820"/>
            </a:solidFill>
          </a:ln>
        </p:spPr>
      </p:pic>
      <p:sp>
        <p:nvSpPr>
          <p:cNvPr id="6" name="TextBox 5">
            <a:extLst>
              <a:ext uri="{FF2B5EF4-FFF2-40B4-BE49-F238E27FC236}">
                <a16:creationId xmlns:a16="http://schemas.microsoft.com/office/drawing/2014/main" id="{5A582EF9-321B-6987-DA2E-EA34ED916254}"/>
              </a:ext>
            </a:extLst>
          </p:cNvPr>
          <p:cNvSpPr txBox="1"/>
          <p:nvPr/>
        </p:nvSpPr>
        <p:spPr>
          <a:xfrm>
            <a:off x="4236413" y="4261488"/>
            <a:ext cx="3714642"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Street Name</a:t>
            </a:r>
            <a:endParaRPr lang="en-US" sz="1400" dirty="0">
              <a:solidFill>
                <a:srgbClr val="FFFFF0"/>
              </a:solidFill>
              <a:latin typeface="Aptos" panose="020B0004020202020204" pitchFamily="34" charset="0"/>
            </a:endParaRPr>
          </a:p>
        </p:txBody>
      </p:sp>
      <p:pic>
        <p:nvPicPr>
          <p:cNvPr id="7" name="Picture 6" descr="A placeholder image">
            <a:extLst>
              <a:ext uri="{FF2B5EF4-FFF2-40B4-BE49-F238E27FC236}">
                <a16:creationId xmlns:a16="http://schemas.microsoft.com/office/drawing/2014/main" id="{077FD56E-D17C-B589-AE29-9FE1884BE302}"/>
              </a:ext>
            </a:extLst>
          </p:cNvPr>
          <p:cNvPicPr>
            <a:picLocks noChangeAspect="1"/>
          </p:cNvPicPr>
          <p:nvPr/>
        </p:nvPicPr>
        <p:blipFill>
          <a:blip r:embed="rId4"/>
          <a:stretch>
            <a:fillRect/>
          </a:stretch>
        </p:blipFill>
        <p:spPr>
          <a:xfrm>
            <a:off x="8229733" y="1788786"/>
            <a:ext cx="3711330" cy="2470787"/>
          </a:xfrm>
          <a:prstGeom prst="rect">
            <a:avLst/>
          </a:prstGeom>
          <a:ln w="19050">
            <a:solidFill>
              <a:srgbClr val="1174A9"/>
            </a:solidFill>
          </a:ln>
        </p:spPr>
      </p:pic>
      <p:sp>
        <p:nvSpPr>
          <p:cNvPr id="8" name="TextBox 7">
            <a:extLst>
              <a:ext uri="{FF2B5EF4-FFF2-40B4-BE49-F238E27FC236}">
                <a16:creationId xmlns:a16="http://schemas.microsoft.com/office/drawing/2014/main" id="{6446AF47-4DA2-5C8B-36A4-35D6C4FFC434}"/>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Street Name</a:t>
            </a:r>
            <a:endParaRPr lang="en-US" sz="1400" dirty="0">
              <a:solidFill>
                <a:srgbClr val="FFFFF0"/>
              </a:solidFill>
              <a:latin typeface="Aptos" panose="020B0004020202020204" pitchFamily="34" charset="0"/>
            </a:endParaRPr>
          </a:p>
        </p:txBody>
      </p:sp>
      <p:cxnSp>
        <p:nvCxnSpPr>
          <p:cNvPr id="20" name="Straight Connector 19">
            <a:extLst>
              <a:ext uri="{FF2B5EF4-FFF2-40B4-BE49-F238E27FC236}">
                <a16:creationId xmlns:a16="http://schemas.microsoft.com/office/drawing/2014/main" id="{1514355C-BC30-CA82-FCA6-54F25B8E4E07}"/>
              </a:ext>
              <a:ext uri="{C183D7F6-B498-43B3-948B-1728B52AA6E4}">
                <adec:decorative xmlns:adec="http://schemas.microsoft.com/office/drawing/2017/decorative" val="1"/>
              </a:ext>
            </a:extLst>
          </p:cNvPr>
          <p:cNvCxnSpPr/>
          <p:nvPr/>
        </p:nvCxnSpPr>
        <p:spPr>
          <a:xfrm>
            <a:off x="251925" y="5043055"/>
            <a:ext cx="11686930" cy="0"/>
          </a:xfrm>
          <a:prstGeom prst="line">
            <a:avLst/>
          </a:prstGeom>
          <a:ln w="38100">
            <a:solidFill>
              <a:srgbClr val="062F87"/>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5957137-7BD6-A021-45E3-34B028A8847C}"/>
              </a:ext>
            </a:extLst>
          </p:cNvPr>
          <p:cNvSpPr txBox="1"/>
          <p:nvPr/>
        </p:nvSpPr>
        <p:spPr>
          <a:xfrm>
            <a:off x="251925" y="5338399"/>
            <a:ext cx="4591008" cy="1200329"/>
          </a:xfrm>
          <a:prstGeom prst="rect">
            <a:avLst/>
          </a:prstGeom>
          <a:noFill/>
        </p:spPr>
        <p:txBody>
          <a:bodyPr wrap="square" rtlCol="0">
            <a:spAutoFit/>
          </a:bodyPr>
          <a:lstStyle/>
          <a:p>
            <a:r>
              <a:rPr lang="en-US" sz="2400" dirty="0">
                <a:solidFill>
                  <a:srgbClr val="083763"/>
                </a:solidFill>
                <a:latin typeface="Aptos" panose="020B0004020202020204" pitchFamily="34" charset="0"/>
              </a:rPr>
              <a:t>Match the number of homes per acre (DU/A) to the </a:t>
            </a:r>
            <a:r>
              <a:rPr lang="en-US" sz="2400" dirty="0">
                <a:solidFill>
                  <a:srgbClr val="062F87"/>
                </a:solidFill>
                <a:latin typeface="Aptos" panose="020B0004020202020204" pitchFamily="34" charset="0"/>
              </a:rPr>
              <a:t>image</a:t>
            </a:r>
            <a:r>
              <a:rPr lang="en-US" sz="2400" dirty="0">
                <a:solidFill>
                  <a:srgbClr val="083763"/>
                </a:solidFill>
                <a:latin typeface="Aptos" panose="020B0004020202020204" pitchFamily="34" charset="0"/>
              </a:rPr>
              <a:t> you think it corresponds to.</a:t>
            </a:r>
          </a:p>
        </p:txBody>
      </p:sp>
      <p:sp>
        <p:nvSpPr>
          <p:cNvPr id="25" name="TextBox 24">
            <a:extLst>
              <a:ext uri="{FF2B5EF4-FFF2-40B4-BE49-F238E27FC236}">
                <a16:creationId xmlns:a16="http://schemas.microsoft.com/office/drawing/2014/main" id="{B0710A3B-1742-8724-15B2-79902306D545}"/>
              </a:ext>
            </a:extLst>
          </p:cNvPr>
          <p:cNvSpPr txBox="1"/>
          <p:nvPr/>
        </p:nvSpPr>
        <p:spPr>
          <a:xfrm>
            <a:off x="5194471"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18" name="TextBox 17">
            <a:extLst>
              <a:ext uri="{FF2B5EF4-FFF2-40B4-BE49-F238E27FC236}">
                <a16:creationId xmlns:a16="http://schemas.microsoft.com/office/drawing/2014/main" id="{AE9FAE23-D181-581D-958A-648EEC811D1A}"/>
              </a:ext>
            </a:extLst>
          </p:cNvPr>
          <p:cNvSpPr txBox="1"/>
          <p:nvPr/>
        </p:nvSpPr>
        <p:spPr>
          <a:xfrm>
            <a:off x="7349069"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24" name="TextBox 23">
            <a:extLst>
              <a:ext uri="{FF2B5EF4-FFF2-40B4-BE49-F238E27FC236}">
                <a16:creationId xmlns:a16="http://schemas.microsoft.com/office/drawing/2014/main" id="{3029AD13-7CDD-0EAE-5CC2-1B584E2A0D07}"/>
              </a:ext>
            </a:extLst>
          </p:cNvPr>
          <p:cNvSpPr txBox="1"/>
          <p:nvPr/>
        </p:nvSpPr>
        <p:spPr>
          <a:xfrm>
            <a:off x="9529469"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163793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normAutofit/>
          </a:bodyPr>
          <a:lstStyle/>
          <a:p>
            <a:r>
              <a:rPr lang="en-US" sz="3200" dirty="0">
                <a:solidFill>
                  <a:srgbClr val="062F87"/>
                </a:solidFill>
              </a:rPr>
              <a:t>Guess the Density: Community Example Answers</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18" name="Picture 17" descr="A placeholder image">
            <a:extLst>
              <a:ext uri="{FF2B5EF4-FFF2-40B4-BE49-F238E27FC236}">
                <a16:creationId xmlns:a16="http://schemas.microsoft.com/office/drawing/2014/main" id="{13C34ED9-21EA-4AB7-9535-0F983AE6DBF7}"/>
              </a:ext>
            </a:extLst>
          </p:cNvPr>
          <p:cNvPicPr>
            <a:picLocks noChangeAspect="1"/>
          </p:cNvPicPr>
          <p:nvPr/>
        </p:nvPicPr>
        <p:blipFill>
          <a:blip r:embed="rId4"/>
          <a:stretch>
            <a:fillRect/>
          </a:stretch>
        </p:blipFill>
        <p:spPr>
          <a:xfrm>
            <a:off x="320131" y="1788786"/>
            <a:ext cx="3571294" cy="2470787"/>
          </a:xfrm>
          <a:prstGeom prst="rect">
            <a:avLst/>
          </a:prstGeom>
          <a:ln w="19050">
            <a:solidFill>
              <a:srgbClr val="71A84F"/>
            </a:solidFill>
          </a:ln>
        </p:spPr>
      </p:pic>
      <p:sp>
        <p:nvSpPr>
          <p:cNvPr id="9" name="TextBox 8">
            <a:extLst>
              <a:ext uri="{FF2B5EF4-FFF2-40B4-BE49-F238E27FC236}">
                <a16:creationId xmlns:a16="http://schemas.microsoft.com/office/drawing/2014/main" id="{A39CB7DF-FA6F-5167-41FA-02F9A6125DDB}"/>
              </a:ext>
            </a:extLst>
          </p:cNvPr>
          <p:cNvSpPr txBox="1"/>
          <p:nvPr/>
        </p:nvSpPr>
        <p:spPr>
          <a:xfrm>
            <a:off x="322339" y="4261488"/>
            <a:ext cx="3570501" cy="501012"/>
          </a:xfrm>
          <a:prstGeom prst="rect">
            <a:avLst/>
          </a:prstGeom>
          <a:solidFill>
            <a:srgbClr val="6A9E4A"/>
          </a:solidFill>
          <a:ln w="38100">
            <a:solidFill>
              <a:srgbClr val="6A9E4A"/>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Street Name</a:t>
            </a:r>
            <a:endParaRPr lang="en-US" sz="1400" dirty="0">
              <a:solidFill>
                <a:srgbClr val="FFFFF0"/>
              </a:solidFill>
              <a:latin typeface="Aptos" panose="020B0004020202020204" pitchFamily="34" charset="0"/>
            </a:endParaRPr>
          </a:p>
        </p:txBody>
      </p:sp>
      <p:sp>
        <p:nvSpPr>
          <p:cNvPr id="11" name="TextBox 10">
            <a:extLst>
              <a:ext uri="{FF2B5EF4-FFF2-40B4-BE49-F238E27FC236}">
                <a16:creationId xmlns:a16="http://schemas.microsoft.com/office/drawing/2014/main" id="{0D802B04-EF6D-A61B-4D10-81B5412D75C6}"/>
              </a:ext>
            </a:extLst>
          </p:cNvPr>
          <p:cNvSpPr txBox="1"/>
          <p:nvPr/>
        </p:nvSpPr>
        <p:spPr>
          <a:xfrm>
            <a:off x="320923" y="4762500"/>
            <a:ext cx="3570502" cy="738664"/>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 </a:t>
            </a:r>
            <a:r>
              <a:rPr lang="en-US" sz="2400" dirty="0">
                <a:solidFill>
                  <a:srgbClr val="062F87"/>
                </a:solidFill>
                <a:latin typeface="Aptos" panose="020B0004020202020204" pitchFamily="34" charset="0"/>
              </a:rPr>
              <a:t>DU/A</a:t>
            </a:r>
          </a:p>
        </p:txBody>
      </p:sp>
      <p:pic>
        <p:nvPicPr>
          <p:cNvPr id="19" name="Picture 18" descr="A placeholder image">
            <a:extLst>
              <a:ext uri="{FF2B5EF4-FFF2-40B4-BE49-F238E27FC236}">
                <a16:creationId xmlns:a16="http://schemas.microsoft.com/office/drawing/2014/main" id="{0B4971FE-96E8-7D8C-A1A4-FCE8A19E191B}"/>
              </a:ext>
            </a:extLst>
          </p:cNvPr>
          <p:cNvPicPr>
            <a:picLocks noChangeAspect="1"/>
          </p:cNvPicPr>
          <p:nvPr/>
        </p:nvPicPr>
        <p:blipFill>
          <a:blip r:embed="rId4"/>
          <a:stretch>
            <a:fillRect/>
          </a:stretch>
        </p:blipFill>
        <p:spPr>
          <a:xfrm>
            <a:off x="4240829" y="1788786"/>
            <a:ext cx="3711330" cy="2470787"/>
          </a:xfrm>
          <a:prstGeom prst="rect">
            <a:avLst/>
          </a:prstGeom>
          <a:ln w="19050">
            <a:solidFill>
              <a:srgbClr val="CD7820"/>
            </a:solidFill>
          </a:ln>
        </p:spPr>
      </p:pic>
      <p:sp>
        <p:nvSpPr>
          <p:cNvPr id="12" name="TextBox 11">
            <a:extLst>
              <a:ext uri="{FF2B5EF4-FFF2-40B4-BE49-F238E27FC236}">
                <a16:creationId xmlns:a16="http://schemas.microsoft.com/office/drawing/2014/main" id="{B1C2079C-647E-EEA5-0DF7-0A3DD9B3FC94}"/>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Street Name</a:t>
            </a:r>
            <a:endParaRPr lang="en-US" sz="1400" dirty="0">
              <a:solidFill>
                <a:srgbClr val="FFFFF0"/>
              </a:solidFill>
              <a:latin typeface="Aptos" panose="020B0004020202020204" pitchFamily="34" charset="0"/>
            </a:endParaRPr>
          </a:p>
        </p:txBody>
      </p:sp>
      <p:sp>
        <p:nvSpPr>
          <p:cNvPr id="13" name="TextBox 12">
            <a:extLst>
              <a:ext uri="{FF2B5EF4-FFF2-40B4-BE49-F238E27FC236}">
                <a16:creationId xmlns:a16="http://schemas.microsoft.com/office/drawing/2014/main" id="{0DA0AABD-F654-DF44-3912-4113769FD9CC}"/>
              </a:ext>
            </a:extLst>
          </p:cNvPr>
          <p:cNvSpPr txBox="1"/>
          <p:nvPr/>
        </p:nvSpPr>
        <p:spPr>
          <a:xfrm>
            <a:off x="4239608" y="4762500"/>
            <a:ext cx="3711331" cy="738664"/>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 </a:t>
            </a:r>
            <a:r>
              <a:rPr lang="en-US" sz="2400" dirty="0">
                <a:solidFill>
                  <a:srgbClr val="062F87"/>
                </a:solidFill>
                <a:latin typeface="Aptos" panose="020B0004020202020204" pitchFamily="34" charset="0"/>
              </a:rPr>
              <a:t>DU/A</a:t>
            </a:r>
          </a:p>
        </p:txBody>
      </p:sp>
      <p:pic>
        <p:nvPicPr>
          <p:cNvPr id="20" name="Picture 19" descr="A placeholder image">
            <a:extLst>
              <a:ext uri="{FF2B5EF4-FFF2-40B4-BE49-F238E27FC236}">
                <a16:creationId xmlns:a16="http://schemas.microsoft.com/office/drawing/2014/main" id="{8BE55C8D-DE54-A939-A494-A77E6E120F9A}"/>
              </a:ext>
            </a:extLst>
          </p:cNvPr>
          <p:cNvPicPr>
            <a:picLocks noChangeAspect="1"/>
          </p:cNvPicPr>
          <p:nvPr/>
        </p:nvPicPr>
        <p:blipFill>
          <a:blip r:embed="rId4"/>
          <a:stretch>
            <a:fillRect/>
          </a:stretch>
        </p:blipFill>
        <p:spPr>
          <a:xfrm>
            <a:off x="8229733" y="1788786"/>
            <a:ext cx="3711330" cy="2470787"/>
          </a:xfrm>
          <a:prstGeom prst="rect">
            <a:avLst/>
          </a:prstGeom>
          <a:ln w="19050">
            <a:solidFill>
              <a:srgbClr val="1174A9"/>
            </a:solidFill>
          </a:ln>
        </p:spPr>
      </p:pic>
      <p:sp>
        <p:nvSpPr>
          <p:cNvPr id="14" name="TextBox 13">
            <a:extLst>
              <a:ext uri="{FF2B5EF4-FFF2-40B4-BE49-F238E27FC236}">
                <a16:creationId xmlns:a16="http://schemas.microsoft.com/office/drawing/2014/main" id="{049A2822-0FE1-48CF-CB6F-25851115717B}"/>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Street Name</a:t>
            </a:r>
            <a:endParaRPr lang="en-US" sz="1400" dirty="0">
              <a:solidFill>
                <a:srgbClr val="FFFFF0"/>
              </a:solidFill>
              <a:latin typeface="Aptos" panose="020B0004020202020204" pitchFamily="34" charset="0"/>
            </a:endParaRPr>
          </a:p>
        </p:txBody>
      </p:sp>
      <p:sp>
        <p:nvSpPr>
          <p:cNvPr id="15" name="TextBox 14">
            <a:extLst>
              <a:ext uri="{FF2B5EF4-FFF2-40B4-BE49-F238E27FC236}">
                <a16:creationId xmlns:a16="http://schemas.microsoft.com/office/drawing/2014/main" id="{EA03F32F-5DE3-3892-8A7B-F980190B67CA}"/>
              </a:ext>
            </a:extLst>
          </p:cNvPr>
          <p:cNvSpPr txBox="1"/>
          <p:nvPr/>
        </p:nvSpPr>
        <p:spPr>
          <a:xfrm>
            <a:off x="8215260" y="4762500"/>
            <a:ext cx="3711331" cy="738664"/>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 </a:t>
            </a: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394843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228600" rIns="274320">
            <a:normAutofit/>
          </a:bodyPr>
          <a:lstStyle/>
          <a:p>
            <a:pPr rtl="0">
              <a:spcBef>
                <a:spcPts val="0"/>
              </a:spcBef>
              <a:spcAft>
                <a:spcPts val="0"/>
              </a:spcAft>
            </a:pPr>
            <a:r>
              <a:rPr lang="en-US" sz="3600" b="1" i="1" u="none" strike="noStrike" dirty="0">
                <a:solidFill>
                  <a:srgbClr val="083763"/>
                </a:solidFill>
                <a:effectLst/>
                <a:latin typeface="Bookman Old Style" panose="02050604050505020204" pitchFamily="18" charset="0"/>
              </a:rPr>
              <a:t>What’s the point?</a:t>
            </a:r>
            <a:endParaRPr lang="en-US" sz="3600" i="1" dirty="0">
              <a:solidFill>
                <a:srgbClr val="062F87"/>
              </a:solidFill>
            </a:endParaRP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sp>
        <p:nvSpPr>
          <p:cNvPr id="4" name="TextBox 3">
            <a:extLst>
              <a:ext uri="{FF2B5EF4-FFF2-40B4-BE49-F238E27FC236}">
                <a16:creationId xmlns:a16="http://schemas.microsoft.com/office/drawing/2014/main" id="{0F53B35B-C53D-F857-4E13-1341FB61BFC7}"/>
              </a:ext>
            </a:extLst>
          </p:cNvPr>
          <p:cNvSpPr txBox="1"/>
          <p:nvPr/>
        </p:nvSpPr>
        <p:spPr>
          <a:xfrm>
            <a:off x="251926" y="1718268"/>
            <a:ext cx="9703443" cy="2916824"/>
          </a:xfrm>
          <a:prstGeom prst="rect">
            <a:avLst/>
          </a:prstGeom>
          <a:noFill/>
        </p:spPr>
        <p:txBody>
          <a:bodyPr wrap="square" rtlCol="0">
            <a:spAutoFit/>
          </a:bodyPr>
          <a:lstStyle/>
          <a:p>
            <a:pPr rtl="0" fontAlgn="base">
              <a:lnSpc>
                <a:spcPts val="3100"/>
              </a:lnSpc>
              <a:spcBef>
                <a:spcPts val="1200"/>
              </a:spcBef>
              <a:spcAft>
                <a:spcPts val="0"/>
              </a:spcAft>
            </a:pPr>
            <a:r>
              <a:rPr lang="en-US" sz="2400" b="1" dirty="0">
                <a:solidFill>
                  <a:srgbClr val="002060"/>
                </a:solidFill>
                <a:latin typeface="Aptos" panose="020B0004020202020204" pitchFamily="34" charset="0"/>
              </a:rPr>
              <a:t>Exclamation!</a:t>
            </a:r>
            <a:endParaRPr lang="en-US" sz="2400" b="1" u="none" strike="noStrike" dirty="0">
              <a:solidFill>
                <a:srgbClr val="002060"/>
              </a:solidFill>
              <a:effectLst/>
              <a:latin typeface="Aptos" panose="020B0004020202020204" pitchFamily="34" charset="0"/>
            </a:endParaRPr>
          </a:p>
          <a:p>
            <a:pPr marL="285750" indent="-285750" rtl="0" fontAlgn="base">
              <a:lnSpc>
                <a:spcPts val="3100"/>
              </a:lnSpc>
              <a:spcBef>
                <a:spcPts val="1200"/>
              </a:spcBef>
              <a:spcAft>
                <a:spcPts val="0"/>
              </a:spcAft>
              <a:buFont typeface="Arial" panose="020B0604020202020204" pitchFamily="34" charset="0"/>
              <a:buChar char="•"/>
            </a:pPr>
            <a:r>
              <a:rPr lang="en-US" sz="2000" u="none" strike="noStrike" dirty="0">
                <a:solidFill>
                  <a:srgbClr val="000000"/>
                </a:solidFill>
                <a:effectLst/>
                <a:latin typeface="Aptos" panose="020B0004020202020204" pitchFamily="34" charset="0"/>
              </a:rPr>
              <a:t>Details</a:t>
            </a:r>
          </a:p>
          <a:p>
            <a:pPr marL="285750" indent="-285750" rtl="0" fontAlgn="base">
              <a:lnSpc>
                <a:spcPts val="3100"/>
              </a:lnSpc>
              <a:spcBef>
                <a:spcPts val="1200"/>
              </a:spcBef>
              <a:spcAft>
                <a:spcPts val="0"/>
              </a:spcAft>
              <a:buFont typeface="Arial" panose="020B0604020202020204" pitchFamily="34" charset="0"/>
              <a:buChar char="•"/>
            </a:pPr>
            <a:r>
              <a:rPr lang="en-US" sz="2000" dirty="0">
                <a:solidFill>
                  <a:srgbClr val="000000"/>
                </a:solidFill>
                <a:latin typeface="Aptos" panose="020B0004020202020204" pitchFamily="34" charset="0"/>
              </a:rPr>
              <a:t>Details</a:t>
            </a:r>
          </a:p>
          <a:p>
            <a:pPr marL="285750" indent="-285750" rtl="0" fontAlgn="base">
              <a:lnSpc>
                <a:spcPts val="3100"/>
              </a:lnSpc>
              <a:spcBef>
                <a:spcPts val="1200"/>
              </a:spcBef>
              <a:spcAft>
                <a:spcPts val="0"/>
              </a:spcAft>
              <a:buFont typeface="Arial" panose="020B0604020202020204" pitchFamily="34" charset="0"/>
              <a:buChar char="•"/>
            </a:pPr>
            <a:r>
              <a:rPr lang="en-US" sz="2000" u="none" strike="noStrike" dirty="0">
                <a:solidFill>
                  <a:srgbClr val="000000"/>
                </a:solidFill>
                <a:effectLst/>
                <a:latin typeface="Aptos" panose="020B0004020202020204" pitchFamily="34" charset="0"/>
              </a:rPr>
              <a:t>And more </a:t>
            </a:r>
            <a:r>
              <a:rPr lang="en-US" sz="2000" dirty="0">
                <a:solidFill>
                  <a:srgbClr val="000000"/>
                </a:solidFill>
                <a:latin typeface="Aptos" panose="020B0004020202020204" pitchFamily="34" charset="0"/>
              </a:rPr>
              <a:t>details</a:t>
            </a:r>
            <a:endParaRPr lang="en-US" sz="2000" u="none" strike="noStrike" dirty="0">
              <a:solidFill>
                <a:srgbClr val="000000"/>
              </a:solidFill>
              <a:effectLst/>
              <a:latin typeface="Aptos" panose="020B0004020202020204" pitchFamily="34" charset="0"/>
            </a:endParaRPr>
          </a:p>
          <a:p>
            <a:pPr>
              <a:lnSpc>
                <a:spcPts val="3100"/>
              </a:lnSpc>
            </a:pPr>
            <a:br>
              <a:rPr lang="en-US" sz="2000" dirty="0">
                <a:effectLst/>
                <a:latin typeface="Aptos" panose="020B0004020202020204" pitchFamily="34" charset="0"/>
              </a:rPr>
            </a:br>
            <a:endParaRPr lang="en-US" sz="2000" dirty="0">
              <a:latin typeface="Aptos" panose="020B0004020202020204" pitchFamily="34" charset="0"/>
            </a:endParaRPr>
          </a:p>
        </p:txBody>
      </p:sp>
    </p:spTree>
    <p:extLst>
      <p:ext uri="{BB962C8B-B14F-4D97-AF65-F5344CB8AC3E}">
        <p14:creationId xmlns:p14="http://schemas.microsoft.com/office/powerpoint/2010/main" val="3263228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6A9E4A"/>
          </a:solidFill>
        </p:spPr>
        <p:txBody>
          <a:bodyPr lIns="548640"/>
          <a:lstStyle/>
          <a:p>
            <a:r>
              <a:rPr lang="en-US" dirty="0"/>
              <a:t>Street Name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6" name="Picture 5" descr="A placeholder image">
            <a:extLst>
              <a:ext uri="{FF2B5EF4-FFF2-40B4-BE49-F238E27FC236}">
                <a16:creationId xmlns:a16="http://schemas.microsoft.com/office/drawing/2014/main" id="{4982A2C3-0109-238E-2F3A-C27F5E95EBC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1924" y="1942073"/>
            <a:ext cx="5433259" cy="4399732"/>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6016755" y="1890410"/>
            <a:ext cx="1334385" cy="1231106"/>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chemeClr val="accent6">
                    <a:lumMod val="50000"/>
                  </a:schemeClr>
                </a:solidFill>
                <a:latin typeface="Aptos" panose="020B0004020202020204" pitchFamily="34" charset="0"/>
              </a:rPr>
              <a:t>## </a:t>
            </a:r>
          </a:p>
          <a:p>
            <a:pPr algn="ctr"/>
            <a:r>
              <a:rPr lang="en-US" sz="1600" dirty="0">
                <a:solidFill>
                  <a:schemeClr val="accent6">
                    <a:lumMod val="50000"/>
                  </a:schemeClr>
                </a:solidFill>
                <a:latin typeface="Aptos" panose="020B0004020202020204" pitchFamily="34" charset="0"/>
              </a:rPr>
              <a:t>Homes per Acre (DU/A)</a:t>
            </a:r>
          </a:p>
        </p:txBody>
      </p:sp>
      <p:sp>
        <p:nvSpPr>
          <p:cNvPr id="5" name="TextBox 4">
            <a:extLst>
              <a:ext uri="{FF2B5EF4-FFF2-40B4-BE49-F238E27FC236}">
                <a16:creationId xmlns:a16="http://schemas.microsoft.com/office/drawing/2014/main" id="{30D64B63-B620-C9DE-4142-4BB04326EF65}"/>
              </a:ext>
            </a:extLst>
          </p:cNvPr>
          <p:cNvSpPr txBox="1"/>
          <p:nvPr/>
        </p:nvSpPr>
        <p:spPr>
          <a:xfrm>
            <a:off x="7682711" y="1890410"/>
            <a:ext cx="4232479" cy="1308050"/>
          </a:xfrm>
          <a:prstGeom prst="rect">
            <a:avLst/>
          </a:prstGeom>
          <a:noFill/>
        </p:spPr>
        <p:txBody>
          <a:bodyPr wrap="square" rtlCol="0">
            <a:spAutoFit/>
          </a:bodyPr>
          <a:lstStyle/>
          <a:p>
            <a:pPr>
              <a:spcAft>
                <a:spcPts val="600"/>
              </a:spcAft>
            </a:pPr>
            <a:r>
              <a:rPr lang="en-US" sz="1600" dirty="0">
                <a:latin typeface="Aptos" panose="020B0004020202020204" pitchFamily="34" charset="0"/>
              </a:rPr>
              <a:t>## homes on a ##-acre lot</a:t>
            </a:r>
          </a:p>
          <a:p>
            <a:pPr>
              <a:spcAft>
                <a:spcPts val="600"/>
              </a:spcAft>
            </a:pPr>
            <a:r>
              <a:rPr lang="en-US" sz="1600" dirty="0">
                <a:latin typeface="Aptos" panose="020B0004020202020204" pitchFamily="34" charset="0"/>
              </a:rPr>
              <a:t>Type of housing</a:t>
            </a:r>
          </a:p>
          <a:p>
            <a:pPr>
              <a:spcAft>
                <a:spcPts val="600"/>
              </a:spcAft>
            </a:pPr>
            <a:r>
              <a:rPr lang="en-US" sz="1600" dirty="0">
                <a:latin typeface="Aptos" panose="020B0004020202020204" pitchFamily="34" charset="0"/>
              </a:rPr>
              <a:t>Description of amenities</a:t>
            </a:r>
          </a:p>
          <a:p>
            <a:pPr>
              <a:spcAft>
                <a:spcPts val="600"/>
              </a:spcAft>
            </a:pPr>
            <a:r>
              <a:rPr lang="en-US" sz="1600" dirty="0">
                <a:latin typeface="Aptos" panose="020B0004020202020204" pitchFamily="34" charset="0"/>
              </a:rPr>
              <a:t>Description of neighborhood</a:t>
            </a:r>
          </a:p>
        </p:txBody>
      </p:sp>
      <p:pic>
        <p:nvPicPr>
          <p:cNvPr id="4" name="Picture 3" descr="A placeholder image for a map">
            <a:extLst>
              <a:ext uri="{FF2B5EF4-FFF2-40B4-BE49-F238E27FC236}">
                <a16:creationId xmlns:a16="http://schemas.microsoft.com/office/drawing/2014/main" id="{9C469FEF-0D27-2E74-5091-5B6FB2117D6A}"/>
              </a:ext>
            </a:extLst>
          </p:cNvPr>
          <p:cNvPicPr>
            <a:picLocks noChangeAspect="1"/>
          </p:cNvPicPr>
          <p:nvPr/>
        </p:nvPicPr>
        <p:blipFill rotWithShape="1">
          <a:blip r:embed="rId5"/>
          <a:srcRect t="11301" b="19922"/>
          <a:stretch/>
        </p:blipFill>
        <p:spPr>
          <a:xfrm>
            <a:off x="6011217" y="3376293"/>
            <a:ext cx="5903972" cy="2965512"/>
          </a:xfrm>
          <a:prstGeom prst="rect">
            <a:avLst/>
          </a:prstGeom>
        </p:spPr>
      </p:pic>
      <p:sp>
        <p:nvSpPr>
          <p:cNvPr id="9" name="Oval 8">
            <a:extLst>
              <a:ext uri="{FF2B5EF4-FFF2-40B4-BE49-F238E27FC236}">
                <a16:creationId xmlns:a16="http://schemas.microsoft.com/office/drawing/2014/main" id="{4C5A7297-CE5E-4F51-0FB2-7E63D079A113}"/>
              </a:ext>
              <a:ext uri="{C183D7F6-B498-43B3-948B-1728B52AA6E4}">
                <adec:decorative xmlns:adec="http://schemas.microsoft.com/office/drawing/2017/decorative" val="1"/>
              </a:ext>
            </a:extLst>
          </p:cNvPr>
          <p:cNvSpPr/>
          <p:nvPr/>
        </p:nvSpPr>
        <p:spPr>
          <a:xfrm>
            <a:off x="8845602" y="4804156"/>
            <a:ext cx="240737" cy="240737"/>
          </a:xfrm>
          <a:prstGeom prst="ellipse">
            <a:avLst/>
          </a:prstGeom>
          <a:solidFill>
            <a:srgbClr val="71A84F"/>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lbow Connector 9">
            <a:extLst>
              <a:ext uri="{FF2B5EF4-FFF2-40B4-BE49-F238E27FC236}">
                <a16:creationId xmlns:a16="http://schemas.microsoft.com/office/drawing/2014/main" id="{3E6D5CBB-5F05-6DCE-D634-99763D3A7DF6}"/>
              </a:ext>
              <a:ext uri="{C183D7F6-B498-43B3-948B-1728B52AA6E4}">
                <adec:decorative xmlns:adec="http://schemas.microsoft.com/office/drawing/2017/decorative" val="1"/>
              </a:ext>
            </a:extLst>
          </p:cNvPr>
          <p:cNvCxnSpPr>
            <a:cxnSpLocks/>
            <a:stCxn id="3" idx="2"/>
            <a:endCxn id="9" idx="0"/>
          </p:cNvCxnSpPr>
          <p:nvPr/>
        </p:nvCxnSpPr>
        <p:spPr>
          <a:xfrm rot="16200000" flipH="1">
            <a:off x="6983639" y="2821824"/>
            <a:ext cx="1682640" cy="2282023"/>
          </a:xfrm>
          <a:prstGeom prst="bentConnector3">
            <a:avLst>
              <a:gd name="adj1" fmla="val 50000"/>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3E270B54-000C-018F-87F5-A89EB323E3AA}"/>
              </a:ext>
              <a:ext uri="{C183D7F6-B498-43B3-948B-1728B52AA6E4}">
                <adec:decorative xmlns:adec="http://schemas.microsoft.com/office/drawing/2017/decorative" val="1"/>
              </a:ext>
            </a:extLst>
          </p:cNvPr>
          <p:cNvCxnSpPr>
            <a:cxnSpLocks/>
            <a:stCxn id="3" idx="2"/>
            <a:endCxn id="9" idx="0"/>
          </p:cNvCxnSpPr>
          <p:nvPr/>
        </p:nvCxnSpPr>
        <p:spPr>
          <a:xfrm rot="16200000" flipH="1">
            <a:off x="6983639" y="2821824"/>
            <a:ext cx="1682640" cy="2282023"/>
          </a:xfrm>
          <a:prstGeom prst="bentConnector3">
            <a:avLst>
              <a:gd name="adj1" fmla="val 50000"/>
            </a:avLst>
          </a:prstGeom>
          <a:ln w="34925">
            <a:solidFill>
              <a:srgbClr val="71A8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65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CD7820"/>
          </a:solidFill>
        </p:spPr>
        <p:txBody>
          <a:bodyPr lIns="548640"/>
          <a:lstStyle/>
          <a:p>
            <a:r>
              <a:rPr lang="en-US" dirty="0"/>
              <a:t>Avenue Name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9" name="Picture 8" descr="A placeholder image">
            <a:extLst>
              <a:ext uri="{FF2B5EF4-FFF2-40B4-BE49-F238E27FC236}">
                <a16:creationId xmlns:a16="http://schemas.microsoft.com/office/drawing/2014/main" id="{21147E3E-9D12-0D90-0D4E-80403A2EB41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1926" y="1942073"/>
            <a:ext cx="5214551" cy="4399732"/>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5685002" y="1989978"/>
            <a:ext cx="1395419" cy="1231106"/>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latin typeface="Aptos" panose="020B0004020202020204" pitchFamily="34" charset="0"/>
              </a:rPr>
              <a:t>## </a:t>
            </a:r>
          </a:p>
          <a:p>
            <a:pPr algn="ctr"/>
            <a:r>
              <a:rPr lang="en-US" sz="1600" dirty="0">
                <a:solidFill>
                  <a:schemeClr val="accent2">
                    <a:lumMod val="50000"/>
                  </a:schemeClr>
                </a:solidFill>
                <a:latin typeface="Aptos" panose="020B0004020202020204" pitchFamily="34" charset="0"/>
              </a:rPr>
              <a:t>Homes per Acre (DU/A)</a:t>
            </a:r>
          </a:p>
        </p:txBody>
      </p:sp>
      <p:sp>
        <p:nvSpPr>
          <p:cNvPr id="5" name="TextBox 4">
            <a:extLst>
              <a:ext uri="{FF2B5EF4-FFF2-40B4-BE49-F238E27FC236}">
                <a16:creationId xmlns:a16="http://schemas.microsoft.com/office/drawing/2014/main" id="{30D64B63-B620-C9DE-4142-4BB04326EF65}"/>
              </a:ext>
            </a:extLst>
          </p:cNvPr>
          <p:cNvSpPr txBox="1"/>
          <p:nvPr/>
        </p:nvSpPr>
        <p:spPr>
          <a:xfrm>
            <a:off x="7298946" y="1989978"/>
            <a:ext cx="4616245" cy="1308050"/>
          </a:xfrm>
          <a:prstGeom prst="rect">
            <a:avLst/>
          </a:prstGeom>
          <a:noFill/>
        </p:spPr>
        <p:txBody>
          <a:bodyPr wrap="square" rtlCol="0">
            <a:spAutoFit/>
          </a:bodyPr>
          <a:lstStyle/>
          <a:p>
            <a:pPr>
              <a:spcAft>
                <a:spcPts val="600"/>
              </a:spcAft>
            </a:pPr>
            <a:r>
              <a:rPr lang="en-US" sz="1600" dirty="0">
                <a:latin typeface="Aptos" panose="020B0004020202020204" pitchFamily="34" charset="0"/>
              </a:rPr>
              <a:t>## homes on a ##-acre lot</a:t>
            </a:r>
          </a:p>
          <a:p>
            <a:pPr>
              <a:spcAft>
                <a:spcPts val="600"/>
              </a:spcAft>
            </a:pPr>
            <a:r>
              <a:rPr lang="en-US" sz="1600" dirty="0">
                <a:latin typeface="Aptos" panose="020B0004020202020204" pitchFamily="34" charset="0"/>
              </a:rPr>
              <a:t>Type of housing</a:t>
            </a:r>
          </a:p>
          <a:p>
            <a:pPr>
              <a:spcAft>
                <a:spcPts val="600"/>
              </a:spcAft>
            </a:pPr>
            <a:r>
              <a:rPr lang="en-US" sz="1600" dirty="0">
                <a:latin typeface="Aptos" panose="020B0004020202020204" pitchFamily="34" charset="0"/>
              </a:rPr>
              <a:t>Description of amenities</a:t>
            </a:r>
          </a:p>
          <a:p>
            <a:pPr>
              <a:spcAft>
                <a:spcPts val="600"/>
              </a:spcAft>
            </a:pPr>
            <a:r>
              <a:rPr lang="en-US" sz="1600" dirty="0">
                <a:latin typeface="Aptos" panose="020B0004020202020204" pitchFamily="34" charset="0"/>
              </a:rPr>
              <a:t>Description of neighborhood</a:t>
            </a:r>
          </a:p>
        </p:txBody>
      </p:sp>
      <p:pic>
        <p:nvPicPr>
          <p:cNvPr id="4" name="Picture 3" descr="A placeholder image for a map">
            <a:extLst>
              <a:ext uri="{FF2B5EF4-FFF2-40B4-BE49-F238E27FC236}">
                <a16:creationId xmlns:a16="http://schemas.microsoft.com/office/drawing/2014/main" id="{4A0DEEBA-FAF9-28C1-0BAB-85206B98A183}"/>
              </a:ext>
            </a:extLst>
          </p:cNvPr>
          <p:cNvPicPr>
            <a:picLocks noChangeAspect="1"/>
          </p:cNvPicPr>
          <p:nvPr/>
        </p:nvPicPr>
        <p:blipFill rotWithShape="1">
          <a:blip r:embed="rId5"/>
          <a:srcRect t="11301" b="19922"/>
          <a:stretch/>
        </p:blipFill>
        <p:spPr>
          <a:xfrm>
            <a:off x="5685002" y="3407446"/>
            <a:ext cx="5903972" cy="2965512"/>
          </a:xfrm>
          <a:prstGeom prst="rect">
            <a:avLst/>
          </a:prstGeom>
        </p:spPr>
      </p:pic>
      <p:sp>
        <p:nvSpPr>
          <p:cNvPr id="8" name="Oval 7">
            <a:extLst>
              <a:ext uri="{FF2B5EF4-FFF2-40B4-BE49-F238E27FC236}">
                <a16:creationId xmlns:a16="http://schemas.microsoft.com/office/drawing/2014/main" id="{F9E21AAF-71ED-ACB8-C29F-64BA1AFE7AA0}"/>
              </a:ext>
              <a:ext uri="{C183D7F6-B498-43B3-948B-1728B52AA6E4}">
                <adec:decorative xmlns:adec="http://schemas.microsoft.com/office/drawing/2017/decorative" val="1"/>
              </a:ext>
            </a:extLst>
          </p:cNvPr>
          <p:cNvSpPr/>
          <p:nvPr/>
        </p:nvSpPr>
        <p:spPr>
          <a:xfrm>
            <a:off x="8480075" y="4890202"/>
            <a:ext cx="240737" cy="240737"/>
          </a:xfrm>
          <a:prstGeom prst="ellipse">
            <a:avLst/>
          </a:prstGeom>
          <a:solidFill>
            <a:srgbClr val="CD7820"/>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Elbow Connector 9">
            <a:extLst>
              <a:ext uri="{FF2B5EF4-FFF2-40B4-BE49-F238E27FC236}">
                <a16:creationId xmlns:a16="http://schemas.microsoft.com/office/drawing/2014/main" id="{38D9A278-DB03-602A-D159-EE849575FA74}"/>
              </a:ext>
              <a:ext uri="{C183D7F6-B498-43B3-948B-1728B52AA6E4}">
                <adec:decorative xmlns:adec="http://schemas.microsoft.com/office/drawing/2017/decorative" val="1"/>
              </a:ext>
            </a:extLst>
          </p:cNvPr>
          <p:cNvCxnSpPr>
            <a:cxnSpLocks/>
            <a:stCxn id="3" idx="2"/>
            <a:endCxn id="8" idx="0"/>
          </p:cNvCxnSpPr>
          <p:nvPr/>
        </p:nvCxnSpPr>
        <p:spPr>
          <a:xfrm rot="16200000" flipH="1">
            <a:off x="6657019" y="2946777"/>
            <a:ext cx="1669118" cy="2217732"/>
          </a:xfrm>
          <a:prstGeom prst="bentConnector3">
            <a:avLst>
              <a:gd name="adj1" fmla="val 69989"/>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D91CC086-9E39-F6CE-8442-6DD55A71B573}"/>
              </a:ext>
              <a:ext uri="{C183D7F6-B498-43B3-948B-1728B52AA6E4}">
                <adec:decorative xmlns:adec="http://schemas.microsoft.com/office/drawing/2017/decorative" val="1"/>
              </a:ext>
            </a:extLst>
          </p:cNvPr>
          <p:cNvCxnSpPr>
            <a:cxnSpLocks/>
            <a:stCxn id="3" idx="2"/>
            <a:endCxn id="8" idx="0"/>
          </p:cNvCxnSpPr>
          <p:nvPr/>
        </p:nvCxnSpPr>
        <p:spPr>
          <a:xfrm rot="16200000" flipH="1">
            <a:off x="6657019" y="2946777"/>
            <a:ext cx="1669118" cy="2217732"/>
          </a:xfrm>
          <a:prstGeom prst="bentConnector3">
            <a:avLst>
              <a:gd name="adj1" fmla="val 69989"/>
            </a:avLst>
          </a:prstGeom>
          <a:ln w="34925">
            <a:solidFill>
              <a:srgbClr val="CD78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066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1174A9"/>
          </a:solidFill>
        </p:spPr>
        <p:txBody>
          <a:bodyPr lIns="548640"/>
          <a:lstStyle/>
          <a:p>
            <a:r>
              <a:rPr lang="en-US" dirty="0"/>
              <a:t>Boulevard Name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4" name="Picture 3" descr="A placeholder image">
            <a:extLst>
              <a:ext uri="{FF2B5EF4-FFF2-40B4-BE49-F238E27FC236}">
                <a16:creationId xmlns:a16="http://schemas.microsoft.com/office/drawing/2014/main" id="{6759BB03-2D92-D04F-429E-F6E6284B60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1926" y="1785731"/>
            <a:ext cx="5486400" cy="4644566"/>
          </a:xfrm>
          <a:prstGeom prst="rect">
            <a:avLst/>
          </a:prstGeom>
        </p:spPr>
      </p:pic>
      <p:sp>
        <p:nvSpPr>
          <p:cNvPr id="10" name="TextBox 9">
            <a:extLst>
              <a:ext uri="{FF2B5EF4-FFF2-40B4-BE49-F238E27FC236}">
                <a16:creationId xmlns:a16="http://schemas.microsoft.com/office/drawing/2014/main" id="{DAABBECF-3448-4DFC-24F1-F69ED00F0A01}"/>
              </a:ext>
            </a:extLst>
          </p:cNvPr>
          <p:cNvSpPr txBox="1"/>
          <p:nvPr/>
        </p:nvSpPr>
        <p:spPr>
          <a:xfrm>
            <a:off x="6095999" y="1785731"/>
            <a:ext cx="1416909" cy="1231106"/>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a:t>
            </a:r>
          </a:p>
          <a:p>
            <a:pPr algn="ctr"/>
            <a:r>
              <a:rPr lang="en-US" sz="1600" dirty="0">
                <a:solidFill>
                  <a:srgbClr val="062F87"/>
                </a:solidFill>
                <a:latin typeface="Aptos" panose="020B0004020202020204" pitchFamily="34" charset="0"/>
              </a:rPr>
              <a:t>Homes per Acre (DU/A)</a:t>
            </a:r>
          </a:p>
        </p:txBody>
      </p:sp>
      <p:sp>
        <p:nvSpPr>
          <p:cNvPr id="11" name="TextBox 10">
            <a:extLst>
              <a:ext uri="{FF2B5EF4-FFF2-40B4-BE49-F238E27FC236}">
                <a16:creationId xmlns:a16="http://schemas.microsoft.com/office/drawing/2014/main" id="{37E599FF-FC91-8143-787D-88AA5AB1352A}"/>
              </a:ext>
            </a:extLst>
          </p:cNvPr>
          <p:cNvSpPr txBox="1"/>
          <p:nvPr/>
        </p:nvSpPr>
        <p:spPr>
          <a:xfrm>
            <a:off x="7628153" y="1751617"/>
            <a:ext cx="4287037" cy="1431161"/>
          </a:xfrm>
          <a:prstGeom prst="rect">
            <a:avLst/>
          </a:prstGeom>
          <a:noFill/>
        </p:spPr>
        <p:txBody>
          <a:bodyPr wrap="square" rtlCol="0">
            <a:spAutoFit/>
          </a:bodyPr>
          <a:lstStyle/>
          <a:p>
            <a:pPr>
              <a:spcAft>
                <a:spcPts val="600"/>
              </a:spcAft>
            </a:pPr>
            <a:r>
              <a:rPr lang="en-US" sz="1800" dirty="0">
                <a:latin typeface="Aptos" panose="020B0004020202020204" pitchFamily="34" charset="0"/>
              </a:rPr>
              <a:t>## homes on a ##-acre lot</a:t>
            </a:r>
          </a:p>
          <a:p>
            <a:pPr>
              <a:spcAft>
                <a:spcPts val="600"/>
              </a:spcAft>
            </a:pPr>
            <a:r>
              <a:rPr lang="en-US" sz="1800" dirty="0">
                <a:latin typeface="Aptos" panose="020B0004020202020204" pitchFamily="34" charset="0"/>
              </a:rPr>
              <a:t>Type of housing</a:t>
            </a:r>
          </a:p>
          <a:p>
            <a:pPr>
              <a:spcAft>
                <a:spcPts val="600"/>
              </a:spcAft>
            </a:pPr>
            <a:r>
              <a:rPr lang="en-US" sz="1800" dirty="0">
                <a:latin typeface="Aptos" panose="020B0004020202020204" pitchFamily="34" charset="0"/>
              </a:rPr>
              <a:t>Description of amenities</a:t>
            </a:r>
          </a:p>
          <a:p>
            <a:pPr>
              <a:spcAft>
                <a:spcPts val="600"/>
              </a:spcAft>
            </a:pPr>
            <a:r>
              <a:rPr lang="en-US" sz="1800" dirty="0">
                <a:latin typeface="Aptos" panose="020B0004020202020204" pitchFamily="34" charset="0"/>
              </a:rPr>
              <a:t>Description of neighborhood</a:t>
            </a:r>
          </a:p>
        </p:txBody>
      </p:sp>
      <p:pic>
        <p:nvPicPr>
          <p:cNvPr id="3" name="Picture 2" descr="A placeholder image for a map">
            <a:extLst>
              <a:ext uri="{FF2B5EF4-FFF2-40B4-BE49-F238E27FC236}">
                <a16:creationId xmlns:a16="http://schemas.microsoft.com/office/drawing/2014/main" id="{5CA41F65-4B5A-6AF9-0D3B-90BA93EA518B}"/>
              </a:ext>
            </a:extLst>
          </p:cNvPr>
          <p:cNvPicPr>
            <a:picLocks noChangeAspect="1"/>
          </p:cNvPicPr>
          <p:nvPr/>
        </p:nvPicPr>
        <p:blipFill rotWithShape="1">
          <a:blip r:embed="rId5"/>
          <a:srcRect t="5713" b="19922"/>
          <a:stretch/>
        </p:blipFill>
        <p:spPr>
          <a:xfrm>
            <a:off x="6036102" y="3223847"/>
            <a:ext cx="5903972" cy="3206450"/>
          </a:xfrm>
          <a:prstGeom prst="rect">
            <a:avLst/>
          </a:prstGeom>
        </p:spPr>
      </p:pic>
      <p:sp>
        <p:nvSpPr>
          <p:cNvPr id="9" name="Oval 8">
            <a:extLst>
              <a:ext uri="{FF2B5EF4-FFF2-40B4-BE49-F238E27FC236}">
                <a16:creationId xmlns:a16="http://schemas.microsoft.com/office/drawing/2014/main" id="{EA494272-8CAE-0966-DA4C-056054EE71E4}"/>
              </a:ext>
              <a:ext uri="{C183D7F6-B498-43B3-948B-1728B52AA6E4}">
                <adec:decorative xmlns:adec="http://schemas.microsoft.com/office/drawing/2017/decorative" val="1"/>
              </a:ext>
            </a:extLst>
          </p:cNvPr>
          <p:cNvSpPr/>
          <p:nvPr/>
        </p:nvSpPr>
        <p:spPr>
          <a:xfrm>
            <a:off x="8744159" y="4688450"/>
            <a:ext cx="240737" cy="240737"/>
          </a:xfrm>
          <a:prstGeom prst="ellipse">
            <a:avLst/>
          </a:prstGeom>
          <a:solidFill>
            <a:srgbClr val="1174A9"/>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Elbow Connector 11">
            <a:extLst>
              <a:ext uri="{FF2B5EF4-FFF2-40B4-BE49-F238E27FC236}">
                <a16:creationId xmlns:a16="http://schemas.microsoft.com/office/drawing/2014/main" id="{B1E1B41E-6A3C-B715-9A24-5FCD33EE37BF}"/>
              </a:ext>
              <a:ext uri="{C183D7F6-B498-43B3-948B-1728B52AA6E4}">
                <adec:decorative xmlns:adec="http://schemas.microsoft.com/office/drawing/2017/decorative" val="1"/>
              </a:ext>
            </a:extLst>
          </p:cNvPr>
          <p:cNvCxnSpPr>
            <a:cxnSpLocks/>
            <a:stCxn id="10" idx="2"/>
            <a:endCxn id="9" idx="0"/>
          </p:cNvCxnSpPr>
          <p:nvPr/>
        </p:nvCxnSpPr>
        <p:spPr>
          <a:xfrm rot="16200000" flipH="1">
            <a:off x="6998685" y="2822606"/>
            <a:ext cx="1671613" cy="2060074"/>
          </a:xfrm>
          <a:prstGeom prst="bentConnector3">
            <a:avLst>
              <a:gd name="adj1" fmla="val 50000"/>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A3F6276A-61B5-90CD-6CB2-1BA6E91D0455}"/>
              </a:ext>
              <a:ext uri="{C183D7F6-B498-43B3-948B-1728B52AA6E4}">
                <adec:decorative xmlns:adec="http://schemas.microsoft.com/office/drawing/2017/decorative" val="1"/>
              </a:ext>
            </a:extLst>
          </p:cNvPr>
          <p:cNvCxnSpPr>
            <a:cxnSpLocks/>
            <a:stCxn id="10" idx="2"/>
            <a:endCxn id="9" idx="0"/>
          </p:cNvCxnSpPr>
          <p:nvPr/>
        </p:nvCxnSpPr>
        <p:spPr>
          <a:xfrm rot="16200000" flipH="1">
            <a:off x="6998685" y="2822606"/>
            <a:ext cx="1671613" cy="2060074"/>
          </a:xfrm>
          <a:prstGeom prst="bentConnector3">
            <a:avLst>
              <a:gd name="adj1" fmla="val 50000"/>
            </a:avLst>
          </a:prstGeom>
          <a:ln w="34925">
            <a:solidFill>
              <a:srgbClr val="1174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725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7182C6-1C06-74B4-8DA8-426A8A44681E}"/>
              </a:ext>
              <a:ext uri="{C183D7F6-B498-43B3-948B-1728B52AA6E4}">
                <adec:decorative xmlns:adec="http://schemas.microsoft.com/office/drawing/2017/decorative" val="1"/>
              </a:ext>
            </a:extLst>
          </p:cNvPr>
          <p:cNvPicPr>
            <a:picLocks noChangeAspect="1"/>
          </p:cNvPicPr>
          <p:nvPr/>
        </p:nvPicPr>
        <p:blipFill rotWithShape="1">
          <a:blip r:embed="rId3" cstate="screen">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5F6C8A2C-809C-CF2D-67FF-73BB0986EEB2}"/>
              </a:ext>
            </a:extLst>
          </p:cNvPr>
          <p:cNvSpPr>
            <a:spLocks noGrp="1"/>
          </p:cNvSpPr>
          <p:nvPr>
            <p:ph type="title"/>
          </p:nvPr>
        </p:nvSpPr>
        <p:spPr>
          <a:xfrm>
            <a:off x="2900429" y="1215685"/>
            <a:ext cx="6391142" cy="2213315"/>
          </a:xfrm>
          <a:solidFill>
            <a:srgbClr val="FFFFF0"/>
          </a:solidFill>
          <a:ln w="38100">
            <a:solidFill>
              <a:srgbClr val="CD7820"/>
            </a:solidFill>
          </a:ln>
        </p:spPr>
        <p:txBody>
          <a:bodyPr>
            <a:normAutofit/>
          </a:bodyPr>
          <a:lstStyle/>
          <a:p>
            <a:pPr algn="ctr"/>
            <a:r>
              <a:rPr lang="en-US" dirty="0">
                <a:solidFill>
                  <a:srgbClr val="CD7820"/>
                </a:solidFill>
              </a:rPr>
              <a:t>Thanks for joining the conversation!</a:t>
            </a:r>
          </a:p>
        </p:txBody>
      </p:sp>
      <p:sp>
        <p:nvSpPr>
          <p:cNvPr id="2" name="TextBox 1">
            <a:extLst>
              <a:ext uri="{FF2B5EF4-FFF2-40B4-BE49-F238E27FC236}">
                <a16:creationId xmlns:a16="http://schemas.microsoft.com/office/drawing/2014/main" id="{7E6760F2-A08A-86CF-42F5-CC9FE5E7A36D}"/>
              </a:ext>
            </a:extLst>
          </p:cNvPr>
          <p:cNvSpPr txBox="1"/>
          <p:nvPr/>
        </p:nvSpPr>
        <p:spPr>
          <a:xfrm>
            <a:off x="3803461" y="4743390"/>
            <a:ext cx="4585075" cy="400110"/>
          </a:xfrm>
          <a:prstGeom prst="rect">
            <a:avLst/>
          </a:prstGeom>
          <a:noFill/>
        </p:spPr>
        <p:txBody>
          <a:bodyPr wrap="square" rtlCol="0">
            <a:spAutoFit/>
          </a:bodyPr>
          <a:lstStyle/>
          <a:p>
            <a:pPr algn="ctr"/>
            <a:r>
              <a:rPr lang="en-US" sz="2000" b="1" dirty="0">
                <a:solidFill>
                  <a:srgbClr val="CD7820"/>
                </a:solidFill>
                <a:latin typeface="Aptos" panose="020B0004020202020204" pitchFamily="34" charset="0"/>
              </a:rPr>
              <a:t>created by</a:t>
            </a:r>
          </a:p>
        </p:txBody>
      </p:sp>
      <p:pic>
        <p:nvPicPr>
          <p:cNvPr id="3" name="Picture 2" descr="Technical Asssistance for Local Planning Housing program logo">
            <a:hlinkClick r:id="rId4"/>
            <a:extLst>
              <a:ext uri="{FF2B5EF4-FFF2-40B4-BE49-F238E27FC236}">
                <a16:creationId xmlns:a16="http://schemas.microsoft.com/office/drawing/2014/main" id="{980CE035-B747-ED62-E166-64D39C4106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482" y="5225317"/>
            <a:ext cx="2519073" cy="1110100"/>
          </a:xfrm>
          <a:prstGeom prst="rect">
            <a:avLst/>
          </a:prstGeom>
        </p:spPr>
      </p:pic>
      <p:pic>
        <p:nvPicPr>
          <p:cNvPr id="4" name="Picture 3" descr="Association of Bay Area Governments logo">
            <a:hlinkClick r:id="rId6"/>
            <a:extLst>
              <a:ext uri="{FF2B5EF4-FFF2-40B4-BE49-F238E27FC236}">
                <a16:creationId xmlns:a16="http://schemas.microsoft.com/office/drawing/2014/main" id="{9C22F671-9653-FD1D-3CE9-4DFCA5B101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7794" y="5410465"/>
            <a:ext cx="3976511" cy="729370"/>
          </a:xfrm>
          <a:prstGeom prst="rect">
            <a:avLst/>
          </a:prstGeom>
        </p:spPr>
      </p:pic>
      <p:pic>
        <p:nvPicPr>
          <p:cNvPr id="6" name="Picture 5" descr="Community Planning Collaborative logo">
            <a:hlinkClick r:id="rId8"/>
            <a:extLst>
              <a:ext uri="{FF2B5EF4-FFF2-40B4-BE49-F238E27FC236}">
                <a16:creationId xmlns:a16="http://schemas.microsoft.com/office/drawing/2014/main" id="{393E8632-A4E2-FA5F-89C0-C47850DDF7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29515" y="5382992"/>
            <a:ext cx="2304826" cy="678301"/>
          </a:xfrm>
          <a:prstGeom prst="rect">
            <a:avLst/>
          </a:prstGeom>
        </p:spPr>
      </p:pic>
    </p:spTree>
    <p:extLst>
      <p:ext uri="{BB962C8B-B14F-4D97-AF65-F5344CB8AC3E}">
        <p14:creationId xmlns:p14="http://schemas.microsoft.com/office/powerpoint/2010/main" val="3451167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6C8A2C-809C-CF2D-67FF-73BB0986EEB2}"/>
              </a:ext>
            </a:extLst>
          </p:cNvPr>
          <p:cNvSpPr>
            <a:spLocks noGrp="1"/>
          </p:cNvSpPr>
          <p:nvPr>
            <p:ph type="title"/>
          </p:nvPr>
        </p:nvSpPr>
        <p:spPr>
          <a:xfrm>
            <a:off x="526012" y="253159"/>
            <a:ext cx="11389179" cy="1221968"/>
          </a:xfrm>
          <a:noFill/>
          <a:ln w="38100">
            <a:solidFill>
              <a:srgbClr val="CD7820"/>
            </a:solidFill>
          </a:ln>
        </p:spPr>
        <p:txBody>
          <a:bodyPr/>
          <a:lstStyle/>
          <a:p>
            <a:r>
              <a:rPr lang="en-US" dirty="0">
                <a:solidFill>
                  <a:srgbClr val="CD7820"/>
                </a:solidFill>
                <a:latin typeface="Aptos" panose="020B0004020202020204" pitchFamily="34" charset="0"/>
              </a:rPr>
              <a:t>Postscript </a:t>
            </a:r>
          </a:p>
        </p:txBody>
      </p:sp>
      <p:sp>
        <p:nvSpPr>
          <p:cNvPr id="7" name="TextBox 6">
            <a:extLst>
              <a:ext uri="{FF2B5EF4-FFF2-40B4-BE49-F238E27FC236}">
                <a16:creationId xmlns:a16="http://schemas.microsoft.com/office/drawing/2014/main" id="{44ED38BE-DF81-B997-8B97-F70FB5C3C663}"/>
              </a:ext>
            </a:extLst>
          </p:cNvPr>
          <p:cNvSpPr txBox="1"/>
          <p:nvPr/>
        </p:nvSpPr>
        <p:spPr>
          <a:xfrm>
            <a:off x="526012" y="1617785"/>
            <a:ext cx="11115091" cy="3765088"/>
          </a:xfrm>
          <a:prstGeom prst="rect">
            <a:avLst/>
          </a:prstGeom>
          <a:noFill/>
        </p:spPr>
        <p:txBody>
          <a:bodyPr wrap="square" lIns="91440" tIns="45720" rIns="91440" bIns="45720" rtlCol="0" anchor="t">
            <a:normAutofit/>
          </a:bodyPr>
          <a:lstStyle/>
          <a:p>
            <a:r>
              <a:rPr lang="en-US" sz="1600" dirty="0">
                <a:latin typeface="Aptos" panose="020B0004020202020204" pitchFamily="34" charset="0"/>
              </a:rPr>
              <a:t>This resource was created to support local government staff in having constructive conversations about housing with their communities.</a:t>
            </a:r>
            <a:endParaRPr lang="en-US" dirty="0">
              <a:latin typeface="Aptos" panose="020B0004020202020204" pitchFamily="34" charset="0"/>
            </a:endParaRPr>
          </a:p>
          <a:p>
            <a:endParaRPr lang="en-US" sz="1600" dirty="0">
              <a:latin typeface="Aptos" panose="020B0004020202020204" pitchFamily="34" charset="0"/>
            </a:endParaRPr>
          </a:p>
          <a:p>
            <a:r>
              <a:rPr lang="en-US" sz="1600" dirty="0">
                <a:latin typeface="Aptos" panose="020B0004020202020204" pitchFamily="34" charset="0"/>
              </a:rPr>
              <a:t>Related materials, including speaker notes and hi-resolution images, can be </a:t>
            </a:r>
            <a:r>
              <a:rPr lang="en-US" sz="1600">
                <a:latin typeface="Aptos" panose="020B0004020202020204" pitchFamily="34" charset="0"/>
              </a:rPr>
              <a:t>found at https://abag.ca.gov/technical-assistance/housing-density-design-resources</a:t>
            </a:r>
          </a:p>
          <a:p>
            <a:endParaRPr lang="en-US" sz="1600" dirty="0">
              <a:latin typeface="Aptos" panose="020B0004020202020204" pitchFamily="34" charset="0"/>
            </a:endParaRPr>
          </a:p>
          <a:p>
            <a:r>
              <a:rPr lang="en-US" sz="1600" dirty="0">
                <a:latin typeface="Aptos" panose="020B0004020202020204" pitchFamily="34" charset="0"/>
              </a:rPr>
              <a:t>All images in this presentation may be re-used. Certain images have a corresponding citation – if re-publishing that image in other contexts, duplicating that citation is required. </a:t>
            </a:r>
          </a:p>
        </p:txBody>
      </p:sp>
    </p:spTree>
    <p:extLst>
      <p:ext uri="{BB962C8B-B14F-4D97-AF65-F5344CB8AC3E}">
        <p14:creationId xmlns:p14="http://schemas.microsoft.com/office/powerpoint/2010/main" val="377802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lstStyle/>
          <a:p>
            <a:r>
              <a:rPr lang="en-US" dirty="0">
                <a:solidFill>
                  <a:srgbClr val="062F87"/>
                </a:solidFill>
              </a:rPr>
              <a:t>Guess the Density! #1</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3" name="Picture 2" descr="A large white house with a driveway">
            <a:extLst>
              <a:ext uri="{FF2B5EF4-FFF2-40B4-BE49-F238E27FC236}">
                <a16:creationId xmlns:a16="http://schemas.microsoft.com/office/drawing/2014/main" id="{B5276205-D918-E0D3-9634-F791F7AA41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927" y="1790700"/>
            <a:ext cx="3711330" cy="2470788"/>
          </a:xfrm>
          <a:prstGeom prst="rect">
            <a:avLst/>
          </a:prstGeom>
          <a:ln w="19050">
            <a:solidFill>
              <a:srgbClr val="6A9E4A"/>
            </a:solidFill>
          </a:ln>
        </p:spPr>
      </p:pic>
      <p:sp>
        <p:nvSpPr>
          <p:cNvPr id="5" name="TextBox 4">
            <a:extLst>
              <a:ext uri="{FF2B5EF4-FFF2-40B4-BE49-F238E27FC236}">
                <a16:creationId xmlns:a16="http://schemas.microsoft.com/office/drawing/2014/main" id="{E9AA2379-921E-EBEC-6079-8D42E2438F3C}"/>
              </a:ext>
            </a:extLst>
          </p:cNvPr>
          <p:cNvSpPr txBox="1"/>
          <p:nvPr/>
        </p:nvSpPr>
        <p:spPr>
          <a:xfrm>
            <a:off x="251925" y="4261488"/>
            <a:ext cx="3711330" cy="501012"/>
          </a:xfrm>
          <a:prstGeom prst="rect">
            <a:avLst/>
          </a:prstGeom>
          <a:solidFill>
            <a:srgbClr val="6A9E4A"/>
          </a:solidFill>
          <a:ln w="38100">
            <a:solidFill>
              <a:srgbClr val="71A84F"/>
            </a:solidFill>
          </a:ln>
        </p:spPr>
        <p:txBody>
          <a:bodyPr wrap="square" lIns="457200" tIns="118872" rIns="457200" bIns="118872" rtlCol="0" anchor="ctr" anchorCtr="0">
            <a:noAutofit/>
          </a:bodyPr>
          <a:lstStyle/>
          <a:p>
            <a:pPr algn="ctr">
              <a:spcAft>
                <a:spcPts val="600"/>
              </a:spcAft>
            </a:pPr>
            <a:r>
              <a:rPr lang="en-US" b="1" dirty="0">
                <a:solidFill>
                  <a:srgbClr val="FFFFF0"/>
                </a:solidFill>
                <a:latin typeface="Aptos" panose="020B0004020202020204" pitchFamily="34" charset="0"/>
              </a:rPr>
              <a:t>Cherry Street</a:t>
            </a:r>
            <a:endParaRPr lang="en-US" dirty="0">
              <a:solidFill>
                <a:srgbClr val="FFFFF0"/>
              </a:solidFill>
              <a:latin typeface="Aptos" panose="020B0004020202020204" pitchFamily="34" charset="0"/>
            </a:endParaRPr>
          </a:p>
        </p:txBody>
      </p:sp>
      <p:pic>
        <p:nvPicPr>
          <p:cNvPr id="7" name="Picture 6" descr="A row of connected modern-traditional style houses">
            <a:extLst>
              <a:ext uri="{FF2B5EF4-FFF2-40B4-BE49-F238E27FC236}">
                <a16:creationId xmlns:a16="http://schemas.microsoft.com/office/drawing/2014/main" id="{1E49BA15-B1F1-1393-3E13-2F5A75C8BA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0336" y="1790700"/>
            <a:ext cx="3711330" cy="2472971"/>
          </a:xfrm>
          <a:prstGeom prst="rect">
            <a:avLst/>
          </a:prstGeom>
          <a:ln w="19050">
            <a:solidFill>
              <a:srgbClr val="CD7820"/>
            </a:solidFill>
          </a:ln>
        </p:spPr>
      </p:pic>
      <p:sp>
        <p:nvSpPr>
          <p:cNvPr id="8" name="TextBox 7">
            <a:extLst>
              <a:ext uri="{FF2B5EF4-FFF2-40B4-BE49-F238E27FC236}">
                <a16:creationId xmlns:a16="http://schemas.microsoft.com/office/drawing/2014/main" id="{6010A4E5-434A-78CD-1C7B-035F81DACA93}"/>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b="1" dirty="0">
                <a:solidFill>
                  <a:srgbClr val="FFFFF0"/>
                </a:solidFill>
                <a:latin typeface="Aptos" panose="020B0004020202020204" pitchFamily="34" charset="0"/>
              </a:rPr>
              <a:t>Alta Madrone</a:t>
            </a:r>
            <a:endParaRPr lang="en-US" dirty="0">
              <a:solidFill>
                <a:srgbClr val="FFFFF0"/>
              </a:solidFill>
              <a:latin typeface="Aptos" panose="020B0004020202020204" pitchFamily="34" charset="0"/>
            </a:endParaRPr>
          </a:p>
        </p:txBody>
      </p:sp>
      <p:pic>
        <p:nvPicPr>
          <p:cNvPr id="11" name="Picture 10" descr="An aerial shot of a long row of four-story apartments">
            <a:extLst>
              <a:ext uri="{FF2B5EF4-FFF2-40B4-BE49-F238E27FC236}">
                <a16:creationId xmlns:a16="http://schemas.microsoft.com/office/drawing/2014/main" id="{BF382D7C-4E29-E77A-07C1-1FB8C7D73C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28745" y="1788786"/>
            <a:ext cx="3711330" cy="2472971"/>
          </a:xfrm>
          <a:prstGeom prst="rect">
            <a:avLst/>
          </a:prstGeom>
          <a:ln w="19050">
            <a:solidFill>
              <a:srgbClr val="1174A9"/>
            </a:solidFill>
          </a:ln>
        </p:spPr>
      </p:pic>
      <p:sp>
        <p:nvSpPr>
          <p:cNvPr id="12" name="TextBox 11">
            <a:extLst>
              <a:ext uri="{FF2B5EF4-FFF2-40B4-BE49-F238E27FC236}">
                <a16:creationId xmlns:a16="http://schemas.microsoft.com/office/drawing/2014/main" id="{BEB676F0-7D53-5455-C3F4-F91E24699FCA}"/>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b="1" dirty="0">
                <a:solidFill>
                  <a:srgbClr val="FFFFF0"/>
                </a:solidFill>
                <a:latin typeface="Aptos" panose="020B0004020202020204" pitchFamily="34" charset="0"/>
              </a:rPr>
              <a:t>The Union Flats</a:t>
            </a:r>
            <a:endParaRPr lang="en-US" dirty="0">
              <a:solidFill>
                <a:srgbClr val="FFFFF0"/>
              </a:solidFill>
              <a:latin typeface="Aptos" panose="020B0004020202020204" pitchFamily="34" charset="0"/>
            </a:endParaRPr>
          </a:p>
        </p:txBody>
      </p:sp>
      <p:cxnSp>
        <p:nvCxnSpPr>
          <p:cNvPr id="20" name="Straight Connector 19">
            <a:extLst>
              <a:ext uri="{FF2B5EF4-FFF2-40B4-BE49-F238E27FC236}">
                <a16:creationId xmlns:a16="http://schemas.microsoft.com/office/drawing/2014/main" id="{1514355C-BC30-CA82-FCA6-54F25B8E4E07}"/>
              </a:ext>
              <a:ext uri="{C183D7F6-B498-43B3-948B-1728B52AA6E4}">
                <adec:decorative xmlns:adec="http://schemas.microsoft.com/office/drawing/2017/decorative" val="1"/>
              </a:ext>
            </a:extLst>
          </p:cNvPr>
          <p:cNvCxnSpPr/>
          <p:nvPr/>
        </p:nvCxnSpPr>
        <p:spPr>
          <a:xfrm>
            <a:off x="251925" y="5043055"/>
            <a:ext cx="11686930" cy="0"/>
          </a:xfrm>
          <a:prstGeom prst="line">
            <a:avLst/>
          </a:prstGeom>
          <a:ln w="38100">
            <a:solidFill>
              <a:srgbClr val="062F8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272C24-EDEC-3631-FA74-36FEBA118E01}"/>
              </a:ext>
            </a:extLst>
          </p:cNvPr>
          <p:cNvSpPr txBox="1"/>
          <p:nvPr/>
        </p:nvSpPr>
        <p:spPr>
          <a:xfrm>
            <a:off x="251925" y="5338399"/>
            <a:ext cx="4591008" cy="1200329"/>
          </a:xfrm>
          <a:prstGeom prst="rect">
            <a:avLst/>
          </a:prstGeom>
          <a:noFill/>
        </p:spPr>
        <p:txBody>
          <a:bodyPr wrap="square" rtlCol="0">
            <a:spAutoFit/>
          </a:bodyPr>
          <a:lstStyle/>
          <a:p>
            <a:r>
              <a:rPr lang="en-US" sz="2400" dirty="0">
                <a:solidFill>
                  <a:srgbClr val="062F87"/>
                </a:solidFill>
                <a:latin typeface="Aptos" panose="020B0004020202020204" pitchFamily="34" charset="0"/>
              </a:rPr>
              <a:t>Match the number of homes per acre (DU/A) to the image you think it corresponds to.</a:t>
            </a:r>
          </a:p>
        </p:txBody>
      </p:sp>
      <p:sp>
        <p:nvSpPr>
          <p:cNvPr id="18" name="TextBox 17">
            <a:extLst>
              <a:ext uri="{FF2B5EF4-FFF2-40B4-BE49-F238E27FC236}">
                <a16:creationId xmlns:a16="http://schemas.microsoft.com/office/drawing/2014/main" id="{AE9FAE23-D181-581D-958A-648EEC811D1A}"/>
              </a:ext>
            </a:extLst>
          </p:cNvPr>
          <p:cNvSpPr txBox="1"/>
          <p:nvPr/>
        </p:nvSpPr>
        <p:spPr>
          <a:xfrm>
            <a:off x="5533134"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122</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25" name="TextBox 24">
            <a:extLst>
              <a:ext uri="{FF2B5EF4-FFF2-40B4-BE49-F238E27FC236}">
                <a16:creationId xmlns:a16="http://schemas.microsoft.com/office/drawing/2014/main" id="{B0710A3B-1742-8724-15B2-79902306D545}"/>
              </a:ext>
            </a:extLst>
          </p:cNvPr>
          <p:cNvSpPr txBox="1"/>
          <p:nvPr/>
        </p:nvSpPr>
        <p:spPr>
          <a:xfrm>
            <a:off x="7331922"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72</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24" name="TextBox 23">
            <a:extLst>
              <a:ext uri="{FF2B5EF4-FFF2-40B4-BE49-F238E27FC236}">
                <a16:creationId xmlns:a16="http://schemas.microsoft.com/office/drawing/2014/main" id="{3029AD13-7CDD-0EAE-5CC2-1B584E2A0D07}"/>
              </a:ext>
            </a:extLst>
          </p:cNvPr>
          <p:cNvSpPr txBox="1"/>
          <p:nvPr/>
        </p:nvSpPr>
        <p:spPr>
          <a:xfrm>
            <a:off x="9130711"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23</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424231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lstStyle/>
          <a:p>
            <a:r>
              <a:rPr lang="en-US" dirty="0">
                <a:solidFill>
                  <a:srgbClr val="062F87"/>
                </a:solidFill>
              </a:rPr>
              <a:t>Guess the Density! #1 Answers</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4" name="Picture 3" descr="A large white house with a driveway">
            <a:extLst>
              <a:ext uri="{FF2B5EF4-FFF2-40B4-BE49-F238E27FC236}">
                <a16:creationId xmlns:a16="http://schemas.microsoft.com/office/drawing/2014/main" id="{2ACCE83E-1F44-4C05-F7A3-712C7071B0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927" y="1790700"/>
            <a:ext cx="3711330" cy="2470788"/>
          </a:xfrm>
          <a:prstGeom prst="rect">
            <a:avLst/>
          </a:prstGeom>
          <a:ln w="19050">
            <a:solidFill>
              <a:srgbClr val="71A84F"/>
            </a:solidFill>
          </a:ln>
        </p:spPr>
      </p:pic>
      <p:sp>
        <p:nvSpPr>
          <p:cNvPr id="10" name="TextBox 9">
            <a:extLst>
              <a:ext uri="{FF2B5EF4-FFF2-40B4-BE49-F238E27FC236}">
                <a16:creationId xmlns:a16="http://schemas.microsoft.com/office/drawing/2014/main" id="{A76EF011-3FBC-9AF5-BC4B-7B3DAB4F0344}"/>
              </a:ext>
            </a:extLst>
          </p:cNvPr>
          <p:cNvSpPr txBox="1"/>
          <p:nvPr/>
        </p:nvSpPr>
        <p:spPr>
          <a:xfrm>
            <a:off x="251925" y="4261488"/>
            <a:ext cx="3711330" cy="501012"/>
          </a:xfrm>
          <a:prstGeom prst="rect">
            <a:avLst/>
          </a:prstGeom>
          <a:solidFill>
            <a:srgbClr val="6A9E4A"/>
          </a:solidFill>
          <a:ln w="38100">
            <a:solidFill>
              <a:srgbClr val="71A84F"/>
            </a:solidFill>
          </a:ln>
        </p:spPr>
        <p:txBody>
          <a:bodyPr wrap="square" lIns="457200" tIns="118872" rIns="457200" bIns="118872" rtlCol="0" anchor="ctr" anchorCtr="0">
            <a:noAutofit/>
          </a:bodyPr>
          <a:lstStyle/>
          <a:p>
            <a:pPr algn="ctr">
              <a:spcAft>
                <a:spcPts val="600"/>
              </a:spcAft>
            </a:pPr>
            <a:r>
              <a:rPr lang="en-US" b="1" dirty="0">
                <a:solidFill>
                  <a:srgbClr val="FFFFF0"/>
                </a:solidFill>
                <a:latin typeface="Aptos" panose="020B0004020202020204" pitchFamily="34" charset="0"/>
              </a:rPr>
              <a:t>Cherry Street</a:t>
            </a:r>
            <a:endParaRPr lang="en-US" dirty="0">
              <a:solidFill>
                <a:srgbClr val="FFFFF0"/>
              </a:solidFill>
              <a:latin typeface="Aptos" panose="020B0004020202020204" pitchFamily="34" charset="0"/>
            </a:endParaRPr>
          </a:p>
        </p:txBody>
      </p:sp>
      <p:sp>
        <p:nvSpPr>
          <p:cNvPr id="18" name="TextBox 17">
            <a:extLst>
              <a:ext uri="{FF2B5EF4-FFF2-40B4-BE49-F238E27FC236}">
                <a16:creationId xmlns:a16="http://schemas.microsoft.com/office/drawing/2014/main" id="{AE9FAE23-D181-581D-958A-648EEC811D1A}"/>
              </a:ext>
            </a:extLst>
          </p:cNvPr>
          <p:cNvSpPr txBox="1"/>
          <p:nvPr/>
        </p:nvSpPr>
        <p:spPr>
          <a:xfrm>
            <a:off x="250704" y="4762500"/>
            <a:ext cx="3711331" cy="738664"/>
          </a:xfrm>
          <a:prstGeom prst="rect">
            <a:avLst/>
          </a:prstGeom>
          <a:noFill/>
          <a:ln w="38100">
            <a:solidFill>
              <a:srgbClr val="71A84F"/>
            </a:solidFill>
          </a:ln>
        </p:spPr>
        <p:txBody>
          <a:bodyPr wrap="square" tIns="91440" bIns="91440" rtlCol="0" anchor="ctr" anchorCtr="0">
            <a:spAutoFit/>
          </a:bodyPr>
          <a:lstStyle/>
          <a:p>
            <a:pPr algn="ctr"/>
            <a:r>
              <a:rPr lang="en-US" sz="3600" b="1" dirty="0">
                <a:solidFill>
                  <a:schemeClr val="accent6">
                    <a:lumMod val="50000"/>
                  </a:schemeClr>
                </a:solidFill>
                <a:latin typeface="Aptos" panose="020B0004020202020204" pitchFamily="34" charset="0"/>
              </a:rPr>
              <a:t>122 </a:t>
            </a:r>
            <a:r>
              <a:rPr lang="en-US" sz="2400" dirty="0">
                <a:solidFill>
                  <a:schemeClr val="accent6">
                    <a:lumMod val="50000"/>
                  </a:schemeClr>
                </a:solidFill>
                <a:latin typeface="Aptos" panose="020B0004020202020204" pitchFamily="34" charset="0"/>
              </a:rPr>
              <a:t>DU/A</a:t>
            </a:r>
          </a:p>
        </p:txBody>
      </p:sp>
      <p:pic>
        <p:nvPicPr>
          <p:cNvPr id="9" name="Picture 8" descr="A row of connected modern-traditional style houses">
            <a:extLst>
              <a:ext uri="{FF2B5EF4-FFF2-40B4-BE49-F238E27FC236}">
                <a16:creationId xmlns:a16="http://schemas.microsoft.com/office/drawing/2014/main" id="{65B32F0B-D955-7A73-F944-DC18E99BDF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0336" y="1790700"/>
            <a:ext cx="3711330" cy="2472971"/>
          </a:xfrm>
          <a:prstGeom prst="rect">
            <a:avLst/>
          </a:prstGeom>
          <a:ln w="19050">
            <a:solidFill>
              <a:srgbClr val="CD7820"/>
            </a:solidFill>
          </a:ln>
        </p:spPr>
      </p:pic>
      <p:sp>
        <p:nvSpPr>
          <p:cNvPr id="16" name="TextBox 15">
            <a:extLst>
              <a:ext uri="{FF2B5EF4-FFF2-40B4-BE49-F238E27FC236}">
                <a16:creationId xmlns:a16="http://schemas.microsoft.com/office/drawing/2014/main" id="{C471213A-D766-D911-EE30-323B85938F1D}"/>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b="1" dirty="0">
                <a:solidFill>
                  <a:srgbClr val="FFFFF0"/>
                </a:solidFill>
                <a:latin typeface="Aptos" panose="020B0004020202020204" pitchFamily="34" charset="0"/>
              </a:rPr>
              <a:t>Alta Madrone</a:t>
            </a:r>
            <a:endParaRPr lang="en-US" dirty="0">
              <a:solidFill>
                <a:srgbClr val="FFFFF0"/>
              </a:solidFill>
              <a:latin typeface="Aptos" panose="020B0004020202020204" pitchFamily="34" charset="0"/>
            </a:endParaRPr>
          </a:p>
        </p:txBody>
      </p:sp>
      <p:sp>
        <p:nvSpPr>
          <p:cNvPr id="3" name="TextBox 2">
            <a:extLst>
              <a:ext uri="{FF2B5EF4-FFF2-40B4-BE49-F238E27FC236}">
                <a16:creationId xmlns:a16="http://schemas.microsoft.com/office/drawing/2014/main" id="{7232BA26-17D6-1612-2E1E-2171067C802B}"/>
              </a:ext>
            </a:extLst>
          </p:cNvPr>
          <p:cNvSpPr txBox="1"/>
          <p:nvPr/>
        </p:nvSpPr>
        <p:spPr>
          <a:xfrm>
            <a:off x="4239608" y="4762500"/>
            <a:ext cx="3711331" cy="738664"/>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latin typeface="Aptos" panose="020B0004020202020204" pitchFamily="34" charset="0"/>
              </a:rPr>
              <a:t>23 </a:t>
            </a:r>
            <a:r>
              <a:rPr lang="en-US" sz="2400" dirty="0">
                <a:solidFill>
                  <a:schemeClr val="accent2">
                    <a:lumMod val="50000"/>
                  </a:schemeClr>
                </a:solidFill>
                <a:latin typeface="Aptos" panose="020B0004020202020204" pitchFamily="34" charset="0"/>
              </a:rPr>
              <a:t>DU/A</a:t>
            </a:r>
          </a:p>
        </p:txBody>
      </p:sp>
      <p:pic>
        <p:nvPicPr>
          <p:cNvPr id="6" name="Picture 5" descr="An aerial shot of a long row of four-story apartments">
            <a:extLst>
              <a:ext uri="{FF2B5EF4-FFF2-40B4-BE49-F238E27FC236}">
                <a16:creationId xmlns:a16="http://schemas.microsoft.com/office/drawing/2014/main" id="{E8525BD9-4CD1-EDF7-E304-DDF5BB3D22C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28745" y="1788786"/>
            <a:ext cx="3711330" cy="2472971"/>
          </a:xfrm>
          <a:prstGeom prst="rect">
            <a:avLst/>
          </a:prstGeom>
          <a:ln w="19050">
            <a:solidFill>
              <a:srgbClr val="1174A9"/>
            </a:solidFill>
          </a:ln>
        </p:spPr>
      </p:pic>
      <p:sp>
        <p:nvSpPr>
          <p:cNvPr id="17" name="TextBox 16">
            <a:extLst>
              <a:ext uri="{FF2B5EF4-FFF2-40B4-BE49-F238E27FC236}">
                <a16:creationId xmlns:a16="http://schemas.microsoft.com/office/drawing/2014/main" id="{30C45C2D-8DA3-A443-3334-0A2C8D8A608F}"/>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b="1" dirty="0">
                <a:solidFill>
                  <a:srgbClr val="FFFFF0"/>
                </a:solidFill>
                <a:latin typeface="Aptos" panose="020B0004020202020204" pitchFamily="34" charset="0"/>
              </a:rPr>
              <a:t>The Union Flats</a:t>
            </a:r>
            <a:endParaRPr lang="en-US" dirty="0">
              <a:solidFill>
                <a:srgbClr val="FFFFF0"/>
              </a:solidFill>
              <a:latin typeface="Aptos" panose="020B0004020202020204" pitchFamily="34" charset="0"/>
            </a:endParaRPr>
          </a:p>
        </p:txBody>
      </p:sp>
      <p:sp>
        <p:nvSpPr>
          <p:cNvPr id="5" name="TextBox 4">
            <a:extLst>
              <a:ext uri="{FF2B5EF4-FFF2-40B4-BE49-F238E27FC236}">
                <a16:creationId xmlns:a16="http://schemas.microsoft.com/office/drawing/2014/main" id="{BB862E18-392B-5BEA-AA6D-71A78D9F510A}"/>
              </a:ext>
            </a:extLst>
          </p:cNvPr>
          <p:cNvSpPr txBox="1"/>
          <p:nvPr/>
        </p:nvSpPr>
        <p:spPr>
          <a:xfrm>
            <a:off x="8227524" y="4762500"/>
            <a:ext cx="3711331" cy="738664"/>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72 </a:t>
            </a: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4087751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228600" rIns="914400">
            <a:normAutofit/>
          </a:bodyPr>
          <a:lstStyle/>
          <a:p>
            <a:pPr>
              <a:spcBef>
                <a:spcPts val="0"/>
              </a:spcBef>
            </a:pPr>
            <a:r>
              <a:rPr lang="en-US" sz="3200" b="1" i="1" u="none" strike="noStrike" dirty="0">
                <a:solidFill>
                  <a:srgbClr val="083763"/>
                </a:solidFill>
                <a:effectLst/>
                <a:latin typeface="Bookman Old Style"/>
              </a:rPr>
              <a:t>Doesn’t a higher number mean </a:t>
            </a:r>
            <a:br>
              <a:rPr lang="en-US" sz="3200" i="1" dirty="0">
                <a:solidFill>
                  <a:srgbClr val="083763"/>
                </a:solidFill>
                <a:latin typeface="Bookman Old Style"/>
              </a:rPr>
            </a:br>
            <a:r>
              <a:rPr lang="en-US" sz="3200" b="1" i="1" u="none" strike="noStrike" dirty="0">
                <a:solidFill>
                  <a:srgbClr val="083763"/>
                </a:solidFill>
                <a:effectLst/>
                <a:latin typeface="Bookman Old Style"/>
              </a:rPr>
              <a:t>a bigger building?</a:t>
            </a:r>
            <a:endParaRPr lang="en-US" sz="3200" i="1" dirty="0">
              <a:solidFill>
                <a:srgbClr val="062F87"/>
              </a:solidFill>
              <a:latin typeface="Bookman Old Style"/>
            </a:endParaRP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sp>
        <p:nvSpPr>
          <p:cNvPr id="4" name="TextBox 3">
            <a:extLst>
              <a:ext uri="{FF2B5EF4-FFF2-40B4-BE49-F238E27FC236}">
                <a16:creationId xmlns:a16="http://schemas.microsoft.com/office/drawing/2014/main" id="{0F53B35B-C53D-F857-4E13-1341FB61BFC7}"/>
              </a:ext>
            </a:extLst>
          </p:cNvPr>
          <p:cNvSpPr txBox="1"/>
          <p:nvPr/>
        </p:nvSpPr>
        <p:spPr>
          <a:xfrm>
            <a:off x="251927" y="1718268"/>
            <a:ext cx="7538286" cy="5757795"/>
          </a:xfrm>
          <a:prstGeom prst="rect">
            <a:avLst/>
          </a:prstGeom>
          <a:noFill/>
        </p:spPr>
        <p:txBody>
          <a:bodyPr wrap="square" rtlCol="0">
            <a:spAutoFit/>
          </a:bodyPr>
          <a:lstStyle/>
          <a:p>
            <a:pPr rtl="0" fontAlgn="base">
              <a:lnSpc>
                <a:spcPts val="3100"/>
              </a:lnSpc>
              <a:spcBef>
                <a:spcPts val="1200"/>
              </a:spcBef>
              <a:spcAft>
                <a:spcPts val="0"/>
              </a:spcAft>
            </a:pPr>
            <a:r>
              <a:rPr lang="en-US" sz="2400" b="1" u="none" strike="noStrike" dirty="0">
                <a:solidFill>
                  <a:srgbClr val="002060"/>
                </a:solidFill>
                <a:effectLst/>
                <a:latin typeface="Aptos" panose="020B0004020202020204" pitchFamily="34" charset="0"/>
              </a:rPr>
              <a:t>Not always!</a:t>
            </a:r>
          </a:p>
          <a:p>
            <a:pPr marL="285750" indent="-285750" rtl="0" fontAlgn="base">
              <a:lnSpc>
                <a:spcPts val="3100"/>
              </a:lnSpc>
              <a:spcBef>
                <a:spcPts val="1200"/>
              </a:spcBef>
              <a:spcAft>
                <a:spcPts val="0"/>
              </a:spcAft>
              <a:buFont typeface="Arial" panose="020B0604020202020204" pitchFamily="34" charset="0"/>
              <a:buChar char="•"/>
            </a:pPr>
            <a:r>
              <a:rPr lang="en-US" sz="2000" u="none" strike="noStrike" dirty="0">
                <a:solidFill>
                  <a:srgbClr val="000000"/>
                </a:solidFill>
                <a:effectLst/>
                <a:latin typeface="Aptos" panose="020B0004020202020204" pitchFamily="34" charset="0"/>
              </a:rPr>
              <a:t>Density measures homes per acre, not the size of the building.</a:t>
            </a:r>
          </a:p>
          <a:p>
            <a:pPr marL="285750" indent="-285750" rtl="0" fontAlgn="base">
              <a:lnSpc>
                <a:spcPts val="3100"/>
              </a:lnSpc>
              <a:spcBef>
                <a:spcPts val="1200"/>
              </a:spcBef>
              <a:spcAft>
                <a:spcPts val="0"/>
              </a:spcAft>
              <a:buFont typeface="Arial" panose="020B0604020202020204" pitchFamily="34" charset="0"/>
              <a:buChar char="•"/>
            </a:pPr>
            <a:r>
              <a:rPr lang="en-US" sz="2000" dirty="0">
                <a:solidFill>
                  <a:srgbClr val="000000"/>
                </a:solidFill>
                <a:latin typeface="Aptos" panose="020B0004020202020204" pitchFamily="34" charset="0"/>
              </a:rPr>
              <a:t>Density doesn’t determine the character of the building – design does.</a:t>
            </a:r>
            <a:endParaRPr lang="en-US" sz="2000" u="none" strike="noStrike" dirty="0">
              <a:solidFill>
                <a:srgbClr val="000000"/>
              </a:solidFill>
              <a:effectLst/>
              <a:latin typeface="Aptos" panose="020B0004020202020204" pitchFamily="34" charset="0"/>
            </a:endParaRPr>
          </a:p>
          <a:p>
            <a:pPr marL="285750" indent="-285750" rtl="0" fontAlgn="base">
              <a:lnSpc>
                <a:spcPts val="3100"/>
              </a:lnSpc>
              <a:spcBef>
                <a:spcPts val="1200"/>
              </a:spcBef>
              <a:spcAft>
                <a:spcPts val="0"/>
              </a:spcAft>
              <a:buFont typeface="Arial" panose="020B0604020202020204" pitchFamily="34" charset="0"/>
              <a:buChar char="•"/>
            </a:pPr>
            <a:r>
              <a:rPr lang="en-US" sz="2000" dirty="0">
                <a:solidFill>
                  <a:srgbClr val="000000"/>
                </a:solidFill>
                <a:latin typeface="Aptos" panose="020B0004020202020204" pitchFamily="34" charset="0"/>
              </a:rPr>
              <a:t>How we experience density depends on many things: the size of the building, the size of the lot and how it relates to the street.</a:t>
            </a:r>
          </a:p>
          <a:p>
            <a:pPr marL="285750" indent="-285750" rtl="0" fontAlgn="base">
              <a:lnSpc>
                <a:spcPts val="3100"/>
              </a:lnSpc>
              <a:spcBef>
                <a:spcPts val="1200"/>
              </a:spcBef>
              <a:spcAft>
                <a:spcPts val="0"/>
              </a:spcAft>
              <a:buFont typeface="Arial" panose="020B0604020202020204" pitchFamily="34" charset="0"/>
              <a:buChar char="•"/>
            </a:pPr>
            <a:r>
              <a:rPr lang="en-US" sz="2000" dirty="0">
                <a:solidFill>
                  <a:srgbClr val="000000"/>
                </a:solidFill>
                <a:latin typeface="Aptos" panose="020B0004020202020204" pitchFamily="34" charset="0"/>
              </a:rPr>
              <a:t>A large single-family home on a small lot might look (and actually be) just as big as multiple smaller homes on the same lot.</a:t>
            </a:r>
          </a:p>
          <a:p>
            <a:pPr marL="285750" indent="-285750" rtl="0" fontAlgn="base">
              <a:lnSpc>
                <a:spcPts val="3100"/>
              </a:lnSpc>
              <a:spcBef>
                <a:spcPts val="1200"/>
              </a:spcBef>
              <a:spcAft>
                <a:spcPts val="0"/>
              </a:spcAft>
              <a:buFont typeface="Arial" panose="020B0604020202020204" pitchFamily="34" charset="0"/>
              <a:buChar char="•"/>
            </a:pPr>
            <a:r>
              <a:rPr lang="en-US" sz="2000" dirty="0">
                <a:solidFill>
                  <a:srgbClr val="000000"/>
                </a:solidFill>
                <a:latin typeface="Aptos" panose="020B0004020202020204" pitchFamily="34" charset="0"/>
              </a:rPr>
              <a:t>Let’s look at these three examples…</a:t>
            </a:r>
          </a:p>
          <a:p>
            <a:pPr marL="285750" indent="-285750" rtl="0" fontAlgn="base">
              <a:lnSpc>
                <a:spcPts val="3100"/>
              </a:lnSpc>
              <a:spcBef>
                <a:spcPts val="1200"/>
              </a:spcBef>
              <a:spcAft>
                <a:spcPts val="0"/>
              </a:spcAft>
              <a:buFont typeface="Arial" panose="020B0604020202020204" pitchFamily="34" charset="0"/>
              <a:buChar char="•"/>
            </a:pPr>
            <a:endParaRPr lang="en-US" sz="2000" u="none" strike="noStrike" dirty="0">
              <a:solidFill>
                <a:srgbClr val="000000"/>
              </a:solidFill>
              <a:effectLst/>
              <a:latin typeface="Aptos" panose="020B0004020202020204" pitchFamily="34" charset="0"/>
            </a:endParaRPr>
          </a:p>
          <a:p>
            <a:pPr>
              <a:lnSpc>
                <a:spcPts val="3100"/>
              </a:lnSpc>
            </a:pPr>
            <a:br>
              <a:rPr lang="en-US" sz="2000" dirty="0">
                <a:effectLst/>
                <a:latin typeface="Aptos" panose="020B0004020202020204" pitchFamily="34" charset="0"/>
              </a:rPr>
            </a:br>
            <a:endParaRPr lang="en-US" sz="2000" dirty="0">
              <a:latin typeface="Aptos" panose="020B0004020202020204" pitchFamily="34" charset="0"/>
            </a:endParaRPr>
          </a:p>
        </p:txBody>
      </p:sp>
      <p:pic>
        <p:nvPicPr>
          <p:cNvPr id="5" name="Picture 4" descr="An illustration showing a single family home with a yard and driveway">
            <a:extLst>
              <a:ext uri="{FF2B5EF4-FFF2-40B4-BE49-F238E27FC236}">
                <a16:creationId xmlns:a16="http://schemas.microsoft.com/office/drawing/2014/main" id="{FF72F0EF-42C1-A024-0BA9-E8E6067758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2531" y="1578721"/>
            <a:ext cx="2500979" cy="2547019"/>
          </a:xfrm>
          <a:prstGeom prst="rect">
            <a:avLst/>
          </a:prstGeom>
        </p:spPr>
      </p:pic>
      <p:pic>
        <p:nvPicPr>
          <p:cNvPr id="6" name="Picture 5" descr="An illustration showing several smaller homes with a shared driveway">
            <a:extLst>
              <a:ext uri="{FF2B5EF4-FFF2-40B4-BE49-F238E27FC236}">
                <a16:creationId xmlns:a16="http://schemas.microsoft.com/office/drawing/2014/main" id="{E6D94F0F-64A8-C441-ABB0-09F02092C1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10"/>
          <a:stretch/>
        </p:blipFill>
        <p:spPr>
          <a:xfrm>
            <a:off x="8642531" y="3801678"/>
            <a:ext cx="2520274" cy="2684411"/>
          </a:xfrm>
          <a:prstGeom prst="rect">
            <a:avLst/>
          </a:prstGeom>
        </p:spPr>
      </p:pic>
    </p:spTree>
    <p:extLst>
      <p:ext uri="{BB962C8B-B14F-4D97-AF65-F5344CB8AC3E}">
        <p14:creationId xmlns:p14="http://schemas.microsoft.com/office/powerpoint/2010/main" val="182211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6A9E4A"/>
          </a:solidFill>
        </p:spPr>
        <p:txBody>
          <a:bodyPr lIns="548640"/>
          <a:lstStyle/>
          <a:p>
            <a:r>
              <a:rPr lang="en-US" dirty="0"/>
              <a:t>Cherry Street</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4" name="Picture 3" descr="A white house with a driveway and a tree&#10;">
            <a:extLst>
              <a:ext uri="{FF2B5EF4-FFF2-40B4-BE49-F238E27FC236}">
                <a16:creationId xmlns:a16="http://schemas.microsoft.com/office/drawing/2014/main" id="{2ACCE83E-1F44-4C05-F7A3-712C7071B0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927" y="1938183"/>
            <a:ext cx="6614610" cy="4403623"/>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7107816" y="1962583"/>
            <a:ext cx="1482731" cy="1325562"/>
          </a:xfrm>
          <a:prstGeom prst="rect">
            <a:avLst/>
          </a:prstGeom>
          <a:noFill/>
          <a:ln w="38100">
            <a:solidFill>
              <a:srgbClr val="71A84F"/>
            </a:solidFill>
          </a:ln>
        </p:spPr>
        <p:txBody>
          <a:bodyPr wrap="square" tIns="91440" bIns="91440" rtlCol="0" anchor="ctr" anchorCtr="0">
            <a:noAutofit/>
          </a:bodyPr>
          <a:lstStyle/>
          <a:p>
            <a:pPr algn="ctr"/>
            <a:r>
              <a:rPr lang="en-US" sz="3600" b="1" dirty="0">
                <a:solidFill>
                  <a:schemeClr val="accent6">
                    <a:lumMod val="50000"/>
                  </a:schemeClr>
                </a:solidFill>
                <a:latin typeface="Aptos" panose="020B0004020202020204" pitchFamily="34" charset="0"/>
              </a:rPr>
              <a:t>122</a:t>
            </a:r>
            <a:br>
              <a:rPr lang="en-US" b="1" dirty="0">
                <a:solidFill>
                  <a:schemeClr val="accent6">
                    <a:lumMod val="50000"/>
                  </a:schemeClr>
                </a:solidFill>
                <a:latin typeface="Aptos" panose="020B0004020202020204" pitchFamily="34" charset="0"/>
              </a:rPr>
            </a:br>
            <a:r>
              <a:rPr lang="en-US" sz="1600" dirty="0">
                <a:solidFill>
                  <a:schemeClr val="accent6">
                    <a:lumMod val="50000"/>
                  </a:schemeClr>
                </a:solidFill>
                <a:latin typeface="Aptos" panose="020B0004020202020204" pitchFamily="34" charset="0"/>
              </a:rPr>
              <a:t>Homes per Acre (DU/A)</a:t>
            </a:r>
          </a:p>
        </p:txBody>
      </p:sp>
      <p:sp>
        <p:nvSpPr>
          <p:cNvPr id="5" name="TextBox 4" descr="An aerial view of a mixed-density neighborhood close to downtown, with Cherry Street marked">
            <a:extLst>
              <a:ext uri="{FF2B5EF4-FFF2-40B4-BE49-F238E27FC236}">
                <a16:creationId xmlns:a16="http://schemas.microsoft.com/office/drawing/2014/main" id="{30D64B63-B620-C9DE-4142-4BB04326EF65}"/>
              </a:ext>
            </a:extLst>
          </p:cNvPr>
          <p:cNvSpPr txBox="1"/>
          <p:nvPr/>
        </p:nvSpPr>
        <p:spPr>
          <a:xfrm>
            <a:off x="8722896" y="1962582"/>
            <a:ext cx="3192296" cy="1554272"/>
          </a:xfrm>
          <a:prstGeom prst="rect">
            <a:avLst/>
          </a:prstGeom>
          <a:noFill/>
        </p:spPr>
        <p:txBody>
          <a:bodyPr wrap="square" rtlCol="0">
            <a:spAutoFit/>
          </a:bodyPr>
          <a:lstStyle/>
          <a:p>
            <a:pPr>
              <a:spcAft>
                <a:spcPts val="600"/>
              </a:spcAft>
            </a:pPr>
            <a:r>
              <a:rPr lang="en-US" sz="1600" dirty="0">
                <a:latin typeface="Aptos" panose="020B0004020202020204" pitchFamily="34" charset="0"/>
              </a:rPr>
              <a:t>6 homes on a 0.05-acre lot</a:t>
            </a:r>
          </a:p>
          <a:p>
            <a:pPr>
              <a:spcAft>
                <a:spcPts val="600"/>
              </a:spcAft>
            </a:pPr>
            <a:r>
              <a:rPr lang="en-US" sz="1600" dirty="0">
                <a:latin typeface="Aptos" panose="020B0004020202020204" pitchFamily="34" charset="0"/>
              </a:rPr>
              <a:t>Market-rate</a:t>
            </a:r>
          </a:p>
          <a:p>
            <a:pPr>
              <a:spcAft>
                <a:spcPts val="600"/>
              </a:spcAft>
            </a:pPr>
            <a:r>
              <a:rPr lang="en-US" sz="1600" dirty="0">
                <a:latin typeface="Aptos" panose="020B0004020202020204" pitchFamily="34" charset="0"/>
              </a:rPr>
              <a:t>Built in 1920</a:t>
            </a:r>
          </a:p>
          <a:p>
            <a:pPr>
              <a:spcAft>
                <a:spcPts val="600"/>
              </a:spcAft>
            </a:pPr>
            <a:r>
              <a:rPr lang="en-US" sz="1600" dirty="0">
                <a:latin typeface="Aptos" panose="020B0004020202020204" pitchFamily="34" charset="0"/>
              </a:rPr>
              <a:t>In a mixed-density neighborhood close to downtown</a:t>
            </a:r>
          </a:p>
        </p:txBody>
      </p:sp>
      <p:pic>
        <p:nvPicPr>
          <p:cNvPr id="38" name="Picture 37" descr="An aerial view of a city&#10;">
            <a:extLst>
              <a:ext uri="{FF2B5EF4-FFF2-40B4-BE49-F238E27FC236}">
                <a16:creationId xmlns:a16="http://schemas.microsoft.com/office/drawing/2014/main" id="{917F0805-C4A5-C35E-EE89-CEC2101A00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814" y="3941905"/>
            <a:ext cx="4807376" cy="2371639"/>
          </a:xfrm>
          <a:prstGeom prst="rect">
            <a:avLst/>
          </a:prstGeom>
        </p:spPr>
      </p:pic>
      <p:cxnSp>
        <p:nvCxnSpPr>
          <p:cNvPr id="25" name="Elbow Connector 24">
            <a:extLst>
              <a:ext uri="{FF2B5EF4-FFF2-40B4-BE49-F238E27FC236}">
                <a16:creationId xmlns:a16="http://schemas.microsoft.com/office/drawing/2014/main" id="{C88339E2-CD5C-4ADB-4C8D-C28452EFA432}"/>
              </a:ext>
              <a:ext uri="{C183D7F6-B498-43B3-948B-1728B52AA6E4}">
                <adec:decorative xmlns:adec="http://schemas.microsoft.com/office/drawing/2017/decorative" val="1"/>
              </a:ext>
            </a:extLst>
          </p:cNvPr>
          <p:cNvCxnSpPr>
            <a:cxnSpLocks/>
            <a:stCxn id="3" idx="2"/>
            <a:endCxn id="8" idx="0"/>
          </p:cNvCxnSpPr>
          <p:nvPr/>
        </p:nvCxnSpPr>
        <p:spPr>
          <a:xfrm rot="16200000" flipH="1">
            <a:off x="7847265" y="3290062"/>
            <a:ext cx="1516011" cy="1512176"/>
          </a:xfrm>
          <a:prstGeom prst="bentConnector3">
            <a:avLst>
              <a:gd name="adj1" fmla="val 28394"/>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06CCF23F-A2FB-DB16-CE18-262C833E6DF6}"/>
              </a:ext>
              <a:ext uri="{C183D7F6-B498-43B3-948B-1728B52AA6E4}">
                <adec:decorative xmlns:adec="http://schemas.microsoft.com/office/drawing/2017/decorative" val="1"/>
              </a:ext>
            </a:extLst>
          </p:cNvPr>
          <p:cNvCxnSpPr>
            <a:cxnSpLocks/>
            <a:stCxn id="3" idx="2"/>
            <a:endCxn id="8" idx="0"/>
          </p:cNvCxnSpPr>
          <p:nvPr/>
        </p:nvCxnSpPr>
        <p:spPr>
          <a:xfrm rot="16200000" flipH="1">
            <a:off x="7847265" y="3290062"/>
            <a:ext cx="1516011" cy="1512176"/>
          </a:xfrm>
          <a:prstGeom prst="bentConnector3">
            <a:avLst>
              <a:gd name="adj1" fmla="val 27494"/>
            </a:avLst>
          </a:prstGeom>
          <a:ln w="34925">
            <a:solidFill>
              <a:srgbClr val="71A84F"/>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83250D0-83DC-62C3-D331-D10BC06DBBCE}"/>
              </a:ext>
              <a:ext uri="{C183D7F6-B498-43B3-948B-1728B52AA6E4}">
                <adec:decorative xmlns:adec="http://schemas.microsoft.com/office/drawing/2017/decorative" val="1"/>
              </a:ext>
            </a:extLst>
          </p:cNvPr>
          <p:cNvSpPr/>
          <p:nvPr/>
        </p:nvSpPr>
        <p:spPr>
          <a:xfrm>
            <a:off x="9240989" y="4804156"/>
            <a:ext cx="240737" cy="240737"/>
          </a:xfrm>
          <a:prstGeom prst="ellipse">
            <a:avLst/>
          </a:prstGeom>
          <a:solidFill>
            <a:srgbClr val="71A84F"/>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578196D-D869-5393-E738-F0DCE2112085}"/>
              </a:ext>
            </a:extLst>
          </p:cNvPr>
          <p:cNvSpPr txBox="1"/>
          <p:nvPr/>
        </p:nvSpPr>
        <p:spPr>
          <a:xfrm>
            <a:off x="9663548" y="6341806"/>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1141323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CD7820"/>
          </a:solidFill>
        </p:spPr>
        <p:txBody>
          <a:bodyPr lIns="548640"/>
          <a:lstStyle/>
          <a:p>
            <a:r>
              <a:rPr lang="en-US" dirty="0"/>
              <a:t>Alta Madrone</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6" name="Picture 5" descr="A row of connected modern-traditional style houses">
            <a:extLst>
              <a:ext uri="{FF2B5EF4-FFF2-40B4-BE49-F238E27FC236}">
                <a16:creationId xmlns:a16="http://schemas.microsoft.com/office/drawing/2014/main" id="{B0FC537A-BC08-C282-B7B2-AC7E20D793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809" y="1938183"/>
            <a:ext cx="4396304" cy="4374127"/>
          </a:xfrm>
          <a:prstGeom prst="rect">
            <a:avLst/>
          </a:prstGeom>
        </p:spPr>
      </p:pic>
      <p:sp>
        <p:nvSpPr>
          <p:cNvPr id="3" name="TextBox 2">
            <a:extLst>
              <a:ext uri="{FF2B5EF4-FFF2-40B4-BE49-F238E27FC236}">
                <a16:creationId xmlns:a16="http://schemas.microsoft.com/office/drawing/2014/main" id="{89554575-89C2-08BC-2EF1-E69309AFA9C0}"/>
              </a:ext>
            </a:extLst>
          </p:cNvPr>
          <p:cNvSpPr txBox="1"/>
          <p:nvPr/>
        </p:nvSpPr>
        <p:spPr>
          <a:xfrm>
            <a:off x="4921433" y="1955531"/>
            <a:ext cx="1383033" cy="1231106"/>
          </a:xfrm>
          <a:prstGeom prst="rect">
            <a:avLst/>
          </a:prstGeom>
          <a:noFill/>
          <a:ln w="38100">
            <a:solidFill>
              <a:srgbClr val="CD7820"/>
            </a:solidFill>
          </a:ln>
        </p:spPr>
        <p:txBody>
          <a:bodyPr wrap="square" tIns="91440" bIns="91440" rtlCol="0" anchor="ctr" anchorCtr="0">
            <a:spAutoFit/>
          </a:bodyPr>
          <a:lstStyle/>
          <a:p>
            <a:pPr algn="ctr"/>
            <a:r>
              <a:rPr lang="en-US" sz="3600" b="1" dirty="0">
                <a:solidFill>
                  <a:schemeClr val="accent2">
                    <a:lumMod val="50000"/>
                  </a:schemeClr>
                </a:solidFill>
              </a:rPr>
              <a:t>23 </a:t>
            </a:r>
          </a:p>
          <a:p>
            <a:pPr algn="ctr"/>
            <a:r>
              <a:rPr lang="en-US" sz="1600" dirty="0">
                <a:solidFill>
                  <a:schemeClr val="accent2">
                    <a:lumMod val="50000"/>
                  </a:schemeClr>
                </a:solidFill>
              </a:rPr>
              <a:t>Homes per Acre (DU/A)</a:t>
            </a:r>
          </a:p>
        </p:txBody>
      </p:sp>
      <p:sp>
        <p:nvSpPr>
          <p:cNvPr id="5" name="TextBox 4">
            <a:extLst>
              <a:ext uri="{FF2B5EF4-FFF2-40B4-BE49-F238E27FC236}">
                <a16:creationId xmlns:a16="http://schemas.microsoft.com/office/drawing/2014/main" id="{30D64B63-B620-C9DE-4142-4BB04326EF65}"/>
              </a:ext>
            </a:extLst>
          </p:cNvPr>
          <p:cNvSpPr txBox="1"/>
          <p:nvPr/>
        </p:nvSpPr>
        <p:spPr>
          <a:xfrm>
            <a:off x="6552786" y="1955531"/>
            <a:ext cx="5362405" cy="1308050"/>
          </a:xfrm>
          <a:prstGeom prst="rect">
            <a:avLst/>
          </a:prstGeom>
          <a:noFill/>
        </p:spPr>
        <p:txBody>
          <a:bodyPr wrap="square" rtlCol="0">
            <a:spAutoFit/>
          </a:bodyPr>
          <a:lstStyle/>
          <a:p>
            <a:pPr>
              <a:spcAft>
                <a:spcPts val="600"/>
              </a:spcAft>
            </a:pPr>
            <a:r>
              <a:rPr lang="en-US" sz="1600" dirty="0"/>
              <a:t>48 homes on a 2.1-acre lot</a:t>
            </a:r>
          </a:p>
          <a:p>
            <a:pPr>
              <a:spcAft>
                <a:spcPts val="600"/>
              </a:spcAft>
            </a:pPr>
            <a:r>
              <a:rPr lang="en-US" sz="1600" dirty="0"/>
              <a:t>100% affordable housing</a:t>
            </a:r>
          </a:p>
          <a:p>
            <a:pPr>
              <a:spcAft>
                <a:spcPts val="600"/>
              </a:spcAft>
            </a:pPr>
            <a:r>
              <a:rPr lang="en-US" sz="1600" dirty="0"/>
              <a:t>Includes community garden, playground and other amenities</a:t>
            </a:r>
          </a:p>
          <a:p>
            <a:pPr>
              <a:spcAft>
                <a:spcPts val="600"/>
              </a:spcAft>
            </a:pPr>
            <a:r>
              <a:rPr lang="en-US" sz="1600" dirty="0"/>
              <a:t>In a single-family neighborhood near schools and green space</a:t>
            </a:r>
          </a:p>
        </p:txBody>
      </p:sp>
      <p:pic>
        <p:nvPicPr>
          <p:cNvPr id="10" name="Picture 9" descr="An aerial view of a single-family neighborhood near green space with Alta Madrone marked">
            <a:extLst>
              <a:ext uri="{FF2B5EF4-FFF2-40B4-BE49-F238E27FC236}">
                <a16:creationId xmlns:a16="http://schemas.microsoft.com/office/drawing/2014/main" id="{D397E63A-8476-2760-A35B-3E513ACEDD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80979" y="3671364"/>
            <a:ext cx="6934211" cy="2630952"/>
          </a:xfrm>
          <a:prstGeom prst="rect">
            <a:avLst/>
          </a:prstGeom>
        </p:spPr>
      </p:pic>
      <p:sp>
        <p:nvSpPr>
          <p:cNvPr id="11" name="Oval 10">
            <a:extLst>
              <a:ext uri="{FF2B5EF4-FFF2-40B4-BE49-F238E27FC236}">
                <a16:creationId xmlns:a16="http://schemas.microsoft.com/office/drawing/2014/main" id="{316714C1-6970-3553-A0BD-819BC8900CD4}"/>
              </a:ext>
              <a:ext uri="{C183D7F6-B498-43B3-948B-1728B52AA6E4}">
                <adec:decorative xmlns:adec="http://schemas.microsoft.com/office/drawing/2017/decorative" val="1"/>
              </a:ext>
            </a:extLst>
          </p:cNvPr>
          <p:cNvSpPr/>
          <p:nvPr/>
        </p:nvSpPr>
        <p:spPr>
          <a:xfrm>
            <a:off x="7708148" y="5356224"/>
            <a:ext cx="240737" cy="240737"/>
          </a:xfrm>
          <a:prstGeom prst="ellipse">
            <a:avLst/>
          </a:prstGeom>
          <a:solidFill>
            <a:srgbClr val="CD7820"/>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Elbow Connector 11">
            <a:extLst>
              <a:ext uri="{FF2B5EF4-FFF2-40B4-BE49-F238E27FC236}">
                <a16:creationId xmlns:a16="http://schemas.microsoft.com/office/drawing/2014/main" id="{B125834C-154D-DF3F-6CF6-5CB8E498B32F}"/>
              </a:ext>
              <a:ext uri="{C183D7F6-B498-43B3-948B-1728B52AA6E4}">
                <adec:decorative xmlns:adec="http://schemas.microsoft.com/office/drawing/2017/decorative" val="1"/>
              </a:ext>
            </a:extLst>
          </p:cNvPr>
          <p:cNvCxnSpPr>
            <a:cxnSpLocks/>
            <a:stCxn id="3" idx="2"/>
            <a:endCxn id="11" idx="0"/>
          </p:cNvCxnSpPr>
          <p:nvPr/>
        </p:nvCxnSpPr>
        <p:spPr>
          <a:xfrm rot="16200000" flipH="1">
            <a:off x="5635940" y="3163646"/>
            <a:ext cx="2169587" cy="2215567"/>
          </a:xfrm>
          <a:prstGeom prst="bentConnector3">
            <a:avLst>
              <a:gd name="adj1" fmla="val 50000"/>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3CB8C6AB-C825-A74F-D128-360B04BD6CB6}"/>
              </a:ext>
              <a:ext uri="{C183D7F6-B498-43B3-948B-1728B52AA6E4}">
                <adec:decorative xmlns:adec="http://schemas.microsoft.com/office/drawing/2017/decorative" val="1"/>
              </a:ext>
            </a:extLst>
          </p:cNvPr>
          <p:cNvCxnSpPr>
            <a:cxnSpLocks/>
            <a:stCxn id="3" idx="2"/>
            <a:endCxn id="11" idx="0"/>
          </p:cNvCxnSpPr>
          <p:nvPr/>
        </p:nvCxnSpPr>
        <p:spPr>
          <a:xfrm rot="16200000" flipH="1">
            <a:off x="5635940" y="3163646"/>
            <a:ext cx="2169587" cy="2215567"/>
          </a:xfrm>
          <a:prstGeom prst="bentConnector3">
            <a:avLst>
              <a:gd name="adj1" fmla="val 50000"/>
            </a:avLst>
          </a:prstGeom>
          <a:ln w="34925">
            <a:solidFill>
              <a:srgbClr val="CD782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37BBF2A-6EBC-B78D-CF25-71C566F3DBAB}"/>
              </a:ext>
            </a:extLst>
          </p:cNvPr>
          <p:cNvSpPr txBox="1"/>
          <p:nvPr/>
        </p:nvSpPr>
        <p:spPr>
          <a:xfrm>
            <a:off x="9663548" y="6341806"/>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204300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1174A9"/>
          </a:solidFill>
        </p:spPr>
        <p:txBody>
          <a:bodyPr lIns="548640"/>
          <a:lstStyle/>
          <a:p>
            <a:r>
              <a:rPr lang="en-US" dirty="0"/>
              <a:t>Union Flats</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9" name="Picture 8" descr="An aerial shot of a long row of four-story apartments">
            <a:extLst>
              <a:ext uri="{FF2B5EF4-FFF2-40B4-BE49-F238E27FC236}">
                <a16:creationId xmlns:a16="http://schemas.microsoft.com/office/drawing/2014/main" id="{5CD7F319-7138-1DD5-6D6F-495A120385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1926" y="1919264"/>
            <a:ext cx="6118052" cy="4511033"/>
          </a:xfrm>
          <a:prstGeom prst="rect">
            <a:avLst/>
          </a:prstGeom>
        </p:spPr>
      </p:pic>
      <p:sp>
        <p:nvSpPr>
          <p:cNvPr id="10" name="TextBox 9">
            <a:extLst>
              <a:ext uri="{FF2B5EF4-FFF2-40B4-BE49-F238E27FC236}">
                <a16:creationId xmlns:a16="http://schemas.microsoft.com/office/drawing/2014/main" id="{DAABBECF-3448-4DFC-24F1-F69ED00F0A01}"/>
              </a:ext>
            </a:extLst>
          </p:cNvPr>
          <p:cNvSpPr txBox="1"/>
          <p:nvPr/>
        </p:nvSpPr>
        <p:spPr>
          <a:xfrm>
            <a:off x="6548444" y="1919264"/>
            <a:ext cx="1430771" cy="1231106"/>
          </a:xfrm>
          <a:prstGeom prst="rect">
            <a:avLst/>
          </a:prstGeom>
          <a:noFill/>
          <a:ln w="38100">
            <a:solidFill>
              <a:srgbClr val="1174A9"/>
            </a:solidFill>
          </a:ln>
        </p:spPr>
        <p:txBody>
          <a:bodyPr wrap="square" tIns="91440" bIns="91440" rtlCol="0" anchor="ctr" anchorCtr="0">
            <a:spAutoFit/>
          </a:bodyPr>
          <a:lstStyle/>
          <a:p>
            <a:pPr algn="ctr"/>
            <a:r>
              <a:rPr lang="en-US" sz="3600" b="1" dirty="0">
                <a:solidFill>
                  <a:srgbClr val="062F87"/>
                </a:solidFill>
                <a:latin typeface="Aptos" panose="020B0004020202020204" pitchFamily="34" charset="0"/>
              </a:rPr>
              <a:t>72 </a:t>
            </a:r>
          </a:p>
          <a:p>
            <a:pPr algn="ctr"/>
            <a:r>
              <a:rPr lang="en-US" sz="1600" dirty="0">
                <a:solidFill>
                  <a:srgbClr val="062F87"/>
                </a:solidFill>
                <a:latin typeface="Aptos" panose="020B0004020202020204" pitchFamily="34" charset="0"/>
              </a:rPr>
              <a:t>Homes per Acre (DU/A)</a:t>
            </a:r>
          </a:p>
        </p:txBody>
      </p:sp>
      <p:sp>
        <p:nvSpPr>
          <p:cNvPr id="11" name="TextBox 10">
            <a:extLst>
              <a:ext uri="{FF2B5EF4-FFF2-40B4-BE49-F238E27FC236}">
                <a16:creationId xmlns:a16="http://schemas.microsoft.com/office/drawing/2014/main" id="{37E599FF-FC91-8143-787D-88AA5AB1352A}"/>
              </a:ext>
            </a:extLst>
          </p:cNvPr>
          <p:cNvSpPr txBox="1"/>
          <p:nvPr/>
        </p:nvSpPr>
        <p:spPr>
          <a:xfrm>
            <a:off x="8157681" y="1864097"/>
            <a:ext cx="3773303" cy="1477328"/>
          </a:xfrm>
          <a:prstGeom prst="rect">
            <a:avLst/>
          </a:prstGeom>
          <a:noFill/>
        </p:spPr>
        <p:txBody>
          <a:bodyPr wrap="square" rtlCol="0">
            <a:spAutoFit/>
          </a:bodyPr>
          <a:lstStyle/>
          <a:p>
            <a:pPr>
              <a:spcAft>
                <a:spcPts val="600"/>
              </a:spcAft>
            </a:pPr>
            <a:r>
              <a:rPr lang="en-US" sz="1500" dirty="0">
                <a:latin typeface="Aptos" panose="020B0004020202020204" pitchFamily="34" charset="0"/>
              </a:rPr>
              <a:t>155 homes on a 2.14-acre lot</a:t>
            </a:r>
          </a:p>
          <a:p>
            <a:pPr>
              <a:spcAft>
                <a:spcPts val="600"/>
              </a:spcAft>
            </a:pPr>
            <a:r>
              <a:rPr lang="en-US" sz="1500" dirty="0">
                <a:latin typeface="Aptos" panose="020B0004020202020204" pitchFamily="34" charset="0"/>
              </a:rPr>
              <a:t>Affordable housing</a:t>
            </a:r>
          </a:p>
          <a:p>
            <a:pPr>
              <a:spcAft>
                <a:spcPts val="600"/>
              </a:spcAft>
            </a:pPr>
            <a:r>
              <a:rPr lang="en-US" sz="1500" dirty="0">
                <a:latin typeface="Aptos" panose="020B0004020202020204" pitchFamily="34" charset="0"/>
              </a:rPr>
              <a:t>Residential gardens and shared open space</a:t>
            </a:r>
          </a:p>
          <a:p>
            <a:pPr>
              <a:spcAft>
                <a:spcPts val="600"/>
              </a:spcAft>
            </a:pPr>
            <a:r>
              <a:rPr lang="en-US" sz="1500" dirty="0">
                <a:latin typeface="Aptos" panose="020B0004020202020204" pitchFamily="34" charset="0"/>
              </a:rPr>
              <a:t>Transit-adjacent, and near grocery stores and pharmacies</a:t>
            </a:r>
          </a:p>
        </p:txBody>
      </p:sp>
      <p:pic>
        <p:nvPicPr>
          <p:cNvPr id="4" name="Picture 3" descr="An aerial view of a neighborhood with clustered buildings, lots of open-space, parking lots, and a train line, with Union Flats indicated">
            <a:extLst>
              <a:ext uri="{FF2B5EF4-FFF2-40B4-BE49-F238E27FC236}">
                <a16:creationId xmlns:a16="http://schemas.microsoft.com/office/drawing/2014/main" id="{5260EA54-19C1-22E1-CE3C-4FD850E155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573"/>
          <a:stretch/>
        </p:blipFill>
        <p:spPr>
          <a:xfrm>
            <a:off x="6548443" y="3792290"/>
            <a:ext cx="5382541" cy="2757486"/>
          </a:xfrm>
          <a:prstGeom prst="rect">
            <a:avLst/>
          </a:prstGeom>
        </p:spPr>
      </p:pic>
      <p:sp>
        <p:nvSpPr>
          <p:cNvPr id="5" name="Oval 4">
            <a:extLst>
              <a:ext uri="{FF2B5EF4-FFF2-40B4-BE49-F238E27FC236}">
                <a16:creationId xmlns:a16="http://schemas.microsoft.com/office/drawing/2014/main" id="{E0CCFF25-61F3-8914-AF7E-6A6531D81650}"/>
              </a:ext>
              <a:ext uri="{C183D7F6-B498-43B3-948B-1728B52AA6E4}">
                <adec:decorative xmlns:adec="http://schemas.microsoft.com/office/drawing/2017/decorative" val="1"/>
              </a:ext>
            </a:extLst>
          </p:cNvPr>
          <p:cNvSpPr/>
          <p:nvPr/>
        </p:nvSpPr>
        <p:spPr>
          <a:xfrm>
            <a:off x="9450634" y="4714795"/>
            <a:ext cx="240737" cy="240737"/>
          </a:xfrm>
          <a:prstGeom prst="ellipse">
            <a:avLst/>
          </a:prstGeom>
          <a:solidFill>
            <a:srgbClr val="1174A9"/>
          </a:solidFill>
          <a:ln w="38100">
            <a:solidFill>
              <a:srgbClr val="FFFF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Elbow Connector 5">
            <a:extLst>
              <a:ext uri="{FF2B5EF4-FFF2-40B4-BE49-F238E27FC236}">
                <a16:creationId xmlns:a16="http://schemas.microsoft.com/office/drawing/2014/main" id="{D9AA44B7-760F-4117-1657-AD34E7FED879}"/>
              </a:ext>
              <a:ext uri="{C183D7F6-B498-43B3-948B-1728B52AA6E4}">
                <adec:decorative xmlns:adec="http://schemas.microsoft.com/office/drawing/2017/decorative" val="1"/>
              </a:ext>
            </a:extLst>
          </p:cNvPr>
          <p:cNvCxnSpPr>
            <a:cxnSpLocks/>
            <a:stCxn id="10" idx="2"/>
            <a:endCxn id="5" idx="0"/>
          </p:cNvCxnSpPr>
          <p:nvPr/>
        </p:nvCxnSpPr>
        <p:spPr>
          <a:xfrm rot="16200000" flipH="1">
            <a:off x="7635204" y="2778995"/>
            <a:ext cx="1564425" cy="2307173"/>
          </a:xfrm>
          <a:prstGeom prst="bentConnector3">
            <a:avLst>
              <a:gd name="adj1" fmla="val 31611"/>
            </a:avLst>
          </a:prstGeom>
          <a:ln w="98425">
            <a:solidFill>
              <a:srgbClr val="FFFFF0"/>
            </a:solidFill>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5D9ED691-85D2-52D9-98F3-0CA3D76CFF97}"/>
              </a:ext>
              <a:ext uri="{C183D7F6-B498-43B3-948B-1728B52AA6E4}">
                <adec:decorative xmlns:adec="http://schemas.microsoft.com/office/drawing/2017/decorative" val="1"/>
              </a:ext>
            </a:extLst>
          </p:cNvPr>
          <p:cNvCxnSpPr>
            <a:cxnSpLocks/>
            <a:stCxn id="10" idx="2"/>
            <a:endCxn id="5" idx="0"/>
          </p:cNvCxnSpPr>
          <p:nvPr/>
        </p:nvCxnSpPr>
        <p:spPr>
          <a:xfrm rot="16200000" flipH="1">
            <a:off x="7635204" y="2778995"/>
            <a:ext cx="1564425" cy="2307173"/>
          </a:xfrm>
          <a:prstGeom prst="bentConnector3">
            <a:avLst>
              <a:gd name="adj1" fmla="val 28984"/>
            </a:avLst>
          </a:prstGeom>
          <a:ln w="34925">
            <a:solidFill>
              <a:srgbClr val="1174A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68DB53-9B66-12D2-23FB-C2C5EF47542F}"/>
              </a:ext>
            </a:extLst>
          </p:cNvPr>
          <p:cNvSpPr txBox="1"/>
          <p:nvPr/>
        </p:nvSpPr>
        <p:spPr>
          <a:xfrm>
            <a:off x="9663548" y="6450953"/>
            <a:ext cx="2251642" cy="307777"/>
          </a:xfrm>
          <a:prstGeom prst="rect">
            <a:avLst/>
          </a:prstGeom>
          <a:noFill/>
        </p:spPr>
        <p:txBody>
          <a:bodyPr wrap="none" rtlCol="0">
            <a:spAutoFit/>
          </a:bodyPr>
          <a:lstStyle/>
          <a:p>
            <a:r>
              <a:rPr lang="en-US" sz="1400" dirty="0">
                <a:latin typeface="Aptos" panose="020B0004020202020204" pitchFamily="34" charset="0"/>
              </a:rPr>
              <a:t>Maps Data: Google © 2023</a:t>
            </a:r>
          </a:p>
        </p:txBody>
      </p:sp>
    </p:spTree>
    <p:extLst>
      <p:ext uri="{BB962C8B-B14F-4D97-AF65-F5344CB8AC3E}">
        <p14:creationId xmlns:p14="http://schemas.microsoft.com/office/powerpoint/2010/main" val="31438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6C01-FC17-A2EA-35EB-53EE22E3370B}"/>
              </a:ext>
            </a:extLst>
          </p:cNvPr>
          <p:cNvSpPr>
            <a:spLocks noGrp="1"/>
          </p:cNvSpPr>
          <p:nvPr>
            <p:ph type="title"/>
          </p:nvPr>
        </p:nvSpPr>
        <p:spPr>
          <a:solidFill>
            <a:srgbClr val="FEB446"/>
          </a:solidFill>
        </p:spPr>
        <p:txBody>
          <a:bodyPr lIns="548640"/>
          <a:lstStyle/>
          <a:p>
            <a:r>
              <a:rPr lang="en-US" dirty="0">
                <a:solidFill>
                  <a:srgbClr val="062F87"/>
                </a:solidFill>
              </a:rPr>
              <a:t>Guess the Density! #2</a:t>
            </a:r>
          </a:p>
        </p:txBody>
      </p:sp>
      <p:pic>
        <p:nvPicPr>
          <p:cNvPr id="57" name="Picture 56">
            <a:extLst>
              <a:ext uri="{FF2B5EF4-FFF2-40B4-BE49-F238E27FC236}">
                <a16:creationId xmlns:a16="http://schemas.microsoft.com/office/drawing/2014/main" id="{1D419577-B3CA-22F9-8995-FA14A93D1A89}"/>
              </a:ext>
              <a:ext uri="{C183D7F6-B498-43B3-948B-1728B52AA6E4}">
                <adec:decorative xmlns:adec="http://schemas.microsoft.com/office/drawing/2017/decorative" val="1"/>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a:off x="7211021" y="253158"/>
            <a:ext cx="4719964" cy="1325563"/>
          </a:xfrm>
          <a:prstGeom prst="rect">
            <a:avLst/>
          </a:prstGeom>
        </p:spPr>
      </p:pic>
      <p:pic>
        <p:nvPicPr>
          <p:cNvPr id="3" name="Picture 2" descr="A photo between two mid-rise modern apartment buildings">
            <a:extLst>
              <a:ext uri="{FF2B5EF4-FFF2-40B4-BE49-F238E27FC236}">
                <a16:creationId xmlns:a16="http://schemas.microsoft.com/office/drawing/2014/main" id="{C0092345-A590-A056-8134-0C72F2CB63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65" y="1790700"/>
            <a:ext cx="3708053" cy="2470788"/>
          </a:xfrm>
          <a:prstGeom prst="rect">
            <a:avLst/>
          </a:prstGeom>
          <a:ln w="19050">
            <a:solidFill>
              <a:srgbClr val="71A84F"/>
            </a:solidFill>
          </a:ln>
        </p:spPr>
      </p:pic>
      <p:sp>
        <p:nvSpPr>
          <p:cNvPr id="5" name="TextBox 4">
            <a:extLst>
              <a:ext uri="{FF2B5EF4-FFF2-40B4-BE49-F238E27FC236}">
                <a16:creationId xmlns:a16="http://schemas.microsoft.com/office/drawing/2014/main" id="{C4EA575B-36C0-F83B-3421-B40E105FB67F}"/>
              </a:ext>
            </a:extLst>
          </p:cNvPr>
          <p:cNvSpPr txBox="1"/>
          <p:nvPr/>
        </p:nvSpPr>
        <p:spPr>
          <a:xfrm>
            <a:off x="251925" y="4261488"/>
            <a:ext cx="3711330" cy="501012"/>
          </a:xfrm>
          <a:prstGeom prst="rect">
            <a:avLst/>
          </a:prstGeom>
          <a:solidFill>
            <a:srgbClr val="6A9E4A"/>
          </a:solidFill>
          <a:ln w="38100">
            <a:solidFill>
              <a:srgbClr val="71A84F"/>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Laguna Vista</a:t>
            </a:r>
            <a:endParaRPr lang="en-US" sz="1400" dirty="0">
              <a:solidFill>
                <a:srgbClr val="FFFFF0"/>
              </a:solidFill>
              <a:latin typeface="Aptos" panose="020B0004020202020204" pitchFamily="34" charset="0"/>
            </a:endParaRPr>
          </a:p>
        </p:txBody>
      </p:sp>
      <p:pic>
        <p:nvPicPr>
          <p:cNvPr id="8" name="Picture 7" descr="A charming pink townhouse">
            <a:extLst>
              <a:ext uri="{FF2B5EF4-FFF2-40B4-BE49-F238E27FC236}">
                <a16:creationId xmlns:a16="http://schemas.microsoft.com/office/drawing/2014/main" id="{A90A6396-E301-6476-DBD2-2FC2FFC117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40336" y="1792884"/>
            <a:ext cx="3708053" cy="2470788"/>
          </a:xfrm>
          <a:prstGeom prst="rect">
            <a:avLst/>
          </a:prstGeom>
          <a:ln w="19050">
            <a:solidFill>
              <a:srgbClr val="CD7820"/>
            </a:solidFill>
          </a:ln>
        </p:spPr>
      </p:pic>
      <p:sp>
        <p:nvSpPr>
          <p:cNvPr id="11" name="TextBox 10">
            <a:extLst>
              <a:ext uri="{FF2B5EF4-FFF2-40B4-BE49-F238E27FC236}">
                <a16:creationId xmlns:a16="http://schemas.microsoft.com/office/drawing/2014/main" id="{4E8774BA-1DC3-7331-98A2-C475A89F6008}"/>
              </a:ext>
            </a:extLst>
          </p:cNvPr>
          <p:cNvSpPr txBox="1"/>
          <p:nvPr/>
        </p:nvSpPr>
        <p:spPr>
          <a:xfrm>
            <a:off x="4239725" y="4261488"/>
            <a:ext cx="3711330" cy="501012"/>
          </a:xfrm>
          <a:prstGeom prst="rect">
            <a:avLst/>
          </a:prstGeom>
          <a:solidFill>
            <a:srgbClr val="CD7820"/>
          </a:solidFill>
          <a:ln w="38100">
            <a:solidFill>
              <a:srgbClr val="CD7820"/>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Pink Palaces</a:t>
            </a:r>
            <a:endParaRPr lang="en-US" sz="1400" dirty="0">
              <a:solidFill>
                <a:srgbClr val="FFFFF0"/>
              </a:solidFill>
              <a:latin typeface="Aptos" panose="020B0004020202020204" pitchFamily="34" charset="0"/>
            </a:endParaRPr>
          </a:p>
        </p:txBody>
      </p:sp>
      <p:pic>
        <p:nvPicPr>
          <p:cNvPr id="12" name="Picture 11" descr="A modern apartment building with slanted roofs and green space">
            <a:extLst>
              <a:ext uri="{FF2B5EF4-FFF2-40B4-BE49-F238E27FC236}">
                <a16:creationId xmlns:a16="http://schemas.microsoft.com/office/drawing/2014/main" id="{B2129186-FF20-194F-A1FE-A6598B2D2ED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32021" y="1788786"/>
            <a:ext cx="3708053" cy="2470787"/>
          </a:xfrm>
          <a:prstGeom prst="rect">
            <a:avLst/>
          </a:prstGeom>
          <a:ln w="19050">
            <a:solidFill>
              <a:srgbClr val="1174A9"/>
            </a:solidFill>
          </a:ln>
        </p:spPr>
      </p:pic>
      <p:sp>
        <p:nvSpPr>
          <p:cNvPr id="7" name="TextBox 6">
            <a:extLst>
              <a:ext uri="{FF2B5EF4-FFF2-40B4-BE49-F238E27FC236}">
                <a16:creationId xmlns:a16="http://schemas.microsoft.com/office/drawing/2014/main" id="{51660522-DA2A-4FD6-CC4E-7F3AE8450ED5}"/>
              </a:ext>
            </a:extLst>
          </p:cNvPr>
          <p:cNvSpPr txBox="1"/>
          <p:nvPr/>
        </p:nvSpPr>
        <p:spPr>
          <a:xfrm>
            <a:off x="8307731" y="4037913"/>
            <a:ext cx="3631734" cy="246221"/>
          </a:xfrm>
          <a:prstGeom prst="rect">
            <a:avLst/>
          </a:prstGeom>
          <a:noFill/>
        </p:spPr>
        <p:txBody>
          <a:bodyPr wrap="square" rtlCol="0">
            <a:spAutoFit/>
          </a:bodyPr>
          <a:lstStyle/>
          <a:p>
            <a:pPr algn="r"/>
            <a:r>
              <a:rPr lang="en-US" sz="1000" dirty="0">
                <a:solidFill>
                  <a:schemeClr val="bg1"/>
                </a:solidFill>
                <a:latin typeface="Aptos" panose="020B0004020202020204" pitchFamily="34" charset="0"/>
              </a:rPr>
              <a:t>Photo by Bruce </a:t>
            </a:r>
            <a:r>
              <a:rPr lang="en-US" sz="1000" dirty="0" err="1">
                <a:solidFill>
                  <a:schemeClr val="bg1"/>
                </a:solidFill>
                <a:latin typeface="Aptos" panose="020B0004020202020204" pitchFamily="34" charset="0"/>
              </a:rPr>
              <a:t>Damonte</a:t>
            </a:r>
            <a:r>
              <a:rPr lang="en-US" sz="1000" dirty="0">
                <a:solidFill>
                  <a:schemeClr val="bg1"/>
                </a:solidFill>
                <a:latin typeface="Aptos" panose="020B0004020202020204" pitchFamily="34" charset="0"/>
              </a:rPr>
              <a:t>, Courtesy </a:t>
            </a:r>
            <a:r>
              <a:rPr lang="en-US" sz="1000" dirty="0" err="1">
                <a:solidFill>
                  <a:schemeClr val="bg1"/>
                </a:solidFill>
                <a:latin typeface="Aptos" panose="020B0004020202020204" pitchFamily="34" charset="0"/>
              </a:rPr>
              <a:t>MidPen</a:t>
            </a:r>
            <a:r>
              <a:rPr lang="en-US" sz="1000" dirty="0">
                <a:solidFill>
                  <a:schemeClr val="bg1"/>
                </a:solidFill>
                <a:latin typeface="Aptos" panose="020B0004020202020204" pitchFamily="34" charset="0"/>
              </a:rPr>
              <a:t> Housing</a:t>
            </a:r>
          </a:p>
        </p:txBody>
      </p:sp>
      <p:sp>
        <p:nvSpPr>
          <p:cNvPr id="13" name="TextBox 12">
            <a:extLst>
              <a:ext uri="{FF2B5EF4-FFF2-40B4-BE49-F238E27FC236}">
                <a16:creationId xmlns:a16="http://schemas.microsoft.com/office/drawing/2014/main" id="{6E24D08B-B066-7BFC-5060-9DD246A378D2}"/>
              </a:ext>
            </a:extLst>
          </p:cNvPr>
          <p:cNvSpPr txBox="1"/>
          <p:nvPr/>
        </p:nvSpPr>
        <p:spPr>
          <a:xfrm>
            <a:off x="8227525" y="4261488"/>
            <a:ext cx="3711330" cy="501012"/>
          </a:xfrm>
          <a:prstGeom prst="rect">
            <a:avLst/>
          </a:prstGeom>
          <a:solidFill>
            <a:srgbClr val="1174A9"/>
          </a:solidFill>
          <a:ln w="38100">
            <a:solidFill>
              <a:srgbClr val="1174A9"/>
            </a:solidFill>
          </a:ln>
        </p:spPr>
        <p:txBody>
          <a:bodyPr wrap="square" lIns="457200" tIns="118872" rIns="457200" bIns="118872" rtlCol="0" anchor="ctr" anchorCtr="0">
            <a:noAutofit/>
          </a:bodyPr>
          <a:lstStyle/>
          <a:p>
            <a:pPr algn="ctr">
              <a:spcAft>
                <a:spcPts val="600"/>
              </a:spcAft>
            </a:pPr>
            <a:r>
              <a:rPr lang="en-US" sz="1600" b="1" dirty="0">
                <a:solidFill>
                  <a:srgbClr val="FFFFF0"/>
                </a:solidFill>
                <a:latin typeface="Aptos" panose="020B0004020202020204" pitchFamily="34" charset="0"/>
              </a:rPr>
              <a:t>Half Moon Village</a:t>
            </a:r>
            <a:endParaRPr lang="en-US" sz="1400" dirty="0">
              <a:solidFill>
                <a:srgbClr val="FFFFF0"/>
              </a:solidFill>
              <a:latin typeface="Aptos" panose="020B0004020202020204" pitchFamily="34" charset="0"/>
            </a:endParaRPr>
          </a:p>
        </p:txBody>
      </p:sp>
      <p:cxnSp>
        <p:nvCxnSpPr>
          <p:cNvPr id="20" name="Straight Connector 19">
            <a:extLst>
              <a:ext uri="{FF2B5EF4-FFF2-40B4-BE49-F238E27FC236}">
                <a16:creationId xmlns:a16="http://schemas.microsoft.com/office/drawing/2014/main" id="{1514355C-BC30-CA82-FCA6-54F25B8E4E07}"/>
              </a:ext>
              <a:ext uri="{C183D7F6-B498-43B3-948B-1728B52AA6E4}">
                <adec:decorative xmlns:adec="http://schemas.microsoft.com/office/drawing/2017/decorative" val="1"/>
              </a:ext>
            </a:extLst>
          </p:cNvPr>
          <p:cNvCxnSpPr/>
          <p:nvPr/>
        </p:nvCxnSpPr>
        <p:spPr>
          <a:xfrm>
            <a:off x="251925" y="5043055"/>
            <a:ext cx="11686930" cy="0"/>
          </a:xfrm>
          <a:prstGeom prst="line">
            <a:avLst/>
          </a:prstGeom>
          <a:ln w="38100">
            <a:solidFill>
              <a:srgbClr val="083763"/>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5957137-7BD6-A021-45E3-34B028A8847C}"/>
              </a:ext>
            </a:extLst>
          </p:cNvPr>
          <p:cNvSpPr txBox="1"/>
          <p:nvPr/>
        </p:nvSpPr>
        <p:spPr>
          <a:xfrm>
            <a:off x="251925" y="5338399"/>
            <a:ext cx="4591008" cy="1200329"/>
          </a:xfrm>
          <a:prstGeom prst="rect">
            <a:avLst/>
          </a:prstGeom>
          <a:noFill/>
        </p:spPr>
        <p:txBody>
          <a:bodyPr wrap="square" rtlCol="0">
            <a:spAutoFit/>
          </a:bodyPr>
          <a:lstStyle/>
          <a:p>
            <a:r>
              <a:rPr lang="en-US" sz="2400" dirty="0">
                <a:solidFill>
                  <a:srgbClr val="062F87"/>
                </a:solidFill>
                <a:latin typeface="Aptos" panose="020B0004020202020204" pitchFamily="34" charset="0"/>
              </a:rPr>
              <a:t>Match the number of homes per acre (DU/A) to the image you think it corresponds to.</a:t>
            </a:r>
          </a:p>
        </p:txBody>
      </p:sp>
      <p:sp>
        <p:nvSpPr>
          <p:cNvPr id="25" name="TextBox 24">
            <a:extLst>
              <a:ext uri="{FF2B5EF4-FFF2-40B4-BE49-F238E27FC236}">
                <a16:creationId xmlns:a16="http://schemas.microsoft.com/office/drawing/2014/main" id="{B0710A3B-1742-8724-15B2-79902306D545}"/>
              </a:ext>
            </a:extLst>
          </p:cNvPr>
          <p:cNvSpPr txBox="1"/>
          <p:nvPr/>
        </p:nvSpPr>
        <p:spPr>
          <a:xfrm>
            <a:off x="5194471"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35</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18" name="TextBox 17">
            <a:extLst>
              <a:ext uri="{FF2B5EF4-FFF2-40B4-BE49-F238E27FC236}">
                <a16:creationId xmlns:a16="http://schemas.microsoft.com/office/drawing/2014/main" id="{AE9FAE23-D181-581D-958A-648EEC811D1A}"/>
              </a:ext>
            </a:extLst>
          </p:cNvPr>
          <p:cNvSpPr txBox="1"/>
          <p:nvPr/>
        </p:nvSpPr>
        <p:spPr>
          <a:xfrm>
            <a:off x="7349069"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19</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
        <p:nvSpPr>
          <p:cNvPr id="24" name="TextBox 23">
            <a:extLst>
              <a:ext uri="{FF2B5EF4-FFF2-40B4-BE49-F238E27FC236}">
                <a16:creationId xmlns:a16="http://schemas.microsoft.com/office/drawing/2014/main" id="{3029AD13-7CDD-0EAE-5CC2-1B584E2A0D07}"/>
              </a:ext>
            </a:extLst>
          </p:cNvPr>
          <p:cNvSpPr txBox="1"/>
          <p:nvPr/>
        </p:nvSpPr>
        <p:spPr>
          <a:xfrm>
            <a:off x="9529469" y="5287038"/>
            <a:ext cx="1452538" cy="1292662"/>
          </a:xfrm>
          <a:prstGeom prst="rect">
            <a:avLst/>
          </a:prstGeom>
          <a:noFill/>
          <a:ln w="38100">
            <a:solidFill>
              <a:srgbClr val="062F87"/>
            </a:solidFill>
          </a:ln>
        </p:spPr>
        <p:txBody>
          <a:bodyPr wrap="square" tIns="182880" bIns="182880" rtlCol="0" anchor="ctr" anchorCtr="0">
            <a:spAutoFit/>
          </a:bodyPr>
          <a:lstStyle/>
          <a:p>
            <a:pPr algn="ctr"/>
            <a:r>
              <a:rPr lang="en-US" sz="3600" b="1" dirty="0">
                <a:solidFill>
                  <a:srgbClr val="062F87"/>
                </a:solidFill>
                <a:latin typeface="Aptos" panose="020B0004020202020204" pitchFamily="34" charset="0"/>
              </a:rPr>
              <a:t>26</a:t>
            </a:r>
            <a:br>
              <a:rPr lang="en-US" b="1" dirty="0">
                <a:solidFill>
                  <a:srgbClr val="062F87"/>
                </a:solidFill>
                <a:latin typeface="Aptos" panose="020B0004020202020204" pitchFamily="34" charset="0"/>
              </a:rPr>
            </a:br>
            <a:r>
              <a:rPr lang="en-US" sz="2400" dirty="0">
                <a:solidFill>
                  <a:srgbClr val="062F87"/>
                </a:solidFill>
                <a:latin typeface="Aptos" panose="020B0004020202020204" pitchFamily="34" charset="0"/>
              </a:rPr>
              <a:t>DU/A</a:t>
            </a:r>
          </a:p>
        </p:txBody>
      </p:sp>
    </p:spTree>
    <p:extLst>
      <p:ext uri="{BB962C8B-B14F-4D97-AF65-F5344CB8AC3E}">
        <p14:creationId xmlns:p14="http://schemas.microsoft.com/office/powerpoint/2010/main" val="2140684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6788</TotalTime>
  <Words>2450</Words>
  <Application>Microsoft Office PowerPoint</Application>
  <PresentationFormat>Widescreen</PresentationFormat>
  <Paragraphs>260</Paragraphs>
  <Slides>28</Slides>
  <Notes>28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Arial</vt:lpstr>
      <vt:lpstr>Bookman Old Style</vt:lpstr>
      <vt:lpstr>Calibri</vt:lpstr>
      <vt:lpstr>Daytona</vt:lpstr>
      <vt:lpstr>Tahoma</vt:lpstr>
      <vt:lpstr>Wingdings</vt:lpstr>
      <vt:lpstr>Office Theme</vt:lpstr>
      <vt:lpstr>Guess  the Density!</vt:lpstr>
      <vt:lpstr>Context </vt:lpstr>
      <vt:lpstr>Guess the Density! #1</vt:lpstr>
      <vt:lpstr>Guess the Density! #1 Answers</vt:lpstr>
      <vt:lpstr>Doesn’t a higher number mean  a bigger building?</vt:lpstr>
      <vt:lpstr>Cherry Street</vt:lpstr>
      <vt:lpstr>Alta Madrone</vt:lpstr>
      <vt:lpstr>Union Flats</vt:lpstr>
      <vt:lpstr>Guess the Density! #2</vt:lpstr>
      <vt:lpstr>Guess the Density! #2 Answers</vt:lpstr>
      <vt:lpstr>Many older residential buildings that  we love couldn’t be built today!</vt:lpstr>
      <vt:lpstr>Laguna Vista</vt:lpstr>
      <vt:lpstr>Pink Palaces</vt:lpstr>
      <vt:lpstr>Half Moon Village</vt:lpstr>
      <vt:lpstr>Guess the Density! #3</vt:lpstr>
      <vt:lpstr>Guess the Density! #3 Answers</vt:lpstr>
      <vt:lpstr>Generally, higher densities = bigger buildings</vt:lpstr>
      <vt:lpstr>Magnolia Avenue</vt:lpstr>
      <vt:lpstr>Onizuka Crossing</vt:lpstr>
      <vt:lpstr>Calder Ave</vt:lpstr>
      <vt:lpstr>Guess the Density: Community Example</vt:lpstr>
      <vt:lpstr>Guess the Density: Community Example Answers</vt:lpstr>
      <vt:lpstr>What’s the point?</vt:lpstr>
      <vt:lpstr>Street Name</vt:lpstr>
      <vt:lpstr>Avenue Name</vt:lpstr>
      <vt:lpstr>Boulevard Name</vt:lpstr>
      <vt:lpstr>Thanks for joining the conversation!</vt:lpstr>
      <vt:lpstr>Postscript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Housing Happen</dc:title>
  <dc:creator>micah epstein</dc:creator>
  <cp:lastModifiedBy>Clair A. McDevitt</cp:lastModifiedBy>
  <cp:revision>129</cp:revision>
  <dcterms:created xsi:type="dcterms:W3CDTF">2024-03-26T20:40:52Z</dcterms:created>
  <dcterms:modified xsi:type="dcterms:W3CDTF">2024-06-25T21:59:39Z</dcterms:modified>
</cp:coreProperties>
</file>