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6" r:id="rId7"/>
    <p:sldId id="261" r:id="rId8"/>
    <p:sldId id="262" r:id="rId9"/>
    <p:sldId id="269" r:id="rId10"/>
    <p:sldId id="268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5788E0-E6D5-842A-E59D-06CC5C5696BF}" name="DAVID DRISKELL" initials="DD" userId="8056e6b5ecac40e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66"/>
  </p:normalViewPr>
  <p:slideViewPr>
    <p:cSldViewPr snapToGrid="0">
      <p:cViewPr varScale="1">
        <p:scale>
          <a:sx n="82" d="100"/>
          <a:sy n="82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C3C67-FCF5-4B76-87F5-9BECDDBEFF8B}" type="doc">
      <dgm:prSet loTypeId="urn:microsoft.com/office/officeart/2005/8/layout/venn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A3A136-D360-4176-BD59-841687D7CD4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/>
            <a:t>Intent Statement</a:t>
          </a:r>
        </a:p>
      </dgm:t>
    </dgm:pt>
    <dgm:pt modelId="{E172D10F-AA80-448D-BCFF-4444B100BE29}" type="parTrans" cxnId="{180FCBCE-0AF2-4B86-A7E6-FE8A490D6A5C}">
      <dgm:prSet/>
      <dgm:spPr/>
      <dgm:t>
        <a:bodyPr/>
        <a:lstStyle/>
        <a:p>
          <a:endParaRPr lang="en-US" sz="1400"/>
        </a:p>
      </dgm:t>
    </dgm:pt>
    <dgm:pt modelId="{4C0BA028-8D12-429B-A406-C2BDFFC04AF2}" type="sibTrans" cxnId="{180FCBCE-0AF2-4B86-A7E6-FE8A490D6A5C}">
      <dgm:prSet/>
      <dgm:spPr/>
      <dgm:t>
        <a:bodyPr/>
        <a:lstStyle/>
        <a:p>
          <a:endParaRPr lang="en-US" sz="1400"/>
        </a:p>
      </dgm:t>
    </dgm:pt>
    <dgm:pt modelId="{B6A48A28-6F08-4C65-88B9-0CEFB7838ED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/>
            <a:t>Guidance</a:t>
          </a:r>
        </a:p>
      </dgm:t>
    </dgm:pt>
    <dgm:pt modelId="{5220660F-3426-40BB-9E8A-EDD470BFEB7A}" type="parTrans" cxnId="{88E1D61B-6AF8-48D1-BA3F-1E814A59D883}">
      <dgm:prSet/>
      <dgm:spPr/>
      <dgm:t>
        <a:bodyPr/>
        <a:lstStyle/>
        <a:p>
          <a:endParaRPr lang="en-US" sz="1400"/>
        </a:p>
      </dgm:t>
    </dgm:pt>
    <dgm:pt modelId="{71F272C3-63F8-4B88-B51E-2EB4A00F37CB}" type="sibTrans" cxnId="{88E1D61B-6AF8-48D1-BA3F-1E814A59D883}">
      <dgm:prSet/>
      <dgm:spPr/>
      <dgm:t>
        <a:bodyPr/>
        <a:lstStyle/>
        <a:p>
          <a:endParaRPr lang="en-US" sz="1400"/>
        </a:p>
      </dgm:t>
    </dgm:pt>
    <dgm:pt modelId="{16820679-CEFC-4DD5-982D-DB9563B9294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/>
            <a:t>Objective Standard</a:t>
          </a:r>
        </a:p>
      </dgm:t>
    </dgm:pt>
    <dgm:pt modelId="{56CD1BCD-6453-46E4-965C-027C39853C2F}" type="parTrans" cxnId="{B9C40270-DEEE-47A3-88D8-672C243EB202}">
      <dgm:prSet/>
      <dgm:spPr/>
      <dgm:t>
        <a:bodyPr/>
        <a:lstStyle/>
        <a:p>
          <a:endParaRPr lang="en-US" sz="1400"/>
        </a:p>
      </dgm:t>
    </dgm:pt>
    <dgm:pt modelId="{6785A6AA-403A-437E-A572-79B268557A34}" type="sibTrans" cxnId="{B9C40270-DEEE-47A3-88D8-672C243EB202}">
      <dgm:prSet/>
      <dgm:spPr/>
      <dgm:t>
        <a:bodyPr/>
        <a:lstStyle/>
        <a:p>
          <a:endParaRPr lang="en-US" sz="1400"/>
        </a:p>
      </dgm:t>
    </dgm:pt>
    <dgm:pt modelId="{848F6289-FC5C-46DA-95AE-42ABAF07C535}" type="pres">
      <dgm:prSet presAssocID="{C68C3C67-FCF5-4B76-87F5-9BECDDBEFF8B}" presName="Name0" presStyleCnt="0">
        <dgm:presLayoutVars>
          <dgm:chMax val="7"/>
          <dgm:resizeHandles val="exact"/>
        </dgm:presLayoutVars>
      </dgm:prSet>
      <dgm:spPr/>
    </dgm:pt>
    <dgm:pt modelId="{9606EDB8-EB1A-43B7-99A6-04CAB0CD5359}" type="pres">
      <dgm:prSet presAssocID="{C68C3C67-FCF5-4B76-87F5-9BECDDBEFF8B}" presName="comp1" presStyleCnt="0"/>
      <dgm:spPr/>
    </dgm:pt>
    <dgm:pt modelId="{1CA7DFA6-935F-4F2C-9E79-1A71B5CB869A}" type="pres">
      <dgm:prSet presAssocID="{C68C3C67-FCF5-4B76-87F5-9BECDDBEFF8B}" presName="circle1" presStyleLbl="node1" presStyleIdx="0" presStyleCnt="3"/>
      <dgm:spPr/>
    </dgm:pt>
    <dgm:pt modelId="{CD6840CA-2037-43BC-BCD6-6FC2E7AFA809}" type="pres">
      <dgm:prSet presAssocID="{C68C3C67-FCF5-4B76-87F5-9BECDDBEFF8B}" presName="c1text" presStyleLbl="node1" presStyleIdx="0" presStyleCnt="3">
        <dgm:presLayoutVars>
          <dgm:bulletEnabled val="1"/>
        </dgm:presLayoutVars>
      </dgm:prSet>
      <dgm:spPr/>
    </dgm:pt>
    <dgm:pt modelId="{B9AD3A5E-102B-49DA-8D66-30645FFBCEE2}" type="pres">
      <dgm:prSet presAssocID="{C68C3C67-FCF5-4B76-87F5-9BECDDBEFF8B}" presName="comp2" presStyleCnt="0"/>
      <dgm:spPr/>
    </dgm:pt>
    <dgm:pt modelId="{DE8E3A33-1F42-4A1A-A315-5D8A2C33A558}" type="pres">
      <dgm:prSet presAssocID="{C68C3C67-FCF5-4B76-87F5-9BECDDBEFF8B}" presName="circle2" presStyleLbl="node1" presStyleIdx="1" presStyleCnt="3"/>
      <dgm:spPr/>
    </dgm:pt>
    <dgm:pt modelId="{F0240148-903C-4322-8D18-5D1B32981956}" type="pres">
      <dgm:prSet presAssocID="{C68C3C67-FCF5-4B76-87F5-9BECDDBEFF8B}" presName="c2text" presStyleLbl="node1" presStyleIdx="1" presStyleCnt="3">
        <dgm:presLayoutVars>
          <dgm:bulletEnabled val="1"/>
        </dgm:presLayoutVars>
      </dgm:prSet>
      <dgm:spPr/>
    </dgm:pt>
    <dgm:pt modelId="{7D03BA98-4CCD-4DDE-AC34-D527FA8D5E83}" type="pres">
      <dgm:prSet presAssocID="{C68C3C67-FCF5-4B76-87F5-9BECDDBEFF8B}" presName="comp3" presStyleCnt="0"/>
      <dgm:spPr/>
    </dgm:pt>
    <dgm:pt modelId="{D1E9076E-B776-44AC-BFD2-16C507E8689C}" type="pres">
      <dgm:prSet presAssocID="{C68C3C67-FCF5-4B76-87F5-9BECDDBEFF8B}" presName="circle3" presStyleLbl="node1" presStyleIdx="2" presStyleCnt="3"/>
      <dgm:spPr/>
    </dgm:pt>
    <dgm:pt modelId="{75F07D81-546B-434C-8F63-7AA5B21A1DF7}" type="pres">
      <dgm:prSet presAssocID="{C68C3C67-FCF5-4B76-87F5-9BECDDBEFF8B}" presName="c3text" presStyleLbl="node1" presStyleIdx="2" presStyleCnt="3">
        <dgm:presLayoutVars>
          <dgm:bulletEnabled val="1"/>
        </dgm:presLayoutVars>
      </dgm:prSet>
      <dgm:spPr/>
    </dgm:pt>
  </dgm:ptLst>
  <dgm:cxnLst>
    <dgm:cxn modelId="{F59F1713-6DD3-4409-8860-155A9A3D0EF0}" type="presOf" srcId="{B6A48A28-6F08-4C65-88B9-0CEFB7838EDC}" destId="{DE8E3A33-1F42-4A1A-A315-5D8A2C33A558}" srcOrd="0" destOrd="0" presId="urn:microsoft.com/office/officeart/2005/8/layout/venn2"/>
    <dgm:cxn modelId="{88E1D61B-6AF8-48D1-BA3F-1E814A59D883}" srcId="{C68C3C67-FCF5-4B76-87F5-9BECDDBEFF8B}" destId="{B6A48A28-6F08-4C65-88B9-0CEFB7838EDC}" srcOrd="1" destOrd="0" parTransId="{5220660F-3426-40BB-9E8A-EDD470BFEB7A}" sibTransId="{71F272C3-63F8-4B88-B51E-2EB4A00F37CB}"/>
    <dgm:cxn modelId="{EC283E1C-2547-413F-9AFA-34873643954D}" type="presOf" srcId="{B6A48A28-6F08-4C65-88B9-0CEFB7838EDC}" destId="{F0240148-903C-4322-8D18-5D1B32981956}" srcOrd="1" destOrd="0" presId="urn:microsoft.com/office/officeart/2005/8/layout/venn2"/>
    <dgm:cxn modelId="{C64E5739-B28C-430E-8E74-F8D3DE6B867C}" type="presOf" srcId="{16820679-CEFC-4DD5-982D-DB9563B92947}" destId="{D1E9076E-B776-44AC-BFD2-16C507E8689C}" srcOrd="0" destOrd="0" presId="urn:microsoft.com/office/officeart/2005/8/layout/venn2"/>
    <dgm:cxn modelId="{DF51DA3C-13B4-467E-A825-28AB84485F02}" type="presOf" srcId="{C68C3C67-FCF5-4B76-87F5-9BECDDBEFF8B}" destId="{848F6289-FC5C-46DA-95AE-42ABAF07C535}" srcOrd="0" destOrd="0" presId="urn:microsoft.com/office/officeart/2005/8/layout/venn2"/>
    <dgm:cxn modelId="{B9C40270-DEEE-47A3-88D8-672C243EB202}" srcId="{C68C3C67-FCF5-4B76-87F5-9BECDDBEFF8B}" destId="{16820679-CEFC-4DD5-982D-DB9563B92947}" srcOrd="2" destOrd="0" parTransId="{56CD1BCD-6453-46E4-965C-027C39853C2F}" sibTransId="{6785A6AA-403A-437E-A572-79B268557A34}"/>
    <dgm:cxn modelId="{57E90550-61BF-4393-A6EA-A43F3BCDC577}" type="presOf" srcId="{16820679-CEFC-4DD5-982D-DB9563B92947}" destId="{75F07D81-546B-434C-8F63-7AA5B21A1DF7}" srcOrd="1" destOrd="0" presId="urn:microsoft.com/office/officeart/2005/8/layout/venn2"/>
    <dgm:cxn modelId="{BF2F5681-8786-428D-BFDA-95AB99CB5DBE}" type="presOf" srcId="{9BA3A136-D360-4176-BD59-841687D7CD44}" destId="{1CA7DFA6-935F-4F2C-9E79-1A71B5CB869A}" srcOrd="0" destOrd="0" presId="urn:microsoft.com/office/officeart/2005/8/layout/venn2"/>
    <dgm:cxn modelId="{180FCBCE-0AF2-4B86-A7E6-FE8A490D6A5C}" srcId="{C68C3C67-FCF5-4B76-87F5-9BECDDBEFF8B}" destId="{9BA3A136-D360-4176-BD59-841687D7CD44}" srcOrd="0" destOrd="0" parTransId="{E172D10F-AA80-448D-BCFF-4444B100BE29}" sibTransId="{4C0BA028-8D12-429B-A406-C2BDFFC04AF2}"/>
    <dgm:cxn modelId="{FAE429DD-9EDB-4E72-92B8-1CD144141DAD}" type="presOf" srcId="{9BA3A136-D360-4176-BD59-841687D7CD44}" destId="{CD6840CA-2037-43BC-BCD6-6FC2E7AFA809}" srcOrd="1" destOrd="0" presId="urn:microsoft.com/office/officeart/2005/8/layout/venn2"/>
    <dgm:cxn modelId="{89DC9162-C3A3-4FFE-9C79-38C799EC8C9D}" type="presParOf" srcId="{848F6289-FC5C-46DA-95AE-42ABAF07C535}" destId="{9606EDB8-EB1A-43B7-99A6-04CAB0CD5359}" srcOrd="0" destOrd="0" presId="urn:microsoft.com/office/officeart/2005/8/layout/venn2"/>
    <dgm:cxn modelId="{F403C1FC-6077-46FC-A013-76FD0BCA260F}" type="presParOf" srcId="{9606EDB8-EB1A-43B7-99A6-04CAB0CD5359}" destId="{1CA7DFA6-935F-4F2C-9E79-1A71B5CB869A}" srcOrd="0" destOrd="0" presId="urn:microsoft.com/office/officeart/2005/8/layout/venn2"/>
    <dgm:cxn modelId="{4A07DF1D-B838-4D02-BF41-0F38A815624C}" type="presParOf" srcId="{9606EDB8-EB1A-43B7-99A6-04CAB0CD5359}" destId="{CD6840CA-2037-43BC-BCD6-6FC2E7AFA809}" srcOrd="1" destOrd="0" presId="urn:microsoft.com/office/officeart/2005/8/layout/venn2"/>
    <dgm:cxn modelId="{90DEA8D4-FAD3-4172-A417-80DABE38392D}" type="presParOf" srcId="{848F6289-FC5C-46DA-95AE-42ABAF07C535}" destId="{B9AD3A5E-102B-49DA-8D66-30645FFBCEE2}" srcOrd="1" destOrd="0" presId="urn:microsoft.com/office/officeart/2005/8/layout/venn2"/>
    <dgm:cxn modelId="{690C724A-33AE-469B-9782-CFA615A3DEF6}" type="presParOf" srcId="{B9AD3A5E-102B-49DA-8D66-30645FFBCEE2}" destId="{DE8E3A33-1F42-4A1A-A315-5D8A2C33A558}" srcOrd="0" destOrd="0" presId="urn:microsoft.com/office/officeart/2005/8/layout/venn2"/>
    <dgm:cxn modelId="{8ACAB235-8EF8-42FE-8078-622A1E260F7A}" type="presParOf" srcId="{B9AD3A5E-102B-49DA-8D66-30645FFBCEE2}" destId="{F0240148-903C-4322-8D18-5D1B32981956}" srcOrd="1" destOrd="0" presId="urn:microsoft.com/office/officeart/2005/8/layout/venn2"/>
    <dgm:cxn modelId="{63EA690E-F9B9-4EAD-B3BC-51F91DB7A98A}" type="presParOf" srcId="{848F6289-FC5C-46DA-95AE-42ABAF07C535}" destId="{7D03BA98-4CCD-4DDE-AC34-D527FA8D5E83}" srcOrd="2" destOrd="0" presId="urn:microsoft.com/office/officeart/2005/8/layout/venn2"/>
    <dgm:cxn modelId="{ACDEB1B8-3CB7-44D8-8778-7FA4EAA33BE2}" type="presParOf" srcId="{7D03BA98-4CCD-4DDE-AC34-D527FA8D5E83}" destId="{D1E9076E-B776-44AC-BFD2-16C507E8689C}" srcOrd="0" destOrd="0" presId="urn:microsoft.com/office/officeart/2005/8/layout/venn2"/>
    <dgm:cxn modelId="{620364E6-90A2-41B5-84AC-F0E59920C4B1}" type="presParOf" srcId="{7D03BA98-4CCD-4DDE-AC34-D527FA8D5E83}" destId="{75F07D81-546B-434C-8F63-7AA5B21A1DF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7DFA6-935F-4F2C-9E79-1A71B5CB869A}">
      <dsp:nvSpPr>
        <dsp:cNvPr id="0" name=""/>
        <dsp:cNvSpPr/>
      </dsp:nvSpPr>
      <dsp:spPr>
        <a:xfrm>
          <a:off x="864369" y="0"/>
          <a:ext cx="2929090" cy="292909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Intent Statement</a:t>
          </a:r>
        </a:p>
      </dsp:txBody>
      <dsp:txXfrm>
        <a:off x="1817055" y="146454"/>
        <a:ext cx="1023716" cy="439363"/>
      </dsp:txXfrm>
    </dsp:sp>
    <dsp:sp modelId="{DE8E3A33-1F42-4A1A-A315-5D8A2C33A558}">
      <dsp:nvSpPr>
        <dsp:cNvPr id="0" name=""/>
        <dsp:cNvSpPr/>
      </dsp:nvSpPr>
      <dsp:spPr>
        <a:xfrm>
          <a:off x="1230505" y="732272"/>
          <a:ext cx="2196817" cy="219681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Guidance</a:t>
          </a:r>
        </a:p>
      </dsp:txBody>
      <dsp:txXfrm>
        <a:off x="1817055" y="869573"/>
        <a:ext cx="1023716" cy="411903"/>
      </dsp:txXfrm>
    </dsp:sp>
    <dsp:sp modelId="{D1E9076E-B776-44AC-BFD2-16C507E8689C}">
      <dsp:nvSpPr>
        <dsp:cNvPr id="0" name=""/>
        <dsp:cNvSpPr/>
      </dsp:nvSpPr>
      <dsp:spPr>
        <a:xfrm>
          <a:off x="1596641" y="1464545"/>
          <a:ext cx="1464545" cy="146454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Objective Standard</a:t>
          </a:r>
        </a:p>
      </dsp:txBody>
      <dsp:txXfrm>
        <a:off x="1811119" y="1830681"/>
        <a:ext cx="1035589" cy="732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90CC-3C65-4CBC-8943-4DC53C99D99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3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90CC-3C65-4CBC-8943-4DC53C99D99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8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90CC-3C65-4CBC-8943-4DC53C99D99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8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3200"/>
            </a:lvl1pPr>
            <a:lvl2pPr marL="571500" indent="-371475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/>
            </a:lvl2pPr>
            <a:lvl3pPr marL="566928" indent="-18288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/>
            </a:lvl3pPr>
            <a:lvl4pPr marL="749808" indent="-18288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/>
            </a:lvl4pPr>
            <a:lvl5pPr marL="932688" indent="-18288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90CC-3C65-4CBC-8943-4DC53C99D99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90CC-3C65-4CBC-8943-4DC53C99D99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03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90CC-3C65-4CBC-8943-4DC53C99D99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9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90CC-3C65-4CBC-8943-4DC53C99D99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8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90CC-3C65-4CBC-8943-4DC53C99D99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90CC-3C65-4CBC-8943-4DC53C99D99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9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B3890CC-3C65-4CBC-8943-4DC53C99D99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90CC-3C65-4CBC-8943-4DC53C99D99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4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3890CC-3C65-4CBC-8943-4DC53C99D999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69DAFE-7539-4F87-9D0A-AAA3CD04912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50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99021-C3F5-3E8A-532A-08E5E5988E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Objective Design Standards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06785-D4F5-A2D9-17B8-49F5EB3AB4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Public Hearing</a:t>
            </a:r>
          </a:p>
          <a:p>
            <a:r>
              <a:rPr lang="en-US" dirty="0">
                <a:highlight>
                  <a:srgbClr val="C0C0C0"/>
                </a:highlight>
              </a:rPr>
              <a:t>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8A8B5-68B5-A1CC-AAAF-E084EE9CDDC7}"/>
              </a:ext>
            </a:extLst>
          </p:cNvPr>
          <p:cNvSpPr txBox="1"/>
          <p:nvPr/>
        </p:nvSpPr>
        <p:spPr>
          <a:xfrm>
            <a:off x="2366682" y="246009"/>
            <a:ext cx="6357770" cy="1405533"/>
          </a:xfrm>
          <a:prstGeom prst="cloud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Sample slides for a presentation introducing or considering adoption of objective design standards</a:t>
            </a:r>
          </a:p>
        </p:txBody>
      </p:sp>
    </p:spTree>
    <p:extLst>
      <p:ext uri="{BB962C8B-B14F-4D97-AF65-F5344CB8AC3E}">
        <p14:creationId xmlns:p14="http://schemas.microsoft.com/office/powerpoint/2010/main" val="4113791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05D6-8F51-E456-C672-12EF48FC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Existing Regulations and Potential Changes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2A0834-C7BB-D0C6-D630-23AE225AC1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092198"/>
              </p:ext>
            </p:extLst>
          </p:nvPr>
        </p:nvGraphicFramePr>
        <p:xfrm>
          <a:off x="1173479" y="2851574"/>
          <a:ext cx="10058401" cy="3253740"/>
        </p:xfrm>
        <a:graphic>
          <a:graphicData uri="http://schemas.openxmlformats.org/drawingml/2006/table">
            <a:tbl>
              <a:tblPr/>
              <a:tblGrid>
                <a:gridCol w="3660250">
                  <a:extLst>
                    <a:ext uri="{9D8B030D-6E8A-4147-A177-3AD203B41FA5}">
                      <a16:colId xmlns:a16="http://schemas.microsoft.com/office/drawing/2014/main" val="568448688"/>
                    </a:ext>
                  </a:extLst>
                </a:gridCol>
                <a:gridCol w="1232453">
                  <a:extLst>
                    <a:ext uri="{9D8B030D-6E8A-4147-A177-3AD203B41FA5}">
                      <a16:colId xmlns:a16="http://schemas.microsoft.com/office/drawing/2014/main" val="4188817588"/>
                    </a:ext>
                  </a:extLst>
                </a:gridCol>
                <a:gridCol w="1298713">
                  <a:extLst>
                    <a:ext uri="{9D8B030D-6E8A-4147-A177-3AD203B41FA5}">
                      <a16:colId xmlns:a16="http://schemas.microsoft.com/office/drawing/2014/main" val="1397034097"/>
                    </a:ext>
                  </a:extLst>
                </a:gridCol>
                <a:gridCol w="3866985">
                  <a:extLst>
                    <a:ext uri="{9D8B030D-6E8A-4147-A177-3AD203B41FA5}">
                      <a16:colId xmlns:a16="http://schemas.microsoft.com/office/drawing/2014/main" val="2187198129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Process/Regulation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Objective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Subjective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Potential Changes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49773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Development standards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Minor changes for clarification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48195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Design Guidelines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Transform subjective guidelines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99588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Other regulations (e.g., lighting)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Minor changes for clarification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56997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Use regulations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Minor changes for clarification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26544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Design Review Findings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Develop objective findings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42128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Conditions of approval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  <a:endParaRPr lang="en-US" sz="1800" dirty="0">
                        <a:effectLst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rgbClr val="43434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Minor changes for clarification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49867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FF7C450-E802-0BD3-88E7-EE1A83E16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99883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D99FB-0722-0BAF-2E1E-8F7FDC615F54}"/>
              </a:ext>
            </a:extLst>
          </p:cNvPr>
          <p:cNvSpPr txBox="1"/>
          <p:nvPr/>
        </p:nvSpPr>
        <p:spPr>
          <a:xfrm>
            <a:off x="2366682" y="150759"/>
            <a:ext cx="6357770" cy="983873"/>
          </a:xfrm>
          <a:prstGeom prst="cloud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Example evaluation of existing regulations and potential modifications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D58AB3-AF86-1877-5D5D-4327C4577161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10134601" cy="8974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1500" indent="-371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800" dirty="0"/>
              <a:t>Focus is on design standards, but </a:t>
            </a:r>
            <a:r>
              <a:rPr lang="en-US" sz="2800" dirty="0">
                <a:highlight>
                  <a:srgbClr val="C0C0C0"/>
                </a:highlight>
              </a:rPr>
              <a:t>jurisdiction</a:t>
            </a:r>
            <a:r>
              <a:rPr lang="en-US" sz="2800" dirty="0"/>
              <a:t> may consider broader changes to zoning regulations to ensure objectivity</a:t>
            </a:r>
          </a:p>
        </p:txBody>
      </p:sp>
    </p:spTree>
    <p:extLst>
      <p:ext uri="{BB962C8B-B14F-4D97-AF65-F5344CB8AC3E}">
        <p14:creationId xmlns:p14="http://schemas.microsoft.com/office/powerpoint/2010/main" val="204134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F7D1-F61B-DDBE-2886-C6CE86F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Balancing Housing Costs and Design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92F-E031-7631-6711-BADF0C16E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6931598" cy="4458247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Design standards can impact project feasibility: </a:t>
            </a:r>
          </a:p>
          <a:p>
            <a:pPr lvl="1"/>
            <a:r>
              <a:rPr lang="en-US" dirty="0"/>
              <a:t>More rigorous construction techniques (e.g., upper story </a:t>
            </a:r>
            <a:r>
              <a:rPr lang="en-US" dirty="0" err="1"/>
              <a:t>stepbacks</a:t>
            </a:r>
            <a:r>
              <a:rPr lang="en-US" dirty="0"/>
              <a:t> that alter the building’s structural needs)</a:t>
            </a:r>
          </a:p>
          <a:p>
            <a:pPr lvl="1"/>
            <a:r>
              <a:rPr lang="en-US" dirty="0"/>
              <a:t>More architectural complexity (e.g., patterns of recesses and projections)</a:t>
            </a:r>
          </a:p>
          <a:p>
            <a:r>
              <a:rPr lang="en-US" dirty="0"/>
              <a:t>Need to weigh potential effects on project feasibility against design benefits</a:t>
            </a:r>
          </a:p>
        </p:txBody>
      </p:sp>
      <p:pic>
        <p:nvPicPr>
          <p:cNvPr id="5" name="Picture 4" descr="Excerpt from financial feasibility section of ABAG handbook, weighing the importance of placemaking/value of good design, against cost implications for the feasibility of housing projects">
            <a:extLst>
              <a:ext uri="{FF2B5EF4-FFF2-40B4-BE49-F238E27FC236}">
                <a16:creationId xmlns:a16="http://schemas.microsoft.com/office/drawing/2014/main" id="{1E79DF16-E47E-FEE6-D2C7-A169D87E5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539" y="2025244"/>
            <a:ext cx="3710779" cy="283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F7D1-F61B-DDBE-2886-C6CE86F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92F-E031-7631-6711-BADF0C16E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ighlight>
                  <a:srgbClr val="C0C0C0"/>
                </a:highlight>
              </a:rPr>
              <a:t>[Example – Revise, as Appropriate] </a:t>
            </a:r>
          </a:p>
          <a:p>
            <a:r>
              <a:rPr lang="en-US" dirty="0"/>
              <a:t>Proposed ordinance revisions represent implementation of adopted plans and policy</a:t>
            </a:r>
          </a:p>
          <a:p>
            <a:r>
              <a:rPr lang="en-US" dirty="0"/>
              <a:t>Anticipated to be exempt under CEQA and covered by CEQA documents prepared for the Housing Element</a:t>
            </a:r>
          </a:p>
          <a:p>
            <a:r>
              <a:rPr lang="en-US" dirty="0"/>
              <a:t>Ordinance aims to facilitate implementation of state law and would not increase development beyond what was analyzed in the Housing Element</a:t>
            </a:r>
          </a:p>
        </p:txBody>
      </p:sp>
    </p:spTree>
    <p:extLst>
      <p:ext uri="{BB962C8B-B14F-4D97-AF65-F5344CB8AC3E}">
        <p14:creationId xmlns:p14="http://schemas.microsoft.com/office/powerpoint/2010/main" val="193365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F7D1-F61B-DDBE-2886-C6CE86F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92F-E031-7631-6711-BADF0C16E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C0C0C0"/>
                </a:highlight>
              </a:rPr>
              <a:t>[Example – Revise, as Appropriate] </a:t>
            </a:r>
          </a:p>
          <a:p>
            <a:r>
              <a:rPr lang="en-US" dirty="0"/>
              <a:t>Community outreach</a:t>
            </a:r>
          </a:p>
          <a:p>
            <a:r>
              <a:rPr lang="en-US" dirty="0"/>
              <a:t>Draft ordinance and preliminary graphics  </a:t>
            </a:r>
          </a:p>
        </p:txBody>
      </p:sp>
    </p:spTree>
    <p:extLst>
      <p:ext uri="{BB962C8B-B14F-4D97-AF65-F5344CB8AC3E}">
        <p14:creationId xmlns:p14="http://schemas.microsoft.com/office/powerpoint/2010/main" val="20211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F7D1-F61B-DDBE-2886-C6CE86F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92F-E031-7631-6711-BADF0C16E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Clr>
                <a:srgbClr val="009192"/>
              </a:buClr>
              <a:buFont typeface="+mj-lt"/>
              <a:buAutoNum type="arabicPeriod"/>
            </a:pPr>
            <a:r>
              <a:rPr lang="en-US" dirty="0"/>
              <a:t>Purpose</a:t>
            </a:r>
          </a:p>
          <a:p>
            <a:pPr marL="457200" indent="-457200">
              <a:buClr>
                <a:srgbClr val="009192"/>
              </a:buClr>
              <a:buFont typeface="+mj-lt"/>
              <a:buAutoNum type="arabicPeriod"/>
            </a:pPr>
            <a:r>
              <a:rPr lang="en-US" dirty="0"/>
              <a:t>Policy Context</a:t>
            </a:r>
          </a:p>
          <a:p>
            <a:pPr marL="457200" indent="-457200">
              <a:buClr>
                <a:srgbClr val="009192"/>
              </a:buClr>
              <a:buFont typeface="+mj-lt"/>
              <a:buAutoNum type="arabicPeriod"/>
            </a:pPr>
            <a:r>
              <a:rPr lang="en-US" dirty="0"/>
              <a:t>Existing Regulations</a:t>
            </a:r>
          </a:p>
          <a:p>
            <a:pPr marL="457200" indent="-457200">
              <a:buClr>
                <a:srgbClr val="009192"/>
              </a:buClr>
              <a:buFont typeface="+mj-lt"/>
              <a:buAutoNum type="arabicPeriod"/>
            </a:pPr>
            <a:r>
              <a:rPr lang="en-US" dirty="0"/>
              <a:t>Best Practices</a:t>
            </a:r>
          </a:p>
          <a:p>
            <a:pPr marL="457200" indent="-457200">
              <a:buClr>
                <a:srgbClr val="009192"/>
              </a:buClr>
              <a:buFont typeface="+mj-lt"/>
              <a:buAutoNum type="arabicPeriod"/>
            </a:pPr>
            <a:r>
              <a:rPr lang="en-US" dirty="0"/>
              <a:t>Financial Feasibility Impacts</a:t>
            </a:r>
          </a:p>
          <a:p>
            <a:pPr marL="457200" indent="-457200">
              <a:buClr>
                <a:srgbClr val="009192"/>
              </a:buClr>
              <a:buFont typeface="+mj-lt"/>
              <a:buAutoNum type="arabicPeriod"/>
            </a:pPr>
            <a:r>
              <a:rPr lang="en-US" dirty="0"/>
              <a:t>Environmental Review</a:t>
            </a:r>
          </a:p>
          <a:p>
            <a:pPr marL="457200" indent="-457200">
              <a:buClr>
                <a:srgbClr val="009192"/>
              </a:buClr>
              <a:buFont typeface="+mj-lt"/>
              <a:buAutoNum type="arabicPeriod"/>
            </a:pPr>
            <a:r>
              <a:rPr lang="en-US" dirty="0"/>
              <a:t>Next Steps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9EC364-2845-6218-0D92-6D8BBE6B4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06" y="1523420"/>
            <a:ext cx="5114059" cy="2493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497C3C-6E31-B2EB-D50C-4B5A0E5A07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" b="6947"/>
          <a:stretch/>
        </p:blipFill>
        <p:spPr>
          <a:xfrm>
            <a:off x="7396872" y="3994939"/>
            <a:ext cx="3294574" cy="210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7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F7D1-F61B-DDBE-2886-C6CE86F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92F-E031-7631-6711-BADF0C16E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changes in state law, subjective design guidelines cannot be enforced for housing projects undergoing streamlined review. </a:t>
            </a:r>
          </a:p>
          <a:p>
            <a:r>
              <a:rPr lang="en-US" dirty="0"/>
              <a:t>Objective design standards provide a way to:</a:t>
            </a:r>
          </a:p>
          <a:p>
            <a:pPr lvl="1"/>
            <a:r>
              <a:rPr lang="en-US" dirty="0"/>
              <a:t>Continue to enforce our community’s design values </a:t>
            </a:r>
          </a:p>
          <a:p>
            <a:pPr lvl="1"/>
            <a:r>
              <a:rPr lang="en-US" dirty="0"/>
              <a:t>Create predictability in the review process</a:t>
            </a:r>
          </a:p>
          <a:p>
            <a:pPr lvl="1"/>
            <a:r>
              <a:rPr lang="en-US" dirty="0"/>
              <a:t>Enable streamlining for housing and mixed-use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0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F7D1-F61B-DDBE-2886-C6CE86F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Law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92F-E031-7631-6711-BADF0C16E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5011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State Law has reduced the amount of discretion jurisdictions have to review housing projects undergoing streamlined review. For some projects, jurisdictions must rely solely on objective standards:</a:t>
            </a:r>
          </a:p>
          <a:p>
            <a:pPr lvl="1"/>
            <a:r>
              <a:rPr lang="en-US" dirty="0"/>
              <a:t>SB 35 Project Streamlining</a:t>
            </a:r>
          </a:p>
          <a:p>
            <a:pPr lvl="1"/>
            <a:r>
              <a:rPr lang="en-US" dirty="0"/>
              <a:t>SB 330 Housing Crisis Act</a:t>
            </a:r>
          </a:p>
          <a:p>
            <a:pPr lvl="1"/>
            <a:r>
              <a:rPr lang="en-US" dirty="0"/>
              <a:t>AB 2162 Supportive Housing Streamlined Approval </a:t>
            </a:r>
          </a:p>
          <a:p>
            <a:pPr lvl="1"/>
            <a:r>
              <a:rPr lang="en-US" dirty="0"/>
              <a:t>AB 2011 Affordable Housing and High Road Jobs Act </a:t>
            </a:r>
          </a:p>
          <a:p>
            <a:pPr lvl="1"/>
            <a:r>
              <a:rPr lang="en-US" dirty="0"/>
              <a:t>SB 684 Small Sites Streamlining</a:t>
            </a:r>
          </a:p>
        </p:txBody>
      </p:sp>
    </p:spTree>
    <p:extLst>
      <p:ext uri="{BB962C8B-B14F-4D97-AF65-F5344CB8AC3E}">
        <p14:creationId xmlns:p14="http://schemas.microsoft.com/office/powerpoint/2010/main" val="219638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F7D1-F61B-DDBE-2886-C6CE86F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Local Policy Context &amp; Neighborhood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92F-E031-7631-6711-BADF0C16E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Housing Element Policies</a:t>
            </a:r>
          </a:p>
          <a:p>
            <a:pPr lvl="1"/>
            <a:r>
              <a:rPr lang="en-US" dirty="0">
                <a:highlight>
                  <a:srgbClr val="C0C0C0"/>
                </a:highlight>
              </a:rPr>
              <a:t>[insert jurisdiction-specific language here]</a:t>
            </a:r>
          </a:p>
          <a:p>
            <a:r>
              <a:rPr lang="en-US" dirty="0"/>
              <a:t>General Plan Policies</a:t>
            </a:r>
          </a:p>
          <a:p>
            <a:pPr lvl="1"/>
            <a:r>
              <a:rPr lang="en-US" dirty="0">
                <a:highlight>
                  <a:srgbClr val="C0C0C0"/>
                </a:highlight>
              </a:rPr>
              <a:t>[insert jurisdiction-specific language here]</a:t>
            </a:r>
          </a:p>
          <a:p>
            <a:r>
              <a:rPr lang="en-US" dirty="0"/>
              <a:t>Objective standards address design at a </a:t>
            </a:r>
            <a:r>
              <a:rPr lang="en-US" i="1" dirty="0"/>
              <a:t>building</a:t>
            </a:r>
            <a:r>
              <a:rPr lang="en-US" dirty="0"/>
              <a:t> level</a:t>
            </a:r>
          </a:p>
          <a:p>
            <a:r>
              <a:rPr lang="en-US" dirty="0"/>
              <a:t>Continuing to implement broader urban design policies is essential to support </a:t>
            </a:r>
            <a:r>
              <a:rPr lang="en-US" i="1" dirty="0"/>
              <a:t>neighborhood</a:t>
            </a:r>
            <a:r>
              <a:rPr lang="en-US" dirty="0"/>
              <a:t> and </a:t>
            </a:r>
            <a:r>
              <a:rPr lang="en-US" i="1" dirty="0"/>
              <a:t>citywide</a:t>
            </a:r>
            <a:r>
              <a:rPr lang="en-US" dirty="0"/>
              <a:t> planning</a:t>
            </a:r>
          </a:p>
        </p:txBody>
      </p:sp>
    </p:spTree>
    <p:extLst>
      <p:ext uri="{BB962C8B-B14F-4D97-AF65-F5344CB8AC3E}">
        <p14:creationId xmlns:p14="http://schemas.microsoft.com/office/powerpoint/2010/main" val="38354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3D00C-6114-1C14-6639-7E00E099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Objective Design Standards?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F5BF3-73F9-449D-BD48-9737DCF06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927368" cy="4023360"/>
          </a:xfrm>
        </p:spPr>
        <p:txBody>
          <a:bodyPr>
            <a:normAutofit fontScale="92500"/>
          </a:bodyPr>
          <a:lstStyle/>
          <a:p>
            <a:r>
              <a:rPr lang="en-US" dirty="0"/>
              <a:t>Narrowly defined by the state: “a design standard that involves </a:t>
            </a:r>
            <a:r>
              <a:rPr lang="en-US" b="1" dirty="0"/>
              <a:t>no personal or subjective judgment </a:t>
            </a:r>
            <a:r>
              <a:rPr lang="en-US" dirty="0"/>
              <a:t>by a public official and is </a:t>
            </a:r>
            <a:r>
              <a:rPr lang="en-US" b="1" dirty="0"/>
              <a:t>uniformly verifiable </a:t>
            </a:r>
            <a:r>
              <a:rPr lang="en-US" dirty="0"/>
              <a:t>by reference to an external and uniform benchmark or criterion available and </a:t>
            </a:r>
            <a:r>
              <a:rPr lang="en-US" b="1" dirty="0"/>
              <a:t>knowable by both the development applicant or proponent and the public official </a:t>
            </a:r>
            <a:r>
              <a:rPr lang="en-US" dirty="0"/>
              <a:t>before submittal of an application.” (Gov. Code 66330(a)(7))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E8BDF-B578-C074-7277-3CA049689920}"/>
              </a:ext>
            </a:extLst>
          </p:cNvPr>
          <p:cNvSpPr txBox="1"/>
          <p:nvPr/>
        </p:nvSpPr>
        <p:spPr>
          <a:xfrm>
            <a:off x="8433995" y="2690336"/>
            <a:ext cx="30341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C0C0C0"/>
                </a:highlight>
              </a:rPr>
              <a:t>[example - insert jurisdiction-specific image/ language here</a:t>
            </a:r>
          </a:p>
        </p:txBody>
      </p:sp>
    </p:spTree>
    <p:extLst>
      <p:ext uri="{BB962C8B-B14F-4D97-AF65-F5344CB8AC3E}">
        <p14:creationId xmlns:p14="http://schemas.microsoft.com/office/powerpoint/2010/main" val="221129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F7D1-F61B-DDBE-2886-C6CE86F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92F-E031-7631-6711-BADF0C16E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C0C0C0"/>
                </a:highlight>
              </a:rPr>
              <a:t>[example - insert jurisdiction-specific language here, including applicability to non-residential uses and single-family homes or duplexes]</a:t>
            </a:r>
          </a:p>
          <a:p>
            <a:r>
              <a:rPr lang="en-US" dirty="0"/>
              <a:t>Multi-family housing and residential mixed-use projects (3+ units)</a:t>
            </a:r>
          </a:p>
        </p:txBody>
      </p:sp>
    </p:spTree>
    <p:extLst>
      <p:ext uri="{BB962C8B-B14F-4D97-AF65-F5344CB8AC3E}">
        <p14:creationId xmlns:p14="http://schemas.microsoft.com/office/powerpoint/2010/main" val="102826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F7D1-F61B-DDBE-2886-C6CE86F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92F-E031-7631-6711-BADF0C16E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54710"/>
            <a:ext cx="5981253" cy="4173811"/>
          </a:xfrm>
        </p:spPr>
        <p:txBody>
          <a:bodyPr>
            <a:normAutofit/>
          </a:bodyPr>
          <a:lstStyle/>
          <a:p>
            <a:r>
              <a:rPr lang="en-US" u="sng" dirty="0"/>
              <a:t>Tailored to Local Context</a:t>
            </a:r>
            <a:r>
              <a:rPr lang="en-US" dirty="0"/>
              <a:t>: Standards should help implement adopted housing and urban design policies and principles</a:t>
            </a:r>
          </a:p>
          <a:p>
            <a:r>
              <a:rPr lang="en-US" u="sng" dirty="0"/>
              <a:t>Comprehensive Topics</a:t>
            </a:r>
            <a:r>
              <a:rPr lang="en-US" dirty="0"/>
              <a:t>: Address both building design (e.g., massing, articulation) and site design (e.g., parking, open space)</a:t>
            </a:r>
          </a:p>
        </p:txBody>
      </p:sp>
      <p:graphicFrame>
        <p:nvGraphicFramePr>
          <p:cNvPr id="6" name="Diagram 5" descr="Graphic illustrating concept of nesting objective standards within design guidance and overarching intent statements">
            <a:extLst>
              <a:ext uri="{FF2B5EF4-FFF2-40B4-BE49-F238E27FC236}">
                <a16:creationId xmlns:a16="http://schemas.microsoft.com/office/drawing/2014/main" id="{65C7E6BE-3305-35A0-4AB6-B3212CFF32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34065"/>
              </p:ext>
            </p:extLst>
          </p:nvPr>
        </p:nvGraphicFramePr>
        <p:xfrm>
          <a:off x="7422776" y="666974"/>
          <a:ext cx="4657828" cy="2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Example graphic from ABAG Handbook, highlighting topics: ground-floor design, streetscape, and facade">
            <a:extLst>
              <a:ext uri="{FF2B5EF4-FFF2-40B4-BE49-F238E27FC236}">
                <a16:creationId xmlns:a16="http://schemas.microsoft.com/office/drawing/2014/main" id="{202A99AB-E2C9-2A85-6F18-803E9F189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355" y="3671368"/>
            <a:ext cx="3987034" cy="23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82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F7D1-F61B-DDBE-2886-C6CE86FF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792F-E031-7631-6711-BADF0C16E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76226"/>
            <a:ext cx="6854024" cy="4152296"/>
          </a:xfrm>
        </p:spPr>
        <p:txBody>
          <a:bodyPr>
            <a:normAutofit/>
          </a:bodyPr>
          <a:lstStyle/>
          <a:p>
            <a:r>
              <a:rPr lang="en-US" u="sng" dirty="0"/>
              <a:t>Complementary Graphics</a:t>
            </a:r>
            <a:r>
              <a:rPr lang="en-US" dirty="0"/>
              <a:t>: To explain and illustrate written standards</a:t>
            </a:r>
          </a:p>
          <a:p>
            <a:r>
              <a:rPr lang="en-US" u="sng" dirty="0"/>
              <a:t>Interdepartmental Coordination</a:t>
            </a:r>
            <a:r>
              <a:rPr lang="en-US" dirty="0"/>
              <a:t>: Especially for topics that span multiple divisions (e.g., stormwater) </a:t>
            </a:r>
          </a:p>
        </p:txBody>
      </p:sp>
      <p:pic>
        <p:nvPicPr>
          <p:cNvPr id="9" name="Picture 8" descr="Sample page from ABAG Handbook. Illustration of building facade showing projection of window bay to create articulation and visual interest">
            <a:extLst>
              <a:ext uri="{FF2B5EF4-FFF2-40B4-BE49-F238E27FC236}">
                <a16:creationId xmlns:a16="http://schemas.microsoft.com/office/drawing/2014/main" id="{F7A0AF76-3329-9C29-AB76-FB05ED45D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558" y="2076225"/>
            <a:ext cx="2543678" cy="37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749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7E6E6"/>
      </a:accent1>
      <a:accent2>
        <a:srgbClr val="009192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607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Retrospect</vt:lpstr>
      <vt:lpstr>Objective Design Standards</vt:lpstr>
      <vt:lpstr>Agenda</vt:lpstr>
      <vt:lpstr>Purpose</vt:lpstr>
      <vt:lpstr>State Law Context</vt:lpstr>
      <vt:lpstr>Local Policy Context &amp; Neighborhood Planning</vt:lpstr>
      <vt:lpstr>What are Objective Design Standards?</vt:lpstr>
      <vt:lpstr>Applicability</vt:lpstr>
      <vt:lpstr>Best Practices</vt:lpstr>
      <vt:lpstr>Best Practices</vt:lpstr>
      <vt:lpstr>Existing Regulations and Potential Changes</vt:lpstr>
      <vt:lpstr>Balancing Housing Costs and Design Benefits</vt:lpstr>
      <vt:lpstr>Environmental Review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Design Standards</dc:title>
  <dc:creator>Jean Eisberg</dc:creator>
  <cp:lastModifiedBy>Eisberg, Jean</cp:lastModifiedBy>
  <cp:revision>13</cp:revision>
  <dcterms:created xsi:type="dcterms:W3CDTF">2024-04-02T17:44:36Z</dcterms:created>
  <dcterms:modified xsi:type="dcterms:W3CDTF">2024-04-17T20:53:22Z</dcterms:modified>
</cp:coreProperties>
</file>