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1509" r:id="rId5"/>
    <p:sldId id="1508" r:id="rId6"/>
    <p:sldId id="1555" r:id="rId7"/>
    <p:sldId id="1045" r:id="rId8"/>
    <p:sldId id="1512" r:id="rId9"/>
    <p:sldId id="1513" r:id="rId10"/>
    <p:sldId id="1556" r:id="rId11"/>
    <p:sldId id="1511" r:id="rId12"/>
    <p:sldId id="1531" r:id="rId13"/>
    <p:sldId id="1532" r:id="rId14"/>
    <p:sldId id="1541" r:id="rId15"/>
    <p:sldId id="1533" r:id="rId16"/>
    <p:sldId id="1535" r:id="rId17"/>
    <p:sldId id="1536" r:id="rId18"/>
    <p:sldId id="1548" r:id="rId19"/>
    <p:sldId id="1537" r:id="rId20"/>
    <p:sldId id="1553" r:id="rId21"/>
    <p:sldId id="1549" r:id="rId22"/>
    <p:sldId id="1552" r:id="rId23"/>
    <p:sldId id="1538" r:id="rId24"/>
    <p:sldId id="1539" r:id="rId25"/>
    <p:sldId id="1550" r:id="rId26"/>
    <p:sldId id="1540" r:id="rId27"/>
    <p:sldId id="1544" r:id="rId28"/>
    <p:sldId id="1545" r:id="rId29"/>
    <p:sldId id="1554" r:id="rId30"/>
    <p:sldId id="1547" r:id="rId31"/>
    <p:sldId id="15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EB00D-DF37-DAD2-63DE-207665FDEA8D}" name="Cecilia Kim" initials="CK" userId="S::cecilia.kim@opticosdesign.com::77313507-ef44-4369-8c0d-edc2849b7fdf" providerId="AD"/>
  <p188:author id="{E67AF21D-0A3E-0FAF-E553-E1430A134BA2}" name="Singeh Saliki" initials="SS" userId="S::singeh.saliki@opticosdesign.com::5ea6e079-4da0-4627-b32d-9173195864c7" providerId="AD"/>
  <p188:author id="{77E41D62-D566-C014-CF7A-BA53AFE31337}" name="Tony" initials="To" userId="S::tony.perez@opticosdesign.com::b179354c-0833-4d34-a14e-58db135db2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AE265E"/>
    <a:srgbClr val="317539"/>
    <a:srgbClr val="345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A10CB-2141-CB01-6696-570BA93D4BBB}" v="150" dt="2024-04-18T20:56:50.145"/>
    <p1510:client id="{D4C0C8F2-4FDA-0F72-2488-7CB5731A5C05}" v="35" dt="2024-04-19T19:47:15.203"/>
    <p1510:client id="{D782FBA2-809C-D64D-87BC-E479B2620266}" v="352" dt="2024-04-18T21:21:50.571"/>
    <p1510:client id="{F5A31541-060C-9460-08B4-90AABF3121A4}" v="45" dt="2024-04-19T19:08:37.193"/>
    <p1510:client id="{FEE28703-4CEB-4D49-FA5A-D8155762C7B4}" v="522" dt="2024-04-18T15:54:18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5"/>
    <p:restoredTop sz="94694"/>
  </p:normalViewPr>
  <p:slideViewPr>
    <p:cSldViewPr snapToGrid="0">
      <p:cViewPr varScale="1">
        <p:scale>
          <a:sx n="104" d="100"/>
          <a:sy n="104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AF6A8-5957-40E6-8BC8-CC8D8862AED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0E0C9-7F1B-4710-8457-057C1F53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with High res imagery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font and bullet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Mountain View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Orinda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Redwood 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2F750-EC4D-814A-A258-035A734947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84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Mountain View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Orinda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Redwood 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2F750-EC4D-814A-A258-035A734947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2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Mountain View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Orinda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Redwood 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2F750-EC4D-814A-A258-035A734947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7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next spread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0E0C9-7F1B-4710-8457-057C1F53DB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4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70000">
              <a:schemeClr val="bg1">
                <a:lumMod val="70000"/>
                <a:lumOff val="30000"/>
              </a:schemeClr>
            </a:gs>
            <a:gs pos="100000">
              <a:schemeClr val="bg1">
                <a:lumMod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FFE6-28A6-324E-9941-53CE691F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238" y="1122363"/>
            <a:ext cx="9590762" cy="2387600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204F0-4A2B-1F4B-93FA-BF20E9E84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026" y="3827507"/>
            <a:ext cx="5825974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56DB-CB3F-8446-B702-82082D86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B295-61FD-4349-B47F-59858F6D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9664-DF16-3444-A551-23878299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20A717-1201-724D-976B-950AC2E60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555" y="3891219"/>
            <a:ext cx="3942471" cy="173736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84DA707-F00B-614E-A812-8CA60D1C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94" y="3630937"/>
            <a:ext cx="3145112" cy="3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D642-B237-B147-9113-5F2B54B2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4B32F-D4F3-7E4F-AE58-FA06738E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926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C1D0-0D4C-0E4F-916A-C1147BC6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E3D35-FF9C-094C-B970-3B1EB170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55AA0-46F6-6846-BB27-5E2DE76F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8940EB-C385-5F4F-B057-6AFD72AB57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8725" y="457200"/>
            <a:ext cx="6572902" cy="5592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50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13B99-8DE9-FA40-935D-5ECE563407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</a:blip>
          <a:srcRect/>
          <a:stretch/>
        </p:blipFill>
        <p:spPr>
          <a:xfrm>
            <a:off x="2522784" y="6216028"/>
            <a:ext cx="311150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148C5F-362C-3F4F-A17C-838280E3D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06B4-CA18-C244-81E1-C0F0B59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961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8AB7A-7CA9-B84C-B1CB-9D49DDBC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7589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9538-475D-AE44-99C4-DFD6144D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8308-303C-8444-A821-8D586B23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CE36-BD03-A44B-B9B8-D69B5FEA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7766-ABBC-AA49-8374-1D18E39E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1267-6708-064F-9DDC-D29B45BC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778" y="1825625"/>
            <a:ext cx="5181600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F576C-88E0-1247-8EC4-86D2D842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20" y="18349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52B7A-6E50-2A4D-8BAF-FB3429E2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C2DC5-D180-1640-87B6-E1B6DE82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0D7E3-C01B-264D-A33D-2130B14F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702B0A-5AEE-4683-9BEE-8120205024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EB588-A477-1245-990B-BDA5526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843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EDAF2-3F02-5E49-97CC-EB261EC7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28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7DD0B-D9B0-A14B-9CE3-1B66BD56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28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C442C-F4A4-D94B-AE96-9D1BF3B8F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9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83A7-9548-4F4B-8D08-7B976B2E2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096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109D0-C070-0A4C-9CA8-5B7EBBE3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9405A-4B7F-3949-B237-7416E0E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8453C-1A0D-0847-A63F-AA1008D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190143-C573-4B98-8A66-BE4ACF133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7660F-9236-40B9-9756-4ADB93D2C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</a:blip>
          <a:srcRect/>
          <a:stretch/>
        </p:blipFill>
        <p:spPr>
          <a:xfrm>
            <a:off x="2522784" y="6216028"/>
            <a:ext cx="311150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4F5A-341E-EC4A-85CA-F728AA9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06A4B-F12B-8741-ADEE-F5A54C0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9BC7-347D-224C-9B14-013EC2A0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60AC4-CDCF-A341-BADB-10BFF7E0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4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97FA6-B29B-4446-8E56-3D6B65DE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9177F-5DCD-C845-82D7-C00DC55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6914-4CAF-0B4D-8378-E46A9118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18223-49ED-5644-B91A-1F29FEF32D4B}"/>
              </a:ext>
            </a:extLst>
          </p:cNvPr>
          <p:cNvSpPr/>
          <p:nvPr userDrawn="1"/>
        </p:nvSpPr>
        <p:spPr>
          <a:xfrm>
            <a:off x="-97858" y="0"/>
            <a:ext cx="4597052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BDDCF-F1F5-EE41-9D2D-FD5D3696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60" y="44926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8229-6195-AB43-B02D-E25A598A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57" y="449263"/>
            <a:ext cx="670127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DB02B-F810-094A-80BA-C02E09233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060" y="204946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95FE-FA39-7548-8505-23E6A034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92C647-2CC3-1E43-9F5A-5CB13B78CC42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84A06-D364-F44B-8F44-396D9834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8B531-3883-6A41-9B33-A05965E2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46E85-A377-B940-9330-FB8523569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83502" r="59737" b="2442"/>
          <a:stretch/>
        </p:blipFill>
        <p:spPr>
          <a:xfrm>
            <a:off x="176381" y="5602993"/>
            <a:ext cx="2391780" cy="1255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3D31E-43E0-DB46-9F3C-43C294833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</a:blip>
          <a:srcRect/>
          <a:stretch/>
        </p:blipFill>
        <p:spPr>
          <a:xfrm>
            <a:off x="67848" y="5700109"/>
            <a:ext cx="2089150" cy="2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BCC8C-744E-8542-8C32-1AEB8B08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5" y="365125"/>
            <a:ext cx="109852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9B15E-CD33-5747-AF61-FBC02949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48" y="1825625"/>
            <a:ext cx="10710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BD88-AC86-064C-B776-F1AD429E8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70791" y="6310312"/>
            <a:ext cx="2167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CA6B-10C4-D144-9DCE-BD922901F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8059" y="6310312"/>
            <a:ext cx="6282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C620-87C0-F84A-B66D-AC27BCAC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0127" y="6310312"/>
            <a:ext cx="630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664336B7-4B1B-B043-B8D4-F2A73EBA3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A circular picture containing drawing of housing/community next to program name:&#10;Thechnical Assistance for Local Planning – Housing&#10;&#10;">
            <a:extLst>
              <a:ext uri="{FF2B5EF4-FFF2-40B4-BE49-F238E27FC236}">
                <a16:creationId xmlns:a16="http://schemas.microsoft.com/office/drawing/2014/main" id="{CE2D8EF6-F258-B141-BD5D-E8668F504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849" y="5932967"/>
            <a:ext cx="2074984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9C125-C6CD-C74F-B5D3-BB68F9C5EA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</a:blip>
          <a:srcRect/>
          <a:stretch/>
        </p:blipFill>
        <p:spPr>
          <a:xfrm>
            <a:off x="2522784" y="6216028"/>
            <a:ext cx="311150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bag.ca.gov/technical-assistance/objective-design-standards-handbook-residential-and-mixed-use-projec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2971-862C-324B-8FE0-EC089EB8702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590088" cy="2387600"/>
          </a:xfrm>
        </p:spPr>
        <p:txBody>
          <a:bodyPr>
            <a:normAutofit/>
          </a:bodyPr>
          <a:lstStyle/>
          <a:p>
            <a:r>
              <a:rPr lang="en-US"/>
              <a:t>Presentation of </a:t>
            </a:r>
            <a:br>
              <a:rPr lang="en-US"/>
            </a:br>
            <a:r>
              <a:rPr lang="en-US"/>
              <a:t>Objective Design </a:t>
            </a:r>
            <a:br>
              <a:rPr lang="en-US"/>
            </a:br>
            <a:r>
              <a:rPr lang="en-US"/>
              <a:t>Standards Handbook</a:t>
            </a:r>
          </a:p>
        </p:txBody>
      </p:sp>
      <p:pic>
        <p:nvPicPr>
          <p:cNvPr id="7" name="Picture 6" descr="A blue circle with white outline and green text&#10;&#10;Description automatically generated">
            <a:extLst>
              <a:ext uri="{FF2B5EF4-FFF2-40B4-BE49-F238E27FC236}">
                <a16:creationId xmlns:a16="http://schemas.microsoft.com/office/drawing/2014/main" id="{52B729F7-92FF-B6E2-CB75-63E7D990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80" y="4639123"/>
            <a:ext cx="3086100" cy="1511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87C38E-5415-2B5A-4091-A4B681AA9E70}"/>
              </a:ext>
            </a:extLst>
          </p:cNvPr>
          <p:cNvGrpSpPr/>
          <p:nvPr/>
        </p:nvGrpSpPr>
        <p:grpSpPr>
          <a:xfrm>
            <a:off x="0" y="0"/>
            <a:ext cx="8855901" cy="6858000"/>
            <a:chOff x="0" y="0"/>
            <a:chExt cx="8855901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B24198-6732-AEE3-82A9-A3B8E8534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0" b="20080"/>
            <a:stretch/>
          </p:blipFill>
          <p:spPr>
            <a:xfrm>
              <a:off x="0" y="0"/>
              <a:ext cx="8855901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BFE974-DF89-F34F-F8D0-DB20C9C8983C}"/>
                </a:ext>
              </a:extLst>
            </p:cNvPr>
            <p:cNvSpPr/>
            <p:nvPr/>
          </p:nvSpPr>
          <p:spPr>
            <a:xfrm>
              <a:off x="613775" y="4985359"/>
              <a:ext cx="1440493" cy="2880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161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9592" b="5407"/>
          <a:stretch/>
        </p:blipFill>
        <p:spPr>
          <a:xfrm>
            <a:off x="127000" y="152397"/>
            <a:ext cx="5941764" cy="6705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1158" r="447" b="5647"/>
          <a:stretch/>
        </p:blipFill>
        <p:spPr>
          <a:xfrm>
            <a:off x="6264431" y="0"/>
            <a:ext cx="56862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8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B9C66-15D6-5DFA-7305-5D2644D3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"/>
            <a:ext cx="10515600" cy="1828800"/>
          </a:xfrm>
        </p:spPr>
        <p:txBody>
          <a:bodyPr anchor="ctr">
            <a:normAutofit/>
          </a:bodyPr>
          <a:lstStyle/>
          <a:p>
            <a:r>
              <a:rPr lang="en-US"/>
              <a:t>Poll Question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AA19019-B812-985B-1610-A79B9DDD7AE3}"/>
              </a:ext>
            </a:extLst>
          </p:cNvPr>
          <p:cNvSpPr txBox="1">
            <a:spLocks/>
          </p:cNvSpPr>
          <p:nvPr/>
        </p:nvSpPr>
        <p:spPr>
          <a:xfrm>
            <a:off x="914400" y="1828800"/>
            <a:ext cx="10515600" cy="3325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What is the status of Objective Design Standards in your community?</a:t>
            </a:r>
            <a:endParaRPr lang="en-US" dirty="0"/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Do not yet have objective design standards</a:t>
            </a:r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Already adopted objective design standards</a:t>
            </a:r>
            <a:endParaRPr lang="en-US" dirty="0"/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Adopted and want to refine objective design standards</a:t>
            </a:r>
            <a:endParaRPr lang="en-US" dirty="0"/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Not applicable </a:t>
            </a:r>
          </a:p>
        </p:txBody>
      </p:sp>
    </p:spTree>
    <p:extLst>
      <p:ext uri="{BB962C8B-B14F-4D97-AF65-F5344CB8AC3E}">
        <p14:creationId xmlns:p14="http://schemas.microsoft.com/office/powerpoint/2010/main" val="181221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A2266F2-C0A4-CA32-8897-569FC386F7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0AB99-898D-5A72-051F-1ACAC6CC7D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3175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Content Placeholder 5">
              <a:extLst>
                <a:ext uri="{FF2B5EF4-FFF2-40B4-BE49-F238E27FC236}">
                  <a16:creationId xmlns:a16="http://schemas.microsoft.com/office/drawing/2014/main" id="{985B4BA6-F362-F6EF-6B87-93E57E79C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1" t="4957" r="-4691" b="21482"/>
            <a:stretch/>
          </p:blipFill>
          <p:spPr>
            <a:xfrm>
              <a:off x="0" y="0"/>
              <a:ext cx="7203990" cy="68580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D69B482-5046-347C-8E95-C13592C6F92D}"/>
              </a:ext>
            </a:extLst>
          </p:cNvPr>
          <p:cNvSpPr/>
          <p:nvPr/>
        </p:nvSpPr>
        <p:spPr>
          <a:xfrm>
            <a:off x="1583634" y="2658717"/>
            <a:ext cx="4512366" cy="1540565"/>
          </a:xfrm>
          <a:prstGeom prst="rect">
            <a:avLst/>
          </a:prstGeom>
          <a:solidFill>
            <a:srgbClr val="317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69BDC51-559B-AAA2-7E9C-12FB7053E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2" t="51683" r="22916" b="38201"/>
          <a:stretch/>
        </p:blipFill>
        <p:spPr>
          <a:xfrm>
            <a:off x="1228387" y="2926929"/>
            <a:ext cx="9379979" cy="23704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2D0895-9440-EC9A-EF8D-648330893720}"/>
              </a:ext>
            </a:extLst>
          </p:cNvPr>
          <p:cNvGrpSpPr/>
          <p:nvPr/>
        </p:nvGrpSpPr>
        <p:grpSpPr>
          <a:xfrm>
            <a:off x="1921838" y="1300180"/>
            <a:ext cx="9991487" cy="3693264"/>
            <a:chOff x="1921838" y="1300180"/>
            <a:chExt cx="9991487" cy="3693264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026A7E50-8A59-4106-6C6B-4D3790DA1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8" t="32046" r="14336" b="59034"/>
            <a:stretch/>
          </p:blipFill>
          <p:spPr>
            <a:xfrm>
              <a:off x="5047292" y="1300180"/>
              <a:ext cx="6866033" cy="135853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14D7F7-0C81-AB8E-E7A5-A01412D1B0F4}"/>
                </a:ext>
              </a:extLst>
            </p:cNvPr>
            <p:cNvSpPr txBox="1"/>
            <p:nvPr/>
          </p:nvSpPr>
          <p:spPr>
            <a:xfrm>
              <a:off x="1921838" y="3400700"/>
              <a:ext cx="9481366" cy="1592744"/>
            </a:xfrm>
            <a:prstGeom prst="rect">
              <a:avLst/>
            </a:prstGeom>
            <a:solidFill>
              <a:srgbClr val="317539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225" b="1">
                  <a:solidFill>
                    <a:schemeClr val="bg1"/>
                  </a:solidFill>
                  <a:latin typeface="Graphik Semibold" panose="020B0503030202060203" pitchFamily="34" charset="0"/>
                </a:rPr>
                <a:t>1.0	</a:t>
              </a:r>
              <a:r>
                <a:rPr lang="en-US" sz="2225">
                  <a:solidFill>
                    <a:schemeClr val="bg1"/>
                  </a:solidFill>
                  <a:latin typeface="Graphik Extralight" panose="020B0303030202060203" pitchFamily="34" charset="0"/>
                </a:rPr>
                <a:t>Overview of the Handbook &amp; Objective Design Standards</a:t>
              </a:r>
            </a:p>
            <a:p>
              <a:pPr>
                <a:spcAft>
                  <a:spcPts val="1800"/>
                </a:spcAft>
              </a:pPr>
              <a:r>
                <a:rPr lang="en-US" sz="2225" b="1">
                  <a:solidFill>
                    <a:schemeClr val="bg1"/>
                  </a:solidFill>
                  <a:latin typeface="Graphik Semibold" panose="020B0503030202060203" pitchFamily="34" charset="0"/>
                </a:rPr>
                <a:t>1.1</a:t>
              </a:r>
              <a:r>
                <a:rPr lang="en-US" sz="2225" b="1">
                  <a:solidFill>
                    <a:schemeClr val="bg1"/>
                  </a:solidFill>
                  <a:latin typeface="Graphik Light" panose="020B0403030202060203" pitchFamily="34" charset="0"/>
                </a:rPr>
                <a:t>	</a:t>
              </a:r>
              <a:r>
                <a:rPr lang="en-US" sz="2225" err="1">
                  <a:solidFill>
                    <a:schemeClr val="bg1"/>
                  </a:solidFill>
                  <a:latin typeface="Graphik Extralight" panose="020B0303030202060203" pitchFamily="34" charset="0"/>
                </a:rPr>
                <a:t>Placetypes</a:t>
              </a:r>
              <a:r>
                <a:rPr lang="en-US" sz="2225">
                  <a:solidFill>
                    <a:schemeClr val="bg1"/>
                  </a:solidFill>
                  <a:latin typeface="Graphik Extralight" panose="020B0303030202060203" pitchFamily="34" charset="0"/>
                </a:rPr>
                <a:t> &amp; Building Scale</a:t>
              </a:r>
            </a:p>
            <a:p>
              <a:pPr>
                <a:spcAft>
                  <a:spcPts val="1800"/>
                </a:spcAft>
              </a:pPr>
              <a:r>
                <a:rPr lang="en-US" sz="2225" b="1">
                  <a:solidFill>
                    <a:schemeClr val="bg1"/>
                  </a:solidFill>
                  <a:latin typeface="Graphik Semibold" panose="020B0503030202060203" pitchFamily="34" charset="0"/>
                </a:rPr>
                <a:t>1.2</a:t>
              </a:r>
              <a:r>
                <a:rPr lang="en-US" sz="2225" b="1">
                  <a:solidFill>
                    <a:schemeClr val="bg1"/>
                  </a:solidFill>
                  <a:latin typeface="Graphik Light" panose="020B0403030202060203" pitchFamily="34" charset="0"/>
                </a:rPr>
                <a:t>	</a:t>
              </a:r>
              <a:r>
                <a:rPr lang="en-US" sz="2225">
                  <a:solidFill>
                    <a:schemeClr val="bg1"/>
                  </a:solidFill>
                  <a:latin typeface="Graphik Extralight" panose="020B0303030202060203" pitchFamily="34" charset="0"/>
                </a:rPr>
                <a:t>Economic Implications of Objective Design Standards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20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b="5406"/>
          <a:stretch/>
        </p:blipFill>
        <p:spPr>
          <a:xfrm>
            <a:off x="0" y="0"/>
            <a:ext cx="5941764" cy="680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b="6534"/>
          <a:stretch/>
        </p:blipFill>
        <p:spPr>
          <a:xfrm>
            <a:off x="6096001" y="0"/>
            <a:ext cx="6096000" cy="68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5406"/>
          <a:stretch/>
        </p:blipFill>
        <p:spPr>
          <a:xfrm>
            <a:off x="0" y="-2"/>
            <a:ext cx="5941764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4" b="6534"/>
          <a:stretch/>
        </p:blipFill>
        <p:spPr>
          <a:xfrm>
            <a:off x="6096001" y="-2"/>
            <a:ext cx="609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B9C66-15D6-5DFA-7305-5D2644D3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828800"/>
          </a:xfrm>
        </p:spPr>
        <p:txBody>
          <a:bodyPr anchor="ctr">
            <a:normAutofit/>
          </a:bodyPr>
          <a:lstStyle/>
          <a:p>
            <a:r>
              <a:rPr lang="en-US"/>
              <a:t>Poll Question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98A9983-3063-3922-4B66-09180AB5A627}"/>
              </a:ext>
            </a:extLst>
          </p:cNvPr>
          <p:cNvSpPr txBox="1">
            <a:spLocks/>
          </p:cNvSpPr>
          <p:nvPr/>
        </p:nvSpPr>
        <p:spPr>
          <a:xfrm>
            <a:off x="914400" y="1828800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Which of the Handbook’s six </a:t>
            </a:r>
            <a:r>
              <a:rPr lang="en-US" sz="2800" dirty="0" err="1">
                <a:solidFill>
                  <a:srgbClr val="000000"/>
                </a:solidFill>
                <a:latin typeface="Trebuchet MS"/>
              </a:rPr>
              <a:t>Placetypes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are relevant to your community? (select all that apply)</a:t>
            </a:r>
          </a:p>
          <a:p>
            <a:pPr>
              <a:lnSpc>
                <a:spcPct val="120000"/>
              </a:lnSpc>
              <a:buClr>
                <a:srgbClr val="000000"/>
              </a:buClr>
            </a:pPr>
            <a:endParaRPr lang="en-US" sz="2800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20000"/>
              </a:lnSpc>
              <a:buClr>
                <a:srgbClr val="000000"/>
              </a:buClr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D45423-A331-4B55-1D6D-BD75F2BF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59023"/>
              </p:ext>
            </p:extLst>
          </p:nvPr>
        </p:nvGraphicFramePr>
        <p:xfrm>
          <a:off x="576944" y="3081973"/>
          <a:ext cx="11338560" cy="240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65830766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84579465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7512086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60866347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9775053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8295867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3497731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A. House-scale Neighborhood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B. House-scale Corridor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C. House-scale 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D. Block-scale Neighborhood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E. Block-scale Corridor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F. Block-scale 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G. 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15713"/>
                  </a:ext>
                </a:extLst>
              </a:tr>
              <a:tr h="1581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126699"/>
                  </a:ext>
                </a:extLst>
              </a:tr>
            </a:tbl>
          </a:graphicData>
        </a:graphic>
      </p:graphicFrame>
      <p:pic>
        <p:nvPicPr>
          <p:cNvPr id="8" name="Picture 7" descr="A house with a driveway and a car&#10;&#10;Description automatically generated">
            <a:extLst>
              <a:ext uri="{FF2B5EF4-FFF2-40B4-BE49-F238E27FC236}">
                <a16:creationId xmlns:a16="http://schemas.microsoft.com/office/drawing/2014/main" id="{1B3A39EB-1060-9D49-54D9-328E982B4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5"/>
          <a:stretch/>
        </p:blipFill>
        <p:spPr>
          <a:xfrm>
            <a:off x="674912" y="3972032"/>
            <a:ext cx="1556660" cy="1375228"/>
          </a:xfrm>
          <a:prstGeom prst="rect">
            <a:avLst/>
          </a:prstGeom>
        </p:spPr>
      </p:pic>
      <p:pic>
        <p:nvPicPr>
          <p:cNvPr id="10" name="Picture 9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E3670D59-1BCB-9CE0-43E1-09641708E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6"/>
          <a:stretch/>
        </p:blipFill>
        <p:spPr>
          <a:xfrm>
            <a:off x="2415756" y="3981897"/>
            <a:ext cx="1556661" cy="1355499"/>
          </a:xfrm>
          <a:prstGeom prst="rect">
            <a:avLst/>
          </a:prstGeom>
        </p:spPr>
      </p:pic>
      <p:pic>
        <p:nvPicPr>
          <p:cNvPr id="12" name="Picture 11" descr="A building with a corner entrance&#10;&#10;Description automatically generated with medium confidence">
            <a:extLst>
              <a:ext uri="{FF2B5EF4-FFF2-40B4-BE49-F238E27FC236}">
                <a16:creationId xmlns:a16="http://schemas.microsoft.com/office/drawing/2014/main" id="{B4428F92-00FB-B41A-D452-CC29AEB3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21288"/>
          <a:stretch/>
        </p:blipFill>
        <p:spPr>
          <a:xfrm>
            <a:off x="4156601" y="3981897"/>
            <a:ext cx="1556660" cy="1355499"/>
          </a:xfrm>
          <a:prstGeom prst="rect">
            <a:avLst/>
          </a:prstGeom>
        </p:spPr>
      </p:pic>
      <p:pic>
        <p:nvPicPr>
          <p:cNvPr id="14" name="Picture 13" descr="A large building with many windows&#10;&#10;Description automatically generated">
            <a:extLst>
              <a:ext uri="{FF2B5EF4-FFF2-40B4-BE49-F238E27FC236}">
                <a16:creationId xmlns:a16="http://schemas.microsoft.com/office/drawing/2014/main" id="{8126AD1D-176F-9BEC-42A2-0FE24C8381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1904"/>
          <a:stretch/>
        </p:blipFill>
        <p:spPr>
          <a:xfrm>
            <a:off x="5897445" y="3981220"/>
            <a:ext cx="1556660" cy="1356852"/>
          </a:xfrm>
          <a:prstGeom prst="rect">
            <a:avLst/>
          </a:prstGeom>
        </p:spPr>
      </p:pic>
      <p:pic>
        <p:nvPicPr>
          <p:cNvPr id="16" name="Picture 15" descr="A building with a corner of the street&#10;&#10;Description automatically generated with medium confidence">
            <a:extLst>
              <a:ext uri="{FF2B5EF4-FFF2-40B4-BE49-F238E27FC236}">
                <a16:creationId xmlns:a16="http://schemas.microsoft.com/office/drawing/2014/main" id="{DBE1312B-BE61-E462-6754-24CA1A3955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29497"/>
          <a:stretch/>
        </p:blipFill>
        <p:spPr>
          <a:xfrm>
            <a:off x="7638289" y="3981897"/>
            <a:ext cx="1556660" cy="1355499"/>
          </a:xfrm>
          <a:prstGeom prst="rect">
            <a:avLst/>
          </a:prstGeom>
        </p:spPr>
      </p:pic>
      <p:pic>
        <p:nvPicPr>
          <p:cNvPr id="18" name="Picture 17" descr="A street with a few buildings&#10;&#10;Description automatically generated with medium confidence">
            <a:extLst>
              <a:ext uri="{FF2B5EF4-FFF2-40B4-BE49-F238E27FC236}">
                <a16:creationId xmlns:a16="http://schemas.microsoft.com/office/drawing/2014/main" id="{05E78B9D-1269-F50E-0579-CBA4922C65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r="-262"/>
          <a:stretch/>
        </p:blipFill>
        <p:spPr>
          <a:xfrm>
            <a:off x="9379134" y="3981898"/>
            <a:ext cx="1556660" cy="1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2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5406"/>
          <a:stretch/>
        </p:blipFill>
        <p:spPr>
          <a:xfrm>
            <a:off x="0" y="-2"/>
            <a:ext cx="5941764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b="5407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D2A877-D8AF-163E-78E4-0DB14FAB9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6294"/>
          <a:stretch/>
        </p:blipFill>
        <p:spPr>
          <a:xfrm>
            <a:off x="0" y="-3"/>
            <a:ext cx="6062472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B2095-C4C4-FE05-E0C4-95EA9F9E7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b="6535"/>
          <a:stretch/>
        </p:blipFill>
        <p:spPr>
          <a:xfrm>
            <a:off x="6062472" y="12699"/>
            <a:ext cx="6073421" cy="68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B9C66-15D6-5DFA-7305-5D2644D3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"/>
            <a:ext cx="10515600" cy="1828800"/>
          </a:xfrm>
        </p:spPr>
        <p:txBody>
          <a:bodyPr anchor="ctr">
            <a:normAutofit/>
          </a:bodyPr>
          <a:lstStyle/>
          <a:p>
            <a:r>
              <a:rPr lang="en-US"/>
              <a:t>Poll Questions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9B18B85-EA81-9C6D-775A-108F025D8A1C}"/>
              </a:ext>
            </a:extLst>
          </p:cNvPr>
          <p:cNvSpPr txBox="1">
            <a:spLocks/>
          </p:cNvSpPr>
          <p:nvPr/>
        </p:nvSpPr>
        <p:spPr>
          <a:xfrm>
            <a:off x="914400" y="1828800"/>
            <a:ext cx="10515600" cy="4251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Have you considered the financial feasibility of housing projects </a:t>
            </a:r>
            <a:r>
              <a:rPr lang="en-US" sz="2800">
                <a:solidFill>
                  <a:srgbClr val="000000"/>
                </a:solidFill>
                <a:latin typeface="Trebuchet MS"/>
              </a:rPr>
              <a:t>when developing design standards?</a:t>
            </a:r>
            <a:endParaRPr lang="en-US"/>
          </a:p>
          <a:p>
            <a:pPr marL="514350" indent="-514350"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Yes</a:t>
            </a:r>
          </a:p>
          <a:p>
            <a:pPr marL="514350" indent="-514350"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No</a:t>
            </a:r>
          </a:p>
          <a:p>
            <a:pPr marL="514350" indent="-514350"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96366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B9C66-15D6-5DFA-7305-5D2644D3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84359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4128-FBB0-4BFA-4198-C39A769A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60" y="449262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D004-7739-FF80-510B-F319774C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57" y="449263"/>
            <a:ext cx="7039936" cy="5422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accent5"/>
              </a:buClr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accent5"/>
              </a:buClr>
              <a:buAutoNum type="arabicPeriod"/>
            </a:pPr>
            <a:r>
              <a:rPr lang="en-US" dirty="0"/>
              <a:t>Overview of Handbook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Courier New" panose="020B0604020202020204" pitchFamily="34" charset="0"/>
              <a:buChar char="o"/>
            </a:pPr>
            <a:r>
              <a:rPr lang="en-US" dirty="0"/>
              <a:t> Design Standards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Courier New" panose="020B0604020202020204" pitchFamily="34" charset="0"/>
              <a:buChar char="o"/>
            </a:pPr>
            <a:r>
              <a:rPr lang="en-US" dirty="0"/>
              <a:t> Financial Feasibility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Example Chapter: Building Design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Questions &amp; Answers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C935E7E-7522-FE41-CDCF-36655B480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92" r="10676" b="-813"/>
          <a:stretch/>
        </p:blipFill>
        <p:spPr>
          <a:xfrm>
            <a:off x="9479522" y="4858690"/>
            <a:ext cx="2569203" cy="9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2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26A9E6-E144-8047-7CA6-E18A3C458E8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Content Placeholder 5">
              <a:extLst>
                <a:ext uri="{FF2B5EF4-FFF2-40B4-BE49-F238E27FC236}">
                  <a16:creationId xmlns:a16="http://schemas.microsoft.com/office/drawing/2014/main" id="{985B4BA6-F362-F6EF-6B87-93E57E79C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" t="8455" r="-5077" b="17983"/>
            <a:stretch/>
          </p:blipFill>
          <p:spPr>
            <a:xfrm>
              <a:off x="0" y="0"/>
              <a:ext cx="7203990" cy="6858000"/>
            </a:xfrm>
            <a:prstGeom prst="rect">
              <a:avLst/>
            </a:prstGeom>
          </p:spPr>
        </p:pic>
        <p:pic>
          <p:nvPicPr>
            <p:cNvPr id="3" name="Content Placeholder 5">
              <a:extLst>
                <a:ext uri="{FF2B5EF4-FFF2-40B4-BE49-F238E27FC236}">
                  <a16:creationId xmlns:a16="http://schemas.microsoft.com/office/drawing/2014/main" id="{869BDC51-559B-AAA2-7E9C-12FB7053E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5" t="50000" r="29677" b="9274"/>
            <a:stretch/>
          </p:blipFill>
          <p:spPr>
            <a:xfrm>
              <a:off x="6096000" y="0"/>
              <a:ext cx="6095999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69B482-5046-347C-8E95-C13592C6F92D}"/>
                </a:ext>
              </a:extLst>
            </p:cNvPr>
            <p:cNvSpPr/>
            <p:nvPr/>
          </p:nvSpPr>
          <p:spPr>
            <a:xfrm>
              <a:off x="1107991" y="3984171"/>
              <a:ext cx="4512366" cy="2873829"/>
            </a:xfrm>
            <a:prstGeom prst="rect">
              <a:avLst/>
            </a:prstGeom>
            <a:solidFill>
              <a:srgbClr val="AE26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69ED1C-D97A-E8ED-D10C-E9FEAD8CDF82}"/>
                </a:ext>
              </a:extLst>
            </p:cNvPr>
            <p:cNvSpPr txBox="1"/>
            <p:nvPr/>
          </p:nvSpPr>
          <p:spPr>
            <a:xfrm>
              <a:off x="6728348" y="601249"/>
              <a:ext cx="4158641" cy="5763116"/>
            </a:xfrm>
            <a:prstGeom prst="rect">
              <a:avLst/>
            </a:prstGeom>
            <a:solidFill>
              <a:srgbClr val="AE265E"/>
            </a:solidFill>
          </p:spPr>
          <p:txBody>
            <a:bodyPr wrap="square" rtlCol="0">
              <a:spAutoFit/>
            </a:bodyPr>
            <a:lstStyle/>
            <a:p>
              <a:pPr marL="460375" indent="-460375"/>
              <a:r>
                <a:rPr lang="en-US" b="1">
                  <a:solidFill>
                    <a:schemeClr val="bg1"/>
                  </a:solidFill>
                  <a:latin typeface="Graphik Semibold" panose="020B0503030202060203" pitchFamily="34" charset="0"/>
                </a:rPr>
                <a:t>3.0</a:t>
              </a: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Why Building Design Matters</a:t>
              </a:r>
            </a:p>
            <a:p>
              <a:pPr marL="460375" indent="-460375">
                <a:spcBef>
                  <a:spcPts val="1200"/>
                </a:spcBef>
              </a:pPr>
              <a:r>
                <a:rPr lang="en-US" b="1">
                  <a:solidFill>
                    <a:schemeClr val="bg1"/>
                  </a:solidFill>
                  <a:latin typeface="Graphik Semibold" panose="020B0503030202060203" pitchFamily="34" charset="0"/>
                </a:rPr>
                <a:t>3.1</a:t>
              </a: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	Building Massing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	3.1.A  Adjacency Adjustments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	3.1.B  Roof Forms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	3.1.C  Massing Features</a:t>
              </a:r>
            </a:p>
            <a:p>
              <a:pPr marL="460375" indent="-460375">
                <a:spcBef>
                  <a:spcPts val="1200"/>
                </a:spcBef>
              </a:pPr>
              <a:r>
                <a:rPr lang="en-US" b="1">
                  <a:solidFill>
                    <a:schemeClr val="bg1"/>
                  </a:solidFill>
                  <a:latin typeface="Graphik Semibold" panose="020B0503030202060203" pitchFamily="34" charset="0"/>
                </a:rPr>
                <a:t>3.2</a:t>
              </a: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Façade Articulation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	3.2.A  Tripartite Design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	3.2.B  Modules and Bays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	3.2.C  Fenestration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	3.2.D. Exterior Materials</a:t>
              </a:r>
            </a:p>
            <a:p>
              <a:pPr marL="460375" indent="-460375">
                <a:spcBef>
                  <a:spcPts val="1200"/>
                </a:spcBef>
              </a:pPr>
              <a:r>
                <a:rPr lang="en-US" b="1">
                  <a:solidFill>
                    <a:schemeClr val="bg1"/>
                  </a:solidFill>
                  <a:latin typeface="Graphik Semibold" panose="020B0503030202060203" pitchFamily="34" charset="0"/>
                </a:rPr>
                <a:t>3.3</a:t>
              </a: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	Building Types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 	3.3.A  Mid- to Hi-Rise Buildings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 	3.3.B  Courtyard Buildings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 	3.3.C Townhouses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 	3.3.D  Multiplexes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 	3.3.E  Duplexes</a:t>
              </a:r>
            </a:p>
            <a:p>
              <a:pPr marL="460375" indent="-460375">
                <a:spcBef>
                  <a:spcPts val="300"/>
                </a:spcBef>
              </a:pPr>
              <a:r>
                <a:rPr lang="en-US">
                  <a:solidFill>
                    <a:schemeClr val="bg1"/>
                  </a:solidFill>
                  <a:latin typeface="Graphik Light" panose="020B0403030202060203" pitchFamily="34" charset="0"/>
                </a:rPr>
                <a:t>       	3.3.F  Cottage and Duplex Courts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97BA03A-D2FB-74AB-720D-E210E1971C64}"/>
              </a:ext>
            </a:extLst>
          </p:cNvPr>
          <p:cNvSpPr/>
          <p:nvPr/>
        </p:nvSpPr>
        <p:spPr>
          <a:xfrm>
            <a:off x="6499654" y="601249"/>
            <a:ext cx="4510216" cy="3872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09DEC-6439-8F43-874A-CAC7AFEAFBE0}"/>
              </a:ext>
            </a:extLst>
          </p:cNvPr>
          <p:cNvSpPr/>
          <p:nvPr/>
        </p:nvSpPr>
        <p:spPr>
          <a:xfrm>
            <a:off x="6499654" y="2421923"/>
            <a:ext cx="4510216" cy="9473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5406"/>
          <a:stretch/>
        </p:blipFill>
        <p:spPr>
          <a:xfrm>
            <a:off x="0" y="-2"/>
            <a:ext cx="5941764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4" b="6534"/>
          <a:stretch/>
        </p:blipFill>
        <p:spPr>
          <a:xfrm>
            <a:off x="6096001" y="-2"/>
            <a:ext cx="609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7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B9C66-15D6-5DFA-7305-5D2644D3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828800"/>
          </a:xfrm>
        </p:spPr>
        <p:txBody>
          <a:bodyPr anchor="ctr">
            <a:normAutofit/>
          </a:bodyPr>
          <a:lstStyle/>
          <a:p>
            <a:r>
              <a:rPr lang="en-US"/>
              <a:t>Poll Question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1DEBC6-B123-7DCC-DE37-D909DA49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515600" cy="32963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What is important to your community in addressing building design? (select all that apply)</a:t>
            </a:r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</a:rPr>
              <a:t>Context-sensitive infill buildings</a:t>
            </a:r>
            <a:endParaRPr lang="en-US" sz="2800" dirty="0"/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Font typeface="Trebuchet MS" panose="020B0603020202020204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Trebuchet MS"/>
              </a:rPr>
              <a:t>Transitions between lower- and higher-intensity buildings</a:t>
            </a:r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</a:rPr>
              <a:t>Articulation and reducing blank walls</a:t>
            </a:r>
            <a:endParaRPr lang="en-US" sz="2800" dirty="0">
              <a:solidFill>
                <a:srgbClr val="633511"/>
              </a:solidFill>
            </a:endParaRPr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AutoNum type="alphaUcPeriod"/>
            </a:pPr>
            <a:r>
              <a:rPr lang="en-US" sz="2800" dirty="0">
                <a:solidFill>
                  <a:srgbClr val="000000"/>
                </a:solidFill>
              </a:rPr>
              <a:t>Active ground floor</a:t>
            </a:r>
            <a:endParaRPr lang="en-US" sz="2800" dirty="0">
              <a:solidFill>
                <a:srgbClr val="633511"/>
              </a:solidFill>
            </a:endParaRPr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AutoNum type="alphaUcPeriod"/>
            </a:pP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20000"/>
              </a:lnSpc>
              <a:buClr>
                <a:srgbClr val="000000"/>
              </a:buClr>
              <a:buAutoNum type="alphaUcPeriod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8E05E14-0DCE-6919-3086-E3C7EDDEA9BC}"/>
              </a:ext>
            </a:extLst>
          </p:cNvPr>
          <p:cNvSpPr txBox="1">
            <a:spLocks/>
          </p:cNvSpPr>
          <p:nvPr/>
        </p:nvSpPr>
        <p:spPr>
          <a:xfrm>
            <a:off x="12332607" y="234711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800">
                <a:solidFill>
                  <a:srgbClr val="000000"/>
                </a:solidFill>
                <a:latin typeface="Graphik Regular"/>
              </a:rPr>
              <a:t>Which approach do your standards include?</a:t>
            </a:r>
          </a:p>
          <a:p>
            <a:endParaRPr lang="en-US" sz="2800">
              <a:solidFill>
                <a:srgbClr val="000000"/>
              </a:solidFill>
              <a:latin typeface="Graphik Regular"/>
            </a:endParaRPr>
          </a:p>
          <a:p>
            <a:pPr marL="514350" indent="-514350">
              <a:buClr>
                <a:srgbClr val="000000"/>
              </a:buClr>
              <a:buFont typeface="+mj-lt"/>
              <a:buAutoNum type="alphaUcPeriod"/>
            </a:pPr>
            <a:r>
              <a:rPr lang="en-US" sz="2800">
                <a:solidFill>
                  <a:srgbClr val="000000"/>
                </a:solidFill>
                <a:latin typeface="Graphik Regular"/>
              </a:rPr>
              <a:t>Typical (e.g., recess/projection required every 30 feet) </a:t>
            </a:r>
            <a:endParaRPr lang="en-US" sz="2800">
              <a:solidFill>
                <a:srgbClr val="000000"/>
              </a:solidFill>
              <a:latin typeface="Graphik Regular" panose="020B0503030202060203" pitchFamily="34" charset="0"/>
            </a:endParaRPr>
          </a:p>
          <a:p>
            <a:pPr marL="514350" indent="-514350">
              <a:buClr>
                <a:srgbClr val="000000"/>
              </a:buClr>
              <a:buFont typeface="+mj-lt"/>
              <a:buAutoNum type="alphaUcPeriod"/>
            </a:pPr>
            <a:r>
              <a:rPr lang="en-US" sz="2800">
                <a:solidFill>
                  <a:srgbClr val="000000"/>
                </a:solidFill>
                <a:latin typeface="Graphik Regular"/>
              </a:rPr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2530815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5406"/>
          <a:stretch/>
        </p:blipFill>
        <p:spPr>
          <a:xfrm>
            <a:off x="0" y="-2"/>
            <a:ext cx="5941764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/>
        </p:blipFill>
        <p:spPr>
          <a:xfrm>
            <a:off x="5851611" y="0"/>
            <a:ext cx="6250236" cy="66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5406"/>
          <a:stretch/>
        </p:blipFill>
        <p:spPr>
          <a:xfrm>
            <a:off x="0" y="-2"/>
            <a:ext cx="5941764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4" b="6534"/>
          <a:stretch/>
        </p:blipFill>
        <p:spPr>
          <a:xfrm>
            <a:off x="6096001" y="-2"/>
            <a:ext cx="6096000" cy="6858001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D7C7C06D-29D1-BE7B-4F81-2A3877094BB2}"/>
              </a:ext>
            </a:extLst>
          </p:cNvPr>
          <p:cNvSpPr/>
          <p:nvPr/>
        </p:nvSpPr>
        <p:spPr>
          <a:xfrm>
            <a:off x="12953427" y="1414147"/>
            <a:ext cx="139567" cy="125129"/>
          </a:xfrm>
          <a:prstGeom prst="leftBrace">
            <a:avLst/>
          </a:prstGeom>
          <a:ln w="28575">
            <a:solidFill>
              <a:srgbClr val="AE2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6395FAD-2334-F5E8-C021-A55B2F698D88}"/>
              </a:ext>
            </a:extLst>
          </p:cNvPr>
          <p:cNvSpPr/>
          <p:nvPr/>
        </p:nvSpPr>
        <p:spPr>
          <a:xfrm>
            <a:off x="12953426" y="1580808"/>
            <a:ext cx="139567" cy="976964"/>
          </a:xfrm>
          <a:prstGeom prst="leftBrace">
            <a:avLst>
              <a:gd name="adj1" fmla="val 8333"/>
              <a:gd name="adj2" fmla="val 58228"/>
            </a:avLst>
          </a:prstGeom>
          <a:ln w="28575">
            <a:solidFill>
              <a:srgbClr val="AE2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B3F849D-F03F-8768-CEE1-8D86CD7C8E2F}"/>
              </a:ext>
            </a:extLst>
          </p:cNvPr>
          <p:cNvSpPr/>
          <p:nvPr/>
        </p:nvSpPr>
        <p:spPr>
          <a:xfrm>
            <a:off x="12953425" y="2635804"/>
            <a:ext cx="139567" cy="731867"/>
          </a:xfrm>
          <a:prstGeom prst="leftBrace">
            <a:avLst/>
          </a:prstGeom>
          <a:ln w="28575">
            <a:solidFill>
              <a:srgbClr val="AE2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39810-7CD1-1A52-16DF-9D5B22FF7153}"/>
              </a:ext>
            </a:extLst>
          </p:cNvPr>
          <p:cNvSpPr txBox="1"/>
          <p:nvPr/>
        </p:nvSpPr>
        <p:spPr>
          <a:xfrm>
            <a:off x="12327071" y="1580808"/>
            <a:ext cx="1197857" cy="24622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000000"/>
                </a:solidFill>
                <a:latin typeface="Graphik Regular" panose="020B0503030202060203" pitchFamily="34" charset="0"/>
              </a:rPr>
              <a:t>Top (Cornice)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90F86-697D-1F7E-A629-524E05A2294D}"/>
              </a:ext>
            </a:extLst>
          </p:cNvPr>
          <p:cNvSpPr txBox="1"/>
          <p:nvPr/>
        </p:nvSpPr>
        <p:spPr>
          <a:xfrm>
            <a:off x="12280924" y="2252182"/>
            <a:ext cx="1242806" cy="24622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Graphik Regular" panose="020B0503030202060203" pitchFamily="34" charset="0"/>
              </a:rPr>
              <a:t>Middle (3 Floors)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C1D59-38EF-8138-A15F-E3292A46BBE6}"/>
              </a:ext>
            </a:extLst>
          </p:cNvPr>
          <p:cNvSpPr txBox="1"/>
          <p:nvPr/>
        </p:nvSpPr>
        <p:spPr>
          <a:xfrm>
            <a:off x="12280924" y="3028890"/>
            <a:ext cx="1242806" cy="400110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000000"/>
                </a:solidFill>
                <a:latin typeface="Graphik Regular" panose="020B0503030202060203" pitchFamily="34" charset="0"/>
              </a:rPr>
              <a:t>Base (Ground Floor &amp; 2</a:t>
            </a:r>
            <a:r>
              <a:rPr lang="en-US" sz="1000" baseline="30000">
                <a:solidFill>
                  <a:srgbClr val="000000"/>
                </a:solidFill>
                <a:latin typeface="Graphik Regular" panose="020B0503030202060203" pitchFamily="34" charset="0"/>
              </a:rPr>
              <a:t>nd</a:t>
            </a:r>
            <a:r>
              <a:rPr lang="en-US" sz="1000">
                <a:solidFill>
                  <a:srgbClr val="000000"/>
                </a:solidFill>
                <a:latin typeface="Graphik Regular" panose="020B0503030202060203" pitchFamily="34" charset="0"/>
              </a:rPr>
              <a:t> Story)</a:t>
            </a:r>
          </a:p>
        </p:txBody>
      </p:sp>
    </p:spTree>
    <p:extLst>
      <p:ext uri="{BB962C8B-B14F-4D97-AF65-F5344CB8AC3E}">
        <p14:creationId xmlns:p14="http://schemas.microsoft.com/office/powerpoint/2010/main" val="3904226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5406"/>
          <a:stretch/>
        </p:blipFill>
        <p:spPr>
          <a:xfrm>
            <a:off x="0" y="-2"/>
            <a:ext cx="5941764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4" b="6534"/>
          <a:stretch/>
        </p:blipFill>
        <p:spPr>
          <a:xfrm>
            <a:off x="6096001" y="-2"/>
            <a:ext cx="609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buildings and a street&#10;&#10;Description automatically generated">
            <a:extLst>
              <a:ext uri="{FF2B5EF4-FFF2-40B4-BE49-F238E27FC236}">
                <a16:creationId xmlns:a16="http://schemas.microsoft.com/office/drawing/2014/main" id="{4D8B5CBB-6CB9-20A5-E2A2-10A1A2A81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" t="27476" r="50845" b="23983"/>
          <a:stretch/>
        </p:blipFill>
        <p:spPr>
          <a:xfrm>
            <a:off x="94128" y="1302663"/>
            <a:ext cx="8275172" cy="2467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374FA-11DC-E77B-7F46-8FF6F6F1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38" y="149465"/>
            <a:ext cx="10985205" cy="1325563"/>
          </a:xfrm>
        </p:spPr>
        <p:txBody>
          <a:bodyPr/>
          <a:lstStyle/>
          <a:p>
            <a:pPr algn="ctr"/>
            <a:r>
              <a:rPr lang="en-US"/>
              <a:t>Comparing Façade Articulation Approaches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3F622-E8B9-8D41-398A-A3B74270FDDA}"/>
              </a:ext>
            </a:extLst>
          </p:cNvPr>
          <p:cNvSpPr txBox="1"/>
          <p:nvPr/>
        </p:nvSpPr>
        <p:spPr>
          <a:xfrm>
            <a:off x="8369299" y="1388192"/>
            <a:ext cx="3568701" cy="152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u="sng">
                <a:solidFill>
                  <a:srgbClr val="000000"/>
                </a:solidFill>
                <a:latin typeface="Graphik Regular"/>
              </a:rPr>
              <a:t>Typical Approach</a:t>
            </a:r>
            <a:endParaRPr lang="en-US" sz="2000" u="sng">
              <a:solidFill>
                <a:srgbClr val="000000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Graphik Regular"/>
              </a:rPr>
              <a:t>Results in unnecessary articulation that still looks like one large building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EEFDA-1EFF-4CE4-6E73-9913D660BF0B}"/>
              </a:ext>
            </a:extLst>
          </p:cNvPr>
          <p:cNvSpPr txBox="1"/>
          <p:nvPr/>
        </p:nvSpPr>
        <p:spPr>
          <a:xfrm>
            <a:off x="8369301" y="3825893"/>
            <a:ext cx="3822700" cy="152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u="sng">
                <a:solidFill>
                  <a:srgbClr val="000000"/>
                </a:solidFill>
                <a:latin typeface="Graphik Regular"/>
              </a:rPr>
              <a:t>Modules Approach</a:t>
            </a:r>
            <a:endParaRPr lang="en-US" sz="2000" u="sng">
              <a:solidFill>
                <a:srgbClr val="000000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Graphik Regular"/>
              </a:rPr>
              <a:t>Results in distinct façades</a:t>
            </a:r>
            <a:endParaRPr lang="en-US" sz="2000">
              <a:solidFill>
                <a:srgbClr val="000000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Graphik Regular"/>
              </a:rPr>
              <a:t>without unnecessary articulation </a:t>
            </a:r>
            <a:endParaRPr lang="en-US" sz="2000">
              <a:solidFill>
                <a:srgbClr val="000000"/>
              </a:solidFill>
              <a:latin typeface="Graphik Regular" panose="020B0503030202060203" pitchFamily="34" charset="0"/>
            </a:endParaRPr>
          </a:p>
        </p:txBody>
      </p:sp>
      <p:pic>
        <p:nvPicPr>
          <p:cNvPr id="8" name="Picture 7" descr="A collage of buildings and a street&#10;&#10;Description automatically generated">
            <a:extLst>
              <a:ext uri="{FF2B5EF4-FFF2-40B4-BE49-F238E27FC236}">
                <a16:creationId xmlns:a16="http://schemas.microsoft.com/office/drawing/2014/main" id="{CEF16001-2587-DC70-B0F9-FBCAB2AAA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59" t="26580" b="24879"/>
          <a:stretch/>
        </p:blipFill>
        <p:spPr>
          <a:xfrm>
            <a:off x="94128" y="3528535"/>
            <a:ext cx="8275172" cy="24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665D85-2D31-5316-FA3E-345B75E9E245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5406"/>
          <a:stretch/>
        </p:blipFill>
        <p:spPr>
          <a:xfrm>
            <a:off x="3125118" y="-2"/>
            <a:ext cx="59417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B9C66-15D6-5DFA-7305-5D2644D3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41768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67C7218-E627-15FA-D2A7-3879D32A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325563"/>
          </a:xfrm>
        </p:spPr>
        <p:txBody>
          <a:bodyPr>
            <a:normAutofit/>
          </a:bodyPr>
          <a:lstStyle/>
          <a:p>
            <a:r>
              <a:rPr lang="en-US" sz="6000"/>
              <a:t>Presenters ​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E3F43D-D80A-85B3-BA3A-8F0B7BDF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0240"/>
            <a:ext cx="107107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Jean Eisberg, AICP, Lexington Planning​</a:t>
            </a:r>
          </a:p>
          <a:p>
            <a:pPr>
              <a:lnSpc>
                <a:spcPct val="120000"/>
              </a:lnSpc>
            </a:pPr>
            <a:r>
              <a:rPr lang="en-US"/>
              <a:t>Stefan Pellegrini, RA, AICP, LEED AP, </a:t>
            </a:r>
            <a:r>
              <a:rPr lang="en-US" err="1"/>
              <a:t>Opticos</a:t>
            </a:r>
            <a:r>
              <a:rPr lang="en-US"/>
              <a:t> Design​</a:t>
            </a:r>
          </a:p>
          <a:p>
            <a:pPr>
              <a:lnSpc>
                <a:spcPct val="120000"/>
              </a:lnSpc>
            </a:pPr>
            <a:r>
              <a:rPr lang="en-US"/>
              <a:t>Alex Steinberger, Cascadia Partners​</a:t>
            </a:r>
          </a:p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3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FA673-150F-4155-9F73-296ADD25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325563"/>
          </a:xfrm>
        </p:spPr>
        <p:txBody>
          <a:bodyPr>
            <a:noAutofit/>
          </a:bodyPr>
          <a:lstStyle/>
          <a:p>
            <a:r>
              <a:rPr lang="en-US" sz="6000"/>
              <a:t>Purpose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F6CE6D-FCA6-4CBA-8D86-A21148AF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7107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7070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Given changes in state law, subjective design guidelines cannot be enforced for housing projects undergoing streamlined review </a:t>
            </a:r>
            <a:endParaRPr lang="en-US" dirty="0"/>
          </a:p>
          <a:p>
            <a:pPr marL="687070">
              <a:lnSpc>
                <a:spcPct val="120000"/>
              </a:lnSpc>
              <a:spcBef>
                <a:spcPts val="1600"/>
              </a:spcBef>
            </a:pPr>
            <a:r>
              <a:rPr lang="en-US" b="1" dirty="0">
                <a:solidFill>
                  <a:srgbClr val="000000"/>
                </a:solidFill>
              </a:rPr>
              <a:t>Objective design standards provide a way to:</a:t>
            </a:r>
          </a:p>
          <a:p>
            <a:pPr marL="1144270" lvl="1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Continue to enforce our community’s design values </a:t>
            </a:r>
          </a:p>
          <a:p>
            <a:pPr marL="1144270" lvl="1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Create predictability in the review process</a:t>
            </a:r>
          </a:p>
          <a:p>
            <a:pPr marL="1144270" lvl="1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Enable streamlining for housing and mixed-use projects</a:t>
            </a:r>
          </a:p>
          <a:p>
            <a:pPr marL="1830070" lvl="3" indent="0">
              <a:lnSpc>
                <a:spcPct val="120000"/>
              </a:lnSpc>
              <a:buNone/>
            </a:pP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1470" lvl="2">
              <a:lnSpc>
                <a:spcPct val="120000"/>
              </a:lnSpc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01470" lvl="2">
              <a:lnSpc>
                <a:spcPct val="120000"/>
              </a:lnSpc>
            </a:pPr>
            <a:endParaRPr lang="en-US" b="0" i="0" u="none" strike="noStrike" dirty="0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  <a:p>
            <a:pPr marL="1601470" lvl="2">
              <a:lnSpc>
                <a:spcPct val="120000"/>
              </a:lnSpc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4270" lvl="1">
              <a:lnSpc>
                <a:spcPct val="120000"/>
              </a:lnSpc>
            </a:pPr>
            <a:endParaRPr lang="en-US" sz="2600" dirty="0">
              <a:solidFill>
                <a:srgbClr val="3B3838"/>
              </a:solidFill>
            </a:endParaRPr>
          </a:p>
          <a:p>
            <a:pPr marL="1601470" lvl="2">
              <a:lnSpc>
                <a:spcPct val="120000"/>
              </a:lnSpc>
            </a:pPr>
            <a:endParaRPr lang="en-US" sz="2200" dirty="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FA673-150F-4155-9F73-296ADD25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325563"/>
          </a:xfrm>
        </p:spPr>
        <p:txBody>
          <a:bodyPr>
            <a:noAutofit/>
          </a:bodyPr>
          <a:lstStyle/>
          <a:p>
            <a:r>
              <a:rPr lang="en-US" sz="6000"/>
              <a:t>State Law Context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F6CE6D-FCA6-4CBA-8D86-A21148AF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7107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7388">
              <a:lnSpc>
                <a:spcPct val="120000"/>
              </a:lnSpc>
            </a:pPr>
            <a:r>
              <a:rPr lang="en-US" b="1">
                <a:solidFill>
                  <a:srgbClr val="000000"/>
                </a:solidFill>
              </a:rPr>
              <a:t>State Law has reduced the amount of discretion jurisdictions have to review housing projects undergoing streamlined review. For some projects, jurisdictions must rely solely on objective standards: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3B3838"/>
                </a:solidFill>
                <a:ea typeface="+mn-lt"/>
                <a:cs typeface="+mn-lt"/>
              </a:rPr>
              <a:t>SB 35 Project Streamlining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3B3838"/>
                </a:solidFill>
                <a:ea typeface="+mn-lt"/>
                <a:cs typeface="+mn-lt"/>
              </a:rPr>
              <a:t>SB 330 Housing Crisis Act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3B3838"/>
                </a:solidFill>
                <a:ea typeface="+mn-lt"/>
                <a:cs typeface="+mn-lt"/>
              </a:rPr>
              <a:t>AB 2162 Supportive Housing Streamlined Approval 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3B3838"/>
                </a:solidFill>
                <a:ea typeface="+mn-lt"/>
                <a:cs typeface="+mn-lt"/>
              </a:rPr>
              <a:t>AB 2011 Affordable Housing and High Road Jobs Act 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3B3838"/>
                </a:solidFill>
                <a:ea typeface="+mn-lt"/>
                <a:cs typeface="+mn-lt"/>
              </a:rPr>
              <a:t>SB 684 Small Sites Streamlining</a:t>
            </a:r>
            <a:endParaRPr lang="en-US" sz="2400" b="0" i="0" u="none" strike="noStrike">
              <a:solidFill>
                <a:srgbClr val="000000"/>
              </a:solidFill>
              <a:effectLst/>
            </a:endParaRPr>
          </a:p>
          <a:p>
            <a:pPr marL="1601470" lvl="2">
              <a:lnSpc>
                <a:spcPct val="120000"/>
              </a:lnSpc>
            </a:pPr>
            <a:endParaRPr lang="en-US" sz="24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01470" lvl="2">
              <a:lnSpc>
                <a:spcPct val="120000"/>
              </a:lnSpc>
            </a:pPr>
            <a:endParaRPr lang="en-US" b="0" i="0" u="none" strike="noStrike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  <a:p>
            <a:pPr marL="1601470" lvl="2">
              <a:lnSpc>
                <a:spcPct val="120000"/>
              </a:lnSpc>
            </a:pP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4270" lvl="1">
              <a:lnSpc>
                <a:spcPct val="120000"/>
              </a:lnSpc>
            </a:pPr>
            <a:endParaRPr lang="en-US" sz="2600">
              <a:solidFill>
                <a:srgbClr val="3B3838"/>
              </a:solidFill>
            </a:endParaRPr>
          </a:p>
          <a:p>
            <a:pPr marL="1601470" lvl="2">
              <a:lnSpc>
                <a:spcPct val="120000"/>
              </a:lnSpc>
            </a:pPr>
            <a:endParaRPr lang="en-US" sz="220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0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FA673-150F-4155-9F73-296ADD25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05" y="494371"/>
            <a:ext cx="10972800" cy="1325563"/>
          </a:xfrm>
        </p:spPr>
        <p:txBody>
          <a:bodyPr>
            <a:noAutofit/>
          </a:bodyPr>
          <a:lstStyle/>
          <a:p>
            <a:r>
              <a:rPr lang="en-US" sz="4400"/>
              <a:t>Local Context &amp; Neighborhood Planning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F6CE6D-FCA6-4CBA-8D86-A21148AF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7107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7388">
              <a:lnSpc>
                <a:spcPct val="120000"/>
              </a:lnSpc>
            </a:pPr>
            <a:r>
              <a:rPr lang="en-US" b="1">
                <a:solidFill>
                  <a:srgbClr val="000000"/>
                </a:solidFill>
              </a:rPr>
              <a:t>Foundation for developing objective design standards: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General Plan urban design policies 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Design guidelines</a:t>
            </a:r>
          </a:p>
          <a:p>
            <a:pPr marL="1144588" lvl="1">
              <a:lnSpc>
                <a:spcPct val="120000"/>
              </a:lnSpc>
            </a:pP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Housing Element programs</a:t>
            </a:r>
          </a:p>
          <a:p>
            <a:pPr marL="687388">
              <a:lnSpc>
                <a:spcPct val="120000"/>
              </a:lnSpc>
            </a:pPr>
            <a:r>
              <a:rPr lang="en-US" b="1">
                <a:solidFill>
                  <a:srgbClr val="000000"/>
                </a:solidFill>
              </a:rPr>
              <a:t>Objective standards address design at a </a:t>
            </a:r>
            <a:r>
              <a:rPr lang="en-US" b="1" i="1">
                <a:solidFill>
                  <a:srgbClr val="000000"/>
                </a:solidFill>
              </a:rPr>
              <a:t>building</a:t>
            </a:r>
            <a:r>
              <a:rPr lang="en-US" b="1">
                <a:solidFill>
                  <a:srgbClr val="000000"/>
                </a:solidFill>
              </a:rPr>
              <a:t> level</a:t>
            </a:r>
          </a:p>
          <a:p>
            <a:pPr marL="687388">
              <a:lnSpc>
                <a:spcPct val="120000"/>
              </a:lnSpc>
            </a:pPr>
            <a:r>
              <a:rPr lang="en-US" b="1">
                <a:solidFill>
                  <a:srgbClr val="000000"/>
                </a:solidFill>
              </a:rPr>
              <a:t>Continuing to implement broader urban design policies is essential to support </a:t>
            </a:r>
            <a:r>
              <a:rPr lang="en-US" b="1" i="1">
                <a:solidFill>
                  <a:srgbClr val="000000"/>
                </a:solidFill>
              </a:rPr>
              <a:t>neighborhood</a:t>
            </a:r>
            <a:r>
              <a:rPr lang="en-US" b="1">
                <a:solidFill>
                  <a:srgbClr val="000000"/>
                </a:solidFill>
              </a:rPr>
              <a:t> and </a:t>
            </a:r>
            <a:r>
              <a:rPr lang="en-US" b="1" i="1">
                <a:solidFill>
                  <a:srgbClr val="000000"/>
                </a:solidFill>
              </a:rPr>
              <a:t>citywide</a:t>
            </a:r>
            <a:r>
              <a:rPr lang="en-US" b="1">
                <a:solidFill>
                  <a:srgbClr val="000000"/>
                </a:solidFill>
              </a:rPr>
              <a:t> planning</a:t>
            </a:r>
          </a:p>
          <a:p>
            <a:pPr marL="1601470" lvl="2">
              <a:lnSpc>
                <a:spcPct val="100000"/>
              </a:lnSpc>
            </a:pPr>
            <a:endParaRPr lang="en-US" sz="24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01470" lvl="2">
              <a:lnSpc>
                <a:spcPct val="100000"/>
              </a:lnSpc>
            </a:pPr>
            <a:endParaRPr lang="en-US" b="0" i="0" u="none" strike="noStrike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  <a:p>
            <a:pPr marL="1601470" lvl="2">
              <a:lnSpc>
                <a:spcPct val="100000"/>
              </a:lnSpc>
            </a:pP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4270" lvl="1">
              <a:lnSpc>
                <a:spcPct val="100000"/>
              </a:lnSpc>
            </a:pPr>
            <a:endParaRPr lang="en-US" sz="2600">
              <a:solidFill>
                <a:srgbClr val="3B3838"/>
              </a:solidFill>
            </a:endParaRPr>
          </a:p>
          <a:p>
            <a:pPr marL="1601470" lvl="2">
              <a:lnSpc>
                <a:spcPct val="100000"/>
              </a:lnSpc>
            </a:pPr>
            <a:endParaRPr lang="en-US" sz="220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9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B96C-B622-99C1-EB2F-EE97B1D1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Handbook and Customizable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DB5B-11C1-CF64-20F2-DD1CE6B0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Website: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https://abag.ca.gov/technical-assistance/objective-design-standards-handbook-residential-and-mixed-use-projects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3B3838"/>
              </a:solidFill>
            </a:endParaRPr>
          </a:p>
          <a:p>
            <a:pPr marL="687070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Handbook</a:t>
            </a:r>
          </a:p>
          <a:p>
            <a:pPr marL="687070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Illustrative graphics (image files)</a:t>
            </a:r>
          </a:p>
          <a:p>
            <a:pPr marL="687070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Word exports of handbook</a:t>
            </a:r>
          </a:p>
          <a:p>
            <a:pPr marL="687070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InDesign version of handbook</a:t>
            </a:r>
          </a:p>
          <a:p>
            <a:pPr marL="687070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Staff Report template</a:t>
            </a:r>
          </a:p>
          <a:p>
            <a:pPr marL="687070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Presentation template</a:t>
            </a:r>
          </a:p>
          <a:p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3E88924-39CF-F785-80F1-A7A7F0F7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36" y="2882435"/>
            <a:ext cx="3294528" cy="32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2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BE2BD0-C372-A1D5-F052-74D8A8F2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Table of Contents</a:t>
            </a:r>
          </a:p>
        </p:txBody>
      </p:sp>
      <p:pic>
        <p:nvPicPr>
          <p:cNvPr id="9" name="Content Placeholder 8" descr="A guide to a user guide&#10;&#10;Description automatically generated with medium confidence">
            <a:extLst>
              <a:ext uri="{FF2B5EF4-FFF2-40B4-BE49-F238E27FC236}">
                <a16:creationId xmlns:a16="http://schemas.microsoft.com/office/drawing/2014/main" id="{B753C4DF-DE3A-5FFB-06E9-43BCF30AA6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4338" r="15133" b="79703"/>
          <a:stretch/>
        </p:blipFill>
        <p:spPr>
          <a:xfrm>
            <a:off x="391398" y="349860"/>
            <a:ext cx="5605599" cy="1469851"/>
          </a:xfrm>
          <a:noFill/>
        </p:spPr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9D11670E-E767-DA33-E196-F715D2307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22347" r="5385" b="39027"/>
          <a:stretch/>
        </p:blipFill>
        <p:spPr>
          <a:xfrm>
            <a:off x="655645" y="1898476"/>
            <a:ext cx="5453893" cy="3885158"/>
          </a:xfrm>
          <a:prstGeom prst="rect">
            <a:avLst/>
          </a:prstGeom>
          <a:noFill/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19CE4826-E3D4-645F-BC4D-6A78F1934F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60925" r="6210" b="3495"/>
          <a:stretch/>
        </p:blipFill>
        <p:spPr>
          <a:xfrm>
            <a:off x="6445024" y="2249435"/>
            <a:ext cx="5302476" cy="3578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36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CEEAC-6157-4A9E-15B0-65C57BB26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1553" r="385" b="5251"/>
          <a:stretch/>
        </p:blipFill>
        <p:spPr>
          <a:xfrm>
            <a:off x="6288337" y="-2"/>
            <a:ext cx="5686269" cy="6858001"/>
          </a:xfrm>
          <a:prstGeom prst="rect">
            <a:avLst/>
          </a:prstGeom>
        </p:spPr>
      </p:pic>
      <p:pic>
        <p:nvPicPr>
          <p:cNvPr id="6" name="Picture 5" descr="A manual for a handbook&#10;&#10;Description automatically generated">
            <a:extLst>
              <a:ext uri="{FF2B5EF4-FFF2-40B4-BE49-F238E27FC236}">
                <a16:creationId xmlns:a16="http://schemas.microsoft.com/office/drawing/2014/main" id="{A6590273-E88F-BC58-45D6-106DB5B26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 r="5768" b="74528"/>
          <a:stretch/>
        </p:blipFill>
        <p:spPr>
          <a:xfrm>
            <a:off x="0" y="169803"/>
            <a:ext cx="6096000" cy="1613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3745D-FC2A-EE5B-ACE5-7A7EA84F9797}"/>
              </a:ext>
            </a:extLst>
          </p:cNvPr>
          <p:cNvSpPr txBox="1"/>
          <p:nvPr/>
        </p:nvSpPr>
        <p:spPr>
          <a:xfrm>
            <a:off x="458649" y="1783452"/>
            <a:ext cx="3554551" cy="3139321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Graphik Semibold" panose="020B0503030202060203" pitchFamily="34" charset="0"/>
              </a:rPr>
              <a:t>Organization of Chapters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raphik Light" panose="020B0403030202060203" pitchFamily="34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raphik Light" panose="020B0403030202060203" pitchFamily="34" charset="0"/>
              </a:rPr>
              <a:t>Intent &amp;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raphik Light" panose="020B0403030202060203" pitchFamily="34" charset="0"/>
              </a:rPr>
              <a:t>Example Objective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raphik Light" panose="020B0403030202060203" pitchFamily="34" charset="0"/>
              </a:rPr>
              <a:t>Economic Feasibility</a:t>
            </a:r>
          </a:p>
          <a:p>
            <a:endParaRPr lang="en-US">
              <a:solidFill>
                <a:srgbClr val="000000"/>
              </a:solidFill>
              <a:latin typeface="Graphik Light" panose="020B0403030202060203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Graphik Semibold" panose="020B0503030202060203" pitchFamily="34" charset="0"/>
              </a:rPr>
              <a:t>Essential &amp; Supplemental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raphik Light" panose="020B0403030202060203" pitchFamily="34" charset="0"/>
              </a:rPr>
              <a:t>Essential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raphik Light" panose="020B0403030202060203" pitchFamily="34" charset="0"/>
              </a:rPr>
              <a:t>Supplemental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Graphik Light" panose="020B0403030202060203" pitchFamily="34" charset="0"/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4126FB6-9AA1-C41C-68F4-993D1FA51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6" t="65307" r="16562" b="13694"/>
          <a:stretch/>
        </p:blipFill>
        <p:spPr>
          <a:xfrm>
            <a:off x="3779032" y="3751729"/>
            <a:ext cx="2316967" cy="221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8509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ALP">
      <a:dk1>
        <a:srgbClr val="633511"/>
      </a:dk1>
      <a:lt1>
        <a:srgbClr val="FFFFFF"/>
      </a:lt1>
      <a:dk2>
        <a:srgbClr val="00773F"/>
      </a:dk2>
      <a:lt2>
        <a:srgbClr val="E7E6E6"/>
      </a:lt2>
      <a:accent1>
        <a:srgbClr val="009192"/>
      </a:accent1>
      <a:accent2>
        <a:srgbClr val="CD7820"/>
      </a:accent2>
      <a:accent3>
        <a:srgbClr val="71A84F"/>
      </a:accent3>
      <a:accent4>
        <a:srgbClr val="FEB446"/>
      </a:accent4>
      <a:accent5>
        <a:srgbClr val="1174A9"/>
      </a:accent5>
      <a:accent6>
        <a:srgbClr val="062F87"/>
      </a:accent6>
      <a:hlink>
        <a:srgbClr val="521B92"/>
      </a:hlink>
      <a:folHlink>
        <a:srgbClr val="94209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P-Housing_092020_template_V2.potx" id="{42C3D340-1347-6D43-B68D-827AAFD9016F}" vid="{35098E4B-A9F1-F442-9AA2-8D357A1C8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9145E01C32C48A7A308139B3A6F4D" ma:contentTypeVersion="14" ma:contentTypeDescription="Create a new document." ma:contentTypeScope="" ma:versionID="ed16e5717b3d49d15db040f6bf946e03">
  <xsd:schema xmlns:xsd="http://www.w3.org/2001/XMLSchema" xmlns:xs="http://www.w3.org/2001/XMLSchema" xmlns:p="http://schemas.microsoft.com/office/2006/metadata/properties" xmlns:ns2="9a500634-0915-4928-a69e-4539344de9c2" xmlns:ns3="10398f9d-1582-4b8d-9820-399667eaa8a4" targetNamespace="http://schemas.microsoft.com/office/2006/metadata/properties" ma:root="true" ma:fieldsID="800f143b4401be1ac06105e8eecf7406" ns2:_="" ns3:_="">
    <xsd:import namespace="9a500634-0915-4928-a69e-4539344de9c2"/>
    <xsd:import namespace="10398f9d-1582-4b8d-9820-399667eaa8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00634-0915-4928-a69e-4539344de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4e30a74-c53f-458c-bc34-ac8d4a149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98f9d-1582-4b8d-9820-399667eaa8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62e3db1-1c09-4952-a189-75f45e23a923}" ma:internalName="TaxCatchAll" ma:showField="CatchAllData" ma:web="10398f9d-1582-4b8d-9820-399667eaa8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500634-0915-4928-a69e-4539344de9c2">
      <Terms xmlns="http://schemas.microsoft.com/office/infopath/2007/PartnerControls"/>
    </lcf76f155ced4ddcb4097134ff3c332f>
    <TaxCatchAll xmlns="10398f9d-1582-4b8d-9820-399667eaa8a4" xsi:nil="true"/>
    <SharedWithUsers xmlns="10398f9d-1582-4b8d-9820-399667eaa8a4">
      <UserInfo>
        <DisplayName>Cecilia Kim</DisplayName>
        <AccountId>44</AccountId>
        <AccountType/>
      </UserInfo>
      <UserInfo>
        <DisplayName>Tony</DisplayName>
        <AccountId>16</AccountId>
        <AccountType/>
      </UserInfo>
      <UserInfo>
        <DisplayName>Singeh Saliki</DisplayName>
        <AccountId>9</AccountId>
        <AccountType/>
      </UserInfo>
      <UserInfo>
        <DisplayName>Stefan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8082BD-3154-4B87-A3E3-0B87FFBC0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7380B-2261-4C37-B566-BBACE02F771D}">
  <ds:schemaRefs>
    <ds:schemaRef ds:uri="10398f9d-1582-4b8d-9820-399667eaa8a4"/>
    <ds:schemaRef ds:uri="9a500634-0915-4928-a69e-4539344de9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B067CB-12E2-4B5C-8AB4-F562789144B5}">
  <ds:schemaRefs>
    <ds:schemaRef ds:uri="http://schemas.microsoft.com/office/2006/documentManagement/types"/>
    <ds:schemaRef ds:uri="10398f9d-1582-4b8d-9820-399667eaa8a4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a500634-0915-4928-a69e-4539344de9c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658</Words>
  <Application>Microsoft Office PowerPoint</Application>
  <PresentationFormat>Widescreen</PresentationFormat>
  <Paragraphs>147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 New</vt:lpstr>
      <vt:lpstr>Graphik Extralight</vt:lpstr>
      <vt:lpstr>Graphik Light</vt:lpstr>
      <vt:lpstr>Graphik Regular</vt:lpstr>
      <vt:lpstr>Graphik Semibold</vt:lpstr>
      <vt:lpstr>Trebuchet MS</vt:lpstr>
      <vt:lpstr>1_Office Theme</vt:lpstr>
      <vt:lpstr>Presentation of  Objective Design  Standards Handbook</vt:lpstr>
      <vt:lpstr>Agenda</vt:lpstr>
      <vt:lpstr>Presenters ​</vt:lpstr>
      <vt:lpstr>Purpose</vt:lpstr>
      <vt:lpstr>State Law Context</vt:lpstr>
      <vt:lpstr>Local Context &amp; Neighborhood Planning</vt:lpstr>
      <vt:lpstr>Handbook and Customizable Resources</vt:lpstr>
      <vt:lpstr>Table of Contents</vt:lpstr>
      <vt:lpstr>PowerPoint Presentation</vt:lpstr>
      <vt:lpstr>PowerPoint Presentation</vt:lpstr>
      <vt:lpstr>Poll Question</vt:lpstr>
      <vt:lpstr>PowerPoint Presentation</vt:lpstr>
      <vt:lpstr>PowerPoint Presentation</vt:lpstr>
      <vt:lpstr>PowerPoint Presentation</vt:lpstr>
      <vt:lpstr>Poll Question</vt:lpstr>
      <vt:lpstr>PowerPoint Presentation</vt:lpstr>
      <vt:lpstr>PowerPoint Presentation</vt:lpstr>
      <vt:lpstr>Poll Questions</vt:lpstr>
      <vt:lpstr>Questions &amp; Answers</vt:lpstr>
      <vt:lpstr>PowerPoint Presentation</vt:lpstr>
      <vt:lpstr>PowerPoint Presentation</vt:lpstr>
      <vt:lpstr>Poll Question</vt:lpstr>
      <vt:lpstr>PowerPoint Presentation</vt:lpstr>
      <vt:lpstr>PowerPoint Presentation</vt:lpstr>
      <vt:lpstr>PowerPoint Presentation</vt:lpstr>
      <vt:lpstr>Comparing Façade Articulation Approaches</vt:lpstr>
      <vt:lpstr>PowerPoint Presentation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Agreement Update</dc:title>
  <dc:creator>Heather Peters</dc:creator>
  <cp:lastModifiedBy>Clair A. McDevitt</cp:lastModifiedBy>
  <cp:revision>20</cp:revision>
  <cp:lastPrinted>2024-04-19T20:55:35Z</cp:lastPrinted>
  <dcterms:created xsi:type="dcterms:W3CDTF">2021-11-16T00:06:34Z</dcterms:created>
  <dcterms:modified xsi:type="dcterms:W3CDTF">2024-04-24T18:27:13Z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0x01010012E9145E01C32C48A7A308139B3A6F4D</vt:lpwstr>
  </property>
  <property fmtid="{D5CDD505-2E9C-101B-9397-08002B2CF9AE}" pid="3" name="MediaServiceImageTags">
    <vt:lpwstr/>
  </property>
</Properties>
</file>