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910" r:id="rId2"/>
    <p:sldId id="1489" r:id="rId3"/>
    <p:sldId id="1521" r:id="rId4"/>
    <p:sldId id="1526" r:id="rId5"/>
    <p:sldId id="1522" r:id="rId6"/>
    <p:sldId id="1523" r:id="rId7"/>
    <p:sldId id="1524" r:id="rId8"/>
    <p:sldId id="1525" r:id="rId9"/>
    <p:sldId id="1527" r:id="rId10"/>
    <p:sldId id="911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84F"/>
    <a:srgbClr val="74A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7" autoAdjust="0"/>
    <p:restoredTop sz="8644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64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B3B54A-8C61-8865-0792-01EF4B7385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40008-2021-FEDE-7E0A-5D93D417BA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16B1E-07DF-4593-8E6C-1A892AE137CA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6379A-3EC8-7394-C351-F3568CECC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8DE-43EB-36D3-DD6A-5721A91E4A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5D75-FEDB-4E3A-BECD-96F257A1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3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E851-F6C6-8D41-8E3F-70CF209C680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F750-EC4D-814A-A258-035A73494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1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61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2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7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2F750-EC4D-814A-A258-035A734947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FFE6-28A6-324E-9941-53CE691FB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238" y="1122363"/>
            <a:ext cx="9590762" cy="2387600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204F0-4A2B-1F4B-93FA-BF20E9E84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2026" y="3682314"/>
            <a:ext cx="5825974" cy="194001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B447ED-8421-6B48-BD2E-BB04B90F94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7438" y="3694113"/>
            <a:ext cx="3621087" cy="19161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logo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9664-DF16-3444-A551-23878299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C6C8-3D80-4340-9733-B5EF887E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66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418223-49ED-5644-B91A-1F29FEF32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9705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BDDCF-F1F5-EE41-9D2D-FD5D3696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449262"/>
            <a:ext cx="4062951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DB02B-F810-094A-80BA-C02E09233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346" y="2162432"/>
            <a:ext cx="4062951" cy="369861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8229-6195-AB43-B02D-E25A598A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357" y="449262"/>
            <a:ext cx="6927416" cy="563026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8B531-3883-6A41-9B33-A05965E2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46E85-A377-B940-9330-FB852356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782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6D642-B237-B147-9113-5F2B54B2B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457200"/>
            <a:ext cx="41789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4B32F-D4F3-7E4F-AE58-FA06738E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412" y="2162432"/>
            <a:ext cx="4203614" cy="37811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8940EB-C385-5F4F-B057-6AFD72AB57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8725" y="457200"/>
            <a:ext cx="6774334" cy="5592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55AA0-46F6-6846-BB27-5E2DE76F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263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55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56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56B94-2AF4-E045-BBDE-A9D3F5C7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25" y="365125"/>
            <a:ext cx="4726379" cy="5811838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BC820-0769-0E4C-B905-2613251A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504120" cy="5811838"/>
          </a:xfrm>
        </p:spPr>
        <p:txBody>
          <a:bodyPr anchor="ctr" anchorCtr="0">
            <a:normAutofit/>
          </a:bodyPr>
          <a:lstStyle>
            <a:lvl1pPr>
              <a:buClrTx/>
              <a:defRPr sz="2800">
                <a:solidFill>
                  <a:schemeClr val="bg1"/>
                </a:solidFill>
              </a:defRPr>
            </a:lvl1pPr>
            <a:lvl2pPr>
              <a:buClrTx/>
              <a:defRPr sz="2400">
                <a:solidFill>
                  <a:schemeClr val="bg1"/>
                </a:solidFill>
              </a:defRPr>
            </a:lvl2pPr>
            <a:lvl3pPr>
              <a:buClrTx/>
              <a:defRPr sz="2000">
                <a:solidFill>
                  <a:schemeClr val="bg1"/>
                </a:solidFill>
              </a:defRPr>
            </a:lvl3pPr>
            <a:lvl4pPr>
              <a:buClrTx/>
              <a:defRPr sz="1800">
                <a:solidFill>
                  <a:schemeClr val="bg1"/>
                </a:solidFill>
              </a:defRPr>
            </a:lvl4pPr>
            <a:lvl5pPr>
              <a:buClrTx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9296-CA0C-BD46-A5B3-7D5B6F95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0791" y="6310312"/>
            <a:ext cx="21672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220FB3D-8D81-6B4B-A4B5-7B0E8BC342E9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B519-F80C-AC4C-B953-6F4E260F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8059" y="6310312"/>
            <a:ext cx="62820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24AC-DB2B-364D-92A3-A78394AF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13C82-3CA0-D249-B817-7201F4208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51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06B4-CA18-C244-81E1-C0F0B59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96171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8AB7A-7CA9-B84C-B1CB-9D49DDBC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1480" y="4075896"/>
            <a:ext cx="84559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CE36-BD03-A44B-B9B8-D69B5FEA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1A5B86-400F-FF7F-3CD8-01DB6F42E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7" y="5963397"/>
            <a:ext cx="2074984" cy="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739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7766-ABBC-AA49-8374-1D18E39E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1267-6708-064F-9DDC-D29B45BC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5778" y="1825625"/>
            <a:ext cx="5181600" cy="4007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F576C-88E0-1247-8EC4-86D2D842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20" y="1834976"/>
            <a:ext cx="5181600" cy="40072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509609-0E9A-5B22-E560-00037D53C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5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B588-A477-1245-990B-BDA5526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365125"/>
            <a:ext cx="1125344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EDAF2-3F02-5E49-97CC-EB261EC7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28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7DD0B-D9B0-A14B-9CE3-1B66BD563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1282" y="2505075"/>
            <a:ext cx="5157787" cy="3375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C442C-F4A4-D94B-AE96-9D1BF3B8F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0964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583A7-9548-4F4B-8D08-7B976B2E2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0964" y="2505075"/>
            <a:ext cx="5183188" cy="33759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8453C-1A0D-0847-A63F-AA1008D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49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4F5A-341E-EC4A-85CA-F728AA9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60AC4-CDCF-A341-BADB-10BFF7E0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99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6914-4CAF-0B4D-8378-E46A9118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96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BCC8C-744E-8542-8C32-1AEB8B08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5" y="365125"/>
            <a:ext cx="11230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9B15E-CD33-5747-AF61-FBC02949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348" y="1825625"/>
            <a:ext cx="10710772" cy="3978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FC620-87C0-F84A-B66D-AC27BCAC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0127" y="6310312"/>
            <a:ext cx="630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36B7-4B1B-B043-B8D4-F2A73EBA36C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2D8EF6-F258-B141-BD5D-E8668F504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9" y="5932967"/>
            <a:ext cx="207498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71500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15988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317625" indent="-23018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60525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E4277-FFD2-5C40-9571-25EA61A8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9552" y="0"/>
            <a:ext cx="5672447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770C5-B732-0C4D-B3FF-B75F0B16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22" y="406389"/>
            <a:ext cx="3942471" cy="16217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BFDDB5-730D-C34C-9AB5-881594C58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5803" y="546265"/>
            <a:ext cx="5223431" cy="2963698"/>
          </a:xfrm>
        </p:spPr>
        <p:txBody>
          <a:bodyPr anchor="ctr" anchorCtr="0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2023 Potential New Housing Legislation Overview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DDACDD-649B-2E44-55CD-7EE8D70D5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221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0000">
              <a:schemeClr val="bg1">
                <a:lumMod val="70000"/>
                <a:lumOff val="30000"/>
              </a:schemeClr>
            </a:gs>
            <a:gs pos="100000">
              <a:schemeClr val="bg1">
                <a:lumMod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59343BF-A899-F749-80C1-A088CF97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8BF4B-B996-121B-15C5-A225672F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10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618AB4-18ED-7E45-BF35-FD3C1580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8436" y="2678906"/>
            <a:ext cx="9372734" cy="2018354"/>
          </a:xfrm>
          <a:solidFill>
            <a:srgbClr val="71A84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For more information, contact the Regional Housing Technical Assistance Program, HousingTA@bayareametro.gov 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BB1D1D6-3470-59B8-1D29-3B6534DC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2852737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3118117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14" y="1737897"/>
            <a:ext cx="10710772" cy="1900555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1287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Expands max number of concessions to 5. Allows density bonuses of up to 88.75% for a project that includes 25% VLI.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Impact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Bonus Law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4073344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14" y="1690688"/>
            <a:ext cx="10710772" cy="3223260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AB 976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Permanently prohibits owner occupancy rules. </a:t>
            </a: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 Impact</a:t>
            </a: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 1332</a:t>
            </a:r>
            <a:r>
              <a:rPr lang="en-US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Requires local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jurisdiction to develop a program for the preapproval of ADU plans by January 1, 2025.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 Impact</a:t>
            </a:r>
            <a:endParaRPr lang="en-US" dirty="0">
              <a:solidFill>
                <a:schemeClr val="tx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Accessory Dwelling Units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584949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32" y="1873568"/>
            <a:ext cx="10710772" cy="212693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 1218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Expands replacement housing requirements to non-residential developments. </a:t>
            </a: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High Impact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Projects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6977730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14" y="1690688"/>
            <a:ext cx="10710772" cy="322326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AB 747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Amends the Surplus Land Act to allow local jurisdictions to bypass affordable housing requirement for economic development. </a:t>
            </a: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High Impact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SB 894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Jurisdictions must allow shared parking if deemed feasible. </a:t>
            </a: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High Impact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and Zoning (1)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41203896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14" y="1719127"/>
            <a:ext cx="10710772" cy="322326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SB 423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Extends SB 35 until 2036 and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amends the labor standards. Applies to coastal zones and local governments without HCD-approved housing element. 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High Impact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and Zoning (2)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34432349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14" y="1783742"/>
            <a:ext cx="10710772" cy="3223260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SB 684 </a:t>
            </a: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urisdictions must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ministerially approve a parcel map or a tentative and final map for 10 units or less that meets specified requirements and must issue building permits before the final map is recorded.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High Impact</a:t>
            </a:r>
            <a:endParaRPr lang="en-US" dirty="0">
              <a:solidFill>
                <a:schemeClr val="tx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and Zoning (3)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3198310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14" y="1690688"/>
            <a:ext cx="10710772" cy="393287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 821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Requires local jurisdictions, if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asked, to make zoning consistent with general plan within 180 days for non-residential projects.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 1308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Prohibits a jurisdiction from increasing the parking minimum for single-family residences for most remodels.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 1317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Requires landlords to “unbundle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” parking costs from rent. Only applies in Bay Area to Alameda and Santa Clara Counties.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Use and Zoning (4)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6728998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B78459-2190-78F2-BD7E-A2EECD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36B7-4B1B-B043-B8D4-F2A73EBA36CA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06D35-A367-430A-832C-15AC325B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14" y="1690688"/>
            <a:ext cx="10710772" cy="4323250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AB 1490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Establishes new rights for applicants to reuse existing structures to provide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lower income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housing.. 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SB 469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Expands exemptions from the state constitution's Article 34 requirement for TCAC and other funded programs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 1307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Noise by occupants is not a CEQA impact for residential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AB 1505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Allows certain federal funds to augment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Seismic Retrofitting Program for Soft Story Multifamily Housing. 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AB 309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Creates the California Housing Authority, as an independent state body, to develop mixed-income social housing developments on state-owned property, preempts local zoning on up to 3 properties. </a:t>
            </a:r>
            <a:endParaRPr lang="en-US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E43EF-7702-47C4-A2C9-47EF2E7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Lower Impact Bills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79611457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TALP">
      <a:dk1>
        <a:srgbClr val="633511"/>
      </a:dk1>
      <a:lt1>
        <a:srgbClr val="FFFFFF"/>
      </a:lt1>
      <a:dk2>
        <a:srgbClr val="00773F"/>
      </a:dk2>
      <a:lt2>
        <a:srgbClr val="E7E6E6"/>
      </a:lt2>
      <a:accent1>
        <a:srgbClr val="009192"/>
      </a:accent1>
      <a:accent2>
        <a:srgbClr val="CD7820"/>
      </a:accent2>
      <a:accent3>
        <a:srgbClr val="71A84F"/>
      </a:accent3>
      <a:accent4>
        <a:srgbClr val="FEB446"/>
      </a:accent4>
      <a:accent5>
        <a:srgbClr val="1174A9"/>
      </a:accent5>
      <a:accent6>
        <a:srgbClr val="062F87"/>
      </a:accent6>
      <a:hlink>
        <a:srgbClr val="521B92"/>
      </a:hlink>
      <a:folHlink>
        <a:srgbClr val="942092"/>
      </a:folHlink>
    </a:clrScheme>
    <a:fontScheme name="Trebuchet MS">
      <a:majorFont>
        <a:latin typeface="Trebuchet MS" panose="020B0603020202020204"/>
        <a:ea typeface="Arial"/>
        <a:cs typeface="Arial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HTA-housing_Accessible_2-22.potx" id="{5365B01F-AFA2-BF47-8CAB-1B54640339FC}" vid="{6C1C7DAA-0D47-8646-B2F7-DC9F8707F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RHTA-housing_Accessible_2-22</Template>
  <TotalTime>0</TotalTime>
  <Words>422</Words>
  <Application>Microsoft Office PowerPoint</Application>
  <PresentationFormat>Widescreen</PresentationFormat>
  <Paragraphs>48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Office Theme</vt:lpstr>
      <vt:lpstr>2023 Potential New Housing Legislation Overview</vt:lpstr>
      <vt:lpstr>Density Bonus Law</vt:lpstr>
      <vt:lpstr>Accessory Dwelling Units</vt:lpstr>
      <vt:lpstr>Development Projects</vt:lpstr>
      <vt:lpstr>Land Use and Zoning (1)</vt:lpstr>
      <vt:lpstr>Land Use and Zoning (2)</vt:lpstr>
      <vt:lpstr>Land Use and Zoning (3)</vt:lpstr>
      <vt:lpstr>Land Use and Zoning (4)</vt:lpstr>
      <vt:lpstr>Additional Lower Impact Bills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1601-01-01T00:00:00Z</dcterms:created>
  <dcterms:modified xsi:type="dcterms:W3CDTF">2023-08-23T17:51:33Z</dcterms:modified>
</cp:coreProperties>
</file>