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0"/>
  </p:notesMasterIdLst>
  <p:handoutMasterIdLst>
    <p:handoutMasterId r:id="rId31"/>
  </p:handoutMasterIdLst>
  <p:sldIdLst>
    <p:sldId id="446" r:id="rId5"/>
    <p:sldId id="440" r:id="rId6"/>
    <p:sldId id="468" r:id="rId7"/>
    <p:sldId id="424" r:id="rId8"/>
    <p:sldId id="448" r:id="rId9"/>
    <p:sldId id="439" r:id="rId10"/>
    <p:sldId id="457" r:id="rId11"/>
    <p:sldId id="460" r:id="rId12"/>
    <p:sldId id="429" r:id="rId13"/>
    <p:sldId id="430" r:id="rId14"/>
    <p:sldId id="431" r:id="rId15"/>
    <p:sldId id="432" r:id="rId16"/>
    <p:sldId id="433" r:id="rId17"/>
    <p:sldId id="464" r:id="rId18"/>
    <p:sldId id="450" r:id="rId19"/>
    <p:sldId id="465" r:id="rId20"/>
    <p:sldId id="458" r:id="rId21"/>
    <p:sldId id="459" r:id="rId22"/>
    <p:sldId id="461" r:id="rId23"/>
    <p:sldId id="463" r:id="rId24"/>
    <p:sldId id="435" r:id="rId25"/>
    <p:sldId id="466" r:id="rId26"/>
    <p:sldId id="467" r:id="rId27"/>
    <p:sldId id="428" r:id="rId28"/>
    <p:sldId id="398" r:id="rId29"/>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st, Shannan@HCD" initials="WS" lastIdx="3" clrIdx="0">
    <p:extLst>
      <p:ext uri="{19B8F6BF-5375-455C-9EA6-DF929625EA0E}">
        <p15:presenceInfo xmlns:p15="http://schemas.microsoft.com/office/powerpoint/2012/main" userId="S-1-5-21-49831181-50866639-1143292059-406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911" autoAdjust="0"/>
  </p:normalViewPr>
  <p:slideViewPr>
    <p:cSldViewPr snapToGrid="0">
      <p:cViewPr varScale="1">
        <p:scale>
          <a:sx n="76" d="100"/>
          <a:sy n="76" d="100"/>
        </p:scale>
        <p:origin x="1496" y="6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12C7F2F8-27A2-49B1-9EEC-04FBAA19984C}" type="datetimeFigureOut">
              <a:rPr lang="en-US" smtClean="0"/>
              <a:t>1/19/2023</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233EBB5A-2E52-4F67-BF9B-4323252B6E39}" type="slidenum">
              <a:rPr lang="en-US" smtClean="0"/>
              <a:t>‹#›</a:t>
            </a:fld>
            <a:endParaRPr lang="en-US"/>
          </a:p>
        </p:txBody>
      </p:sp>
    </p:spTree>
    <p:extLst>
      <p:ext uri="{BB962C8B-B14F-4D97-AF65-F5344CB8AC3E}">
        <p14:creationId xmlns:p14="http://schemas.microsoft.com/office/powerpoint/2010/main" val="879136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C51BE82E-7CFB-427B-A6BC-E4FFC86222B5}" type="datetimeFigureOut">
              <a:rPr lang="en-US" smtClean="0"/>
              <a:t>1/19/2023</a:t>
            </a:fld>
            <a:endParaRPr lang="en-US"/>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C0EE93F9-0D4E-4F6A-9C83-7554B23206B9}" type="slidenum">
              <a:rPr lang="en-US" smtClean="0"/>
              <a:t>‹#›</a:t>
            </a:fld>
            <a:endParaRPr lang="en-US"/>
          </a:p>
        </p:txBody>
      </p:sp>
    </p:spTree>
    <p:extLst>
      <p:ext uri="{BB962C8B-B14F-4D97-AF65-F5344CB8AC3E}">
        <p14:creationId xmlns:p14="http://schemas.microsoft.com/office/powerpoint/2010/main" val="2720806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pr.hcd.ca.gov/AP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interest in this online training for the Housing Element Annual Progress Report or APR. </a:t>
            </a:r>
          </a:p>
          <a:p>
            <a:endParaRPr lang="en-US" dirty="0"/>
          </a:p>
          <a:p>
            <a:r>
              <a:rPr lang="en-US" dirty="0"/>
              <a:t>John Nuch, Housing Policy Division</a:t>
            </a:r>
            <a:endParaRPr lang="en-US" dirty="0">
              <a:cs typeface="Calibri"/>
            </a:endParaRPr>
          </a:p>
          <a:p>
            <a:r>
              <a:rPr lang="en-US" dirty="0"/>
              <a:t>Co-presenting with colleague Manuel Hurtado, also in Housing Policy Division</a:t>
            </a:r>
            <a:endParaRPr lang="en-US" dirty="0">
              <a:cs typeface="Calibri"/>
            </a:endParaRPr>
          </a:p>
          <a:p>
            <a:r>
              <a:rPr lang="en-US" dirty="0"/>
              <a:t>Intro to the APR and walk through the various tables</a:t>
            </a:r>
          </a:p>
          <a:p>
            <a:r>
              <a:rPr lang="en-US" dirty="0"/>
              <a:t>Afterward, Tom for Q&amp;A</a:t>
            </a:r>
            <a:endParaRPr lang="en-US" dirty="0">
              <a:cs typeface="Calibri"/>
            </a:endParaRPr>
          </a:p>
          <a:p>
            <a:endParaRPr lang="en-US" dirty="0"/>
          </a:p>
          <a:p>
            <a:r>
              <a:rPr lang="en-US" dirty="0"/>
              <a:t>Hopefully this presentation will help you to successfully submit the APR for your jurisdiction. </a:t>
            </a:r>
            <a:endParaRPr lang="en-US" dirty="0">
              <a:cs typeface="Calibri"/>
            </a:endParaRPr>
          </a:p>
          <a:p>
            <a:endParaRPr lang="en-US" dirty="0"/>
          </a:p>
          <a:p>
            <a:endParaRPr lang="en-US" dirty="0"/>
          </a:p>
          <a:p>
            <a:r>
              <a:rPr lang="en-US" dirty="0"/>
              <a:t>-----</a:t>
            </a:r>
          </a:p>
          <a:p>
            <a:endParaRPr lang="en-US" dirty="0"/>
          </a:p>
          <a:p>
            <a:r>
              <a:rPr lang="en-US" dirty="0"/>
              <a:t>Thank you for your interest in this online training for the Housing Element Annual Progress Report, which from here on out be referred to as the APR. </a:t>
            </a:r>
          </a:p>
          <a:p>
            <a:endParaRPr lang="en-US" dirty="0"/>
          </a:p>
          <a:p>
            <a:r>
              <a:rPr lang="en-US" dirty="0"/>
              <a:t>My name is John and I'll be co-presenting with my colleague Ashley in HCD’s housing policy development division.</a:t>
            </a:r>
            <a:endParaRPr lang="en-US" dirty="0">
              <a:cs typeface="Calibri"/>
            </a:endParaRPr>
          </a:p>
          <a:p>
            <a:r>
              <a:rPr lang="en-US" dirty="0"/>
              <a:t>After providing you with an introduction to the APR and walking you through the various tables, we will hand it over to Tom for a Q&amp;A session.</a:t>
            </a:r>
          </a:p>
          <a:p>
            <a:endParaRPr lang="en-US" dirty="0">
              <a:cs typeface="Calibri"/>
            </a:endParaRPr>
          </a:p>
          <a:p>
            <a:r>
              <a:rPr lang="en-US" dirty="0"/>
              <a:t>HCD collects the APR from all cities and counties in California. This presentation is intended to ensure a successful APR submission from your jurisdiction. </a:t>
            </a: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C0EE93F9-0D4E-4F6A-9C83-7554B23206B9}" type="slidenum">
              <a:rPr lang="en-US" smtClean="0"/>
              <a:t>1</a:t>
            </a:fld>
            <a:endParaRPr lang="en-US"/>
          </a:p>
        </p:txBody>
      </p:sp>
    </p:spTree>
    <p:extLst>
      <p:ext uri="{BB962C8B-B14F-4D97-AF65-F5344CB8AC3E}">
        <p14:creationId xmlns:p14="http://schemas.microsoft.com/office/powerpoint/2010/main" val="516516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Table B</a:t>
            </a:r>
          </a:p>
          <a:p>
            <a:r>
              <a:rPr lang="en-US" b="0" dirty="0"/>
              <a:t>[Read Table B section]</a:t>
            </a:r>
          </a:p>
          <a:p>
            <a:pPr marL="171450" indent="-171450">
              <a:buFont typeface="Arial" panose="020B0604020202020204" pitchFamily="34" charset="0"/>
              <a:buChar char="•"/>
            </a:pPr>
            <a:r>
              <a:rPr lang="en-US" b="0" dirty="0"/>
              <a:t>Table B auto-populates. You do not need to fill out any information.</a:t>
            </a:r>
            <a:endParaRPr lang="en-US" b="0" dirty="0">
              <a:cs typeface="Calibri"/>
            </a:endParaRPr>
          </a:p>
          <a:p>
            <a:pPr marL="171450" indent="-171450">
              <a:buFont typeface="Arial" panose="020B0604020202020204" pitchFamily="34" charset="0"/>
              <a:buChar char="•"/>
            </a:pPr>
            <a:r>
              <a:rPr lang="en-US" b="0" dirty="0"/>
              <a:t>Table B will populate for the current year from Table A2 and will pull from past years based on prior APRs.</a:t>
            </a:r>
            <a:r>
              <a:rPr lang="en-US" dirty="0"/>
              <a:t> </a:t>
            </a:r>
          </a:p>
          <a:p>
            <a:pPr marL="171450" indent="-171450">
              <a:buFont typeface="Arial" panose="020B0604020202020204" pitchFamily="34" charset="0"/>
              <a:buChar char="•"/>
            </a:pPr>
            <a:r>
              <a:rPr lang="en-US" b="0" dirty="0"/>
              <a:t>Therefore, you need to fill out your jurisdiction and the year on the Start Here tab to populate Table B.</a:t>
            </a:r>
            <a:endParaRPr lang="en-US" b="0" dirty="0">
              <a:cs typeface="Calibri"/>
            </a:endParaRPr>
          </a:p>
          <a:p>
            <a:pPr marL="171450" indent="-171450">
              <a:buFont typeface="Arial" panose="020B0604020202020204" pitchFamily="34" charset="0"/>
              <a:buChar char="•"/>
            </a:pPr>
            <a:r>
              <a:rPr lang="en-US" b="0" dirty="0"/>
              <a:t>Contact HCD via email if you identify errors in Table B</a:t>
            </a:r>
            <a:endParaRPr lang="en-US" b="0" dirty="0">
              <a:cs typeface="Calibri"/>
            </a:endParaRPr>
          </a:p>
          <a:p>
            <a:pPr marL="628650" lvl="1" indent="-171450">
              <a:buFont typeface="Arial" panose="020B0604020202020204" pitchFamily="34" charset="0"/>
              <a:buChar char="•"/>
            </a:pPr>
            <a:r>
              <a:rPr lang="en-US" b="0" dirty="0"/>
              <a:t>Changing data in the table will not change data in HCD’s system</a:t>
            </a:r>
            <a:endParaRPr lang="en-US" b="0" dirty="0">
              <a:cs typeface="Calibri"/>
            </a:endParaRPr>
          </a:p>
          <a:p>
            <a:pPr marL="628650" lvl="1" indent="-171450">
              <a:buFont typeface="Arial" panose="020B0604020202020204" pitchFamily="34" charset="0"/>
              <a:buChar char="•"/>
            </a:pPr>
            <a:r>
              <a:rPr lang="en-US" b="0" dirty="0"/>
              <a:t>You will likely need to update information on a past APR.</a:t>
            </a:r>
            <a:r>
              <a:rPr lang="en-US" dirty="0"/>
              <a:t> </a:t>
            </a:r>
            <a:endParaRPr lang="en-US" b="0" dirty="0">
              <a:cs typeface="Calibri"/>
            </a:endParaRPr>
          </a:p>
          <a:p>
            <a:endParaRPr lang="en-US" b="1" dirty="0"/>
          </a:p>
          <a:p>
            <a:r>
              <a:rPr lang="en-US" b="0" dirty="0"/>
              <a:t>Table C</a:t>
            </a:r>
            <a:endParaRPr lang="en-US" b="0" dirty="0">
              <a:cs typeface="Calibri"/>
            </a:endParaRPr>
          </a:p>
          <a:p>
            <a:pPr marL="171450" indent="-171450">
              <a:buFont typeface="Arial" panose="020B0604020202020204" pitchFamily="34" charset="0"/>
              <a:buChar char="•"/>
              <a:defRPr/>
            </a:pPr>
            <a:r>
              <a:rPr lang="en-US" b="0" dirty="0"/>
              <a:t>Table C only applies if you rezoned sites due to a program in the housing element or as required by no-net loss law during the reporting year.</a:t>
            </a:r>
            <a:r>
              <a:rPr lang="en-US" dirty="0"/>
              <a:t> </a:t>
            </a:r>
            <a:endParaRPr lang="en-US" b="0"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Do not report sites that were rezoned outside of the reporting year.</a:t>
            </a:r>
            <a:endParaRPr lang="en-US" b="0" dirty="0">
              <a:cs typeface="Calibri"/>
            </a:endParaRPr>
          </a:p>
          <a:p>
            <a:pPr marL="171450" indent="-171450">
              <a:buFont typeface="Arial" panose="020B0604020202020204" pitchFamily="34" charset="0"/>
              <a:buChar char="•"/>
              <a:defRPr/>
            </a:pPr>
            <a:r>
              <a:rPr lang="en-US" b="0" dirty="0"/>
              <a:t>If the table doesn’t apply to you, please leave it blank. Don’t enter N/A.</a:t>
            </a:r>
            <a:r>
              <a:rPr lang="en-US" dirty="0"/>
              <a:t> </a:t>
            </a:r>
            <a:endParaRPr lang="en-US" b="0" dirty="0">
              <a:cs typeface="Calibri"/>
            </a:endParaRPr>
          </a:p>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b="1" dirty="0"/>
              <a:t>Table B - Regional Housing Needs Allocation Progress – Permitted Units Issued By Affordability</a:t>
            </a:r>
            <a:endParaRPr lang="en-US" b="1" dirty="0">
              <a:cs typeface="Calibri"/>
            </a:endParaRPr>
          </a:p>
          <a:p>
            <a:endParaRPr lang="en-US" b="1" dirty="0"/>
          </a:p>
          <a:p>
            <a:r>
              <a:rPr lang="en-US" b="1" dirty="0"/>
              <a:t>Table B is auto populated it provides a summary of prior permitting activity in the current planning period as well as activity for the calendar year reported.  </a:t>
            </a:r>
            <a:endParaRPr lang="en-US" b="1" dirty="0">
              <a:cs typeface="Calibri"/>
            </a:endParaRPr>
          </a:p>
          <a:p>
            <a:endParaRPr lang="en-US" b="1" dirty="0"/>
          </a:p>
          <a:p>
            <a:r>
              <a:rPr lang="en-US" b="1" dirty="0"/>
              <a:t>This data is taken from APR’s submitted in prior years. If the data in Table B does not match your records, contact HCD.</a:t>
            </a:r>
            <a:endParaRPr lang="en-US" b="1" dirty="0">
              <a:cs typeface="Calibri"/>
            </a:endParaRPr>
          </a:p>
          <a:p>
            <a:r>
              <a:rPr lang="en-US" b="1" dirty="0"/>
              <a:t>You can write over any of the permit information from prior years in this table. However, making changes to this table will NOT change HCD’s records.</a:t>
            </a:r>
            <a:endParaRPr lang="en-US" b="1" dirty="0">
              <a:cs typeface="Calibri"/>
            </a:endParaRPr>
          </a:p>
          <a:p>
            <a:endParaRPr lang="en-US" b="1" dirty="0"/>
          </a:p>
          <a:p>
            <a:r>
              <a:rPr lang="en-US" b="1" dirty="0"/>
              <a:t>To reiterate, if any data in table B does not match your records, contact HCD. To change data that HCD has in the database, you may need to resubmit or revise a prior year APR.</a:t>
            </a:r>
            <a:endParaRPr lang="en-US" b="1" dirty="0">
              <a:cs typeface="Calibri"/>
            </a:endParaRPr>
          </a:p>
          <a:p>
            <a:endParaRPr lang="en-US" b="1" dirty="0"/>
          </a:p>
          <a:p>
            <a:r>
              <a:rPr lang="en-US" b="1" dirty="0"/>
              <a:t>Table C – Sites Identified or Rezoned to Accommodate Shortfall</a:t>
            </a:r>
            <a:endParaRPr lang="en-US" b="1" dirty="0">
              <a:cs typeface="Calibri"/>
            </a:endParaRPr>
          </a:p>
          <a:p>
            <a:r>
              <a:rPr lang="en-US" b="1" dirty="0"/>
              <a:t>Only applicable if you rezoned sites due to a program in the housing element or as required by no-net loss law during the reporting year. Do not report sites that were rezoned outside of the reporting year.</a:t>
            </a:r>
            <a:endParaRPr lang="en-US" b="1" dirty="0">
              <a:cs typeface="Calibri"/>
            </a:endParaRPr>
          </a:p>
        </p:txBody>
      </p:sp>
      <p:sp>
        <p:nvSpPr>
          <p:cNvPr id="4" name="Slide Number Placeholder 3"/>
          <p:cNvSpPr>
            <a:spLocks noGrp="1"/>
          </p:cNvSpPr>
          <p:nvPr>
            <p:ph type="sldNum" sz="quarter" idx="10"/>
          </p:nvPr>
        </p:nvSpPr>
        <p:spPr/>
        <p:txBody>
          <a:bodyPr/>
          <a:lstStyle/>
          <a:p>
            <a:fld id="{C0EE93F9-0D4E-4F6A-9C83-7554B23206B9}" type="slidenum">
              <a:rPr lang="en-US" smtClean="0"/>
              <a:t>11</a:t>
            </a:fld>
            <a:endParaRPr lang="en-US"/>
          </a:p>
        </p:txBody>
      </p:sp>
    </p:spTree>
    <p:extLst>
      <p:ext uri="{BB962C8B-B14F-4D97-AF65-F5344CB8AC3E}">
        <p14:creationId xmlns:p14="http://schemas.microsoft.com/office/powerpoint/2010/main" val="321459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Table D </a:t>
            </a:r>
            <a:r>
              <a:rPr lang="en-US" sz="1200" b="0" i="0" u="none" strike="noStrike" kern="1200" baseline="0" dirty="0">
                <a:solidFill>
                  <a:schemeClr val="tx1"/>
                </a:solidFill>
                <a:latin typeface="+mn-lt"/>
                <a:ea typeface="+mn-ea"/>
                <a:cs typeface="+mn-cs"/>
              </a:rPr>
              <a:t>reports the status of implementing all housing element programs. This table is required for all jurisdictions and must include a separate entry for EVERY program in the housing element.</a:t>
            </a:r>
            <a:r>
              <a:rPr lang="en-US" dirty="0"/>
              <a:t> </a:t>
            </a:r>
          </a:p>
          <a:p>
            <a:endParaRPr lang="en-US" dirty="0">
              <a:cs typeface="Calibri" panose="020F0502020204030204"/>
            </a:endParaRPr>
          </a:p>
          <a:p>
            <a:r>
              <a:rPr lang="en-US" sz="1200" b="0" i="0" u="none" strike="noStrike" kern="1200" baseline="0" dirty="0">
                <a:solidFill>
                  <a:schemeClr val="tx1"/>
                </a:solidFill>
                <a:latin typeface="+mn-lt"/>
                <a:ea typeface="+mn-ea"/>
                <a:cs typeface="+mn-cs"/>
              </a:rPr>
              <a:t>We understand that the formatting of this table sometimes causes difficulties. </a:t>
            </a:r>
            <a:r>
              <a:rPr lang="en-US" sz="1200" b="0" i="0" u="none" strike="noStrike" kern="1200" baseline="0" dirty="0">
                <a:solidFill>
                  <a:schemeClr val="tx1"/>
                </a:solidFill>
                <a:latin typeface="+mn-lt"/>
                <a:cs typeface="Calibri"/>
              </a:rPr>
              <a:t>There are character limits for each of the cell; please try to have your entries be concise and to the point within this character limitation.</a:t>
            </a:r>
            <a:r>
              <a:rPr lang="en-US" sz="1200" b="0" i="0" u="none" strike="noStrike" kern="1200" baseline="0" dirty="0">
                <a:solidFill>
                  <a:schemeClr val="tx1"/>
                </a:solidFill>
                <a:latin typeface="+mn-lt"/>
                <a:ea typeface="+mn-ea"/>
                <a:cs typeface="+mn-cs"/>
              </a:rPr>
              <a:t> If you run into any issues, please feel free to reach out to our team and we can suggest a few things for you try.</a:t>
            </a:r>
            <a:r>
              <a:rPr lang="en-US" dirty="0"/>
              <a: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Importing your entries from last year’s form, and then just updating the implementation status, may also make filling out Table D easier.</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Table E is for Commercial properties with a density bonus approved. Please do not enter in residential density bonus development. Table E is intended for commercial properties granted a density bonus as a result of </a:t>
            </a:r>
            <a:r>
              <a:rPr lang="en-US" sz="1200" b="0" i="0" u="none" strike="noStrike" kern="1200" baseline="0" dirty="0" err="1">
                <a:solidFill>
                  <a:schemeClr val="tx1"/>
                </a:solidFill>
                <a:latin typeface="+mn-lt"/>
                <a:ea typeface="+mn-ea"/>
                <a:cs typeface="+mn-cs"/>
              </a:rPr>
              <a:t>parterning</a:t>
            </a:r>
            <a:r>
              <a:rPr lang="en-US" sz="1200" b="0" i="0" u="none" strike="noStrike" kern="1200" baseline="0" dirty="0">
                <a:solidFill>
                  <a:schemeClr val="tx1"/>
                </a:solidFill>
                <a:latin typeface="+mn-lt"/>
                <a:ea typeface="+mn-ea"/>
                <a:cs typeface="+mn-cs"/>
              </a:rPr>
              <a:t> with a residential developer.</a:t>
            </a:r>
            <a:endParaRPr lang="en-US" sz="1200" b="0" i="0" u="none" strike="noStrike" kern="1200" baseline="0" dirty="0">
              <a:solidFill>
                <a:schemeClr val="tx1"/>
              </a:solidFill>
              <a:latin typeface="+mn-lt"/>
              <a:cs typeface="Calibri"/>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EE93F9-0D4E-4F6A-9C83-7554B23206B9}" type="slidenum">
              <a:rPr lang="en-US" smtClean="0"/>
              <a:t>12</a:t>
            </a:fld>
            <a:endParaRPr lang="en-US"/>
          </a:p>
        </p:txBody>
      </p:sp>
    </p:spTree>
    <p:extLst>
      <p:ext uri="{BB962C8B-B14F-4D97-AF65-F5344CB8AC3E}">
        <p14:creationId xmlns:p14="http://schemas.microsoft.com/office/powerpoint/2010/main" val="2403295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Table F </a:t>
            </a:r>
            <a:r>
              <a:rPr lang="en-US" b="0" baseline="0" dirty="0"/>
              <a:t>is for reporting units that have been Rehabilitated, Preserved and Acquired for Alternative Adequate Sites.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Alternative Adequate Sites is a provision of Housing Element Law that allows jurisdictions to get credit for preservation activities and reduce the number of sites identified in the Housing Element.</a:t>
            </a:r>
            <a:endParaRPr lang="en-US" b="0"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Table F includes two sides – the left side is for you to share information only and does not tie to credit towards RHNA. This section of the table is unlocked and we recommend that jurisdictions fill it out for your own records so you can keep track of any rehabilitated and preserved units.</a:t>
            </a:r>
            <a:endParaRPr lang="en-US" b="0"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The right side of the table applies if the jurisdiction used the alternative adequate sites option in the housing element review and has units to credit towards RHNA. Contact HCD if you think this applies to you. Additional documentation will be required and HCD will assist you in completing the form.</a:t>
            </a:r>
            <a:endParaRPr lang="en-US" b="0"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a:defRPr/>
            </a:pPr>
            <a:r>
              <a:rPr lang="en-US" b="0" baseline="0" dirty="0"/>
              <a:t>Table F2 </a:t>
            </a:r>
            <a:r>
              <a:rPr lang="en-US" dirty="0"/>
              <a:t>is a new sheet for 2022: The</a:t>
            </a:r>
            <a:r>
              <a:rPr lang="en-US" b="0" baseline="0" dirty="0"/>
              <a:t> legislature has created a new path for getting credit toward a jurisdiction’s moderate income RHNA for units that were converted from being deed restricted to moderate income households. Units must meet specific conditions described in Government Code 65400.2.</a:t>
            </a:r>
            <a:endParaRPr lang="en-US" b="0"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At this point, I will be handing off the presentation to my colleague </a:t>
            </a:r>
            <a:r>
              <a:rPr lang="en-US" b="1" dirty="0"/>
              <a:t>Manuel. Manuel</a:t>
            </a:r>
            <a:r>
              <a:rPr lang="en-US" b="1" baseline="0" dirty="0"/>
              <a:t>, take it away. </a:t>
            </a:r>
            <a:r>
              <a:rPr lang="en-US" b="1" baseline="0" dirty="0">
                <a:sym typeface="Wingdings" panose="05000000000000000000" pitchFamily="2" charset="2"/>
              </a:rPr>
              <a:t></a:t>
            </a: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chemeClr val="accent6"/>
              </a:solidFill>
            </a:endParaRPr>
          </a:p>
          <a:p>
            <a:endParaRPr lang="en-US" dirty="0"/>
          </a:p>
        </p:txBody>
      </p:sp>
      <p:sp>
        <p:nvSpPr>
          <p:cNvPr id="4" name="Slide Number Placeholder 3"/>
          <p:cNvSpPr>
            <a:spLocks noGrp="1"/>
          </p:cNvSpPr>
          <p:nvPr>
            <p:ph type="sldNum" sz="quarter" idx="10"/>
          </p:nvPr>
        </p:nvSpPr>
        <p:spPr/>
        <p:txBody>
          <a:bodyPr/>
          <a:lstStyle/>
          <a:p>
            <a:fld id="{C0EE93F9-0D4E-4F6A-9C83-7554B23206B9}" type="slidenum">
              <a:rPr lang="en-US" smtClean="0"/>
              <a:t>13</a:t>
            </a:fld>
            <a:endParaRPr lang="en-US"/>
          </a:p>
        </p:txBody>
      </p:sp>
    </p:spTree>
    <p:extLst>
      <p:ext uri="{BB962C8B-B14F-4D97-AF65-F5344CB8AC3E}">
        <p14:creationId xmlns:p14="http://schemas.microsoft.com/office/powerpoint/2010/main" val="2688170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b="1" kern="1200">
                <a:solidFill>
                  <a:schemeClr val="tx1"/>
                </a:solidFill>
                <a:effectLst/>
                <a:latin typeface="+mn-lt"/>
                <a:ea typeface="+mn-ea"/>
                <a:cs typeface="+mn-cs"/>
              </a:rPr>
              <a:t>Table G </a:t>
            </a:r>
            <a:r>
              <a:rPr lang="en-US" sz="1600" b="0" kern="1200">
                <a:solidFill>
                  <a:schemeClr val="tx1"/>
                </a:solidFill>
                <a:effectLst/>
                <a:latin typeface="+mn-lt"/>
                <a:ea typeface="+mn-ea"/>
                <a:cs typeface="+mn-cs"/>
              </a:rPr>
              <a:t>reports on </a:t>
            </a:r>
            <a:r>
              <a:rPr lang="en-US" sz="1600" kern="1200">
                <a:solidFill>
                  <a:schemeClr val="tx1"/>
                </a:solidFill>
                <a:effectLst/>
                <a:latin typeface="+mn-lt"/>
                <a:ea typeface="+mn-ea"/>
                <a:cs typeface="+mn-cs"/>
              </a:rPr>
              <a:t>Locally Owned Sites</a:t>
            </a:r>
            <a:r>
              <a:rPr lang="en-US" sz="1050" kern="1200">
                <a:solidFill>
                  <a:schemeClr val="tx1"/>
                </a:solidFill>
                <a:effectLst/>
                <a:latin typeface="+mn-lt"/>
                <a:ea typeface="+mn-ea"/>
                <a:cs typeface="+mn-cs"/>
              </a:rPr>
              <a:t> </a:t>
            </a:r>
            <a:r>
              <a:rPr lang="en-US" sz="1600" kern="1200">
                <a:solidFill>
                  <a:schemeClr val="tx1"/>
                </a:solidFill>
                <a:effectLst/>
                <a:latin typeface="+mn-lt"/>
                <a:ea typeface="+mn-ea"/>
                <a:cs typeface="+mn-cs"/>
              </a:rPr>
              <a:t>that were included in the housing element sites inventory that were disposed of by the jurisdiction. </a:t>
            </a:r>
            <a:r>
              <a:rPr lang="en-US" sz="1200" kern="1200">
                <a:solidFill>
                  <a:schemeClr val="tx1"/>
                </a:solidFill>
                <a:effectLst/>
                <a:latin typeface="+mn-lt"/>
                <a:ea typeface="+mn-ea"/>
                <a:cs typeface="+mn-cs"/>
              </a:rPr>
              <a:t> Table G most likely doesn’t apply to most jurisdictions. A site must meet three conditions to be included in this Table. It must:</a:t>
            </a:r>
          </a:p>
          <a:p>
            <a:pPr lvl="0"/>
            <a:endParaRPr lang="en-US" sz="1200" kern="1200">
              <a:solidFill>
                <a:schemeClr val="tx1"/>
              </a:solidFill>
              <a:effectLst/>
              <a:latin typeface="+mn-lt"/>
              <a:ea typeface="+mn-ea"/>
              <a:cs typeface="+mn-cs"/>
            </a:endParaRPr>
          </a:p>
          <a:p>
            <a:pPr marL="228600" lvl="0" indent="-228600">
              <a:buAutoNum type="arabicParenR"/>
            </a:pPr>
            <a:r>
              <a:rPr lang="en-US" sz="1200" b="0" kern="1200" baseline="0">
                <a:solidFill>
                  <a:schemeClr val="tx1"/>
                </a:solidFill>
                <a:effectLst/>
                <a:latin typeface="+mn-lt"/>
                <a:ea typeface="+mn-ea"/>
                <a:cs typeface="+mn-cs"/>
              </a:rPr>
              <a:t>Be a locally owned site,</a:t>
            </a:r>
          </a:p>
          <a:p>
            <a:pPr marL="228600" lvl="0" indent="-228600">
              <a:buAutoNum type="arabicParenR"/>
            </a:pPr>
            <a:r>
              <a:rPr lang="en-US" sz="1200" b="0" kern="1200" baseline="0">
                <a:solidFill>
                  <a:schemeClr val="tx1"/>
                </a:solidFill>
                <a:effectLst/>
                <a:latin typeface="+mn-lt"/>
                <a:ea typeface="+mn-ea"/>
                <a:cs typeface="+mn-cs"/>
              </a:rPr>
              <a:t>Have been included in the Housing Element Sites Inventory, and</a:t>
            </a:r>
          </a:p>
          <a:p>
            <a:pPr marL="228600" lvl="0" indent="-228600">
              <a:buAutoNum type="arabicParenR"/>
            </a:pPr>
            <a:r>
              <a:rPr lang="en-US" sz="1200" b="0" kern="1200" baseline="0">
                <a:solidFill>
                  <a:schemeClr val="tx1"/>
                </a:solidFill>
                <a:effectLst/>
                <a:latin typeface="+mn-lt"/>
                <a:ea typeface="+mn-ea"/>
                <a:cs typeface="+mn-cs"/>
              </a:rPr>
              <a:t>Must have been disposed of by the jurisdiction.</a:t>
            </a:r>
          </a:p>
          <a:p>
            <a:pPr marL="228600" lvl="0" indent="-228600">
              <a:buAutoNum type="arabicParenR"/>
            </a:pPr>
            <a:endParaRPr lang="en-US" sz="1200" b="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Table </a:t>
            </a:r>
            <a:r>
              <a:rPr lang="en-US" sz="1200" b="0" kern="1200">
                <a:solidFill>
                  <a:schemeClr val="tx1"/>
                </a:solidFill>
                <a:effectLst/>
                <a:latin typeface="+mn-lt"/>
                <a:ea typeface="+mn-ea"/>
                <a:cs typeface="+mn-cs"/>
              </a:rPr>
              <a:t>H </a:t>
            </a:r>
            <a:r>
              <a:rPr lang="en-US" sz="1200" kern="1200">
                <a:solidFill>
                  <a:schemeClr val="tx1"/>
                </a:solidFill>
                <a:effectLst/>
                <a:latin typeface="+mn-lt"/>
                <a:ea typeface="+mn-ea"/>
                <a:cs typeface="+mn-cs"/>
              </a:rPr>
              <a:t>requires that local jurisdictions provide an inventory of all locally owned surplus, exempt surplus, or excess land. If your jurisdiction has these types of land, you are required to report the APN, address, and a few other fields.</a:t>
            </a:r>
          </a:p>
          <a:p>
            <a:endParaRPr lang="en-US"/>
          </a:p>
          <a:p>
            <a:pPr marL="228600" lvl="0" indent="-228600">
              <a:buAutoNum type="arabicParenR"/>
            </a:pPr>
            <a:endParaRPr lang="en-US" b="0" baseline="0"/>
          </a:p>
          <a:p>
            <a:endParaRPr lang="en-US"/>
          </a:p>
        </p:txBody>
      </p:sp>
      <p:sp>
        <p:nvSpPr>
          <p:cNvPr id="4" name="Slide Number Placeholder 3"/>
          <p:cNvSpPr>
            <a:spLocks noGrp="1"/>
          </p:cNvSpPr>
          <p:nvPr>
            <p:ph type="sldNum" sz="quarter" idx="5"/>
          </p:nvPr>
        </p:nvSpPr>
        <p:spPr/>
        <p:txBody>
          <a:bodyPr/>
          <a:lstStyle/>
          <a:p>
            <a:fld id="{C0EE93F9-0D4E-4F6A-9C83-7554B23206B9}" type="slidenum">
              <a:rPr lang="en-US" smtClean="0"/>
              <a:t>14</a:t>
            </a:fld>
            <a:endParaRPr lang="en-US"/>
          </a:p>
        </p:txBody>
      </p:sp>
    </p:spTree>
    <p:extLst>
      <p:ext uri="{BB962C8B-B14F-4D97-AF65-F5344CB8AC3E}">
        <p14:creationId xmlns:p14="http://schemas.microsoft.com/office/powerpoint/2010/main" val="1003804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Table </a:t>
            </a:r>
            <a:r>
              <a:rPr lang="en-US" sz="1200" b="0" kern="1200">
                <a:solidFill>
                  <a:schemeClr val="tx1"/>
                </a:solidFill>
                <a:effectLst/>
                <a:latin typeface="+mn-lt"/>
                <a:ea typeface="+mn-ea"/>
                <a:cs typeface="+mn-cs"/>
              </a:rPr>
              <a:t>H was just added a few years ago </a:t>
            </a:r>
            <a:r>
              <a:rPr lang="en-US" sz="1200" kern="1200">
                <a:solidFill>
                  <a:schemeClr val="tx1"/>
                </a:solidFill>
                <a:effectLst/>
                <a:latin typeface="+mn-lt"/>
                <a:ea typeface="+mn-ea"/>
                <a:cs typeface="+mn-cs"/>
              </a:rPr>
              <a:t>due to changes enacted by AB 1255. This table requires that local jurisdictions provide an inventory of all locally owned surplus, exempt surplus, or excess land. If your jurisdiction does have these types of land, you are required to report the APN, address, and a few other fields.</a:t>
            </a:r>
          </a:p>
          <a:p>
            <a:endParaRPr lang="en-US"/>
          </a:p>
          <a:p>
            <a:endParaRPr lang="en-US"/>
          </a:p>
        </p:txBody>
      </p:sp>
      <p:sp>
        <p:nvSpPr>
          <p:cNvPr id="4" name="Slide Number Placeholder 3"/>
          <p:cNvSpPr>
            <a:spLocks noGrp="1"/>
          </p:cNvSpPr>
          <p:nvPr>
            <p:ph type="sldNum" sz="quarter" idx="5"/>
          </p:nvPr>
        </p:nvSpPr>
        <p:spPr/>
        <p:txBody>
          <a:bodyPr/>
          <a:lstStyle/>
          <a:p>
            <a:fld id="{C0EE93F9-0D4E-4F6A-9C83-7554B23206B9}" type="slidenum">
              <a:rPr lang="en-US" smtClean="0"/>
              <a:t>15</a:t>
            </a:fld>
            <a:endParaRPr lang="en-US"/>
          </a:p>
        </p:txBody>
      </p:sp>
    </p:spTree>
    <p:extLst>
      <p:ext uri="{BB962C8B-B14F-4D97-AF65-F5344CB8AC3E}">
        <p14:creationId xmlns:p14="http://schemas.microsoft.com/office/powerpoint/2010/main" val="1714160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Table I </a:t>
            </a:r>
            <a:r>
              <a:rPr lang="en-US"/>
              <a:t>– Chapter 162, Statutes of 2021 (SB9) requires ministerial approval of certain housing developments within a single-family zone that contain no more than 2 units, as well as ministerial approval for a parcel map for an urban lot split in a single-family zone. Units constructed and urban lot splits approved pursuant to SB9 are required to be reported on Table I of the APR form. Table I requires parcel identifier information, and a column to indicate if you are reporting a unit constructed or a lot split. If you are reporting a unit constructed, please indicate the number of units.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For units constructed: The unit must only be reported on this table once it is constructed which would be when a (certificate of occupancy is issued). Only report newly created units. For example, if an existing single-family home is converted into two units, only report one unit in this section. If a duplex is newly constructed on a property with no existing units, report two units in this section. If units are demolished on the site, please enter the number of newly constructed units.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Also note that any application for a unit must be reported in Table A, and any entitled(approved) unit, permitted unit, or constructed unit must also be reported in Table A2.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effectLst/>
                <a:latin typeface="Calibri" panose="020F0502020204030204" pitchFamily="34" charset="0"/>
                <a:ea typeface="Calibri" panose="020F0502020204030204" pitchFamily="34" charset="0"/>
                <a:cs typeface="Times New Roman" panose="02020603050405020304" pitchFamily="18" charset="0"/>
              </a:rPr>
              <a:t>Table J </a:t>
            </a:r>
            <a:r>
              <a:rPr lang="en-US" sz="1800">
                <a:effectLst/>
                <a:latin typeface="Calibri" panose="020F0502020204030204" pitchFamily="34" charset="0"/>
                <a:ea typeface="Calibri" panose="020F0502020204030204" pitchFamily="34" charset="0"/>
                <a:cs typeface="Times New Roman" panose="02020603050405020304" pitchFamily="18" charset="0"/>
              </a:rPr>
              <a:t>–  Only report s</a:t>
            </a:r>
            <a:r>
              <a:rPr lang="en-US" sz="1800">
                <a:solidFill>
                  <a:schemeClr val="accent6"/>
                </a:solidFill>
              </a:rPr>
              <a:t>tudent housing development for lower income students that was granted a density bonus pursuant to subparagraph (F) of paragraph (1) of subdivision (b) of Section 65915. Likely a very narrow group of housing developments qualify to be reported on this table. Please ensure developments meets all specified requirements before including it on this table.	</a:t>
            </a:r>
            <a:endParaRPr lang="en-US"/>
          </a:p>
        </p:txBody>
      </p:sp>
      <p:sp>
        <p:nvSpPr>
          <p:cNvPr id="4" name="Slide Number Placeholder 3"/>
          <p:cNvSpPr>
            <a:spLocks noGrp="1"/>
          </p:cNvSpPr>
          <p:nvPr>
            <p:ph type="sldNum" sz="quarter" idx="5"/>
          </p:nvPr>
        </p:nvSpPr>
        <p:spPr/>
        <p:txBody>
          <a:bodyPr/>
          <a:lstStyle/>
          <a:p>
            <a:fld id="{C0EE93F9-0D4E-4F6A-9C83-7554B23206B9}" type="slidenum">
              <a:rPr lang="en-US" smtClean="0"/>
              <a:t>16</a:t>
            </a:fld>
            <a:endParaRPr lang="en-US"/>
          </a:p>
        </p:txBody>
      </p:sp>
    </p:spTree>
    <p:extLst>
      <p:ext uri="{BB962C8B-B14F-4D97-AF65-F5344CB8AC3E}">
        <p14:creationId xmlns:p14="http://schemas.microsoft.com/office/powerpoint/2010/main" val="2182995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t>
            </a:r>
            <a:r>
              <a:rPr lang="en-US" b="1"/>
              <a:t>Summary Tables </a:t>
            </a:r>
            <a:r>
              <a:rPr lang="en-US" b="0"/>
              <a:t>auto-populate with information on both:</a:t>
            </a:r>
          </a:p>
          <a:p>
            <a:pPr marL="228600" indent="-228600">
              <a:buAutoNum type="arabicParenBoth"/>
            </a:pPr>
            <a:r>
              <a:rPr lang="en-US" b="0"/>
              <a:t>projects approved using a streamlined ministerial process and </a:t>
            </a:r>
          </a:p>
          <a:p>
            <a:pPr marL="228600" indent="-228600">
              <a:buAutoNum type="arabicParenBoth"/>
            </a:pPr>
            <a:r>
              <a:rPr lang="en-US" b="0"/>
              <a:t>the number of applications submitted.</a:t>
            </a:r>
          </a:p>
          <a:p>
            <a:endParaRPr lang="en-US" b="0"/>
          </a:p>
          <a:p>
            <a:r>
              <a:rPr lang="en-US" b="0"/>
              <a:t>The Summary Tables are only there for your own information – they auto-populate with information already provided and can be easily printed for your own records.</a:t>
            </a:r>
          </a:p>
          <a:p>
            <a:endParaRPr lang="en-US" b="0"/>
          </a:p>
          <a:p>
            <a:r>
              <a:rPr lang="en-US" b="0"/>
              <a:t>An important thing to remember is that the totals in the Summary Tables are counted based on the dates provided in earlier tables. So for example, building permits will only be counted if the year the building permit was issued matches the reporting period for that APR. If you notice the totals aren’t adding up to the right number, check to make sure you’ve entered the correct years.</a:t>
            </a:r>
          </a:p>
          <a:p>
            <a:endParaRPr lang="en-US" b="0"/>
          </a:p>
          <a:p>
            <a:r>
              <a:rPr lang="en-US" b="0"/>
              <a:t>If you see an error in any formula on this page, contact HCD.</a:t>
            </a:r>
            <a:endParaRPr lang="en-US" b="1"/>
          </a:p>
        </p:txBody>
      </p:sp>
      <p:sp>
        <p:nvSpPr>
          <p:cNvPr id="4" name="Slide Number Placeholder 3"/>
          <p:cNvSpPr>
            <a:spLocks noGrp="1"/>
          </p:cNvSpPr>
          <p:nvPr>
            <p:ph type="sldNum" sz="quarter" idx="5"/>
          </p:nvPr>
        </p:nvSpPr>
        <p:spPr/>
        <p:txBody>
          <a:bodyPr/>
          <a:lstStyle/>
          <a:p>
            <a:fld id="{C0EE93F9-0D4E-4F6A-9C83-7554B23206B9}" type="slidenum">
              <a:rPr lang="en-US" smtClean="0"/>
              <a:t>17</a:t>
            </a:fld>
            <a:endParaRPr lang="en-US"/>
          </a:p>
        </p:txBody>
      </p:sp>
    </p:spTree>
    <p:extLst>
      <p:ext uri="{BB962C8B-B14F-4D97-AF65-F5344CB8AC3E}">
        <p14:creationId xmlns:p14="http://schemas.microsoft.com/office/powerpoint/2010/main" val="2855939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If you are the recipient of a LEAP grant, you are required to report on the status of the grant in the APR.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The tasks described here should match the tasks described in your LEAP application.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One thing to note is that you should only start reporting after you’ve executed a contract with HCD.</a:t>
            </a:r>
            <a:endParaRPr lang="en-US"/>
          </a:p>
        </p:txBody>
      </p:sp>
      <p:sp>
        <p:nvSpPr>
          <p:cNvPr id="4" name="Slide Number Placeholder 3"/>
          <p:cNvSpPr>
            <a:spLocks noGrp="1"/>
          </p:cNvSpPr>
          <p:nvPr>
            <p:ph type="sldNum" sz="quarter" idx="5"/>
          </p:nvPr>
        </p:nvSpPr>
        <p:spPr/>
        <p:txBody>
          <a:bodyPr/>
          <a:lstStyle/>
          <a:p>
            <a:fld id="{C0EE93F9-0D4E-4F6A-9C83-7554B23206B9}" type="slidenum">
              <a:rPr lang="en-US" smtClean="0"/>
              <a:t>18</a:t>
            </a:fld>
            <a:endParaRPr lang="en-US"/>
          </a:p>
        </p:txBody>
      </p:sp>
    </p:spTree>
    <p:extLst>
      <p:ext uri="{BB962C8B-B14F-4D97-AF65-F5344CB8AC3E}">
        <p14:creationId xmlns:p14="http://schemas.microsoft.com/office/powerpoint/2010/main" val="3250958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most common reason that APR submissions fail is due to missing information, but the conditional formatting in the form helps you identify areas where this might be the case.</a:t>
            </a:r>
          </a:p>
          <a:p>
            <a:endParaRPr lang="en-US"/>
          </a:p>
          <a:p>
            <a:r>
              <a:rPr lang="en-US"/>
              <a:t>Anything in the form that is required is highlighted in yellow. Anything that is green is only required if the fields apply to your project.</a:t>
            </a:r>
          </a:p>
          <a:p>
            <a:endParaRPr lang="en-US"/>
          </a:p>
          <a:p>
            <a:r>
              <a:rPr lang="en-US"/>
              <a:t>So for example, in Table A2, once an APN is listed for a project, the required fields (in this case street address and unit count) become highlighted in yellow. But the section in orange is highlighted in green because it is only required if you’ve issued an entitlement during the reporting year.</a:t>
            </a:r>
          </a:p>
        </p:txBody>
      </p:sp>
      <p:sp>
        <p:nvSpPr>
          <p:cNvPr id="4" name="Slide Number Placeholder 3"/>
          <p:cNvSpPr>
            <a:spLocks noGrp="1"/>
          </p:cNvSpPr>
          <p:nvPr>
            <p:ph type="sldNum" sz="quarter" idx="5"/>
          </p:nvPr>
        </p:nvSpPr>
        <p:spPr/>
        <p:txBody>
          <a:bodyPr/>
          <a:lstStyle/>
          <a:p>
            <a:fld id="{C0EE93F9-0D4E-4F6A-9C83-7554B23206B9}" type="slidenum">
              <a:rPr lang="en-US" smtClean="0"/>
              <a:t>19</a:t>
            </a:fld>
            <a:endParaRPr lang="en-US"/>
          </a:p>
        </p:txBody>
      </p:sp>
    </p:spTree>
    <p:extLst>
      <p:ext uri="{BB962C8B-B14F-4D97-AF65-F5344CB8AC3E}">
        <p14:creationId xmlns:p14="http://schemas.microsoft.com/office/powerpoint/2010/main" val="705603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Finish Here tab contains several additional tools that may assist you in completing the APR form. The first tool is a validator, which will run a check of all required information. The Validator will create two files: so, one file is a copy of the APR with problematic cells highlighted. The second file will be a list of problematic cells, with the exact cell number with the error.</a:t>
            </a:r>
          </a:p>
          <a:p>
            <a:endParaRPr lang="en-US"/>
          </a:p>
          <a:p>
            <a:r>
              <a:rPr lang="en-US"/>
              <a:t>The second tool helps format Table A2 for printing. Since Table A2 has so many columns, printing it onto one page is not easy. This tool will create a workbook with 4 tabs, one for each reportable activity, and one with project identifier information.</a:t>
            </a:r>
          </a:p>
          <a:p>
            <a:endParaRPr lang="en-US"/>
          </a:p>
          <a:p>
            <a:r>
              <a:rPr lang="en-US"/>
              <a:t>The 3</a:t>
            </a:r>
            <a:r>
              <a:rPr lang="en-US" baseline="30000"/>
              <a:t>rd</a:t>
            </a:r>
            <a:r>
              <a:rPr lang="en-US"/>
              <a:t> tool is a date checker. This will highlight in orange any dates that occurred outside of the reporting year. You can leave those activities in the form, but to ultimately get credit for those units, they must be reported on the APR for the same calendar year.</a:t>
            </a:r>
          </a:p>
        </p:txBody>
      </p:sp>
      <p:sp>
        <p:nvSpPr>
          <p:cNvPr id="4" name="Slide Number Placeholder 3"/>
          <p:cNvSpPr>
            <a:spLocks noGrp="1"/>
          </p:cNvSpPr>
          <p:nvPr>
            <p:ph type="sldNum" sz="quarter" idx="5"/>
          </p:nvPr>
        </p:nvSpPr>
        <p:spPr/>
        <p:txBody>
          <a:bodyPr/>
          <a:lstStyle/>
          <a:p>
            <a:fld id="{C0EE93F9-0D4E-4F6A-9C83-7554B23206B9}" type="slidenum">
              <a:rPr lang="en-US" smtClean="0"/>
              <a:t>20</a:t>
            </a:fld>
            <a:endParaRPr lang="en-US"/>
          </a:p>
        </p:txBody>
      </p:sp>
    </p:spTree>
    <p:extLst>
      <p:ext uri="{BB962C8B-B14F-4D97-AF65-F5344CB8AC3E}">
        <p14:creationId xmlns:p14="http://schemas.microsoft.com/office/powerpoint/2010/main" val="2486745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During this webinar, you will gain a stronger sense of:</a:t>
            </a:r>
          </a:p>
          <a:p>
            <a:pPr marL="171450" indent="-171450">
              <a:buFontTx/>
              <a:buChar char="-"/>
            </a:pPr>
            <a:r>
              <a:rPr lang="en-US"/>
              <a:t>The background and context behind this process</a:t>
            </a:r>
          </a:p>
          <a:p>
            <a:pPr marL="171450" indent="-171450">
              <a:buFontTx/>
              <a:buChar char="-"/>
            </a:pPr>
            <a:r>
              <a:rPr lang="en-US"/>
              <a:t>Changes for the 2022 version of the APR form</a:t>
            </a:r>
          </a:p>
          <a:p>
            <a:pPr marL="171450" indent="-171450">
              <a:buFontTx/>
              <a:buChar char="-"/>
            </a:pPr>
            <a:r>
              <a:rPr lang="en-US"/>
              <a:t>Benefits of completing the APR</a:t>
            </a:r>
            <a:endParaRPr lang="en-US">
              <a:cs typeface="Calibri" panose="020F0502020204030204"/>
            </a:endParaRPr>
          </a:p>
          <a:p>
            <a:pPr marL="171450" indent="-171450">
              <a:buFontTx/>
              <a:buChar char="-"/>
            </a:pPr>
            <a:r>
              <a:rPr lang="en-US"/>
              <a:t>Overview of various tables</a:t>
            </a:r>
            <a:endParaRPr lang="en-US">
              <a:cs typeface="Calibri"/>
            </a:endParaRPr>
          </a:p>
          <a:p>
            <a:pPr marL="171450" indent="-171450">
              <a:buFontTx/>
              <a:buChar char="-"/>
            </a:pPr>
            <a:r>
              <a:rPr lang="en-US"/>
              <a:t>Helpful features of the form</a:t>
            </a:r>
            <a:endParaRPr lang="en-US">
              <a:cs typeface="Calibri"/>
            </a:endParaRPr>
          </a:p>
          <a:p>
            <a:pPr marL="171450" indent="-171450">
              <a:buFontTx/>
              <a:buChar char="-"/>
            </a:pPr>
            <a:r>
              <a:rPr lang="en-US"/>
              <a:t>How to Submit APR’s</a:t>
            </a:r>
            <a:endParaRPr lang="en-US">
              <a:cs typeface="Calibri"/>
            </a:endParaRPr>
          </a:p>
          <a:p>
            <a:endParaRPr lang="en-US"/>
          </a:p>
          <a:p>
            <a:endParaRPr lang="en-US"/>
          </a:p>
          <a:p>
            <a:r>
              <a:rPr lang="en-US"/>
              <a:t>-----</a:t>
            </a:r>
          </a:p>
          <a:p>
            <a:endParaRPr lang="en-US"/>
          </a:p>
          <a:p>
            <a:endParaRPr lang="en-US"/>
          </a:p>
          <a:p>
            <a:r>
              <a:rPr lang="en-US"/>
              <a:t>Start by talking about our primary learning objectives. During this webinar, you will gain a stronger sense of:</a:t>
            </a:r>
          </a:p>
          <a:p>
            <a:r>
              <a:rPr lang="en-US"/>
              <a:t>The background and context behind this process</a:t>
            </a:r>
            <a:endParaRPr lang="en-US">
              <a:cs typeface="Calibri"/>
            </a:endParaRPr>
          </a:p>
          <a:p>
            <a:r>
              <a:rPr lang="en-US"/>
              <a:t>Changes for the 2022 version of the APR form</a:t>
            </a:r>
            <a:endParaRPr lang="en-US">
              <a:cs typeface="Calibri"/>
            </a:endParaRPr>
          </a:p>
          <a:p>
            <a:r>
              <a:rPr lang="en-US"/>
              <a:t>Benefits of completing the APR</a:t>
            </a:r>
            <a:endParaRPr lang="en-US">
              <a:cs typeface="Calibri" panose="020F0502020204030204"/>
            </a:endParaRPr>
          </a:p>
          <a:p>
            <a:r>
              <a:rPr lang="en-US"/>
              <a:t>Table Overview</a:t>
            </a:r>
            <a:endParaRPr lang="en-US">
              <a:cs typeface="Calibri"/>
            </a:endParaRPr>
          </a:p>
          <a:p>
            <a:r>
              <a:rPr lang="en-US"/>
              <a:t>Helpful features of the form</a:t>
            </a:r>
            <a:endParaRPr lang="en-US">
              <a:cs typeface="Calibri"/>
            </a:endParaRPr>
          </a:p>
          <a:p>
            <a:r>
              <a:rPr lang="en-US"/>
              <a:t>How to Submit APR’s</a:t>
            </a:r>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C0EE93F9-0D4E-4F6A-9C83-7554B23206B9}" type="slidenum">
              <a:rPr lang="en-US" smtClean="0"/>
              <a:t>2</a:t>
            </a:fld>
            <a:endParaRPr lang="en-US"/>
          </a:p>
        </p:txBody>
      </p:sp>
    </p:spTree>
    <p:extLst>
      <p:ext uri="{BB962C8B-B14F-4D97-AF65-F5344CB8AC3E}">
        <p14:creationId xmlns:p14="http://schemas.microsoft.com/office/powerpoint/2010/main" val="1989511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are two ways to submit your APRs: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First, HCD has an online system that allows you to upload the form yourself. If you don’t know your username or password, please reach out and we can send it to you. The link to the online system is in the APR form.</a:t>
            </a:r>
            <a:endParaRPr lang="en-US" sz="1200" b="0" i="0" u="none" strike="noStrike" kern="1200" baseline="0" dirty="0">
              <a:solidFill>
                <a:schemeClr val="tx1"/>
              </a:solidFill>
              <a:latin typeface="+mn-lt"/>
              <a:cs typeface="Calibri"/>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 can also submit </a:t>
            </a:r>
            <a:r>
              <a:rPr lang="en-US" dirty="0"/>
              <a:t>2022 APRs </a:t>
            </a:r>
            <a:r>
              <a:rPr lang="en-US" sz="1200" b="0" i="0" u="none" strike="noStrike" kern="1200" baseline="0" dirty="0">
                <a:solidFill>
                  <a:schemeClr val="tx1"/>
                </a:solidFill>
                <a:latin typeface="+mn-lt"/>
                <a:ea typeface="+mn-ea"/>
                <a:cs typeface="+mn-cs"/>
              </a:rPr>
              <a:t>via email to apr@hcd.ca.gov.</a:t>
            </a:r>
            <a:r>
              <a:rPr lang="en-US" dirty="0"/>
              <a:t> </a:t>
            </a:r>
            <a:r>
              <a:rPr lang="en-US" sz="1200" b="0" i="0" u="none" strike="noStrike" kern="1200" baseline="0" dirty="0">
                <a:solidFill>
                  <a:schemeClr val="tx1"/>
                </a:solidFill>
                <a:latin typeface="+mn-lt"/>
                <a:ea typeface="+mn-ea"/>
                <a:cs typeface="+mn-cs"/>
              </a:rPr>
              <a:t> Please send an excel workbook attachment and not a pdf copy.</a:t>
            </a:r>
            <a:r>
              <a:rPr lang="en-US" dirty="0"/>
              <a:t>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For the Housing Element APR to OPR, please email the completed Excel workbook to OPR at opr.apr@opr.ca.gov!!</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EE93F9-0D4E-4F6A-9C83-7554B23206B9}" type="slidenum">
              <a:rPr lang="en-US" smtClean="0"/>
              <a:t>21</a:t>
            </a:fld>
            <a:endParaRPr lang="en-US"/>
          </a:p>
        </p:txBody>
      </p:sp>
    </p:spTree>
    <p:extLst>
      <p:ext uri="{BB962C8B-B14F-4D97-AF65-F5344CB8AC3E}">
        <p14:creationId xmlns:p14="http://schemas.microsoft.com/office/powerpoint/2010/main" val="398182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AB 2097 gives HCD authority to refer violations of Government Code 65400 to the Attorney General</a:t>
            </a:r>
          </a:p>
          <a:p>
            <a:endParaRPr lang="en-US"/>
          </a:p>
          <a:p>
            <a:r>
              <a:rPr lang="en-US"/>
              <a:t>HCD now has authority to request corrections to the APR and reject an APR should corrections not be made</a:t>
            </a:r>
          </a:p>
          <a:p>
            <a:endParaRPr lang="en-US"/>
          </a:p>
        </p:txBody>
      </p:sp>
      <p:sp>
        <p:nvSpPr>
          <p:cNvPr id="4" name="Slide Number Placeholder 3"/>
          <p:cNvSpPr>
            <a:spLocks noGrp="1"/>
          </p:cNvSpPr>
          <p:nvPr>
            <p:ph type="sldNum" sz="quarter" idx="5"/>
          </p:nvPr>
        </p:nvSpPr>
        <p:spPr/>
        <p:txBody>
          <a:bodyPr/>
          <a:lstStyle/>
          <a:p>
            <a:fld id="{C0EE93F9-0D4E-4F6A-9C83-7554B23206B9}" type="slidenum">
              <a:rPr lang="en-US" smtClean="0"/>
              <a:t>22</a:t>
            </a:fld>
            <a:endParaRPr lang="en-US"/>
          </a:p>
        </p:txBody>
      </p:sp>
    </p:spTree>
    <p:extLst>
      <p:ext uri="{BB962C8B-B14F-4D97-AF65-F5344CB8AC3E}">
        <p14:creationId xmlns:p14="http://schemas.microsoft.com/office/powerpoint/2010/main" val="1643729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[can just read off the slide here]</a:t>
            </a:r>
          </a:p>
        </p:txBody>
      </p:sp>
      <p:sp>
        <p:nvSpPr>
          <p:cNvPr id="4" name="Slide Number Placeholder 3"/>
          <p:cNvSpPr>
            <a:spLocks noGrp="1"/>
          </p:cNvSpPr>
          <p:nvPr>
            <p:ph type="sldNum" sz="quarter" idx="5"/>
          </p:nvPr>
        </p:nvSpPr>
        <p:spPr/>
        <p:txBody>
          <a:bodyPr/>
          <a:lstStyle/>
          <a:p>
            <a:fld id="{C0EE93F9-0D4E-4F6A-9C83-7554B23206B9}" type="slidenum">
              <a:rPr lang="en-US" smtClean="0"/>
              <a:t>23</a:t>
            </a:fld>
            <a:endParaRPr lang="en-US"/>
          </a:p>
        </p:txBody>
      </p:sp>
    </p:spTree>
    <p:extLst>
      <p:ext uri="{BB962C8B-B14F-4D97-AF65-F5344CB8AC3E}">
        <p14:creationId xmlns:p14="http://schemas.microsoft.com/office/powerpoint/2010/main" val="1272303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Again, all 2022 APRs are due by April 1, but HCD is here to help. If you run into any issues during the submittal process, please don’t hesitate to reach out to us. Our team is actively monitoring our email box and is happy to help in any way we can.</a:t>
            </a:r>
          </a:p>
          <a:p>
            <a:endParaRPr lang="en-US" sz="1200" b="0" i="0" u="none" strike="noStrike" kern="1200" baseline="0" dirty="0">
              <a:solidFill>
                <a:schemeClr val="tx1"/>
              </a:solidFill>
              <a:latin typeface="+mn-lt"/>
              <a:ea typeface="+mn-ea"/>
              <a:cs typeface="+mn-cs"/>
            </a:endParaRPr>
          </a:p>
          <a:p>
            <a:pPr>
              <a:defRPr/>
            </a:pPr>
            <a:r>
              <a:rPr lang="en-US" sz="1200" kern="1200" dirty="0">
                <a:solidFill>
                  <a:schemeClr val="tx1"/>
                </a:solidFill>
                <a:effectLst/>
                <a:latin typeface="+mn-lt"/>
                <a:ea typeface="+mn-ea"/>
                <a:cs typeface="+mn-cs"/>
              </a:rPr>
              <a:t>We are really excited about the collection of this data, and we appreciate all of the work that jurisdictions will be making to provide this data. Just like jurisdictions, HCD is working really hard to adapt to the new requirements set forth by the legislature.</a:t>
            </a:r>
            <a:r>
              <a:rPr lang="en-US" dirty="0"/>
              <a:t> </a:t>
            </a:r>
            <a:endParaRPr lang="en-US" sz="1200" kern="1200" dirty="0">
              <a:solidFill>
                <a:schemeClr val="tx1"/>
              </a:solidFill>
              <a:effectLst/>
              <a:latin typeface="+mn-lt"/>
              <a:cs typeface="Calibri"/>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Thank you for your time today! If anyone has any questions, we’ll be happy to discuss more during the Q&amp;A.</a:t>
            </a:r>
            <a:endParaRPr lang="en-US" sz="1200" b="0" i="0" u="none" strike="noStrike" kern="1200" baseline="0" dirty="0">
              <a:solidFill>
                <a:schemeClr val="tx1"/>
              </a:solidFill>
              <a:latin typeface="+mn-lt"/>
              <a:cs typeface="Calibri"/>
            </a:endParaRPr>
          </a:p>
          <a:p>
            <a:endParaRPr lang="en-US" dirty="0">
              <a:cs typeface="Calibri"/>
            </a:endParaRPr>
          </a:p>
          <a:p>
            <a:r>
              <a:rPr lang="en-US" dirty="0">
                <a:cs typeface="Calibri"/>
              </a:rPr>
              <a:t>I'll hand it over to Tom for questions. </a:t>
            </a:r>
          </a:p>
          <a:p>
            <a:endParaRPr lang="en-US" dirty="0">
              <a:cs typeface="Calibri"/>
            </a:endParaRPr>
          </a:p>
          <a:p>
            <a:r>
              <a:rPr lang="en-US" dirty="0">
                <a:cs typeface="Calibri"/>
              </a:rPr>
              <a:t>***END HERE*** </a:t>
            </a:r>
          </a:p>
        </p:txBody>
      </p:sp>
      <p:sp>
        <p:nvSpPr>
          <p:cNvPr id="4" name="Slide Number Placeholder 3"/>
          <p:cNvSpPr>
            <a:spLocks noGrp="1"/>
          </p:cNvSpPr>
          <p:nvPr>
            <p:ph type="sldNum" sz="quarter" idx="10"/>
          </p:nvPr>
        </p:nvSpPr>
        <p:spPr/>
        <p:txBody>
          <a:bodyPr/>
          <a:lstStyle/>
          <a:p>
            <a:fld id="{C0EE93F9-0D4E-4F6A-9C83-7554B23206B9}" type="slidenum">
              <a:rPr lang="en-US" smtClean="0"/>
              <a:t>24</a:t>
            </a:fld>
            <a:endParaRPr lang="en-US"/>
          </a:p>
        </p:txBody>
      </p:sp>
    </p:spTree>
    <p:extLst>
      <p:ext uri="{BB962C8B-B14F-4D97-AF65-F5344CB8AC3E}">
        <p14:creationId xmlns:p14="http://schemas.microsoft.com/office/powerpoint/2010/main" val="2775736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Our Communications division is excellent at pushing announcements. </a:t>
            </a:r>
          </a:p>
          <a:p>
            <a:pPr marL="171450" indent="-171450">
              <a:buFont typeface="Arial" panose="020B0604020202020204" pitchFamily="34" charset="0"/>
              <a:buChar char="•"/>
            </a:pPr>
            <a:r>
              <a:rPr lang="en-US"/>
              <a:t>If you have not subscribed, I encourage you to sign up for our emails. </a:t>
            </a:r>
          </a:p>
        </p:txBody>
      </p:sp>
      <p:sp>
        <p:nvSpPr>
          <p:cNvPr id="4" name="Slide Number Placeholder 3"/>
          <p:cNvSpPr>
            <a:spLocks noGrp="1"/>
          </p:cNvSpPr>
          <p:nvPr>
            <p:ph type="sldNum" sz="quarter" idx="10"/>
          </p:nvPr>
        </p:nvSpPr>
        <p:spPr/>
        <p:txBody>
          <a:bodyPr/>
          <a:lstStyle/>
          <a:p>
            <a:fld id="{954DC1EE-82F0-40EA-A796-805CC6248ABE}" type="slidenum">
              <a:rPr lang="en-US" smtClean="0"/>
              <a:t>25</a:t>
            </a:fld>
            <a:endParaRPr lang="en-US"/>
          </a:p>
        </p:txBody>
      </p:sp>
    </p:spTree>
    <p:extLst>
      <p:ext uri="{BB962C8B-B14F-4D97-AF65-F5344CB8AC3E}">
        <p14:creationId xmlns:p14="http://schemas.microsoft.com/office/powerpoint/2010/main" val="2973820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Giving some context…..</a:t>
            </a:r>
          </a:p>
          <a:p>
            <a:r>
              <a:rPr lang="en-US" dirty="0"/>
              <a:t>All jurisdictions in CA (that is: city or county) are required to prepare an Annual Progress Report on the progress they’ve made to implement their adopted Housing Elements</a:t>
            </a:r>
            <a:endParaRPr lang="en-US" dirty="0">
              <a:cs typeface="Calibri"/>
            </a:endParaRPr>
          </a:p>
          <a:p>
            <a:r>
              <a:rPr lang="en-US" dirty="0"/>
              <a:t>That requirement is located in Section 65400 of the Government Code (https://leginfo.legislature.ca.gov/faces/codes_displaySection.xhtml?lawCode=GOV&amp;sectionNum=65400)</a:t>
            </a:r>
            <a:endParaRPr lang="en-US" dirty="0">
              <a:cs typeface="Calibri"/>
            </a:endParaRPr>
          </a:p>
          <a:p>
            <a:r>
              <a:rPr lang="en-US" dirty="0"/>
              <a:t>Section 65400 stipulates that the report must be submitted to both HCD and OPR.</a:t>
            </a:r>
            <a:endParaRPr lang="en-US" dirty="0">
              <a:cs typeface="Calibri"/>
            </a:endParaRPr>
          </a:p>
          <a:p>
            <a:r>
              <a:rPr lang="en-US" dirty="0"/>
              <a:t>**Jurisdictions are also required to complete a separate APR for their General Plans and submit that to HCD and OPR annually. However, this webinar will only focus on the HE APR**</a:t>
            </a:r>
            <a:endParaRPr lang="en-US" dirty="0">
              <a:cs typeface="Calibri"/>
            </a:endParaRPr>
          </a:p>
          <a:p>
            <a:endParaRPr lang="en-US" dirty="0">
              <a:cs typeface="Calibri"/>
            </a:endParaRPr>
          </a:p>
          <a:p>
            <a:r>
              <a:rPr lang="en-US" dirty="0"/>
              <a:t>For the 2022 APR form, the format of the form has not changed from the 2021 APR form, but there are several new requirements which we’ll go over.</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Like last year, you can upload the completed form directly to our database (</a:t>
            </a:r>
            <a:r>
              <a:rPr lang="en-US" sz="1200" dirty="0">
                <a:solidFill>
                  <a:schemeClr val="accent6"/>
                </a:solidFill>
                <a:latin typeface="Avenir LT Std 65 Medium"/>
                <a:hlinkClick r:id="rId3">
                  <a:extLst>
                    <a:ext uri="{A12FA001-AC4F-418D-AE19-62706E023703}">
                      <ahyp:hlinkClr xmlns:ahyp="http://schemas.microsoft.com/office/drawing/2018/hyperlinkcolor" val="tx"/>
                    </a:ext>
                  </a:extLst>
                </a:hlinkClick>
              </a:rPr>
              <a:t>https://apr.hcd.ca.gov/APR</a:t>
            </a:r>
            <a:r>
              <a:rPr lang="en-US" sz="1200" dirty="0">
                <a:solidFill>
                  <a:schemeClr val="accent6"/>
                </a:solidFill>
                <a:latin typeface="Avenir LT Std 65 Medium"/>
              </a:rPr>
              <a:t>) </a:t>
            </a:r>
            <a:r>
              <a:rPr lang="en-US" dirty="0"/>
              <a:t>or email it to apr@hcd.ca.gov. If you need your jurisdiction’s username and password combination, it should be the same as last year, and if you need it again, just email us and we will provide it.</a:t>
            </a:r>
            <a:endParaRPr lang="en-US" dirty="0">
              <a:cs typeface="Calibri"/>
            </a:endParaRPr>
          </a:p>
          <a:p>
            <a:endParaRPr lang="en-US" dirty="0">
              <a:cs typeface="Calibri"/>
            </a:endParaRPr>
          </a:p>
          <a:p>
            <a:r>
              <a:rPr lang="en-US" dirty="0">
                <a:cs typeface="Calibri"/>
              </a:rPr>
              <a:t>For the HE APR submission to OPR, please email the completed Excel workbook to OPR at opr.apr@opr.ca.gov!!</a:t>
            </a:r>
          </a:p>
          <a:p>
            <a:endParaRPr lang="en-US" dirty="0"/>
          </a:p>
          <a:p>
            <a:r>
              <a:rPr lang="en-US" dirty="0">
                <a:cs typeface="Calibri" panose="020F0502020204030204"/>
              </a:rPr>
              <a:t>The 2022 APR is due April 1, 2023.</a:t>
            </a:r>
            <a:endParaRPr lang="en-US" dirty="0"/>
          </a:p>
          <a:p>
            <a:endParaRPr lang="en-US" dirty="0"/>
          </a:p>
          <a:p>
            <a:r>
              <a:rPr lang="en-US" dirty="0"/>
              <a:t>------</a:t>
            </a:r>
            <a:endParaRPr lang="en-US" dirty="0">
              <a:cs typeface="Calibri"/>
            </a:endParaRPr>
          </a:p>
          <a:p>
            <a:endParaRPr lang="en-US" dirty="0"/>
          </a:p>
          <a:p>
            <a:endParaRPr lang="en-US" dirty="0"/>
          </a:p>
          <a:p>
            <a:r>
              <a:rPr lang="en-US" dirty="0"/>
              <a:t>Each jurisdiction (that is: city or county) must prepare an APR on the status and progress in implementing its housing element. This requirement comes from Government Code Section 65400.  This report must be submitted to both HCD and the Governor's Office of Planning and Research, or OPR. Please note that each jurisdiction must also complete a General Plan APR and submit that annually. However, this training will only focus on the Housing Element APR</a:t>
            </a:r>
            <a:endParaRPr lang="en-US" dirty="0">
              <a:cs typeface="Calibri"/>
            </a:endParaRPr>
          </a:p>
          <a:p>
            <a:endParaRPr lang="en-US" dirty="0">
              <a:cs typeface="Calibri"/>
            </a:endParaRPr>
          </a:p>
          <a:p>
            <a:r>
              <a:rPr lang="en-US" dirty="0"/>
              <a:t>Aside from one new requirement due to AB 2345, the requirements and format of the form have not changed from the 2020 APR. As was the case last year, you may upload the form directly into our database or email it to apr@hcd.ca.gov</a:t>
            </a:r>
            <a:endParaRPr lang="en-US" dirty="0">
              <a:cs typeface="Calibri"/>
            </a:endParaRPr>
          </a:p>
          <a:p>
            <a:endParaRPr lang="en-US" dirty="0"/>
          </a:p>
          <a:p>
            <a:pPr>
              <a:defRPr/>
            </a:pPr>
            <a:r>
              <a:rPr lang="en-US" sz="1200" kern="1200" dirty="0">
                <a:solidFill>
                  <a:schemeClr val="tx1"/>
                </a:solidFill>
                <a:effectLst/>
                <a:latin typeface="+mn-lt"/>
                <a:ea typeface="+mn-ea"/>
                <a:cs typeface="+mn-cs"/>
              </a:rPr>
              <a:t>The APR is due each year on April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The 2022 APR is due to HCD and OPR by April 1, </a:t>
            </a:r>
            <a:r>
              <a:rPr lang="en-US" dirty="0"/>
              <a:t>2023.</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C0EE93F9-0D4E-4F6A-9C83-7554B23206B9}" type="slidenum">
              <a:rPr lang="en-US" smtClean="0"/>
              <a:t>4</a:t>
            </a:fld>
            <a:endParaRPr lang="en-US"/>
          </a:p>
        </p:txBody>
      </p:sp>
    </p:spTree>
    <p:extLst>
      <p:ext uri="{BB962C8B-B14F-4D97-AF65-F5344CB8AC3E}">
        <p14:creationId xmlns:p14="http://schemas.microsoft.com/office/powerpoint/2010/main" val="2928741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Before</a:t>
            </a:r>
            <a:r>
              <a:rPr lang="en-US" baseline="0" dirty="0"/>
              <a:t> we go any further let me go over some of the benefits of submitting APRs.</a:t>
            </a:r>
            <a:r>
              <a:rPr lang="en-US" dirty="0"/>
              <a:t> APRs are woven into numerous state oversight and funding programs.</a:t>
            </a:r>
            <a:endParaRPr lang="en-US" baseline="0" dirty="0"/>
          </a:p>
          <a:p>
            <a:endParaRPr lang="en-US" baseline="0" dirty="0"/>
          </a:p>
          <a:p>
            <a:r>
              <a:rPr lang="en-US" baseline="0" dirty="0"/>
              <a:t>Several funding programs require up-to-date submission of APRs, including </a:t>
            </a:r>
            <a:r>
              <a:rPr lang="en-US" dirty="0"/>
              <a:t>for the Caltrans Sustainable Communities Grant and Permanent</a:t>
            </a:r>
            <a:r>
              <a:rPr lang="en-US" baseline="0" dirty="0"/>
              <a:t> Local Housing Allocation (PLHA) funding</a:t>
            </a:r>
            <a:r>
              <a:rPr lang="en-US" dirty="0"/>
              <a:t> program</a:t>
            </a:r>
            <a:r>
              <a:rPr lang="en-US" baseline="0" dirty="0"/>
              <a:t>.</a:t>
            </a:r>
            <a:endParaRPr lang="en-US" baseline="0" dirty="0">
              <a:cs typeface="Calibri"/>
            </a:endParaRPr>
          </a:p>
          <a:p>
            <a:endParaRPr lang="en-US" baseline="0" dirty="0"/>
          </a:p>
          <a:p>
            <a:r>
              <a:rPr lang="en-US" baseline="0" dirty="0"/>
              <a:t>APRs are </a:t>
            </a:r>
            <a:r>
              <a:rPr lang="en-US" dirty="0"/>
              <a:t>how</a:t>
            </a:r>
            <a:r>
              <a:rPr lang="en-US" baseline="0" dirty="0"/>
              <a:t> jurisdictions report progress in implementing the housing element and meeting the Regional Housing Need Allocation (RHNA</a:t>
            </a:r>
            <a:r>
              <a:rPr lang="en-US" dirty="0"/>
              <a:t>). The data helps HCD understand successes and challenges from cities and counties statewide. And this information can help inform future housing policy.</a:t>
            </a:r>
            <a:endParaRPr lang="en-US" dirty="0">
              <a:cs typeface="Calibri"/>
            </a:endParaRPr>
          </a:p>
          <a:p>
            <a:endParaRPr lang="en-US" baseline="0" dirty="0">
              <a:cs typeface="Calibri"/>
            </a:endParaRPr>
          </a:p>
          <a:p>
            <a:r>
              <a:rPr lang="en-US" dirty="0"/>
              <a:t>Finally, data</a:t>
            </a:r>
            <a:r>
              <a:rPr lang="en-US" baseline="0" dirty="0"/>
              <a:t> from </a:t>
            </a:r>
            <a:r>
              <a:rPr lang="en-US" dirty="0"/>
              <a:t>APRs</a:t>
            </a:r>
            <a:r>
              <a:rPr lang="en-US" baseline="0" dirty="0"/>
              <a:t> is used to make HCD’s SB35 determination, also known as the Streamlined Ministerial Approval Process.</a:t>
            </a:r>
            <a:r>
              <a:rPr lang="en-US" dirty="0"/>
              <a:t> </a:t>
            </a:r>
            <a:endParaRPr lang="en-US" baseline="0" dirty="0"/>
          </a:p>
        </p:txBody>
      </p:sp>
      <p:sp>
        <p:nvSpPr>
          <p:cNvPr id="4" name="Slide Number Placeholder 3"/>
          <p:cNvSpPr>
            <a:spLocks noGrp="1"/>
          </p:cNvSpPr>
          <p:nvPr>
            <p:ph type="sldNum" sz="quarter" idx="5"/>
          </p:nvPr>
        </p:nvSpPr>
        <p:spPr/>
        <p:txBody>
          <a:bodyPr/>
          <a:lstStyle/>
          <a:p>
            <a:fld id="{C0EE93F9-0D4E-4F6A-9C83-7554B23206B9}" type="slidenum">
              <a:rPr lang="en-US" smtClean="0"/>
              <a:t>5</a:t>
            </a:fld>
            <a:endParaRPr lang="en-US"/>
          </a:p>
        </p:txBody>
      </p:sp>
    </p:spTree>
    <p:extLst>
      <p:ext uri="{BB962C8B-B14F-4D97-AF65-F5344CB8AC3E}">
        <p14:creationId xmlns:p14="http://schemas.microsoft.com/office/powerpoint/2010/main" val="3915329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endParaRPr lang="en-US" baseline="0"/>
          </a:p>
          <a:p>
            <a:r>
              <a:rPr lang="en-US" baseline="0"/>
              <a:t>This is an overview of the form to </a:t>
            </a:r>
            <a:r>
              <a:rPr lang="en-US"/>
              <a:t>orient you</a:t>
            </a:r>
            <a:r>
              <a:rPr lang="en-US" baseline="0"/>
              <a:t> to the topics for each table</a:t>
            </a:r>
            <a:r>
              <a:rPr lang="en-US"/>
              <a:t>. We have Tables A through H, which are each represented by a sheet within an Excel workbook.</a:t>
            </a:r>
            <a:endParaRPr lang="en-US" baseline="0"/>
          </a:p>
          <a:p>
            <a:endParaRPr lang="en-US" baseline="0">
              <a:cs typeface="Calibri" panose="020F0502020204030204"/>
            </a:endParaRPr>
          </a:p>
          <a:p>
            <a:r>
              <a:rPr lang="en-US" baseline="0"/>
              <a:t>A detailed explanation of each Table’s requirements can be found in the instructions. The instructions are your definitive source for guidance.</a:t>
            </a:r>
            <a:r>
              <a:rPr lang="en-US"/>
              <a:t> </a:t>
            </a:r>
            <a:endParaRPr lang="en-US">
              <a:cs typeface="Calibri" panose="020F0502020204030204"/>
            </a:endParaRPr>
          </a:p>
          <a:p>
            <a:endParaRPr lang="en-US" baseline="0"/>
          </a:p>
          <a:p>
            <a:endParaRPr lang="en-US" baseline="0">
              <a:cs typeface="Calibri"/>
            </a:endParaRPr>
          </a:p>
        </p:txBody>
      </p:sp>
      <p:sp>
        <p:nvSpPr>
          <p:cNvPr id="4" name="Slide Number Placeholder 3"/>
          <p:cNvSpPr>
            <a:spLocks noGrp="1"/>
          </p:cNvSpPr>
          <p:nvPr>
            <p:ph type="sldNum" sz="quarter" idx="10"/>
          </p:nvPr>
        </p:nvSpPr>
        <p:spPr/>
        <p:txBody>
          <a:bodyPr/>
          <a:lstStyle/>
          <a:p>
            <a:fld id="{C0EE93F9-0D4E-4F6A-9C83-7554B23206B9}" type="slidenum">
              <a:rPr lang="en-US" smtClean="0"/>
              <a:t>6</a:t>
            </a:fld>
            <a:endParaRPr lang="en-US"/>
          </a:p>
        </p:txBody>
      </p:sp>
    </p:spTree>
    <p:extLst>
      <p:ext uri="{BB962C8B-B14F-4D97-AF65-F5344CB8AC3E}">
        <p14:creationId xmlns:p14="http://schemas.microsoft.com/office/powerpoint/2010/main" val="1975231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Here tab</a:t>
            </a:r>
          </a:p>
          <a:p>
            <a:endParaRPr lang="en-US" dirty="0"/>
          </a:p>
          <a:p>
            <a:r>
              <a:rPr lang="en-US" dirty="0"/>
              <a:t>Enter the jurisdiction name and all contact information, including the mailing address.</a:t>
            </a:r>
            <a:endParaRPr lang="en-US" dirty="0">
              <a:cs typeface="Calibri"/>
            </a:endParaRPr>
          </a:p>
          <a:p>
            <a:endParaRPr lang="en-US" dirty="0"/>
          </a:p>
          <a:p>
            <a:r>
              <a:rPr lang="en-US" dirty="0"/>
              <a:t>There is some conditional formatting in the form =</a:t>
            </a:r>
          </a:p>
          <a:p>
            <a:r>
              <a:rPr lang="en-US" dirty="0"/>
              <a:t>Required cells are highlighted in yellow</a:t>
            </a:r>
          </a:p>
          <a:p>
            <a:r>
              <a:rPr lang="en-US" dirty="0"/>
              <a:t>Some cells only become yellow once part of the row or table is filled out….</a:t>
            </a:r>
          </a:p>
          <a:p>
            <a:r>
              <a:rPr lang="en-US" dirty="0"/>
              <a:t>That is, once certain tables or rows start being completed, there are accompanying cells in that row that must be completed.</a:t>
            </a:r>
          </a:p>
          <a:p>
            <a:r>
              <a:rPr lang="en-US" dirty="0"/>
              <a:t>Yellow also goes away when you've provided the requisite information, so any yellow in your APR should be a flag for you.</a:t>
            </a:r>
            <a:endParaRPr lang="en-US" dirty="0">
              <a:cs typeface="Calibri"/>
            </a:endParaRPr>
          </a:p>
          <a:p>
            <a:endParaRPr lang="en-US" dirty="0">
              <a:cs typeface="Calibri"/>
            </a:endParaRPr>
          </a:p>
          <a:p>
            <a:r>
              <a:rPr lang="en-US" dirty="0"/>
              <a:t>All tables have required fields but they get triggered IF you start to fill out the table.</a:t>
            </a:r>
          </a:p>
          <a:p>
            <a:r>
              <a:rPr lang="en-US" dirty="0"/>
              <a:t>So, if you have no activity to report in a table because it does not apply to your jurisdiction or your jurisdiction doesn’t have activity to report from the reporting year that is relevant to that table, leave it blank. No need to add any notes, </a:t>
            </a:r>
            <a:r>
              <a:rPr lang="en-US" dirty="0" err="1"/>
              <a:t>eg</a:t>
            </a:r>
            <a:r>
              <a:rPr lang="en-US" dirty="0"/>
              <a:t> “Nothing to Report” or "NA" because this will cause yellow highlighting to erroneously show up in your APR.</a:t>
            </a:r>
            <a:endParaRPr lang="en-US" dirty="0">
              <a:cs typeface="Calibri" panose="020F0502020204030204"/>
            </a:endParaRPr>
          </a:p>
          <a:p>
            <a:endParaRPr lang="en-US" dirty="0"/>
          </a:p>
          <a:p>
            <a:endParaRPr lang="en-US" dirty="0"/>
          </a:p>
          <a:p>
            <a:r>
              <a:rPr lang="en-US" dirty="0"/>
              <a:t>-----</a:t>
            </a:r>
          </a:p>
          <a:p>
            <a:endParaRPr lang="en-US" dirty="0"/>
          </a:p>
          <a:p>
            <a:r>
              <a:rPr lang="en-US" dirty="0"/>
              <a:t>Start Here tab</a:t>
            </a:r>
          </a:p>
          <a:p>
            <a:endParaRPr lang="en-US" dirty="0"/>
          </a:p>
          <a:p>
            <a:r>
              <a:rPr lang="en-US" dirty="0"/>
              <a:t>Enter the jurisdiction name and all contact information, including the mailing address.</a:t>
            </a:r>
            <a:endParaRPr lang="en-US" dirty="0">
              <a:cs typeface="Calibri"/>
            </a:endParaRPr>
          </a:p>
          <a:p>
            <a:endParaRPr lang="en-US" dirty="0"/>
          </a:p>
          <a:p>
            <a:r>
              <a:rPr lang="en-US" dirty="0"/>
              <a:t>And this is your first preview of some of the conditional formatting in the form. Required cells are the cells highlighted in yellow. In addition, some cells only become yellow once part of the row or table is filled out. That is, once certain tables or rows start being completed, there are accompanying cells in that row that must be completed. The yellow also goes away when you've provided the requisite information, so any yellow in your APR should be a flag for you.</a:t>
            </a:r>
            <a:endParaRPr lang="en-US" dirty="0">
              <a:cs typeface="Calibri"/>
            </a:endParaRPr>
          </a:p>
          <a:p>
            <a:endParaRPr lang="en-US" dirty="0">
              <a:cs typeface="Calibri"/>
            </a:endParaRPr>
          </a:p>
          <a:p>
            <a:r>
              <a:rPr lang="en-US" dirty="0"/>
              <a:t>As we will remind several times throughout this presentation, all tables have required fields IF they are not left blank. Cells become highlighted yellow when they are required to be completed. Tables that do not apply to your jurisdiction must be left blank.  This happens when a jurisdiction does not have related activity to report from the calendar year.  So, if you have no activity to report in a table, leave that blank. Please do not add any notes, such as “Nothing to Report” or "NA" because this will cause a lot of incorrect yellow highlighting to show up in your APR.</a:t>
            </a: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C0EE93F9-0D4E-4F6A-9C83-7554B23206B9}" type="slidenum">
              <a:rPr lang="en-US" smtClean="0"/>
              <a:t>7</a:t>
            </a:fld>
            <a:endParaRPr lang="en-US"/>
          </a:p>
        </p:txBody>
      </p:sp>
    </p:spTree>
    <p:extLst>
      <p:ext uri="{BB962C8B-B14F-4D97-AF65-F5344CB8AC3E}">
        <p14:creationId xmlns:p14="http://schemas.microsoft.com/office/powerpoint/2010/main" val="2890208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APR form has an importer button.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copies over information you entered on a previous year's form</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Useful if you have housing developments that have moved through the planning and building process beyond what was reported in the prior year’s APR submission so you just need to add the additional activity that occurred for a project during the current reporting year.</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E.g. you reported a project as being entitled during the previous reporting year and that’s all, but this current reporting year it received a building permit so that portion needs to be reported &gt;&gt;&gt; the importer will copy over all project information from last year’s form, meaning you just need to complete the additional building activity that occurred.</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Note: the importer will copy most tables. You can delete any information copied by the importer by selecting a cell in the row and typing ctrl + d.</a:t>
            </a:r>
            <a:endParaRPr lang="en-US" dirty="0">
              <a:cs typeface="Calibri"/>
            </a:endParaRPr>
          </a:p>
          <a:p>
            <a:endParaRPr lang="en-US" dirty="0"/>
          </a:p>
          <a:p>
            <a:endParaRPr lang="en-US" dirty="0"/>
          </a:p>
          <a:p>
            <a:r>
              <a:rPr lang="en-US" dirty="0"/>
              <a:t>---</a:t>
            </a:r>
            <a:endParaRPr lang="en-US" dirty="0">
              <a:cs typeface="Calibri"/>
            </a:endParaRPr>
          </a:p>
          <a:p>
            <a:endParaRPr lang="en-US" dirty="0"/>
          </a:p>
          <a:p>
            <a:r>
              <a:rPr lang="en-US" dirty="0"/>
              <a:t>Form features an importer, which can copy over information you entered on a previous year's form. This can be handy if you have housing developments that have moved through the planning and building process, and you just need to add additional activity for a project. For example, if you reported a project as being entitled last year, and this year you need to report it received a building permit, the importer copies over all project information from last year’s form, leaving you with only needing to complete the additional building activity that occurred. Please note, the importer will copy most tables. You can delete any information copied by the importer by typing ctrl + d if it is no longer necessary to report that information, since it occurred last year.</a:t>
            </a:r>
            <a:endParaRPr lang="en-US" dirty="0">
              <a:cs typeface="Calibri"/>
            </a:endParaRPr>
          </a:p>
        </p:txBody>
      </p:sp>
      <p:sp>
        <p:nvSpPr>
          <p:cNvPr id="4" name="Slide Number Placeholder 3"/>
          <p:cNvSpPr>
            <a:spLocks noGrp="1"/>
          </p:cNvSpPr>
          <p:nvPr>
            <p:ph type="sldNum" sz="quarter" idx="5"/>
          </p:nvPr>
        </p:nvSpPr>
        <p:spPr/>
        <p:txBody>
          <a:bodyPr/>
          <a:lstStyle/>
          <a:p>
            <a:fld id="{C0EE93F9-0D4E-4F6A-9C83-7554B23206B9}" type="slidenum">
              <a:rPr lang="en-US" smtClean="0"/>
              <a:t>8</a:t>
            </a:fld>
            <a:endParaRPr lang="en-US"/>
          </a:p>
        </p:txBody>
      </p:sp>
    </p:spTree>
    <p:extLst>
      <p:ext uri="{BB962C8B-B14F-4D97-AF65-F5344CB8AC3E}">
        <p14:creationId xmlns:p14="http://schemas.microsoft.com/office/powerpoint/2010/main" val="1275874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Table A is for any development applications completed during the reporting year</a:t>
            </a:r>
          </a:p>
          <a:p>
            <a:pPr marL="628650" lvl="1" indent="-171450">
              <a:buFont typeface="Arial" panose="020B0604020202020204" pitchFamily="34" charset="0"/>
              <a:buChar char="•"/>
            </a:pPr>
            <a:r>
              <a:rPr lang="en-US" dirty="0"/>
              <a:t>Includes: applications for planning approval and applications for development permits – applications for building permits are no longer required to be reported in Table A</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Cells in yellow are required, cells in green are required if applicable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 photo as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for green --- enter the units into the appropriate affordability level and leave the rest blank</a:t>
            </a:r>
            <a:endParaRPr lang="en-US" dirty="0"/>
          </a:p>
          <a:p>
            <a:pPr marL="0" lvl="0" indent="0">
              <a:buFont typeface="Arial" panose="020B0604020202020204" pitchFamily="34" charset="0"/>
              <a:buNone/>
            </a:pPr>
            <a:endParaRPr lang="en-US" dirty="0"/>
          </a:p>
          <a:p>
            <a:pPr marL="171450" lvl="0" indent="-171450">
              <a:buFont typeface="Arial" panose="020B0604020202020204" pitchFamily="34" charset="0"/>
              <a:buChar char="•"/>
            </a:pPr>
            <a:r>
              <a:rPr lang="en-US" strike="sngStrike" dirty="0"/>
              <a:t>New additions to Table A:</a:t>
            </a:r>
          </a:p>
          <a:p>
            <a:pPr marL="628650" lvl="1" indent="-171450">
              <a:buFont typeface="Arial" panose="020B0604020202020204" pitchFamily="34" charset="0"/>
              <a:buChar char="•"/>
            </a:pPr>
            <a:r>
              <a:rPr lang="en-US" strike="sngStrike" dirty="0"/>
              <a:t>Two columns asking if a project requested a density bonus and if that density bonus was approved</a:t>
            </a:r>
          </a:p>
          <a:p>
            <a:pPr marL="628650" lvl="1" indent="-171450">
              <a:buFont typeface="Arial" panose="020B0604020202020204" pitchFamily="34" charset="0"/>
              <a:buChar char="•"/>
            </a:pPr>
            <a:r>
              <a:rPr lang="en-US" strike="sngStrike" dirty="0"/>
              <a:t>One column asking about the status of the application (approved, pending, disapproved, withdrawn)</a:t>
            </a:r>
          </a:p>
          <a:p>
            <a:pPr marL="0" lvl="0" indent="0">
              <a:buFont typeface="Arial" panose="020B0604020202020204" pitchFamily="34" charset="0"/>
              <a:buNone/>
            </a:pPr>
            <a:endParaRPr lang="en-US" dirty="0"/>
          </a:p>
          <a:p>
            <a:endParaRPr lang="en-US" dirty="0"/>
          </a:p>
          <a:p>
            <a:endParaRPr lang="en-US" dirty="0"/>
          </a:p>
          <a:p>
            <a:endParaRPr lang="en-US" dirty="0"/>
          </a:p>
          <a:p>
            <a:endParaRPr lang="en-US" dirty="0"/>
          </a:p>
          <a:p>
            <a:endParaRPr lang="en-US" dirty="0"/>
          </a:p>
          <a:p>
            <a:endParaRPr lang="en-US" dirty="0"/>
          </a:p>
          <a:p>
            <a:r>
              <a:rPr lang="en-US" dirty="0"/>
              <a:t>Table A - Housing Development Applications Submitted </a:t>
            </a:r>
          </a:p>
          <a:p>
            <a:endParaRPr lang="en-US" dirty="0"/>
          </a:p>
          <a:p>
            <a:r>
              <a:rPr lang="en-US" dirty="0"/>
              <a:t>Includes data on any </a:t>
            </a:r>
            <a:r>
              <a:rPr lang="en-US" b="0" dirty="0"/>
              <a:t>development application that includes residential units for which the application was deemed complete during the reporting year.</a:t>
            </a:r>
          </a:p>
          <a:p>
            <a:endParaRPr lang="en-US" b="0" dirty="0"/>
          </a:p>
          <a:p>
            <a:r>
              <a:rPr lang="en-US" b="0" dirty="0"/>
              <a:t>The application may have </a:t>
            </a:r>
            <a:r>
              <a:rPr lang="en-US" dirty="0"/>
              <a:t>been initially submitted in a prior year , but only list the application in the table if it was demined complete during the reporting year</a:t>
            </a:r>
          </a:p>
        </p:txBody>
      </p:sp>
      <p:sp>
        <p:nvSpPr>
          <p:cNvPr id="4" name="Slide Number Placeholder 3"/>
          <p:cNvSpPr>
            <a:spLocks noGrp="1"/>
          </p:cNvSpPr>
          <p:nvPr>
            <p:ph type="sldNum" sz="quarter" idx="10"/>
          </p:nvPr>
        </p:nvSpPr>
        <p:spPr/>
        <p:txBody>
          <a:bodyPr/>
          <a:lstStyle/>
          <a:p>
            <a:fld id="{C0EE93F9-0D4E-4F6A-9C83-7554B23206B9}" type="slidenum">
              <a:rPr lang="en-US" smtClean="0"/>
              <a:t>9</a:t>
            </a:fld>
            <a:endParaRPr lang="en-US"/>
          </a:p>
        </p:txBody>
      </p:sp>
    </p:spTree>
    <p:extLst>
      <p:ext uri="{BB962C8B-B14F-4D97-AF65-F5344CB8AC3E}">
        <p14:creationId xmlns:p14="http://schemas.microsoft.com/office/powerpoint/2010/main" val="3386024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dirty="0"/>
              <a:t>On Table A2 you will report projects that completed entitlements, received a building permit, or obtained a certificate of occupancy during the reporting year. If there was no entitlement, you still report on this table.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same properties may be included in both Table A and A2</a:t>
            </a:r>
            <a:endParaRPr lang="en-US" dirty="0">
              <a:cs typeface="Calibri"/>
            </a:endParaRPr>
          </a:p>
          <a:p>
            <a:pPr marL="628650" lvl="1" indent="-171450">
              <a:buFont typeface="Arial" panose="020B0604020202020204" pitchFamily="34" charset="0"/>
              <a:buChar char="•"/>
              <a:defRPr/>
            </a:pPr>
            <a:r>
              <a:rPr lang="en-US" dirty="0"/>
              <a:t>RHNA credit is given based on the building permits section of the table </a:t>
            </a: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can include projects from prior years, but this is not required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Only enter the unit numbers in the applicable portion of the form. If you enter a unit number, you will be required to enter a date.</a:t>
            </a: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will enter the number of new units and if there were units demolished on the property </a:t>
            </a:r>
            <a:r>
              <a:rPr lang="en-US" u="sng" dirty="0"/>
              <a:t>as part of the project, </a:t>
            </a:r>
            <a:r>
              <a:rPr lang="en-US" dirty="0"/>
              <a:t>enter the number of units demolished or destroyed in the demolished/destroyed column – for example, if a duplex is demolished to build a 4 plex, you’d report all 4 of those new units and report the 2 units in the destroyed/demolished column.</a:t>
            </a:r>
            <a:endParaRPr lang="en-US" b="1" dirty="0">
              <a:cs typeface="Calibri"/>
            </a:endParaRP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If you select below market-rate non-deed restricted you will need to provide an explanation for how this was determined, for example by looking at comparable properties. </a:t>
            </a:r>
            <a:endParaRPr lang="en-US" dirty="0">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have an affordability calculator on our website to help with this: https://www.hcd.ca.gov/community-development/housing-element/docs/affordability-calculator-2021.xlsx</a:t>
            </a:r>
            <a:endParaRPr lang="en-US" dirty="0">
              <a:cs typeface="Calibri"/>
            </a:endParaRP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For something to count as a unit, it must have separate living quarters for each household. If communal cooking/eating spaces are the only option in a given development, those units are group quarters. </a:t>
            </a:r>
            <a:endParaRPr lang="en-US" dirty="0">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Means that </a:t>
            </a:r>
            <a:r>
              <a:rPr lang="en-US" dirty="0" err="1"/>
              <a:t>Homekey</a:t>
            </a:r>
            <a:r>
              <a:rPr lang="en-US" dirty="0"/>
              <a:t> projects count as housing and can be reported on the APR.</a:t>
            </a: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Several new columns have been added to Table A2 that must be completed only for projects that were granted a density bonus.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columns request additional information on the number and types of incentives granted to the project.</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Table A2 - Annual Building Activity Report Summary - New Construction, Entitled, Permitted and Completed Units</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This table includes data on net new housing units and developments that have received any one of the following:  </a:t>
            </a:r>
            <a:endParaRPr lang="en-US" dirty="0">
              <a:cs typeface="Calibri"/>
            </a:endParaRPr>
          </a:p>
          <a:p>
            <a:pPr>
              <a:defRPr/>
            </a:pPr>
            <a:endParaRPr lang="en-US" dirty="0"/>
          </a:p>
          <a:p>
            <a:pPr>
              <a:defRPr/>
            </a:pPr>
            <a:r>
              <a:rPr lang="en-US" dirty="0"/>
              <a:t>An entitlement. Net new means that any units existing on the project site that currently exist, or were demolished in order to complete the current project, must not be included on the report. For example, if a duplex is demolished in order to build a 4 plex, then only 2 net new units were created, and only those 2 should be reported. Please note: although the form asks for information about any units demolished or destroyed that are associated with a new development, the number of units demolished or destroyed is not subtracted from the number of new units created. Therefore, you must only list the number of net-new units created in the entitlement, permit, or certificate of occupancy section. </a:t>
            </a:r>
            <a:endParaRPr lang="en-US" dirty="0">
              <a:cs typeface="Calibri"/>
            </a:endParaRPr>
          </a:p>
          <a:p>
            <a:pPr marL="0" marR="0" lvl="0" indent="0" algn="l" defTabSz="914400" rtl="0">
              <a:lnSpc>
                <a:spcPct val="100000"/>
              </a:lnSpc>
              <a:spcBef>
                <a:spcPts val="0"/>
              </a:spcBef>
              <a:spcAft>
                <a:spcPts val="0"/>
              </a:spcAft>
              <a:buClrTx/>
              <a:buSzTx/>
              <a:buFontTx/>
              <a:buNone/>
              <a:tabLst/>
              <a:defRPr/>
            </a:pPr>
            <a:endParaRPr lang="en-US" dirty="0">
              <a:cs typeface="Calibri"/>
            </a:endParaRPr>
          </a:p>
          <a:p>
            <a:pPr>
              <a:defRPr/>
            </a:pPr>
            <a:endParaRPr lang="en-US" dirty="0">
              <a:cs typeface="Calibri"/>
            </a:endParaRPr>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RHNA credit is given for units entered into the building permit section of this table</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Any time you report an entitlement, building permit or certificate of occupancy, you must also share project identifier information.  Vice versa, any time you report project identifier information, you need to tell us about an entitlement, building permit or certificate of occupancy.</a:t>
            </a:r>
            <a:endParaRPr lang="en-US" dirty="0">
              <a:cs typeface="Calibri"/>
            </a:endParaRPr>
          </a:p>
          <a:p>
            <a:pPr>
              <a:defRPr/>
            </a:pPr>
            <a:r>
              <a:rPr lang="en-US" dirty="0"/>
              <a:t>Please note, you are only required to report activity that occurred in the reporting calendar year.  Some jurisdictions opted to report the entire history of each permit that occurred before the reporting year. That is acceptable, but not required.</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0EE93F9-0D4E-4F6A-9C83-7554B23206B9}" type="slidenum">
              <a:rPr lang="en-US" smtClean="0"/>
              <a:t>10</a:t>
            </a:fld>
            <a:endParaRPr lang="en-US"/>
          </a:p>
        </p:txBody>
      </p:sp>
    </p:spTree>
    <p:extLst>
      <p:ext uri="{BB962C8B-B14F-4D97-AF65-F5344CB8AC3E}">
        <p14:creationId xmlns:p14="http://schemas.microsoft.com/office/powerpoint/2010/main" val="1757914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00200" y="1143000"/>
            <a:ext cx="6019800" cy="2362200"/>
          </a:xfrm>
        </p:spPr>
        <p:txBody>
          <a:bodyPr lIns="0" tIns="0" rIns="0" bIns="0" anchor="b" anchorCtr="0">
            <a:noAutofit/>
          </a:bodyPr>
          <a:lstStyle>
            <a:lvl1pPr algn="l">
              <a:defRPr sz="4900" b="0" baseline="0">
                <a:solidFill>
                  <a:srgbClr val="F69B11"/>
                </a:solidFill>
                <a:latin typeface="Avenir LT Std 65 Medium" pitchFamily="34" charset="0"/>
              </a:defRPr>
            </a:lvl1pPr>
          </a:lstStyle>
          <a:p>
            <a:r>
              <a:rPr lang="en-US"/>
              <a:t>HCD Printer-Friendly Presentation Name</a:t>
            </a:r>
          </a:p>
        </p:txBody>
      </p:sp>
      <p:sp>
        <p:nvSpPr>
          <p:cNvPr id="3" name="Subtitle 2"/>
          <p:cNvSpPr>
            <a:spLocks noGrp="1"/>
          </p:cNvSpPr>
          <p:nvPr>
            <p:ph type="subTitle" idx="1" hasCustomPrompt="1"/>
          </p:nvPr>
        </p:nvSpPr>
        <p:spPr>
          <a:xfrm>
            <a:off x="1600200" y="4114800"/>
            <a:ext cx="4191000" cy="1676400"/>
          </a:xfrm>
        </p:spPr>
        <p:txBody>
          <a:bodyPr lIns="0" tIns="0" rIns="0" bIns="0" anchor="t" anchorCtr="0">
            <a:normAutofit/>
          </a:bodyPr>
          <a:lstStyle>
            <a:lvl1pPr marL="0" indent="0" algn="l">
              <a:buNone/>
              <a:defRPr sz="1800" b="0">
                <a:solidFill>
                  <a:srgbClr val="000000"/>
                </a:solidFill>
                <a:latin typeface="Avenir LT Std 65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 Information</a:t>
            </a:r>
          </a:p>
          <a:p>
            <a:r>
              <a:rPr lang="en-US"/>
              <a:t>Presenter Division/Office</a:t>
            </a:r>
          </a:p>
          <a:p>
            <a:r>
              <a:rPr lang="en-US"/>
              <a:t>Contact Information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5351980"/>
            <a:ext cx="1143000" cy="1143000"/>
          </a:xfrm>
          <a:prstGeom prst="rect">
            <a:avLst/>
          </a:prstGeom>
        </p:spPr>
      </p:pic>
    </p:spTree>
    <p:extLst>
      <p:ext uri="{BB962C8B-B14F-4D97-AF65-F5344CB8AC3E}">
        <p14:creationId xmlns:p14="http://schemas.microsoft.com/office/powerpoint/2010/main" val="1081809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1524000" y="457200"/>
            <a:ext cx="6781800" cy="1066800"/>
          </a:xfrm>
          <a:prstGeom prst="rect">
            <a:avLst/>
          </a:prstGeom>
        </p:spPr>
        <p:txBody>
          <a:bodyPr vert="horz" lIns="0" tIns="0" rIns="0" bIns="0" rtlCol="0" anchor="ctr">
            <a:normAutofit/>
          </a:bodyPr>
          <a:lstStyle>
            <a:lvl1pPr>
              <a:defRPr b="0"/>
            </a:lvl1pPr>
          </a:lstStyle>
          <a:p>
            <a:r>
              <a:rPr lang="en-US"/>
              <a:t>Click to edit Master title style</a:t>
            </a:r>
          </a:p>
        </p:txBody>
      </p:sp>
      <p:sp>
        <p:nvSpPr>
          <p:cNvPr id="6" name="Text Placeholder 2"/>
          <p:cNvSpPr>
            <a:spLocks noGrp="1"/>
          </p:cNvSpPr>
          <p:nvPr>
            <p:ph idx="1"/>
          </p:nvPr>
        </p:nvSpPr>
        <p:spPr>
          <a:xfrm>
            <a:off x="914400" y="1752600"/>
            <a:ext cx="7391400" cy="4373563"/>
          </a:xfrm>
          <a:prstGeom prst="rect">
            <a:avLst/>
          </a:prstGeom>
        </p:spPr>
        <p:txBody>
          <a:bodyPr vert="horz" lIns="0" tIns="0" rIns="0" bIns="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F237B41F-4CDD-4BD5-912E-14EEC22E3926}" type="datetime1">
              <a:rPr lang="en-US" smtClean="0"/>
              <a:t>1/19/2023</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0D210E03-A460-4855-BF10-12190F1E3D71}" type="slidenum">
              <a:rPr lang="en-US" smtClean="0"/>
              <a:t>‹#›</a:t>
            </a:fld>
            <a:endParaRPr lang="en-US"/>
          </a:p>
        </p:txBody>
      </p:sp>
    </p:spTree>
    <p:extLst>
      <p:ext uri="{BB962C8B-B14F-4D97-AF65-F5344CB8AC3E}">
        <p14:creationId xmlns:p14="http://schemas.microsoft.com/office/powerpoint/2010/main" val="322550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Graph/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lvl1pPr>
              <a:defRPr b="0">
                <a:solidFill>
                  <a:srgbClr val="F69B11"/>
                </a:solidFill>
              </a:defRPr>
            </a:lvl1pPr>
          </a:lstStyle>
          <a:p>
            <a:r>
              <a:rPr lang="en-US"/>
              <a:t>Click to edit Master title style</a:t>
            </a:r>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DB37C8CD-D113-4E9C-A1FB-AD1F36034770}" type="datetime1">
              <a:rPr lang="en-US" smtClean="0"/>
              <a:t>1/19/2023</a:t>
            </a:fld>
            <a:endParaRPr lang="en-US"/>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0D210E03-A460-4855-BF10-12190F1E3D71}" type="slidenum">
              <a:rPr lang="en-US" smtClean="0"/>
              <a:t>‹#›</a:t>
            </a:fld>
            <a:endParaRPr lang="en-US"/>
          </a:p>
        </p:txBody>
      </p:sp>
    </p:spTree>
    <p:extLst>
      <p:ext uri="{BB962C8B-B14F-4D97-AF65-F5344CB8AC3E}">
        <p14:creationId xmlns:p14="http://schemas.microsoft.com/office/powerpoint/2010/main" val="3554187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533400"/>
            <a:ext cx="9144000" cy="4343400"/>
          </a:xfrm>
        </p:spPr>
        <p:txBody>
          <a:bodyPr anchor="ctr" anchorCtr="1">
            <a:noAutofit/>
          </a:bodyPr>
          <a:lstStyle>
            <a:lvl1pPr algn="l">
              <a:defRPr sz="5000" b="0" cap="none">
                <a:solidFill>
                  <a:srgbClr val="F69B11"/>
                </a:solidFill>
              </a:defRPr>
            </a:lvl1pPr>
          </a:lstStyle>
          <a:p>
            <a:r>
              <a:rPr lang="en-US"/>
              <a:t>Click To Edit Chapter Title</a:t>
            </a:r>
          </a:p>
        </p:txBody>
      </p:sp>
    </p:spTree>
    <p:extLst>
      <p:ext uri="{BB962C8B-B14F-4D97-AF65-F5344CB8AC3E}">
        <p14:creationId xmlns:p14="http://schemas.microsoft.com/office/powerpoint/2010/main" val="2802997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ext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1752600" y="457200"/>
            <a:ext cx="6553200" cy="1066800"/>
          </a:xfrm>
          <a:prstGeom prst="rect">
            <a:avLst/>
          </a:prstGeom>
        </p:spPr>
        <p:txBody>
          <a:bodyPr vert="horz" lIns="0" tIns="0" rIns="0" bIns="0" rtlCol="0" anchor="ctr">
            <a:normAutofit/>
          </a:bodyPr>
          <a:lstStyle/>
          <a:p>
            <a:r>
              <a:rPr lang="en-US"/>
              <a:t>Click to edit Master title style</a:t>
            </a:r>
          </a:p>
        </p:txBody>
      </p:sp>
      <p:sp>
        <p:nvSpPr>
          <p:cNvPr id="6" name="Text Placeholder 2"/>
          <p:cNvSpPr>
            <a:spLocks noGrp="1"/>
          </p:cNvSpPr>
          <p:nvPr>
            <p:ph idx="1"/>
          </p:nvPr>
        </p:nvSpPr>
        <p:spPr>
          <a:xfrm>
            <a:off x="914400" y="1752600"/>
            <a:ext cx="7391400" cy="4373563"/>
          </a:xfrm>
          <a:prstGeom prst="rect">
            <a:avLst/>
          </a:prstGeom>
        </p:spPr>
        <p:txBody>
          <a:bodyPr vert="horz" lIns="0" tIns="0" rIns="0" bIns="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9EFFA782-66DD-401B-A1CD-612E857877A8}" type="datetime1">
              <a:rPr lang="en-US" smtClean="0">
                <a:solidFill>
                  <a:prstClr val="white">
                    <a:lumMod val="50000"/>
                  </a:prstClr>
                </a:solidFill>
              </a:rPr>
              <a:t>1/19/2023</a:t>
            </a:fld>
            <a:endParaRPr lang="en-US">
              <a:solidFill>
                <a:prstClr val="white">
                  <a:lumMod val="50000"/>
                </a:prstClr>
              </a:solidFill>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US">
              <a:solidFill>
                <a:prstClr val="white">
                  <a:lumMod val="50000"/>
                </a:prstClr>
              </a:solidFill>
            </a:endParaRP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67DDFB9B-E3A2-4ACF-AC47-D618A05DC23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854272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16799B-E670-40DE-BDF1-DAE4CC32B939}" type="datetime1">
              <a:rPr lang="en-US" smtClean="0"/>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E287B0-9DA8-4AD3-ADB4-74FBF342A9A1}" type="slidenum">
              <a:rPr lang="en-US" smtClean="0"/>
              <a:t>‹#›</a:t>
            </a:fld>
            <a:endParaRPr lang="en-US"/>
          </a:p>
        </p:txBody>
      </p:sp>
    </p:spTree>
    <p:extLst>
      <p:ext uri="{BB962C8B-B14F-4D97-AF65-F5344CB8AC3E}">
        <p14:creationId xmlns:p14="http://schemas.microsoft.com/office/powerpoint/2010/main" val="421634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Text Placeholder 2"/>
          <p:cNvSpPr>
            <a:spLocks noGrp="1"/>
          </p:cNvSpPr>
          <p:nvPr>
            <p:ph type="body" sz="half" idx="1"/>
          </p:nvPr>
        </p:nvSpPr>
        <p:spPr>
          <a:xfrm>
            <a:off x="13716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0" y="6629400"/>
            <a:ext cx="1905000" cy="228600"/>
          </a:xfrm>
        </p:spPr>
        <p:txBody>
          <a:bodyPr/>
          <a:lstStyle>
            <a:lvl1pPr>
              <a:defRPr/>
            </a:lvl1pPr>
          </a:lstStyle>
          <a:p>
            <a:pPr>
              <a:defRPr/>
            </a:pPr>
            <a:fld id="{2C97C466-29ED-49DC-BF16-D8DB4A9E9758}" type="datetime1">
              <a:rPr lang="en-US" smtClean="0"/>
              <a:t>1/19/2023</a:t>
            </a:fld>
            <a:endParaRPr lang="en-US"/>
          </a:p>
        </p:txBody>
      </p:sp>
      <p:sp>
        <p:nvSpPr>
          <p:cNvPr id="6" name="Footer Placeholder 5"/>
          <p:cNvSpPr>
            <a:spLocks noGrp="1"/>
          </p:cNvSpPr>
          <p:nvPr>
            <p:ph type="ftr" sz="quarter" idx="11"/>
          </p:nvPr>
        </p:nvSpPr>
        <p:spPr>
          <a:xfrm>
            <a:off x="3124200" y="6629400"/>
            <a:ext cx="2895600" cy="2286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239000" y="6629400"/>
            <a:ext cx="1905000" cy="228600"/>
          </a:xfrm>
        </p:spPr>
        <p:txBody>
          <a:bodyPr/>
          <a:lstStyle>
            <a:lvl1pPr>
              <a:defRPr/>
            </a:lvl1pPr>
          </a:lstStyle>
          <a:p>
            <a:pPr>
              <a:defRPr/>
            </a:pPr>
            <a:fld id="{DAFBB137-F6F7-47EB-A50F-60E23E4DEFF2}" type="slidenum">
              <a:rPr lang="en-US"/>
              <a:pPr>
                <a:defRPr/>
              </a:pPr>
              <a:t>‹#›</a:t>
            </a:fld>
            <a:endParaRPr lang="en-US"/>
          </a:p>
        </p:txBody>
      </p:sp>
    </p:spTree>
    <p:extLst>
      <p:ext uri="{BB962C8B-B14F-4D97-AF65-F5344CB8AC3E}">
        <p14:creationId xmlns:p14="http://schemas.microsoft.com/office/powerpoint/2010/main" val="306098545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fld id="{12E51E51-CA55-4D8A-84FD-13C952812DE3}" type="datetime1">
              <a:rPr lang="en-US" smtClean="0"/>
              <a:t>1/19/2023</a:t>
            </a:fld>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10269CFA-0AD2-491F-8777-3BF0D3C98605}" type="slidenum">
              <a:rPr lang="en-US"/>
              <a:pPr/>
              <a:t>‹#›</a:t>
            </a:fld>
            <a:endParaRPr lang="en-US"/>
          </a:p>
        </p:txBody>
      </p:sp>
    </p:spTree>
    <p:extLst>
      <p:ext uri="{BB962C8B-B14F-4D97-AF65-F5344CB8AC3E}">
        <p14:creationId xmlns:p14="http://schemas.microsoft.com/office/powerpoint/2010/main" val="3552479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2600" y="457200"/>
            <a:ext cx="6934200" cy="1066800"/>
          </a:xfrm>
          <a:prstGeom prst="rect">
            <a:avLst/>
          </a:prstGeom>
        </p:spPr>
        <p:txBody>
          <a:bodyPr vert="horz" lIns="0" tIns="0" rIns="0" bIns="0" rtlCol="0" anchor="ctr">
            <a:normAutofit/>
          </a:bodyPr>
          <a:lstStyle/>
          <a:p>
            <a:r>
              <a:rPr lang="en-US"/>
              <a:t>Click to edit Slide Header</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8C528D0D-6808-438A-A139-FC1D70878950}" type="datetime1">
              <a:rPr lang="en-US" smtClean="0"/>
              <a:t>1/19/2023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0D210E03-A460-4855-BF10-12190F1E3D71}" type="slidenum">
              <a:rPr lang="en-US" smtClean="0"/>
              <a:t>‹#›</a:t>
            </a:fld>
            <a:endParaRPr lang="en-US"/>
          </a:p>
        </p:txBody>
      </p:sp>
    </p:spTree>
    <p:extLst>
      <p:ext uri="{BB962C8B-B14F-4D97-AF65-F5344CB8AC3E}">
        <p14:creationId xmlns:p14="http://schemas.microsoft.com/office/powerpoint/2010/main" val="4032971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9" r:id="rId5"/>
    <p:sldLayoutId id="2147483680" r:id="rId6"/>
    <p:sldLayoutId id="2147483683" r:id="rId7"/>
    <p:sldLayoutId id="2147483685" r:id="rId8"/>
  </p:sldLayoutIdLst>
  <p:hf hdr="0" ftr="0" dt="0"/>
  <p:txStyles>
    <p:titleStyle>
      <a:lvl1pPr algn="l" defTabSz="914400" rtl="0" eaLnBrk="1" latinLnBrk="0" hangingPunct="1">
        <a:spcBef>
          <a:spcPct val="0"/>
        </a:spcBef>
        <a:buNone/>
        <a:defRPr sz="3600" b="1" kern="1200">
          <a:solidFill>
            <a:srgbClr val="F69B11"/>
          </a:solidFill>
          <a:latin typeface="Avenir LT Std 65 Medium"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venir LT Std 65 Medium"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venir LT Std 65 Medium"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venir LT Std 65 Medium"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venir LT Std 65 Medium"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venir LT Std 65 Medium"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leginfo.legislature.ca.gov/faces/codes_displaySection.xhtml?sectionNum=65915&amp;lawCode=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pr.hcd.ca.gov/APR"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mailto:APR@hcd.ca.gov"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leginfo.legislature.ca.gov/faces/codes_displaySection.xhtml?sectionNum=65400&amp;lawCode=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APR@hcd.ca.gov"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hcd.ca.gov/contact-us/email-signup"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96788" y="4141694"/>
            <a:ext cx="6656294" cy="1676400"/>
          </a:xfrm>
        </p:spPr>
        <p:txBody>
          <a:bodyPr/>
          <a:lstStyle/>
          <a:p>
            <a:r>
              <a:rPr lang="en-US"/>
              <a:t>California Department of Housing and Community Development </a:t>
            </a:r>
          </a:p>
          <a:p>
            <a:r>
              <a:rPr lang="en-US"/>
              <a:t>Housing Policy Development</a:t>
            </a:r>
          </a:p>
          <a:p>
            <a:endParaRPr lang="en-US"/>
          </a:p>
          <a:p>
            <a:r>
              <a:rPr lang="en-US">
                <a:latin typeface="Avenir LT Std 65 Medium"/>
              </a:rPr>
              <a:t>January 2023</a:t>
            </a:r>
          </a:p>
        </p:txBody>
      </p:sp>
      <p:sp>
        <p:nvSpPr>
          <p:cNvPr id="4" name="Title 1"/>
          <p:cNvSpPr>
            <a:spLocks noGrp="1"/>
          </p:cNvSpPr>
          <p:nvPr>
            <p:ph type="ctrTitle"/>
          </p:nvPr>
        </p:nvSpPr>
        <p:spPr>
          <a:xfrm>
            <a:off x="1062318" y="1425388"/>
            <a:ext cx="7194176" cy="2362200"/>
          </a:xfrm>
        </p:spPr>
        <p:txBody>
          <a:bodyPr/>
          <a:lstStyle/>
          <a:p>
            <a:pPr algn="ctr"/>
            <a:r>
              <a:rPr lang="en-US" sz="4400">
                <a:solidFill>
                  <a:schemeClr val="accent6">
                    <a:lumMod val="50000"/>
                  </a:schemeClr>
                </a:solidFill>
                <a:latin typeface="Avenir LT Std 65 Medium"/>
              </a:rPr>
              <a:t>Housing Element Annual Progress Report Form and Submittal</a:t>
            </a:r>
          </a:p>
        </p:txBody>
      </p:sp>
    </p:spTree>
    <p:extLst>
      <p:ext uri="{BB962C8B-B14F-4D97-AF65-F5344CB8AC3E}">
        <p14:creationId xmlns:p14="http://schemas.microsoft.com/office/powerpoint/2010/main" val="530943549"/>
      </p:ext>
    </p:extLst>
  </p:cSld>
  <p:clrMapOvr>
    <a:masterClrMapping/>
  </p:clrMapOvr>
  <mc:AlternateContent xmlns:mc="http://schemas.openxmlformats.org/markup-compatibility/2006" xmlns:p14="http://schemas.microsoft.com/office/powerpoint/2010/main">
    <mc:Choice Requires="p14">
      <p:transition spd="slow" p14:dur="2000" advTm="51090"/>
    </mc:Choice>
    <mc:Fallback xmlns="">
      <p:transition spd="slow" advTm="5109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141" y="455613"/>
            <a:ext cx="6781800" cy="1066800"/>
          </a:xfrm>
        </p:spPr>
        <p:txBody>
          <a:bodyPr/>
          <a:lstStyle/>
          <a:p>
            <a:pPr algn="ctr"/>
            <a:r>
              <a:rPr lang="en-US" b="1"/>
              <a:t>Overview of Table A2</a:t>
            </a:r>
          </a:p>
        </p:txBody>
      </p:sp>
      <p:sp>
        <p:nvSpPr>
          <p:cNvPr id="3" name="Content Placeholder 2"/>
          <p:cNvSpPr>
            <a:spLocks noGrp="1"/>
          </p:cNvSpPr>
          <p:nvPr>
            <p:ph idx="1"/>
          </p:nvPr>
        </p:nvSpPr>
        <p:spPr/>
        <p:txBody>
          <a:bodyPr/>
          <a:lstStyle/>
          <a:p>
            <a:r>
              <a:rPr lang="en-US" sz="2600" b="1">
                <a:solidFill>
                  <a:schemeClr val="accent6"/>
                </a:solidFill>
              </a:rPr>
              <a:t>Table A2 - Annual Building Activity Report Summary - New Construction, Entitled, Permits and Completed Units</a:t>
            </a:r>
          </a:p>
          <a:p>
            <a:pPr lvl="1"/>
            <a:r>
              <a:rPr lang="en-US" sz="2400">
                <a:solidFill>
                  <a:schemeClr val="accent6"/>
                </a:solidFill>
              </a:rPr>
              <a:t>Includes data on net new housing units and developments that have received any one of the following: </a:t>
            </a:r>
          </a:p>
          <a:p>
            <a:pPr lvl="2"/>
            <a:r>
              <a:rPr lang="en-US">
                <a:solidFill>
                  <a:schemeClr val="accent6"/>
                </a:solidFill>
              </a:rPr>
              <a:t>An entitlement </a:t>
            </a:r>
          </a:p>
          <a:p>
            <a:pPr lvl="2"/>
            <a:r>
              <a:rPr lang="en-US">
                <a:solidFill>
                  <a:schemeClr val="accent6"/>
                </a:solidFill>
              </a:rPr>
              <a:t>A building permit or a </a:t>
            </a:r>
          </a:p>
          <a:p>
            <a:pPr lvl="2"/>
            <a:r>
              <a:rPr lang="en-US">
                <a:solidFill>
                  <a:schemeClr val="accent6"/>
                </a:solidFill>
              </a:rPr>
              <a:t>Certificate of occupancy or other form of readiness </a:t>
            </a:r>
          </a:p>
        </p:txBody>
      </p:sp>
      <p:sp>
        <p:nvSpPr>
          <p:cNvPr id="4" name="Slide Number Placeholder 3"/>
          <p:cNvSpPr>
            <a:spLocks noGrp="1"/>
          </p:cNvSpPr>
          <p:nvPr>
            <p:ph type="sldNum" sz="quarter" idx="4"/>
          </p:nvPr>
        </p:nvSpPr>
        <p:spPr/>
        <p:txBody>
          <a:bodyPr/>
          <a:lstStyle/>
          <a:p>
            <a:fld id="{0D210E03-A460-4855-BF10-12190F1E3D71}" type="slidenum">
              <a:rPr lang="en-US" smtClean="0"/>
              <a:t>10</a:t>
            </a:fld>
            <a:endParaRPr lang="en-US"/>
          </a:p>
        </p:txBody>
      </p:sp>
    </p:spTree>
    <p:extLst>
      <p:ext uri="{BB962C8B-B14F-4D97-AF65-F5344CB8AC3E}">
        <p14:creationId xmlns:p14="http://schemas.microsoft.com/office/powerpoint/2010/main" val="2542137663"/>
      </p:ext>
    </p:extLst>
  </p:cSld>
  <p:clrMapOvr>
    <a:masterClrMapping/>
  </p:clrMapOvr>
  <mc:AlternateContent xmlns:mc="http://schemas.openxmlformats.org/markup-compatibility/2006" xmlns:p14="http://schemas.microsoft.com/office/powerpoint/2010/main">
    <mc:Choice Requires="p14">
      <p:transition spd="slow" p14:dur="2000" advTm="152570"/>
    </mc:Choice>
    <mc:Fallback xmlns="">
      <p:transition spd="slow" advTm="15257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5613"/>
            <a:ext cx="6781800" cy="1066800"/>
          </a:xfrm>
        </p:spPr>
        <p:txBody>
          <a:bodyPr/>
          <a:lstStyle/>
          <a:p>
            <a:pPr algn="ctr"/>
            <a:r>
              <a:rPr lang="en-US" b="1"/>
              <a:t>Overview of Tables B &amp; C</a:t>
            </a:r>
          </a:p>
        </p:txBody>
      </p:sp>
      <p:sp>
        <p:nvSpPr>
          <p:cNvPr id="3" name="Content Placeholder 2"/>
          <p:cNvSpPr>
            <a:spLocks noGrp="1"/>
          </p:cNvSpPr>
          <p:nvPr>
            <p:ph idx="1"/>
          </p:nvPr>
        </p:nvSpPr>
        <p:spPr/>
        <p:txBody>
          <a:bodyPr>
            <a:normAutofit lnSpcReduction="10000"/>
          </a:bodyPr>
          <a:lstStyle/>
          <a:p>
            <a:r>
              <a:rPr lang="en-US" sz="2400" b="1">
                <a:solidFill>
                  <a:schemeClr val="accent6"/>
                </a:solidFill>
              </a:rPr>
              <a:t>Table B - Regional Housing Needs Allocation &amp; Extremely Low-Income Need Progress – Permitted Units Issued By Affordability</a:t>
            </a:r>
          </a:p>
          <a:p>
            <a:pPr lvl="1"/>
            <a:r>
              <a:rPr lang="en-US" sz="2000">
                <a:solidFill>
                  <a:schemeClr val="accent6"/>
                </a:solidFill>
                <a:latin typeface="Avenir LT Std 65 Medium"/>
              </a:rPr>
              <a:t>Provides a summary of prior permitting activity reported to HCD in the current planning cycle, including permitting activity for the calendar year being reported. Now includes a column that show units permitted since the start of the RHNA projection period.</a:t>
            </a:r>
          </a:p>
          <a:p>
            <a:r>
              <a:rPr lang="en-US" sz="2400" b="1">
                <a:solidFill>
                  <a:schemeClr val="accent6"/>
                </a:solidFill>
                <a:latin typeface="Avenir LT Std 65 Medium"/>
              </a:rPr>
              <a:t>Table C - Sites Identified or Rezoned to Accommodate Shortfall</a:t>
            </a:r>
          </a:p>
          <a:p>
            <a:pPr lvl="1"/>
            <a:r>
              <a:rPr lang="en-US" sz="2000">
                <a:solidFill>
                  <a:schemeClr val="accent6"/>
                </a:solidFill>
                <a:latin typeface="Avenir LT Std 65 Medium"/>
              </a:rPr>
              <a:t>Only applies if the jurisdiction identified an unaccommodated need of sites from the previous planning period, has shortfall of sites as identified in the housing element; or is identifying additional sites required by no net loss law</a:t>
            </a:r>
          </a:p>
        </p:txBody>
      </p:sp>
      <p:sp>
        <p:nvSpPr>
          <p:cNvPr id="4" name="Slide Number Placeholder 3"/>
          <p:cNvSpPr>
            <a:spLocks noGrp="1"/>
          </p:cNvSpPr>
          <p:nvPr>
            <p:ph type="sldNum" sz="quarter" idx="4"/>
          </p:nvPr>
        </p:nvSpPr>
        <p:spPr/>
        <p:txBody>
          <a:bodyPr/>
          <a:lstStyle/>
          <a:p>
            <a:fld id="{0D210E03-A460-4855-BF10-12190F1E3D71}" type="slidenum">
              <a:rPr lang="en-US" smtClean="0"/>
              <a:t>11</a:t>
            </a:fld>
            <a:endParaRPr lang="en-US"/>
          </a:p>
        </p:txBody>
      </p:sp>
    </p:spTree>
    <p:extLst>
      <p:ext uri="{BB962C8B-B14F-4D97-AF65-F5344CB8AC3E}">
        <p14:creationId xmlns:p14="http://schemas.microsoft.com/office/powerpoint/2010/main" val="447413067"/>
      </p:ext>
    </p:extLst>
  </p:cSld>
  <p:clrMapOvr>
    <a:masterClrMapping/>
  </p:clrMapOvr>
  <mc:AlternateContent xmlns:mc="http://schemas.openxmlformats.org/markup-compatibility/2006" xmlns:p14="http://schemas.microsoft.com/office/powerpoint/2010/main">
    <mc:Choice Requires="p14">
      <p:transition spd="slow" p14:dur="2000" advTm="104291"/>
    </mc:Choice>
    <mc:Fallback xmlns="">
      <p:transition spd="slow" advTm="10429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5613"/>
            <a:ext cx="6781800" cy="1066800"/>
          </a:xfrm>
        </p:spPr>
        <p:txBody>
          <a:bodyPr/>
          <a:lstStyle/>
          <a:p>
            <a:pPr algn="ctr"/>
            <a:r>
              <a:rPr lang="en-US" b="1"/>
              <a:t>Overview of Table D and Table E</a:t>
            </a:r>
          </a:p>
        </p:txBody>
      </p:sp>
      <p:sp>
        <p:nvSpPr>
          <p:cNvPr id="3" name="Content Placeholder 2"/>
          <p:cNvSpPr>
            <a:spLocks noGrp="1"/>
          </p:cNvSpPr>
          <p:nvPr>
            <p:ph idx="1"/>
          </p:nvPr>
        </p:nvSpPr>
        <p:spPr>
          <a:xfrm>
            <a:off x="914400" y="1409700"/>
            <a:ext cx="7391400" cy="5311775"/>
          </a:xfrm>
        </p:spPr>
        <p:txBody>
          <a:bodyPr>
            <a:normAutofit fontScale="92500" lnSpcReduction="10000"/>
          </a:bodyPr>
          <a:lstStyle/>
          <a:p>
            <a:r>
              <a:rPr lang="en-US" b="1">
                <a:solidFill>
                  <a:schemeClr val="accent6"/>
                </a:solidFill>
              </a:rPr>
              <a:t>Table D - Program Implementation Status</a:t>
            </a:r>
          </a:p>
          <a:p>
            <a:pPr lvl="1"/>
            <a:r>
              <a:rPr lang="en-US">
                <a:solidFill>
                  <a:schemeClr val="accent6"/>
                </a:solidFill>
                <a:latin typeface="Calibri" panose="020F0502020204030204" pitchFamily="34" charset="0"/>
              </a:rPr>
              <a:t>Report the status/progress of housing element programs</a:t>
            </a:r>
          </a:p>
          <a:p>
            <a:pPr lvl="1"/>
            <a:r>
              <a:rPr lang="en-US">
                <a:solidFill>
                  <a:schemeClr val="accent6"/>
                </a:solidFill>
                <a:latin typeface="Calibri" panose="020F0502020204030204" pitchFamily="34" charset="0"/>
              </a:rPr>
              <a:t>Use the importer to copy program name and objective. Update the status as appropriate.</a:t>
            </a:r>
          </a:p>
          <a:p>
            <a:pPr lvl="1"/>
            <a:r>
              <a:rPr lang="en-US">
                <a:solidFill>
                  <a:schemeClr val="accent6"/>
                </a:solidFill>
                <a:latin typeface="Calibri" panose="020F0502020204030204" pitchFamily="34" charset="0"/>
              </a:rPr>
              <a:t>Include all programs that are listed in the housing element.</a:t>
            </a:r>
          </a:p>
          <a:p>
            <a:pPr lvl="1">
              <a:buFont typeface="Arial" panose="020B0604020202020204" pitchFamily="34" charset="0"/>
              <a:buChar char="•"/>
            </a:pPr>
            <a:r>
              <a:rPr lang="en-US" b="1">
                <a:solidFill>
                  <a:schemeClr val="accent6"/>
                </a:solidFill>
                <a:latin typeface="Calibri" panose="020F0502020204030204" pitchFamily="34" charset="0"/>
              </a:rPr>
              <a:t>Table E – Commercial Density Bonus Approved</a:t>
            </a:r>
          </a:p>
          <a:p>
            <a:pPr marL="457200" lvl="1" indent="0">
              <a:buNone/>
            </a:pPr>
            <a:r>
              <a:rPr lang="en-US">
                <a:solidFill>
                  <a:schemeClr val="accent6"/>
                </a:solidFill>
                <a:latin typeface="Calibri" panose="020F0502020204030204" pitchFamily="34" charset="0"/>
              </a:rPr>
              <a:t>	- Not for residential density bonus developments</a:t>
            </a:r>
          </a:p>
          <a:p>
            <a:pPr marL="457200" lvl="1" indent="0">
              <a:buNone/>
            </a:pPr>
            <a:r>
              <a:rPr lang="en-US">
                <a:solidFill>
                  <a:schemeClr val="accent6"/>
                </a:solidFill>
                <a:latin typeface="Calibri" panose="020F0502020204030204" pitchFamily="34" charset="0"/>
              </a:rPr>
              <a:t>	- For commercial property granted a density bonus as a result of partnering with a residential developer. </a:t>
            </a:r>
          </a:p>
          <a:p>
            <a:pPr lvl="1">
              <a:buFont typeface="Arial" panose="020B0604020202020204" pitchFamily="34" charset="0"/>
              <a:buChar char="•"/>
            </a:pPr>
            <a:endParaRPr lang="en-US">
              <a:solidFill>
                <a:schemeClr val="accent6"/>
              </a:solidFill>
              <a:latin typeface="Calibri" panose="020F0502020204030204" pitchFamily="34" charset="0"/>
            </a:endParaRPr>
          </a:p>
        </p:txBody>
      </p:sp>
      <p:sp>
        <p:nvSpPr>
          <p:cNvPr id="4" name="Slide Number Placeholder 3"/>
          <p:cNvSpPr>
            <a:spLocks noGrp="1"/>
          </p:cNvSpPr>
          <p:nvPr>
            <p:ph type="sldNum" sz="quarter" idx="4"/>
          </p:nvPr>
        </p:nvSpPr>
        <p:spPr/>
        <p:txBody>
          <a:bodyPr/>
          <a:lstStyle/>
          <a:p>
            <a:fld id="{0D210E03-A460-4855-BF10-12190F1E3D71}" type="slidenum">
              <a:rPr lang="en-US" smtClean="0"/>
              <a:t>12</a:t>
            </a:fld>
            <a:endParaRPr lang="en-US"/>
          </a:p>
        </p:txBody>
      </p:sp>
    </p:spTree>
    <p:extLst>
      <p:ext uri="{BB962C8B-B14F-4D97-AF65-F5344CB8AC3E}">
        <p14:creationId xmlns:p14="http://schemas.microsoft.com/office/powerpoint/2010/main" val="2024570257"/>
      </p:ext>
    </p:extLst>
  </p:cSld>
  <p:clrMapOvr>
    <a:masterClrMapping/>
  </p:clrMapOvr>
  <mc:AlternateContent xmlns:mc="http://schemas.openxmlformats.org/markup-compatibility/2006" xmlns:p14="http://schemas.microsoft.com/office/powerpoint/2010/main">
    <mc:Choice Requires="p14">
      <p:transition spd="slow" p14:dur="2000" advTm="59537"/>
    </mc:Choice>
    <mc:Fallback xmlns="">
      <p:transition spd="slow" advTm="5953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5613"/>
            <a:ext cx="6781800" cy="1066800"/>
          </a:xfrm>
        </p:spPr>
        <p:txBody>
          <a:bodyPr>
            <a:normAutofit/>
          </a:bodyPr>
          <a:lstStyle/>
          <a:p>
            <a:pPr algn="ctr"/>
            <a:r>
              <a:rPr lang="en-US" b="1"/>
              <a:t>Overview of Tables F &amp; F2</a:t>
            </a:r>
          </a:p>
        </p:txBody>
      </p:sp>
      <p:sp>
        <p:nvSpPr>
          <p:cNvPr id="3" name="Content Placeholder 2"/>
          <p:cNvSpPr>
            <a:spLocks noGrp="1"/>
          </p:cNvSpPr>
          <p:nvPr>
            <p:ph idx="1"/>
          </p:nvPr>
        </p:nvSpPr>
        <p:spPr/>
        <p:txBody>
          <a:bodyPr>
            <a:normAutofit fontScale="92500" lnSpcReduction="10000"/>
          </a:bodyPr>
          <a:lstStyle/>
          <a:p>
            <a:r>
              <a:rPr lang="en-US" b="1">
                <a:solidFill>
                  <a:schemeClr val="accent6"/>
                </a:solidFill>
              </a:rPr>
              <a:t>Table F - Units Rehabilitated, Preserved and Acquired for Alternative Adequate Sites</a:t>
            </a:r>
          </a:p>
          <a:p>
            <a:pPr lvl="1"/>
            <a:r>
              <a:rPr lang="en-US">
                <a:solidFill>
                  <a:schemeClr val="accent6"/>
                </a:solidFill>
              </a:rPr>
              <a:t>Report units that have been substantially rehabilitated, converted from non-affordable to affordable by acquisition, and preserved</a:t>
            </a:r>
          </a:p>
          <a:p>
            <a:r>
              <a:rPr lang="en-US" b="1">
                <a:solidFill>
                  <a:schemeClr val="accent6"/>
                </a:solidFill>
              </a:rPr>
              <a:t>Table F2 – Units Converted to Moderate Income </a:t>
            </a:r>
            <a:r>
              <a:rPr lang="en-US" b="1">
                <a:solidFill>
                  <a:srgbClr val="FF0000"/>
                </a:solidFill>
              </a:rPr>
              <a:t>(New for 2022)</a:t>
            </a:r>
          </a:p>
          <a:p>
            <a:pPr marL="0" indent="0">
              <a:buNone/>
            </a:pPr>
            <a:r>
              <a:rPr lang="en-US" b="1">
                <a:solidFill>
                  <a:schemeClr val="accent6"/>
                </a:solidFill>
              </a:rPr>
              <a:t>	</a:t>
            </a:r>
            <a:r>
              <a:rPr lang="en-US">
                <a:solidFill>
                  <a:schemeClr val="accent6"/>
                </a:solidFill>
              </a:rPr>
              <a:t>- Units reported on this table must meet 	requirements specified in Government 	Code 65400.2</a:t>
            </a:r>
          </a:p>
          <a:p>
            <a:endParaRPr lang="en-US"/>
          </a:p>
        </p:txBody>
      </p:sp>
      <p:sp>
        <p:nvSpPr>
          <p:cNvPr id="4" name="Slide Number Placeholder 3"/>
          <p:cNvSpPr>
            <a:spLocks noGrp="1"/>
          </p:cNvSpPr>
          <p:nvPr>
            <p:ph type="sldNum" sz="quarter" idx="4"/>
          </p:nvPr>
        </p:nvSpPr>
        <p:spPr/>
        <p:txBody>
          <a:bodyPr/>
          <a:lstStyle/>
          <a:p>
            <a:fld id="{0D210E03-A460-4855-BF10-12190F1E3D71}" type="slidenum">
              <a:rPr lang="en-US" smtClean="0"/>
              <a:t>13</a:t>
            </a:fld>
            <a:endParaRPr lang="en-US"/>
          </a:p>
        </p:txBody>
      </p:sp>
    </p:spTree>
    <p:extLst>
      <p:ext uri="{BB962C8B-B14F-4D97-AF65-F5344CB8AC3E}">
        <p14:creationId xmlns:p14="http://schemas.microsoft.com/office/powerpoint/2010/main" val="530879330"/>
      </p:ext>
    </p:extLst>
  </p:cSld>
  <p:clrMapOvr>
    <a:masterClrMapping/>
  </p:clrMapOvr>
  <mc:AlternateContent xmlns:mc="http://schemas.openxmlformats.org/markup-compatibility/2006" xmlns:p14="http://schemas.microsoft.com/office/powerpoint/2010/main">
    <mc:Choice Requires="p14">
      <p:transition spd="slow" p14:dur="2000" advTm="91940"/>
    </mc:Choice>
    <mc:Fallback xmlns="">
      <p:transition spd="slow" advTm="9194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153AE-D7C6-47B4-A632-3618547DAC0B}"/>
              </a:ext>
            </a:extLst>
          </p:cNvPr>
          <p:cNvSpPr>
            <a:spLocks noGrp="1"/>
          </p:cNvSpPr>
          <p:nvPr>
            <p:ph type="title"/>
          </p:nvPr>
        </p:nvSpPr>
        <p:spPr/>
        <p:txBody>
          <a:bodyPr/>
          <a:lstStyle/>
          <a:p>
            <a:r>
              <a:rPr lang="en-US" b="1" dirty="0"/>
              <a:t>Overviews of Table G and H</a:t>
            </a:r>
          </a:p>
        </p:txBody>
      </p:sp>
      <p:sp>
        <p:nvSpPr>
          <p:cNvPr id="3" name="Content Placeholder 2">
            <a:extLst>
              <a:ext uri="{FF2B5EF4-FFF2-40B4-BE49-F238E27FC236}">
                <a16:creationId xmlns:a16="http://schemas.microsoft.com/office/drawing/2014/main" id="{791820EF-4175-45AB-84EE-25F0DF220C96}"/>
              </a:ext>
            </a:extLst>
          </p:cNvPr>
          <p:cNvSpPr>
            <a:spLocks noGrp="1"/>
          </p:cNvSpPr>
          <p:nvPr>
            <p:ph idx="1"/>
          </p:nvPr>
        </p:nvSpPr>
        <p:spPr/>
        <p:txBody>
          <a:bodyPr>
            <a:normAutofit fontScale="92500"/>
          </a:bodyPr>
          <a:lstStyle/>
          <a:p>
            <a:r>
              <a:rPr lang="en-US" b="1">
                <a:solidFill>
                  <a:schemeClr val="accent6"/>
                </a:solidFill>
              </a:rPr>
              <a:t>Table G – </a:t>
            </a:r>
            <a:r>
              <a:rPr lang="en-US">
                <a:solidFill>
                  <a:schemeClr val="accent6"/>
                </a:solidFill>
              </a:rPr>
              <a:t>This Table applies if jurisdiction included a locally owned site in the housing element sites inventory and has disposed of the property</a:t>
            </a:r>
          </a:p>
          <a:p>
            <a:endParaRPr lang="en-US">
              <a:solidFill>
                <a:schemeClr val="accent6"/>
              </a:solidFill>
            </a:endParaRPr>
          </a:p>
          <a:p>
            <a:r>
              <a:rPr lang="en-US" b="1">
                <a:solidFill>
                  <a:schemeClr val="accent6"/>
                </a:solidFill>
              </a:rPr>
              <a:t>Table H </a:t>
            </a:r>
            <a:r>
              <a:rPr lang="en-US">
                <a:solidFill>
                  <a:schemeClr val="accent6"/>
                </a:solidFill>
              </a:rPr>
              <a:t>– Report </a:t>
            </a:r>
            <a:r>
              <a:rPr lang="en-US" b="1">
                <a:solidFill>
                  <a:schemeClr val="accent6"/>
                </a:solidFill>
              </a:rPr>
              <a:t>all</a:t>
            </a:r>
            <a:r>
              <a:rPr lang="en-US">
                <a:solidFill>
                  <a:schemeClr val="accent6"/>
                </a:solidFill>
              </a:rPr>
              <a:t> locally owned land that is either designated surplus or is in excess of foreseeable needs. Requires parcel ID information and current uses on the property</a:t>
            </a:r>
          </a:p>
        </p:txBody>
      </p:sp>
      <p:sp>
        <p:nvSpPr>
          <p:cNvPr id="4" name="Slide Number Placeholder 3">
            <a:extLst>
              <a:ext uri="{FF2B5EF4-FFF2-40B4-BE49-F238E27FC236}">
                <a16:creationId xmlns:a16="http://schemas.microsoft.com/office/drawing/2014/main" id="{7549EE97-B512-4369-8117-734BCD78D80A}"/>
              </a:ext>
            </a:extLst>
          </p:cNvPr>
          <p:cNvSpPr>
            <a:spLocks noGrp="1"/>
          </p:cNvSpPr>
          <p:nvPr>
            <p:ph type="sldNum" sz="quarter" idx="4"/>
          </p:nvPr>
        </p:nvSpPr>
        <p:spPr/>
        <p:txBody>
          <a:bodyPr/>
          <a:lstStyle/>
          <a:p>
            <a:fld id="{0D210E03-A460-4855-BF10-12190F1E3D71}" type="slidenum">
              <a:rPr lang="en-US" smtClean="0"/>
              <a:t>14</a:t>
            </a:fld>
            <a:endParaRPr lang="en-US"/>
          </a:p>
        </p:txBody>
      </p:sp>
    </p:spTree>
    <p:extLst>
      <p:ext uri="{BB962C8B-B14F-4D97-AF65-F5344CB8AC3E}">
        <p14:creationId xmlns:p14="http://schemas.microsoft.com/office/powerpoint/2010/main" val="1819004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7AF69-01A0-496C-893C-01041B6772E1}"/>
              </a:ext>
            </a:extLst>
          </p:cNvPr>
          <p:cNvSpPr>
            <a:spLocks noGrp="1"/>
          </p:cNvSpPr>
          <p:nvPr>
            <p:ph type="title"/>
          </p:nvPr>
        </p:nvSpPr>
        <p:spPr/>
        <p:txBody>
          <a:bodyPr>
            <a:normAutofit/>
          </a:bodyPr>
          <a:lstStyle/>
          <a:p>
            <a:r>
              <a:rPr lang="en-US" b="1" dirty="0"/>
              <a:t>Table H</a:t>
            </a:r>
          </a:p>
        </p:txBody>
      </p:sp>
      <p:sp>
        <p:nvSpPr>
          <p:cNvPr id="4" name="Slide Number Placeholder 3">
            <a:extLst>
              <a:ext uri="{FF2B5EF4-FFF2-40B4-BE49-F238E27FC236}">
                <a16:creationId xmlns:a16="http://schemas.microsoft.com/office/drawing/2014/main" id="{377990AB-9AFF-47E3-9355-423C325E2626}"/>
              </a:ext>
            </a:extLst>
          </p:cNvPr>
          <p:cNvSpPr>
            <a:spLocks noGrp="1"/>
          </p:cNvSpPr>
          <p:nvPr>
            <p:ph type="sldNum" sz="quarter" idx="4"/>
          </p:nvPr>
        </p:nvSpPr>
        <p:spPr/>
        <p:txBody>
          <a:bodyPr/>
          <a:lstStyle/>
          <a:p>
            <a:fld id="{0D210E03-A460-4855-BF10-12190F1E3D71}" type="slidenum">
              <a:rPr lang="en-US" smtClean="0"/>
              <a:t>15</a:t>
            </a:fld>
            <a:endParaRPr lang="en-US"/>
          </a:p>
        </p:txBody>
      </p:sp>
      <p:sp>
        <p:nvSpPr>
          <p:cNvPr id="3" name="TextBox 2">
            <a:extLst>
              <a:ext uri="{FF2B5EF4-FFF2-40B4-BE49-F238E27FC236}">
                <a16:creationId xmlns:a16="http://schemas.microsoft.com/office/drawing/2014/main" id="{84DF94FD-DA7A-49B0-953E-309F09844329}"/>
              </a:ext>
            </a:extLst>
          </p:cNvPr>
          <p:cNvSpPr txBox="1"/>
          <p:nvPr/>
        </p:nvSpPr>
        <p:spPr>
          <a:xfrm>
            <a:off x="724382" y="1340414"/>
            <a:ext cx="8419618" cy="923330"/>
          </a:xfrm>
          <a:prstGeom prst="rect">
            <a:avLst/>
          </a:prstGeom>
          <a:noFill/>
        </p:spPr>
        <p:txBody>
          <a:bodyPr wrap="square" rtlCol="0">
            <a:spAutoFit/>
          </a:bodyPr>
          <a:lstStyle/>
          <a:p>
            <a:r>
              <a:rPr lang="en-US"/>
              <a:t>Local governments are now required to complete an inventory of all locally owned surplus, exempt surplus, or excess land</a:t>
            </a:r>
          </a:p>
          <a:p>
            <a:endParaRPr lang="en-US"/>
          </a:p>
        </p:txBody>
      </p:sp>
      <p:pic>
        <p:nvPicPr>
          <p:cNvPr id="10" name="Picture 9">
            <a:extLst>
              <a:ext uri="{FF2B5EF4-FFF2-40B4-BE49-F238E27FC236}">
                <a16:creationId xmlns:a16="http://schemas.microsoft.com/office/drawing/2014/main" id="{AFED0FE5-B1BB-4DC1-A80C-D5E764CE6CB2}"/>
              </a:ext>
            </a:extLst>
          </p:cNvPr>
          <p:cNvPicPr>
            <a:picLocks noChangeAspect="1"/>
          </p:cNvPicPr>
          <p:nvPr/>
        </p:nvPicPr>
        <p:blipFill>
          <a:blip r:embed="rId3"/>
          <a:stretch>
            <a:fillRect/>
          </a:stretch>
        </p:blipFill>
        <p:spPr>
          <a:xfrm>
            <a:off x="650419" y="1972812"/>
            <a:ext cx="8036381" cy="4302765"/>
          </a:xfrm>
          <a:prstGeom prst="rect">
            <a:avLst/>
          </a:prstGeom>
        </p:spPr>
      </p:pic>
    </p:spTree>
    <p:extLst>
      <p:ext uri="{BB962C8B-B14F-4D97-AF65-F5344CB8AC3E}">
        <p14:creationId xmlns:p14="http://schemas.microsoft.com/office/powerpoint/2010/main" val="4287319928"/>
      </p:ext>
    </p:extLst>
  </p:cSld>
  <p:clrMapOvr>
    <a:masterClrMapping/>
  </p:clrMapOvr>
  <mc:AlternateContent xmlns:mc="http://schemas.openxmlformats.org/markup-compatibility/2006" xmlns:p14="http://schemas.microsoft.com/office/powerpoint/2010/main">
    <mc:Choice Requires="p14">
      <p:transition spd="slow" p14:dur="2000" advTm="26360"/>
    </mc:Choice>
    <mc:Fallback xmlns="">
      <p:transition spd="slow" advTm="2636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EE70D-F6BB-420A-BE63-0D36070B4F72}"/>
              </a:ext>
            </a:extLst>
          </p:cNvPr>
          <p:cNvSpPr>
            <a:spLocks noGrp="1"/>
          </p:cNvSpPr>
          <p:nvPr>
            <p:ph type="title"/>
          </p:nvPr>
        </p:nvSpPr>
        <p:spPr/>
        <p:txBody>
          <a:bodyPr/>
          <a:lstStyle/>
          <a:p>
            <a:r>
              <a:rPr lang="en-US" b="1" dirty="0"/>
              <a:t>Overviews of Table I and J</a:t>
            </a:r>
          </a:p>
        </p:txBody>
      </p:sp>
      <p:sp>
        <p:nvSpPr>
          <p:cNvPr id="3" name="Content Placeholder 2">
            <a:extLst>
              <a:ext uri="{FF2B5EF4-FFF2-40B4-BE49-F238E27FC236}">
                <a16:creationId xmlns:a16="http://schemas.microsoft.com/office/drawing/2014/main" id="{299C7FE1-2F72-4D15-AE11-FD6285198524}"/>
              </a:ext>
            </a:extLst>
          </p:cNvPr>
          <p:cNvSpPr>
            <a:spLocks noGrp="1"/>
          </p:cNvSpPr>
          <p:nvPr>
            <p:ph idx="1"/>
          </p:nvPr>
        </p:nvSpPr>
        <p:spPr/>
        <p:txBody>
          <a:bodyPr>
            <a:normAutofit fontScale="85000" lnSpcReduction="10000"/>
          </a:bodyPr>
          <a:lstStyle/>
          <a:p>
            <a:r>
              <a:rPr lang="en-US" b="1">
                <a:solidFill>
                  <a:schemeClr val="accent6"/>
                </a:solidFill>
              </a:rPr>
              <a:t>Table I – SB9 Units and Lot Splits </a:t>
            </a:r>
            <a:r>
              <a:rPr lang="en-US" b="1">
                <a:solidFill>
                  <a:srgbClr val="FF0000"/>
                </a:solidFill>
              </a:rPr>
              <a:t>(New for 2022)</a:t>
            </a:r>
          </a:p>
          <a:p>
            <a:pPr lvl="1"/>
            <a:r>
              <a:rPr lang="en-US">
                <a:solidFill>
                  <a:schemeClr val="accent6"/>
                </a:solidFill>
              </a:rPr>
              <a:t>Requires reporting on all units constructed and lot splits approved pursuant to SB9</a:t>
            </a:r>
          </a:p>
          <a:p>
            <a:pPr lvl="1"/>
            <a:endParaRPr lang="en-US">
              <a:solidFill>
                <a:schemeClr val="accent6"/>
              </a:solidFill>
            </a:endParaRPr>
          </a:p>
          <a:p>
            <a:r>
              <a:rPr lang="en-US" b="1">
                <a:solidFill>
                  <a:schemeClr val="accent6"/>
                </a:solidFill>
              </a:rPr>
              <a:t>Table J – Student Housing that Received Density Bonus </a:t>
            </a:r>
            <a:r>
              <a:rPr lang="en-US" b="1">
                <a:solidFill>
                  <a:srgbClr val="FF0000"/>
                </a:solidFill>
              </a:rPr>
              <a:t>(New for 2022)</a:t>
            </a:r>
          </a:p>
          <a:p>
            <a:pPr lvl="1"/>
            <a:r>
              <a:rPr lang="en-US">
                <a:solidFill>
                  <a:schemeClr val="accent6"/>
                </a:solidFill>
              </a:rPr>
              <a:t>Student housing development for lower income students for which was granted a density bonus pursuant to subparagraph (F) of paragraph (1) of subdivision (b) of </a:t>
            </a:r>
            <a:r>
              <a:rPr lang="en-US">
                <a:solidFill>
                  <a:schemeClr val="accent6"/>
                </a:solidFill>
                <a:hlinkClick r:id="rId3"/>
              </a:rPr>
              <a:t>Section 65915</a:t>
            </a:r>
            <a:r>
              <a:rPr lang="en-US">
                <a:solidFill>
                  <a:schemeClr val="accent6"/>
                </a:solidFill>
              </a:rPr>
              <a:t>	</a:t>
            </a:r>
            <a:r>
              <a:rPr lang="en-US" sz="2400">
                <a:solidFill>
                  <a:schemeClr val="accent6"/>
                </a:solidFill>
              </a:rPr>
              <a:t>													</a:t>
            </a:r>
          </a:p>
          <a:p>
            <a:pPr marL="914400" lvl="2" indent="0">
              <a:buNone/>
            </a:pPr>
            <a:endParaRPr lang="en-US" sz="2800">
              <a:solidFill>
                <a:schemeClr val="accent6"/>
              </a:solidFill>
            </a:endParaRPr>
          </a:p>
        </p:txBody>
      </p:sp>
      <p:sp>
        <p:nvSpPr>
          <p:cNvPr id="4" name="Slide Number Placeholder 3">
            <a:extLst>
              <a:ext uri="{FF2B5EF4-FFF2-40B4-BE49-F238E27FC236}">
                <a16:creationId xmlns:a16="http://schemas.microsoft.com/office/drawing/2014/main" id="{C3C73715-A32F-406A-945D-D23B6DAB2498}"/>
              </a:ext>
            </a:extLst>
          </p:cNvPr>
          <p:cNvSpPr>
            <a:spLocks noGrp="1"/>
          </p:cNvSpPr>
          <p:nvPr>
            <p:ph type="sldNum" sz="quarter" idx="4"/>
          </p:nvPr>
        </p:nvSpPr>
        <p:spPr/>
        <p:txBody>
          <a:bodyPr/>
          <a:lstStyle/>
          <a:p>
            <a:fld id="{0D210E03-A460-4855-BF10-12190F1E3D71}" type="slidenum">
              <a:rPr lang="en-US" smtClean="0"/>
              <a:t>16</a:t>
            </a:fld>
            <a:endParaRPr lang="en-US"/>
          </a:p>
        </p:txBody>
      </p:sp>
    </p:spTree>
    <p:extLst>
      <p:ext uri="{BB962C8B-B14F-4D97-AF65-F5344CB8AC3E}">
        <p14:creationId xmlns:p14="http://schemas.microsoft.com/office/powerpoint/2010/main" val="1307951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4378A8-38BA-4FBD-964A-65247BC95BB6}"/>
              </a:ext>
            </a:extLst>
          </p:cNvPr>
          <p:cNvSpPr>
            <a:spLocks noGrp="1"/>
          </p:cNvSpPr>
          <p:nvPr>
            <p:ph idx="1"/>
          </p:nvPr>
        </p:nvSpPr>
        <p:spPr/>
        <p:txBody>
          <a:bodyPr>
            <a:normAutofit/>
          </a:bodyPr>
          <a:lstStyle/>
          <a:p>
            <a:r>
              <a:rPr lang="en-US" b="1">
                <a:solidFill>
                  <a:schemeClr val="accent6"/>
                </a:solidFill>
              </a:rPr>
              <a:t>Summary Tables</a:t>
            </a:r>
          </a:p>
          <a:p>
            <a:pPr lvl="1"/>
            <a:r>
              <a:rPr lang="en-US">
                <a:solidFill>
                  <a:schemeClr val="accent6"/>
                </a:solidFill>
              </a:rPr>
              <a:t>This does not need to be filled out, but is auto calculated for your information</a:t>
            </a:r>
          </a:p>
          <a:p>
            <a:pPr lvl="1"/>
            <a:endParaRPr lang="en-US">
              <a:solidFill>
                <a:schemeClr val="accent6"/>
              </a:solidFill>
            </a:endParaRPr>
          </a:p>
          <a:p>
            <a:pPr lvl="1"/>
            <a:r>
              <a:rPr lang="en-US">
                <a:solidFill>
                  <a:schemeClr val="accent6"/>
                </a:solidFill>
              </a:rPr>
              <a:t>Summarized projects approved using streamlined ministerial approval process (SB 35 Streamlining) and number of applications submitted.</a:t>
            </a:r>
          </a:p>
          <a:p>
            <a:endParaRPr lang="en-US"/>
          </a:p>
        </p:txBody>
      </p:sp>
      <p:sp>
        <p:nvSpPr>
          <p:cNvPr id="4" name="Slide Number Placeholder 3">
            <a:extLst>
              <a:ext uri="{FF2B5EF4-FFF2-40B4-BE49-F238E27FC236}">
                <a16:creationId xmlns:a16="http://schemas.microsoft.com/office/drawing/2014/main" id="{3E042C9A-8434-49ED-B77F-701E1D9E8D25}"/>
              </a:ext>
            </a:extLst>
          </p:cNvPr>
          <p:cNvSpPr>
            <a:spLocks noGrp="1"/>
          </p:cNvSpPr>
          <p:nvPr>
            <p:ph type="sldNum" sz="quarter" idx="4"/>
          </p:nvPr>
        </p:nvSpPr>
        <p:spPr/>
        <p:txBody>
          <a:bodyPr/>
          <a:lstStyle/>
          <a:p>
            <a:fld id="{0D210E03-A460-4855-BF10-12190F1E3D71}" type="slidenum">
              <a:rPr lang="en-US" smtClean="0"/>
              <a:t>17</a:t>
            </a:fld>
            <a:endParaRPr lang="en-US"/>
          </a:p>
        </p:txBody>
      </p:sp>
    </p:spTree>
    <p:extLst>
      <p:ext uri="{BB962C8B-B14F-4D97-AF65-F5344CB8AC3E}">
        <p14:creationId xmlns:p14="http://schemas.microsoft.com/office/powerpoint/2010/main" val="107873136"/>
      </p:ext>
    </p:extLst>
  </p:cSld>
  <p:clrMapOvr>
    <a:masterClrMapping/>
  </p:clrMapOvr>
  <mc:AlternateContent xmlns:mc="http://schemas.openxmlformats.org/markup-compatibility/2006" xmlns:p14="http://schemas.microsoft.com/office/powerpoint/2010/main">
    <mc:Choice Requires="p14">
      <p:transition spd="slow" p14:dur="2000" advTm="46907"/>
    </mc:Choice>
    <mc:Fallback xmlns="">
      <p:transition spd="slow" advTm="4690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8A45D-52A3-4AB9-8CCF-3C2D862EEDBB}"/>
              </a:ext>
            </a:extLst>
          </p:cNvPr>
          <p:cNvSpPr>
            <a:spLocks noGrp="1"/>
          </p:cNvSpPr>
          <p:nvPr>
            <p:ph type="title"/>
          </p:nvPr>
        </p:nvSpPr>
        <p:spPr/>
        <p:txBody>
          <a:bodyPr/>
          <a:lstStyle/>
          <a:p>
            <a:r>
              <a:rPr lang="en-US" b="1" dirty="0"/>
              <a:t>LEAP Reporting</a:t>
            </a:r>
          </a:p>
        </p:txBody>
      </p:sp>
      <p:sp>
        <p:nvSpPr>
          <p:cNvPr id="3" name="Content Placeholder 2">
            <a:extLst>
              <a:ext uri="{FF2B5EF4-FFF2-40B4-BE49-F238E27FC236}">
                <a16:creationId xmlns:a16="http://schemas.microsoft.com/office/drawing/2014/main" id="{41E915B4-5E9B-46F2-BF4D-F42E2DBD7050}"/>
              </a:ext>
            </a:extLst>
          </p:cNvPr>
          <p:cNvSpPr>
            <a:spLocks noGrp="1"/>
          </p:cNvSpPr>
          <p:nvPr>
            <p:ph idx="1"/>
          </p:nvPr>
        </p:nvSpPr>
        <p:spPr>
          <a:xfrm>
            <a:off x="914400" y="1752601"/>
            <a:ext cx="7391400" cy="638908"/>
          </a:xfrm>
        </p:spPr>
        <p:txBody>
          <a:bodyPr>
            <a:normAutofit/>
          </a:bodyPr>
          <a:lstStyle/>
          <a:p>
            <a:r>
              <a:rPr lang="en-US" sz="2000">
                <a:solidFill>
                  <a:schemeClr val="accent6">
                    <a:lumMod val="75000"/>
                  </a:schemeClr>
                </a:solidFill>
              </a:rPr>
              <a:t>If you are the recipient of a LEAP grant, you are required to report on the status of the grant in the APR</a:t>
            </a:r>
          </a:p>
        </p:txBody>
      </p:sp>
      <p:sp>
        <p:nvSpPr>
          <p:cNvPr id="4" name="Slide Number Placeholder 3">
            <a:extLst>
              <a:ext uri="{FF2B5EF4-FFF2-40B4-BE49-F238E27FC236}">
                <a16:creationId xmlns:a16="http://schemas.microsoft.com/office/drawing/2014/main" id="{3EF1A064-51FD-458F-A9CD-4B30EF7F5E9B}"/>
              </a:ext>
            </a:extLst>
          </p:cNvPr>
          <p:cNvSpPr>
            <a:spLocks noGrp="1"/>
          </p:cNvSpPr>
          <p:nvPr>
            <p:ph type="sldNum" sz="quarter" idx="4"/>
          </p:nvPr>
        </p:nvSpPr>
        <p:spPr/>
        <p:txBody>
          <a:bodyPr/>
          <a:lstStyle/>
          <a:p>
            <a:fld id="{0D210E03-A460-4855-BF10-12190F1E3D71}" type="slidenum">
              <a:rPr lang="en-US" smtClean="0"/>
              <a:t>18</a:t>
            </a:fld>
            <a:endParaRPr lang="en-US"/>
          </a:p>
        </p:txBody>
      </p:sp>
      <p:pic>
        <p:nvPicPr>
          <p:cNvPr id="6" name="Picture 5">
            <a:extLst>
              <a:ext uri="{FF2B5EF4-FFF2-40B4-BE49-F238E27FC236}">
                <a16:creationId xmlns:a16="http://schemas.microsoft.com/office/drawing/2014/main" id="{C5D98777-D26D-4C01-B2FF-AB9AB7DB3655}"/>
              </a:ext>
            </a:extLst>
          </p:cNvPr>
          <p:cNvPicPr>
            <a:picLocks noChangeAspect="1"/>
          </p:cNvPicPr>
          <p:nvPr/>
        </p:nvPicPr>
        <p:blipFill>
          <a:blip r:embed="rId3"/>
          <a:stretch>
            <a:fillRect/>
          </a:stretch>
        </p:blipFill>
        <p:spPr>
          <a:xfrm>
            <a:off x="556846" y="2655013"/>
            <a:ext cx="8129954" cy="2851413"/>
          </a:xfrm>
          <a:prstGeom prst="rect">
            <a:avLst/>
          </a:prstGeom>
        </p:spPr>
      </p:pic>
    </p:spTree>
    <p:extLst>
      <p:ext uri="{BB962C8B-B14F-4D97-AF65-F5344CB8AC3E}">
        <p14:creationId xmlns:p14="http://schemas.microsoft.com/office/powerpoint/2010/main" val="339972161"/>
      </p:ext>
    </p:extLst>
  </p:cSld>
  <p:clrMapOvr>
    <a:masterClrMapping/>
  </p:clrMapOvr>
  <mc:AlternateContent xmlns:mc="http://schemas.openxmlformats.org/markup-compatibility/2006" xmlns:p14="http://schemas.microsoft.com/office/powerpoint/2010/main">
    <mc:Choice Requires="p14">
      <p:transition spd="slow" p14:dur="2000" advTm="34862"/>
    </mc:Choice>
    <mc:Fallback xmlns="">
      <p:transition spd="slow" advTm="3486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7CD15-6687-435E-A987-FFDB6EE86791}"/>
              </a:ext>
            </a:extLst>
          </p:cNvPr>
          <p:cNvSpPr>
            <a:spLocks noGrp="1"/>
          </p:cNvSpPr>
          <p:nvPr>
            <p:ph type="title"/>
          </p:nvPr>
        </p:nvSpPr>
        <p:spPr/>
        <p:txBody>
          <a:bodyPr/>
          <a:lstStyle/>
          <a:p>
            <a:r>
              <a:rPr lang="en-US" b="1" dirty="0"/>
              <a:t>Conditional Formatting in Form</a:t>
            </a:r>
          </a:p>
        </p:txBody>
      </p:sp>
      <p:pic>
        <p:nvPicPr>
          <p:cNvPr id="5" name="Content Placeholder 4">
            <a:extLst>
              <a:ext uri="{FF2B5EF4-FFF2-40B4-BE49-F238E27FC236}">
                <a16:creationId xmlns:a16="http://schemas.microsoft.com/office/drawing/2014/main" id="{E32FC7D6-BED1-439D-A1EA-38DC3E7F52DE}"/>
              </a:ext>
            </a:extLst>
          </p:cNvPr>
          <p:cNvPicPr>
            <a:picLocks noGrp="1" noChangeAspect="1"/>
          </p:cNvPicPr>
          <p:nvPr>
            <p:ph idx="1"/>
          </p:nvPr>
        </p:nvPicPr>
        <p:blipFill>
          <a:blip r:embed="rId3"/>
          <a:stretch>
            <a:fillRect/>
          </a:stretch>
        </p:blipFill>
        <p:spPr>
          <a:xfrm>
            <a:off x="498927" y="1701234"/>
            <a:ext cx="8146146" cy="2025316"/>
          </a:xfrm>
          <a:prstGeom prst="rect">
            <a:avLst/>
          </a:prstGeom>
        </p:spPr>
      </p:pic>
      <p:sp>
        <p:nvSpPr>
          <p:cNvPr id="4" name="Slide Number Placeholder 3">
            <a:extLst>
              <a:ext uri="{FF2B5EF4-FFF2-40B4-BE49-F238E27FC236}">
                <a16:creationId xmlns:a16="http://schemas.microsoft.com/office/drawing/2014/main" id="{3CB854F0-5E44-45E3-BD92-05A4471B1CF4}"/>
              </a:ext>
            </a:extLst>
          </p:cNvPr>
          <p:cNvSpPr>
            <a:spLocks noGrp="1"/>
          </p:cNvSpPr>
          <p:nvPr>
            <p:ph type="sldNum" sz="quarter" idx="4"/>
          </p:nvPr>
        </p:nvSpPr>
        <p:spPr/>
        <p:txBody>
          <a:bodyPr/>
          <a:lstStyle/>
          <a:p>
            <a:fld id="{0D210E03-A460-4855-BF10-12190F1E3D71}" type="slidenum">
              <a:rPr lang="en-US" smtClean="0"/>
              <a:t>19</a:t>
            </a:fld>
            <a:endParaRPr lang="en-US"/>
          </a:p>
        </p:txBody>
      </p:sp>
      <p:sp>
        <p:nvSpPr>
          <p:cNvPr id="6" name="TextBox 5">
            <a:extLst>
              <a:ext uri="{FF2B5EF4-FFF2-40B4-BE49-F238E27FC236}">
                <a16:creationId xmlns:a16="http://schemas.microsoft.com/office/drawing/2014/main" id="{F6CCE6DE-A8DD-487A-ABCE-5CFA17968973}"/>
              </a:ext>
            </a:extLst>
          </p:cNvPr>
          <p:cNvSpPr txBox="1"/>
          <p:nvPr/>
        </p:nvSpPr>
        <p:spPr>
          <a:xfrm>
            <a:off x="1453662" y="4144108"/>
            <a:ext cx="6365630" cy="1754326"/>
          </a:xfrm>
          <a:prstGeom prst="rect">
            <a:avLst/>
          </a:prstGeom>
          <a:noFill/>
        </p:spPr>
        <p:txBody>
          <a:bodyPr wrap="square" rtlCol="0">
            <a:spAutoFit/>
          </a:bodyPr>
          <a:lstStyle/>
          <a:p>
            <a:pPr marL="285750" indent="-285750">
              <a:buFont typeface="Arial" panose="020B0604020202020204" pitchFamily="34" charset="0"/>
              <a:buChar char="•"/>
            </a:pPr>
            <a:r>
              <a:rPr lang="en-US">
                <a:solidFill>
                  <a:schemeClr val="accent6">
                    <a:lumMod val="75000"/>
                  </a:schemeClr>
                </a:solidFill>
              </a:rPr>
              <a:t>Required fields become highlighted yellow once any cell in that row gets completed.</a:t>
            </a:r>
          </a:p>
          <a:p>
            <a:pPr marL="285750" indent="-285750">
              <a:buFont typeface="Arial" panose="020B0604020202020204" pitchFamily="34" charset="0"/>
              <a:buChar char="•"/>
            </a:pPr>
            <a:r>
              <a:rPr lang="en-US">
                <a:solidFill>
                  <a:schemeClr val="accent6">
                    <a:lumMod val="75000"/>
                  </a:schemeClr>
                </a:solidFill>
              </a:rPr>
              <a:t>Cells that are highlighted green are only required if that section applies to the project</a:t>
            </a:r>
          </a:p>
          <a:p>
            <a:pPr marL="285750" indent="-285750">
              <a:buFont typeface="Arial" panose="020B0604020202020204" pitchFamily="34" charset="0"/>
              <a:buChar char="•"/>
            </a:pPr>
            <a:r>
              <a:rPr lang="en-US">
                <a:solidFill>
                  <a:schemeClr val="accent6">
                    <a:lumMod val="75000"/>
                  </a:schemeClr>
                </a:solidFill>
              </a:rPr>
              <a:t>Additional fields become highlighted yellow depending on what is being entered in the row.</a:t>
            </a:r>
          </a:p>
        </p:txBody>
      </p:sp>
    </p:spTree>
    <p:extLst>
      <p:ext uri="{BB962C8B-B14F-4D97-AF65-F5344CB8AC3E}">
        <p14:creationId xmlns:p14="http://schemas.microsoft.com/office/powerpoint/2010/main" val="3299618260"/>
      </p:ext>
    </p:extLst>
  </p:cSld>
  <p:clrMapOvr>
    <a:masterClrMapping/>
  </p:clrMapOvr>
  <mc:AlternateContent xmlns:mc="http://schemas.openxmlformats.org/markup-compatibility/2006" xmlns:p14="http://schemas.microsoft.com/office/powerpoint/2010/main">
    <mc:Choice Requires="p14">
      <p:transition spd="slow" p14:dur="2000" advTm="77543"/>
    </mc:Choice>
    <mc:Fallback xmlns="">
      <p:transition spd="slow" advTm="7754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30306"/>
            <a:ext cx="6781800" cy="1066800"/>
          </a:xfrm>
        </p:spPr>
        <p:txBody>
          <a:bodyPr/>
          <a:lstStyle/>
          <a:p>
            <a:pPr algn="ctr"/>
            <a:r>
              <a:rPr lang="en-US" b="1" dirty="0">
                <a:solidFill>
                  <a:schemeClr val="accent1"/>
                </a:solidFill>
                <a:latin typeface="Avenir LT Std 65 Medium"/>
              </a:rPr>
              <a:t>Learning Objectives</a:t>
            </a:r>
          </a:p>
        </p:txBody>
      </p:sp>
      <p:sp>
        <p:nvSpPr>
          <p:cNvPr id="3" name="Content Placeholder 2"/>
          <p:cNvSpPr>
            <a:spLocks noGrp="1"/>
          </p:cNvSpPr>
          <p:nvPr>
            <p:ph idx="1"/>
          </p:nvPr>
        </p:nvSpPr>
        <p:spPr>
          <a:xfrm>
            <a:off x="914400" y="1261281"/>
            <a:ext cx="7391400" cy="4968875"/>
          </a:xfrm>
        </p:spPr>
        <p:txBody>
          <a:bodyPr vert="horz" lIns="0" tIns="0" rIns="0" bIns="0" rtlCol="0" anchor="t">
            <a:normAutofit/>
          </a:bodyPr>
          <a:lstStyle/>
          <a:p>
            <a:pPr lvl="1">
              <a:buFont typeface="Arial" panose="020B0604020202020204" pitchFamily="34" charset="0"/>
              <a:buChar char="•"/>
            </a:pPr>
            <a:endParaRPr lang="en-US" dirty="0">
              <a:solidFill>
                <a:schemeClr val="accent6"/>
              </a:solidFill>
              <a:latin typeface="Avenir LT Std 65 Medium"/>
            </a:endParaRPr>
          </a:p>
          <a:p>
            <a:pPr lvl="1">
              <a:buFont typeface="Arial" panose="020B0604020202020204" pitchFamily="34" charset="0"/>
              <a:buChar char="•"/>
            </a:pPr>
            <a:r>
              <a:rPr lang="en-US" dirty="0">
                <a:solidFill>
                  <a:schemeClr val="accent6"/>
                </a:solidFill>
                <a:latin typeface="Avenir LT Std 65 Medium"/>
              </a:rPr>
              <a:t>Major changes</a:t>
            </a:r>
          </a:p>
          <a:p>
            <a:pPr lvl="1">
              <a:buFont typeface="Arial" panose="020B0604020202020204" pitchFamily="34" charset="0"/>
              <a:buChar char="•"/>
            </a:pPr>
            <a:r>
              <a:rPr lang="en-US" dirty="0">
                <a:solidFill>
                  <a:schemeClr val="accent6"/>
                </a:solidFill>
                <a:latin typeface="Avenir LT Std 65 Medium"/>
              </a:rPr>
              <a:t>Background and context</a:t>
            </a:r>
            <a:endParaRPr lang="en-US" dirty="0">
              <a:solidFill>
                <a:schemeClr val="accent6"/>
              </a:solidFill>
            </a:endParaRPr>
          </a:p>
          <a:p>
            <a:pPr lvl="1">
              <a:buFont typeface="Arial" panose="020B0604020202020204" pitchFamily="34" charset="0"/>
              <a:buChar char="•"/>
            </a:pPr>
            <a:r>
              <a:rPr lang="en-US" dirty="0">
                <a:solidFill>
                  <a:schemeClr val="accent6"/>
                </a:solidFill>
                <a:latin typeface="Avenir LT Std 65 Medium"/>
              </a:rPr>
              <a:t>APR Benefits</a:t>
            </a:r>
            <a:endParaRPr lang="en-US" dirty="0">
              <a:solidFill>
                <a:schemeClr val="accent6"/>
              </a:solidFill>
            </a:endParaRPr>
          </a:p>
          <a:p>
            <a:pPr lvl="1">
              <a:buFont typeface="Arial" panose="020B0604020202020204" pitchFamily="34" charset="0"/>
              <a:buChar char="•"/>
            </a:pPr>
            <a:r>
              <a:rPr lang="en-US" dirty="0">
                <a:solidFill>
                  <a:schemeClr val="accent6"/>
                </a:solidFill>
                <a:latin typeface="Avenir LT Std 65 Medium"/>
              </a:rPr>
              <a:t>Overview of Tables</a:t>
            </a:r>
          </a:p>
          <a:p>
            <a:pPr lvl="1">
              <a:buFont typeface="Arial" panose="020B0604020202020204" pitchFamily="34" charset="0"/>
              <a:buChar char="•"/>
            </a:pPr>
            <a:r>
              <a:rPr lang="en-US" dirty="0">
                <a:solidFill>
                  <a:schemeClr val="accent6"/>
                </a:solidFill>
                <a:latin typeface="Avenir LT Std 65 Medium"/>
              </a:rPr>
              <a:t>Helpful features of the form</a:t>
            </a:r>
          </a:p>
          <a:p>
            <a:pPr lvl="1">
              <a:buFont typeface="Arial" panose="020B0604020202020204" pitchFamily="34" charset="0"/>
              <a:buChar char="•"/>
            </a:pPr>
            <a:r>
              <a:rPr lang="en-US" dirty="0">
                <a:solidFill>
                  <a:schemeClr val="accent6"/>
                </a:solidFill>
                <a:latin typeface="Avenir LT Std 65 Medium"/>
              </a:rPr>
              <a:t>How to Submit APRs</a:t>
            </a:r>
          </a:p>
          <a:p>
            <a:pPr lvl="1">
              <a:buFont typeface="Arial" panose="020B0604020202020204" pitchFamily="34" charset="0"/>
              <a:buChar char="•"/>
            </a:pPr>
            <a:endParaRPr lang="en-US" dirty="0">
              <a:solidFill>
                <a:schemeClr val="accent6"/>
              </a:solidFill>
              <a:latin typeface="Avenir LT Std 65 Medium"/>
            </a:endParaRPr>
          </a:p>
          <a:p>
            <a:pPr lvl="1"/>
            <a:endParaRPr lang="en-US" dirty="0"/>
          </a:p>
          <a:p>
            <a:pPr lvl="1"/>
            <a:endParaRPr lang="en-US" dirty="0"/>
          </a:p>
          <a:p>
            <a:pPr lvl="1"/>
            <a:endParaRPr lang="en-US" dirty="0"/>
          </a:p>
          <a:p>
            <a:pPr lvl="1"/>
            <a:endParaRPr lang="en-US" dirty="0"/>
          </a:p>
          <a:p>
            <a:endParaRPr lang="en-US" dirty="0"/>
          </a:p>
        </p:txBody>
      </p:sp>
      <p:sp>
        <p:nvSpPr>
          <p:cNvPr id="4" name="Slide Number Placeholder 3"/>
          <p:cNvSpPr>
            <a:spLocks noGrp="1"/>
          </p:cNvSpPr>
          <p:nvPr>
            <p:ph type="sldNum" sz="quarter" idx="4"/>
          </p:nvPr>
        </p:nvSpPr>
        <p:spPr/>
        <p:txBody>
          <a:bodyPr/>
          <a:lstStyle/>
          <a:p>
            <a:fld id="{0D210E03-A460-4855-BF10-12190F1E3D71}" type="slidenum">
              <a:rPr lang="en-US" smtClean="0"/>
              <a:t>2</a:t>
            </a:fld>
            <a:endParaRPr lang="en-US"/>
          </a:p>
        </p:txBody>
      </p:sp>
    </p:spTree>
    <p:extLst>
      <p:ext uri="{BB962C8B-B14F-4D97-AF65-F5344CB8AC3E}">
        <p14:creationId xmlns:p14="http://schemas.microsoft.com/office/powerpoint/2010/main" val="1676376434"/>
      </p:ext>
    </p:extLst>
  </p:cSld>
  <p:clrMapOvr>
    <a:masterClrMapping/>
  </p:clrMapOvr>
  <mc:AlternateContent xmlns:mc="http://schemas.openxmlformats.org/markup-compatibility/2006" xmlns:p14="http://schemas.microsoft.com/office/powerpoint/2010/main">
    <mc:Choice Requires="p14">
      <p:transition spd="slow" p14:dur="2000" advTm="38527"/>
    </mc:Choice>
    <mc:Fallback xmlns="">
      <p:transition spd="slow" advTm="3852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34F9C-3626-436C-AB08-41EF1F4D9EE4}"/>
              </a:ext>
            </a:extLst>
          </p:cNvPr>
          <p:cNvSpPr>
            <a:spLocks noGrp="1"/>
          </p:cNvSpPr>
          <p:nvPr>
            <p:ph type="title"/>
          </p:nvPr>
        </p:nvSpPr>
        <p:spPr/>
        <p:txBody>
          <a:bodyPr/>
          <a:lstStyle/>
          <a:p>
            <a:r>
              <a:rPr lang="en-US" b="1" dirty="0"/>
              <a:t>Finish Here Tab</a:t>
            </a:r>
          </a:p>
        </p:txBody>
      </p:sp>
      <p:sp>
        <p:nvSpPr>
          <p:cNvPr id="4" name="Slide Number Placeholder 3">
            <a:extLst>
              <a:ext uri="{FF2B5EF4-FFF2-40B4-BE49-F238E27FC236}">
                <a16:creationId xmlns:a16="http://schemas.microsoft.com/office/drawing/2014/main" id="{4588FDA0-4A2F-44B3-9DE4-F10CE9117DC6}"/>
              </a:ext>
            </a:extLst>
          </p:cNvPr>
          <p:cNvSpPr>
            <a:spLocks noGrp="1"/>
          </p:cNvSpPr>
          <p:nvPr>
            <p:ph type="sldNum" sz="quarter" idx="4"/>
          </p:nvPr>
        </p:nvSpPr>
        <p:spPr/>
        <p:txBody>
          <a:bodyPr/>
          <a:lstStyle/>
          <a:p>
            <a:fld id="{0D210E03-A460-4855-BF10-12190F1E3D71}" type="slidenum">
              <a:rPr lang="en-US" smtClean="0"/>
              <a:t>20</a:t>
            </a:fld>
            <a:endParaRPr lang="en-US"/>
          </a:p>
        </p:txBody>
      </p:sp>
      <p:pic>
        <p:nvPicPr>
          <p:cNvPr id="9" name="Content Placeholder 8">
            <a:extLst>
              <a:ext uri="{FF2B5EF4-FFF2-40B4-BE49-F238E27FC236}">
                <a16:creationId xmlns:a16="http://schemas.microsoft.com/office/drawing/2014/main" id="{4E89B786-DEA2-412C-A429-5BEF5AEFB0ED}"/>
              </a:ext>
            </a:extLst>
          </p:cNvPr>
          <p:cNvPicPr>
            <a:picLocks noGrp="1" noChangeAspect="1"/>
          </p:cNvPicPr>
          <p:nvPr>
            <p:ph idx="1"/>
          </p:nvPr>
        </p:nvPicPr>
        <p:blipFill>
          <a:blip r:embed="rId3"/>
          <a:stretch>
            <a:fillRect/>
          </a:stretch>
        </p:blipFill>
        <p:spPr>
          <a:xfrm>
            <a:off x="151858" y="1872869"/>
            <a:ext cx="8840283" cy="3361720"/>
          </a:xfrm>
        </p:spPr>
      </p:pic>
    </p:spTree>
    <p:extLst>
      <p:ext uri="{BB962C8B-B14F-4D97-AF65-F5344CB8AC3E}">
        <p14:creationId xmlns:p14="http://schemas.microsoft.com/office/powerpoint/2010/main" val="3450580672"/>
      </p:ext>
    </p:extLst>
  </p:cSld>
  <p:clrMapOvr>
    <a:masterClrMapping/>
  </p:clrMapOvr>
  <mc:AlternateContent xmlns:mc="http://schemas.openxmlformats.org/markup-compatibility/2006" xmlns:p14="http://schemas.microsoft.com/office/powerpoint/2010/main">
    <mc:Choice Requires="p14">
      <p:transition spd="slow" p14:dur="2000" advTm="88083"/>
    </mc:Choice>
    <mc:Fallback xmlns="">
      <p:transition spd="slow" advTm="8808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
            <a:ext cx="6781800" cy="1066800"/>
          </a:xfrm>
        </p:spPr>
        <p:txBody>
          <a:bodyPr/>
          <a:lstStyle/>
          <a:p>
            <a:pPr algn="ctr"/>
            <a:r>
              <a:rPr lang="en-US" b="1"/>
              <a:t>How to Submit APRs</a:t>
            </a:r>
          </a:p>
        </p:txBody>
      </p:sp>
      <p:sp>
        <p:nvSpPr>
          <p:cNvPr id="3" name="Content Placeholder 2"/>
          <p:cNvSpPr>
            <a:spLocks noGrp="1"/>
          </p:cNvSpPr>
          <p:nvPr>
            <p:ph idx="1"/>
          </p:nvPr>
        </p:nvSpPr>
        <p:spPr>
          <a:xfrm>
            <a:off x="914400" y="1529275"/>
            <a:ext cx="7391400" cy="4373563"/>
          </a:xfrm>
        </p:spPr>
        <p:txBody>
          <a:bodyPr vert="horz" lIns="0" tIns="0" rIns="0" bIns="0" rtlCol="0" anchor="t">
            <a:normAutofit/>
          </a:bodyPr>
          <a:lstStyle/>
          <a:p>
            <a:r>
              <a:rPr lang="en-US" sz="2400">
                <a:solidFill>
                  <a:schemeClr val="accent6"/>
                </a:solidFill>
                <a:latin typeface="Avenir LT Std 65 Medium"/>
              </a:rPr>
              <a:t>Online Annual Progress Reporting System is available to submit 2022 APRs and is located at </a:t>
            </a:r>
            <a:r>
              <a:rPr lang="en-US" sz="2400">
                <a:solidFill>
                  <a:schemeClr val="accent6"/>
                </a:solidFill>
                <a:latin typeface="Avenir LT Std 65 Medium"/>
                <a:hlinkClick r:id="rId3">
                  <a:extLst>
                    <a:ext uri="{A12FA001-AC4F-418D-AE19-62706E023703}">
                      <ahyp:hlinkClr xmlns:ahyp="http://schemas.microsoft.com/office/drawing/2018/hyperlinkcolor" val="tx"/>
                    </a:ext>
                  </a:extLst>
                </a:hlinkClick>
              </a:rPr>
              <a:t>https://apr.hcd.ca.gov/APR</a:t>
            </a:r>
            <a:endParaRPr lang="en-US" sz="2400">
              <a:solidFill>
                <a:schemeClr val="accent6"/>
              </a:solidFill>
              <a:latin typeface="Avenir LT Std 65 Medium"/>
            </a:endParaRPr>
          </a:p>
          <a:p>
            <a:endParaRPr lang="en-US" sz="2400">
              <a:solidFill>
                <a:schemeClr val="accent6"/>
              </a:solidFill>
            </a:endParaRPr>
          </a:p>
          <a:p>
            <a:r>
              <a:rPr lang="en-US" sz="2400">
                <a:solidFill>
                  <a:schemeClr val="accent6"/>
                </a:solidFill>
                <a:latin typeface="Avenir LT Std 65 Medium"/>
              </a:rPr>
              <a:t>APRs can also be emailed to </a:t>
            </a:r>
            <a:r>
              <a:rPr lang="en-US" sz="2400">
                <a:solidFill>
                  <a:schemeClr val="accent6"/>
                </a:solidFill>
                <a:latin typeface="Avenir LT Std 65 Medium"/>
                <a:hlinkClick r:id="rId4">
                  <a:extLst>
                    <a:ext uri="{A12FA001-AC4F-418D-AE19-62706E023703}">
                      <ahyp:hlinkClr xmlns:ahyp="http://schemas.microsoft.com/office/drawing/2018/hyperlinkcolor" val="tx"/>
                    </a:ext>
                  </a:extLst>
                </a:hlinkClick>
              </a:rPr>
              <a:t>APR@hcd.ca.gov</a:t>
            </a:r>
            <a:endParaRPr lang="en-US" sz="2400">
              <a:solidFill>
                <a:schemeClr val="accent6"/>
              </a:solidFill>
              <a:latin typeface="Avenir LT Std 65 Medium"/>
            </a:endParaRPr>
          </a:p>
          <a:p>
            <a:pPr lvl="1"/>
            <a:r>
              <a:rPr lang="en-US" sz="2000">
                <a:solidFill>
                  <a:schemeClr val="accent6"/>
                </a:solidFill>
                <a:latin typeface="Avenir LT Std 65 Medium"/>
              </a:rPr>
              <a:t>Send the electronic version as an Excel workbook attachment. Do not send a scanned copy of the tables.</a:t>
            </a:r>
          </a:p>
          <a:p>
            <a:r>
              <a:rPr lang="en-US" sz="2400">
                <a:solidFill>
                  <a:schemeClr val="accent6"/>
                </a:solidFill>
                <a:latin typeface="Avenir LT Std 65 Medium"/>
              </a:rPr>
              <a:t>No longer accepting APRs by mail. </a:t>
            </a:r>
            <a:endParaRPr lang="en-US" sz="2400">
              <a:solidFill>
                <a:schemeClr val="accent6"/>
              </a:solidFill>
            </a:endParaRPr>
          </a:p>
          <a:p>
            <a:endParaRPr lang="en-US" sz="2400"/>
          </a:p>
          <a:p>
            <a:endParaRPr lang="en-US"/>
          </a:p>
          <a:p>
            <a:endParaRPr lang="en-US"/>
          </a:p>
        </p:txBody>
      </p:sp>
      <p:sp>
        <p:nvSpPr>
          <p:cNvPr id="4" name="Slide Number Placeholder 3"/>
          <p:cNvSpPr>
            <a:spLocks noGrp="1"/>
          </p:cNvSpPr>
          <p:nvPr>
            <p:ph type="sldNum" sz="quarter" idx="4"/>
          </p:nvPr>
        </p:nvSpPr>
        <p:spPr/>
        <p:txBody>
          <a:bodyPr/>
          <a:lstStyle/>
          <a:p>
            <a:fld id="{0D210E03-A460-4855-BF10-12190F1E3D71}" type="slidenum">
              <a:rPr lang="en-US" smtClean="0"/>
              <a:t>21</a:t>
            </a:fld>
            <a:endParaRPr lang="en-US"/>
          </a:p>
        </p:txBody>
      </p:sp>
      <p:pic>
        <p:nvPicPr>
          <p:cNvPr id="6" name="Picture 5"/>
          <p:cNvPicPr>
            <a:picLocks noChangeAspect="1"/>
          </p:cNvPicPr>
          <p:nvPr/>
        </p:nvPicPr>
        <p:blipFill>
          <a:blip r:embed="rId5"/>
          <a:stretch>
            <a:fillRect/>
          </a:stretch>
        </p:blipFill>
        <p:spPr>
          <a:xfrm>
            <a:off x="735206" y="4850246"/>
            <a:ext cx="7673587" cy="1411940"/>
          </a:xfrm>
          <a:prstGeom prst="rect">
            <a:avLst/>
          </a:prstGeom>
        </p:spPr>
      </p:pic>
    </p:spTree>
    <p:extLst>
      <p:ext uri="{BB962C8B-B14F-4D97-AF65-F5344CB8AC3E}">
        <p14:creationId xmlns:p14="http://schemas.microsoft.com/office/powerpoint/2010/main" val="1704870352"/>
      </p:ext>
    </p:extLst>
  </p:cSld>
  <p:clrMapOvr>
    <a:masterClrMapping/>
  </p:clrMapOvr>
  <mc:AlternateContent xmlns:mc="http://schemas.openxmlformats.org/markup-compatibility/2006" xmlns:p14="http://schemas.microsoft.com/office/powerpoint/2010/main">
    <mc:Choice Requires="p14">
      <p:transition spd="slow" p14:dur="2000" advTm="49184"/>
    </mc:Choice>
    <mc:Fallback xmlns="">
      <p:transition spd="slow" advTm="4918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EA378-73DB-407D-9772-1128644E9A0F}"/>
              </a:ext>
            </a:extLst>
          </p:cNvPr>
          <p:cNvSpPr>
            <a:spLocks noGrp="1"/>
          </p:cNvSpPr>
          <p:nvPr>
            <p:ph type="title"/>
          </p:nvPr>
        </p:nvSpPr>
        <p:spPr/>
        <p:txBody>
          <a:bodyPr/>
          <a:lstStyle/>
          <a:p>
            <a:r>
              <a:rPr lang="en-US" b="1" dirty="0"/>
              <a:t>APR Enforcement – New Provisions</a:t>
            </a:r>
          </a:p>
        </p:txBody>
      </p:sp>
      <p:sp>
        <p:nvSpPr>
          <p:cNvPr id="3" name="Content Placeholder 2">
            <a:extLst>
              <a:ext uri="{FF2B5EF4-FFF2-40B4-BE49-F238E27FC236}">
                <a16:creationId xmlns:a16="http://schemas.microsoft.com/office/drawing/2014/main" id="{0FF8005D-FEFE-4F87-9FF9-AFCDD45EA2FE}"/>
              </a:ext>
            </a:extLst>
          </p:cNvPr>
          <p:cNvSpPr>
            <a:spLocks noGrp="1"/>
          </p:cNvSpPr>
          <p:nvPr>
            <p:ph idx="1"/>
          </p:nvPr>
        </p:nvSpPr>
        <p:spPr/>
        <p:txBody>
          <a:bodyPr/>
          <a:lstStyle/>
          <a:p>
            <a:r>
              <a:rPr lang="en-US"/>
              <a:t>AB 2097 gives HCD authority to refer violations of </a:t>
            </a:r>
            <a:r>
              <a:rPr lang="en-US">
                <a:hlinkClick r:id="rId3"/>
              </a:rPr>
              <a:t>Government Code 65400</a:t>
            </a:r>
            <a:r>
              <a:rPr lang="en-US"/>
              <a:t> to the Attorney General</a:t>
            </a:r>
          </a:p>
          <a:p>
            <a:endParaRPr lang="en-US"/>
          </a:p>
          <a:p>
            <a:r>
              <a:rPr lang="en-US"/>
              <a:t>HCD now has authority to request corrections to the APR and reject an APR should corrections not be made</a:t>
            </a:r>
          </a:p>
        </p:txBody>
      </p:sp>
      <p:sp>
        <p:nvSpPr>
          <p:cNvPr id="4" name="Slide Number Placeholder 3">
            <a:extLst>
              <a:ext uri="{FF2B5EF4-FFF2-40B4-BE49-F238E27FC236}">
                <a16:creationId xmlns:a16="http://schemas.microsoft.com/office/drawing/2014/main" id="{D7C86C9B-E051-4E7F-AFB9-1B209AECD1F7}"/>
              </a:ext>
            </a:extLst>
          </p:cNvPr>
          <p:cNvSpPr>
            <a:spLocks noGrp="1"/>
          </p:cNvSpPr>
          <p:nvPr>
            <p:ph type="sldNum" sz="quarter" idx="4"/>
          </p:nvPr>
        </p:nvSpPr>
        <p:spPr/>
        <p:txBody>
          <a:bodyPr/>
          <a:lstStyle/>
          <a:p>
            <a:fld id="{0D210E03-A460-4855-BF10-12190F1E3D71}" type="slidenum">
              <a:rPr lang="en-US" smtClean="0"/>
              <a:t>22</a:t>
            </a:fld>
            <a:endParaRPr lang="en-US"/>
          </a:p>
        </p:txBody>
      </p:sp>
    </p:spTree>
    <p:extLst>
      <p:ext uri="{BB962C8B-B14F-4D97-AF65-F5344CB8AC3E}">
        <p14:creationId xmlns:p14="http://schemas.microsoft.com/office/powerpoint/2010/main" val="3073062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C5E85-6491-4D64-B350-8D3BC75089FE}"/>
              </a:ext>
            </a:extLst>
          </p:cNvPr>
          <p:cNvSpPr>
            <a:spLocks noGrp="1"/>
          </p:cNvSpPr>
          <p:nvPr>
            <p:ph type="title"/>
          </p:nvPr>
        </p:nvSpPr>
        <p:spPr/>
        <p:txBody>
          <a:bodyPr>
            <a:normAutofit/>
          </a:bodyPr>
          <a:lstStyle/>
          <a:p>
            <a:r>
              <a:rPr lang="en-US" dirty="0"/>
              <a:t>Reminders For Future Planning</a:t>
            </a:r>
          </a:p>
        </p:txBody>
      </p:sp>
      <p:sp>
        <p:nvSpPr>
          <p:cNvPr id="3" name="Content Placeholder 2">
            <a:extLst>
              <a:ext uri="{FF2B5EF4-FFF2-40B4-BE49-F238E27FC236}">
                <a16:creationId xmlns:a16="http://schemas.microsoft.com/office/drawing/2014/main" id="{531AAF33-3BB6-411E-99F9-6B1E96964B35}"/>
              </a:ext>
            </a:extLst>
          </p:cNvPr>
          <p:cNvSpPr>
            <a:spLocks noGrp="1"/>
          </p:cNvSpPr>
          <p:nvPr>
            <p:ph idx="1"/>
          </p:nvPr>
        </p:nvSpPr>
        <p:spPr/>
        <p:txBody>
          <a:bodyPr>
            <a:normAutofit fontScale="92500" lnSpcReduction="20000"/>
          </a:bodyPr>
          <a:lstStyle/>
          <a:p>
            <a:r>
              <a:rPr lang="en-US" dirty="0"/>
              <a:t>Please note that the 2023 APR is due 4/1/2024</a:t>
            </a:r>
          </a:p>
          <a:p>
            <a:r>
              <a:rPr lang="en-US" dirty="0"/>
              <a:t>The 2023 APR will be required to include reporting on all projects permitted to SB 6 and AB 2011. The 2023 APR will also require reporting whether each housing development was subject to ministerial or discretionary review.</a:t>
            </a:r>
          </a:p>
          <a:p>
            <a:r>
              <a:rPr lang="en-US" dirty="0"/>
              <a:t>HCD encourages the practice of tracking housing developments approved pursuant to those bills in order to facilitate reporting</a:t>
            </a:r>
          </a:p>
        </p:txBody>
      </p:sp>
      <p:sp>
        <p:nvSpPr>
          <p:cNvPr id="4" name="Slide Number Placeholder 3">
            <a:extLst>
              <a:ext uri="{FF2B5EF4-FFF2-40B4-BE49-F238E27FC236}">
                <a16:creationId xmlns:a16="http://schemas.microsoft.com/office/drawing/2014/main" id="{D923B786-11AD-47AD-8A9E-B36F27886D77}"/>
              </a:ext>
            </a:extLst>
          </p:cNvPr>
          <p:cNvSpPr>
            <a:spLocks noGrp="1"/>
          </p:cNvSpPr>
          <p:nvPr>
            <p:ph type="sldNum" sz="quarter" idx="4"/>
          </p:nvPr>
        </p:nvSpPr>
        <p:spPr/>
        <p:txBody>
          <a:bodyPr/>
          <a:lstStyle/>
          <a:p>
            <a:fld id="{0D210E03-A460-4855-BF10-12190F1E3D71}" type="slidenum">
              <a:rPr lang="en-US" smtClean="0"/>
              <a:t>23</a:t>
            </a:fld>
            <a:endParaRPr lang="en-US"/>
          </a:p>
        </p:txBody>
      </p:sp>
    </p:spTree>
    <p:extLst>
      <p:ext uri="{BB962C8B-B14F-4D97-AF65-F5344CB8AC3E}">
        <p14:creationId xmlns:p14="http://schemas.microsoft.com/office/powerpoint/2010/main" val="533602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200" y="457199"/>
            <a:ext cx="6781800" cy="1066800"/>
          </a:xfrm>
        </p:spPr>
        <p:txBody>
          <a:bodyPr/>
          <a:lstStyle/>
          <a:p>
            <a:pPr algn="ctr"/>
            <a:r>
              <a:rPr lang="en-US" b="1" dirty="0"/>
              <a:t>Additional Reminders</a:t>
            </a:r>
          </a:p>
        </p:txBody>
      </p:sp>
      <p:sp>
        <p:nvSpPr>
          <p:cNvPr id="3" name="Content Placeholder 2"/>
          <p:cNvSpPr>
            <a:spLocks noGrp="1"/>
          </p:cNvSpPr>
          <p:nvPr>
            <p:ph idx="1"/>
          </p:nvPr>
        </p:nvSpPr>
        <p:spPr>
          <a:xfrm>
            <a:off x="819807" y="2017986"/>
            <a:ext cx="7660350" cy="4108970"/>
          </a:xfrm>
        </p:spPr>
        <p:txBody>
          <a:bodyPr>
            <a:normAutofit fontScale="92500" lnSpcReduction="20000"/>
          </a:bodyPr>
          <a:lstStyle/>
          <a:p>
            <a:pPr marL="0" indent="0" fontAlgn="ctr">
              <a:buNone/>
            </a:pPr>
            <a:r>
              <a:rPr lang="en-US" sz="3000" dirty="0">
                <a:solidFill>
                  <a:schemeClr val="accent6"/>
                </a:solidFill>
              </a:rPr>
              <a:t>APRs are due </a:t>
            </a:r>
            <a:r>
              <a:rPr lang="en-US" sz="3000" b="1" u="sng" dirty="0">
                <a:solidFill>
                  <a:schemeClr val="accent6"/>
                </a:solidFill>
              </a:rPr>
              <a:t>April 1</a:t>
            </a:r>
            <a:r>
              <a:rPr lang="en-US" sz="3000" b="1" u="sng" baseline="30000" dirty="0">
                <a:solidFill>
                  <a:schemeClr val="accent6"/>
                </a:solidFill>
              </a:rPr>
              <a:t>st</a:t>
            </a:r>
          </a:p>
          <a:p>
            <a:pPr marL="0" indent="0" fontAlgn="ctr">
              <a:buNone/>
            </a:pPr>
            <a:endParaRPr lang="en-US" sz="3000" dirty="0">
              <a:solidFill>
                <a:schemeClr val="accent6"/>
              </a:solidFill>
            </a:endParaRPr>
          </a:p>
          <a:p>
            <a:pPr marL="0" indent="0" fontAlgn="ctr">
              <a:buNone/>
            </a:pPr>
            <a:r>
              <a:rPr lang="en-US" sz="3000" dirty="0">
                <a:solidFill>
                  <a:schemeClr val="accent6"/>
                </a:solidFill>
              </a:rPr>
              <a:t>SB35 Determination will be published in June 2023</a:t>
            </a:r>
          </a:p>
          <a:p>
            <a:pPr marL="0" indent="0" fontAlgn="ctr">
              <a:buNone/>
            </a:pPr>
            <a:endParaRPr lang="en-US" sz="3000" dirty="0">
              <a:solidFill>
                <a:schemeClr val="accent6"/>
              </a:solidFill>
            </a:endParaRPr>
          </a:p>
          <a:p>
            <a:pPr marL="0" indent="0" fontAlgn="ctr">
              <a:buNone/>
            </a:pPr>
            <a:r>
              <a:rPr lang="en-US" sz="3000" dirty="0">
                <a:solidFill>
                  <a:schemeClr val="accent6"/>
                </a:solidFill>
              </a:rPr>
              <a:t>Questions or comments can be submitted to </a:t>
            </a:r>
            <a:r>
              <a:rPr lang="en-US" sz="3000" b="1" i="1" dirty="0">
                <a:solidFill>
                  <a:schemeClr val="accent6"/>
                </a:solidFill>
                <a:hlinkClick r:id="rId3"/>
              </a:rPr>
              <a:t>APR@hcd.ca.gov</a:t>
            </a:r>
            <a:endParaRPr lang="en-US" sz="3000" b="1" i="1" dirty="0">
              <a:solidFill>
                <a:schemeClr val="accent6"/>
              </a:solidFill>
            </a:endParaRPr>
          </a:p>
          <a:p>
            <a:pPr marL="0" indent="0" fontAlgn="ctr">
              <a:buNone/>
            </a:pPr>
            <a:endParaRPr lang="en-US" sz="3000" i="1" dirty="0">
              <a:solidFill>
                <a:schemeClr val="accent6"/>
              </a:solidFill>
            </a:endParaRPr>
          </a:p>
          <a:p>
            <a:pPr marL="0" indent="0" fontAlgn="ctr">
              <a:buNone/>
            </a:pPr>
            <a:r>
              <a:rPr lang="en-US" sz="3000" dirty="0">
                <a:solidFill>
                  <a:schemeClr val="accent6"/>
                </a:solidFill>
              </a:rPr>
              <a:t>More information about APRs is on our website at: https://www.hcd.ca.gov/planning-and-community-development/annual-progress-reports</a:t>
            </a:r>
            <a:endParaRPr lang="en-US" dirty="0">
              <a:solidFill>
                <a:schemeClr val="accent6"/>
              </a:solidFill>
            </a:endParaRPr>
          </a:p>
        </p:txBody>
      </p:sp>
      <p:sp>
        <p:nvSpPr>
          <p:cNvPr id="4" name="Slide Number Placeholder 3"/>
          <p:cNvSpPr>
            <a:spLocks noGrp="1"/>
          </p:cNvSpPr>
          <p:nvPr>
            <p:ph type="sldNum" sz="quarter" idx="4"/>
          </p:nvPr>
        </p:nvSpPr>
        <p:spPr/>
        <p:txBody>
          <a:bodyPr/>
          <a:lstStyle/>
          <a:p>
            <a:fld id="{0D210E03-A460-4855-BF10-12190F1E3D71}" type="slidenum">
              <a:rPr lang="en-US" smtClean="0"/>
              <a:t>24</a:t>
            </a:fld>
            <a:endParaRPr lang="en-US"/>
          </a:p>
        </p:txBody>
      </p:sp>
    </p:spTree>
    <p:extLst>
      <p:ext uri="{BB962C8B-B14F-4D97-AF65-F5344CB8AC3E}">
        <p14:creationId xmlns:p14="http://schemas.microsoft.com/office/powerpoint/2010/main" val="4223645684"/>
      </p:ext>
    </p:extLst>
  </p:cSld>
  <p:clrMapOvr>
    <a:masterClrMapping/>
  </p:clrMapOvr>
  <mc:AlternateContent xmlns:mc="http://schemas.openxmlformats.org/markup-compatibility/2006" xmlns:p14="http://schemas.microsoft.com/office/powerpoint/2010/main">
    <mc:Choice Requires="p14">
      <p:transition spd="slow" p14:dur="2000" advTm="45666"/>
    </mc:Choice>
    <mc:Fallback xmlns="">
      <p:transition spd="slow" advTm="4566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994" y="1428592"/>
            <a:ext cx="7970696" cy="800100"/>
          </a:xfrm>
        </p:spPr>
        <p:txBody>
          <a:bodyPr>
            <a:normAutofit/>
          </a:bodyPr>
          <a:lstStyle/>
          <a:p>
            <a:pPr algn="ctr"/>
            <a:r>
              <a:rPr lang="en-US" sz="2400" b="1"/>
              <a:t>Sign up for HCD announcements at </a:t>
            </a:r>
            <a:r>
              <a:rPr lang="en-US" sz="2400" b="1">
                <a:hlinkClick r:id="rId3"/>
              </a:rPr>
              <a:t>www.hcd.ca.gov/contact-us/email-signup </a:t>
            </a:r>
            <a:endParaRPr lang="en-US" sz="2400" b="1"/>
          </a:p>
        </p:txBody>
      </p:sp>
      <p:sp>
        <p:nvSpPr>
          <p:cNvPr id="5" name="Title 5"/>
          <p:cNvSpPr txBox="1">
            <a:spLocks/>
          </p:cNvSpPr>
          <p:nvPr/>
        </p:nvSpPr>
        <p:spPr>
          <a:xfrm>
            <a:off x="1524000" y="457200"/>
            <a:ext cx="6781800" cy="1066800"/>
          </a:xfrm>
          <a:prstGeom prst="rect">
            <a:avLst/>
          </a:prstGeom>
        </p:spPr>
        <p:txBody>
          <a:bodyPr vert="horz" lIns="0" tIns="0" rIns="0" bIns="0" rtlCol="0" anchor="ctr">
            <a:normAutofit/>
          </a:bodyPr>
          <a:lstStyle>
            <a:lvl1pPr algn="l" defTabSz="685800" rtl="0" eaLnBrk="1" latinLnBrk="0" hangingPunct="1">
              <a:spcBef>
                <a:spcPct val="0"/>
              </a:spcBef>
              <a:buNone/>
              <a:defRPr sz="2700" b="0" kern="1200">
                <a:solidFill>
                  <a:srgbClr val="F69B11"/>
                </a:solidFill>
                <a:latin typeface="Avenir LT Std 65 Medium" pitchFamily="34" charset="0"/>
                <a:ea typeface="+mj-ea"/>
                <a:cs typeface="+mj-cs"/>
              </a:defRPr>
            </a:lvl1pPr>
          </a:lstStyle>
          <a:p>
            <a:r>
              <a:rPr lang="en-US" sz="3600" b="1">
                <a:solidFill>
                  <a:schemeClr val="accent6"/>
                </a:solidFill>
              </a:rPr>
              <a:t>Stay in the Know</a:t>
            </a:r>
          </a:p>
        </p:txBody>
      </p:sp>
      <p:pic>
        <p:nvPicPr>
          <p:cNvPr id="4" name="Picture 3" descr="Graphical user interface, text, application&#10;&#10;Description automatically generated">
            <a:extLst>
              <a:ext uri="{FF2B5EF4-FFF2-40B4-BE49-F238E27FC236}">
                <a16:creationId xmlns:a16="http://schemas.microsoft.com/office/drawing/2014/main" id="{5678ACB6-6803-4FD2-946B-123D331016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994" y="2574757"/>
            <a:ext cx="7876942" cy="3230698"/>
          </a:xfrm>
          <a:prstGeom prst="rect">
            <a:avLst/>
          </a:prstGeom>
        </p:spPr>
      </p:pic>
      <p:sp>
        <p:nvSpPr>
          <p:cNvPr id="6" name="Oval 5">
            <a:extLst>
              <a:ext uri="{FF2B5EF4-FFF2-40B4-BE49-F238E27FC236}">
                <a16:creationId xmlns:a16="http://schemas.microsoft.com/office/drawing/2014/main" id="{D1903EC2-2953-4A25-B4AB-ACB2ED379DD9}"/>
              </a:ext>
            </a:extLst>
          </p:cNvPr>
          <p:cNvSpPr/>
          <p:nvPr/>
        </p:nvSpPr>
        <p:spPr>
          <a:xfrm>
            <a:off x="6713621" y="3332747"/>
            <a:ext cx="1287379" cy="52939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B726EA58-1192-40BE-8FE4-5BAB06A4C8FD}"/>
              </a:ext>
            </a:extLst>
          </p:cNvPr>
          <p:cNvSpPr/>
          <p:nvPr/>
        </p:nvSpPr>
        <p:spPr>
          <a:xfrm rot="1923765">
            <a:off x="5831690" y="2987958"/>
            <a:ext cx="854242" cy="344640"/>
          </a:xfrm>
          <a:prstGeom prst="rightArrow">
            <a:avLst>
              <a:gd name="adj1" fmla="val 50000"/>
              <a:gd name="adj2" fmla="val 6554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9893219"/>
      </p:ext>
    </p:extLst>
  </p:cSld>
  <p:clrMapOvr>
    <a:masterClrMapping/>
  </p:clrMapOvr>
  <mc:AlternateContent xmlns:mc="http://schemas.openxmlformats.org/markup-compatibility/2006" xmlns:p14="http://schemas.microsoft.com/office/powerpoint/2010/main">
    <mc:Choice Requires="p14">
      <p:transition spd="slow" p14:dur="2000" advTm="14450"/>
    </mc:Choice>
    <mc:Fallback xmlns="">
      <p:transition spd="slow" advTm="1445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6E57A-D86C-4BFF-9A63-E0776A2DEF11}"/>
              </a:ext>
            </a:extLst>
          </p:cNvPr>
          <p:cNvSpPr>
            <a:spLocks noGrp="1"/>
          </p:cNvSpPr>
          <p:nvPr>
            <p:ph type="title"/>
          </p:nvPr>
        </p:nvSpPr>
        <p:spPr/>
        <p:txBody>
          <a:bodyPr>
            <a:normAutofit/>
          </a:bodyPr>
          <a:lstStyle/>
          <a:p>
            <a:r>
              <a:rPr lang="en-US" b="1" dirty="0"/>
              <a:t>New reporting requirements</a:t>
            </a:r>
          </a:p>
        </p:txBody>
      </p:sp>
      <p:sp>
        <p:nvSpPr>
          <p:cNvPr id="3" name="Content Placeholder 2">
            <a:extLst>
              <a:ext uri="{FF2B5EF4-FFF2-40B4-BE49-F238E27FC236}">
                <a16:creationId xmlns:a16="http://schemas.microsoft.com/office/drawing/2014/main" id="{27B4B7AB-8E21-4051-9DA8-B63E6EBFDD2F}"/>
              </a:ext>
            </a:extLst>
          </p:cNvPr>
          <p:cNvSpPr>
            <a:spLocks noGrp="1"/>
          </p:cNvSpPr>
          <p:nvPr>
            <p:ph idx="1"/>
          </p:nvPr>
        </p:nvSpPr>
        <p:spPr/>
        <p:txBody>
          <a:bodyPr>
            <a:normAutofit lnSpcReduction="10000"/>
          </a:bodyPr>
          <a:lstStyle/>
          <a:p>
            <a:r>
              <a:rPr lang="en-US" dirty="0"/>
              <a:t>Reporting on progress in meeting extremely low-income housing need now included in Table B</a:t>
            </a:r>
          </a:p>
          <a:p>
            <a:r>
              <a:rPr lang="en-US" dirty="0"/>
              <a:t>Reporting of certain units converted to moderate income for RHNA credit on Table F2</a:t>
            </a:r>
          </a:p>
          <a:p>
            <a:r>
              <a:rPr lang="en-US" dirty="0"/>
              <a:t>Reporting on SB9 projects in Table I</a:t>
            </a:r>
          </a:p>
          <a:p>
            <a:r>
              <a:rPr lang="en-US" dirty="0"/>
              <a:t>Reporting of student housing that received a density bonus on Table J</a:t>
            </a:r>
          </a:p>
        </p:txBody>
      </p:sp>
      <p:sp>
        <p:nvSpPr>
          <p:cNvPr id="4" name="Slide Number Placeholder 3">
            <a:extLst>
              <a:ext uri="{FF2B5EF4-FFF2-40B4-BE49-F238E27FC236}">
                <a16:creationId xmlns:a16="http://schemas.microsoft.com/office/drawing/2014/main" id="{6B3886F6-0A65-484D-812D-28C85C21905B}"/>
              </a:ext>
            </a:extLst>
          </p:cNvPr>
          <p:cNvSpPr>
            <a:spLocks noGrp="1"/>
          </p:cNvSpPr>
          <p:nvPr>
            <p:ph type="sldNum" sz="quarter" idx="4"/>
          </p:nvPr>
        </p:nvSpPr>
        <p:spPr/>
        <p:txBody>
          <a:bodyPr/>
          <a:lstStyle/>
          <a:p>
            <a:fld id="{0D210E03-A460-4855-BF10-12190F1E3D71}" type="slidenum">
              <a:rPr lang="en-US" smtClean="0"/>
              <a:t>3</a:t>
            </a:fld>
            <a:endParaRPr lang="en-US"/>
          </a:p>
        </p:txBody>
      </p:sp>
    </p:spTree>
    <p:extLst>
      <p:ext uri="{BB962C8B-B14F-4D97-AF65-F5344CB8AC3E}">
        <p14:creationId xmlns:p14="http://schemas.microsoft.com/office/powerpoint/2010/main" val="2964846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01064" y="483477"/>
            <a:ext cx="6033394" cy="1066800"/>
          </a:xfrm>
        </p:spPr>
        <p:txBody>
          <a:bodyPr>
            <a:normAutofit/>
          </a:bodyPr>
          <a:lstStyle/>
          <a:p>
            <a:pPr algn="ctr"/>
            <a:r>
              <a:rPr lang="en-US" dirty="0">
                <a:latin typeface="Avenir LT Std 65 Medium"/>
              </a:rPr>
              <a:t>Overview and Legal Context</a:t>
            </a:r>
            <a:endParaRPr lang="en-US" dirty="0"/>
          </a:p>
        </p:txBody>
      </p:sp>
      <p:sp>
        <p:nvSpPr>
          <p:cNvPr id="8" name="Rectangle 7"/>
          <p:cNvSpPr/>
          <p:nvPr/>
        </p:nvSpPr>
        <p:spPr>
          <a:xfrm>
            <a:off x="396431" y="1550277"/>
            <a:ext cx="8351135" cy="4542782"/>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US">
                <a:solidFill>
                  <a:schemeClr val="accent6">
                    <a:lumMod val="50000"/>
                  </a:schemeClr>
                </a:solidFill>
              </a:rPr>
              <a:t>Government Code Section 65400 requires each jurisdiction to prepare an annual progress report (APR) on its status and progress in implementing its housing element </a:t>
            </a:r>
            <a:endParaRPr lang="en-US">
              <a:solidFill>
                <a:schemeClr val="accent6">
                  <a:lumMod val="50000"/>
                </a:schemeClr>
              </a:solidFill>
              <a:cs typeface="Arial"/>
            </a:endParaRPr>
          </a:p>
          <a:p>
            <a:r>
              <a:rPr lang="en-US">
                <a:solidFill>
                  <a:schemeClr val="accent6">
                    <a:lumMod val="50000"/>
                  </a:schemeClr>
                </a:solidFill>
              </a:rPr>
              <a:t>  </a:t>
            </a:r>
            <a:endParaRPr lang="en-US">
              <a:solidFill>
                <a:schemeClr val="accent6">
                  <a:lumMod val="50000"/>
                </a:schemeClr>
              </a:solidFill>
              <a:cs typeface="Arial"/>
            </a:endParaRPr>
          </a:p>
          <a:p>
            <a:pPr marL="285750" indent="-285750">
              <a:buFont typeface="Arial" panose="020B0604020202020204" pitchFamily="34" charset="0"/>
              <a:buChar char="•"/>
            </a:pPr>
            <a:r>
              <a:rPr lang="en-US">
                <a:solidFill>
                  <a:schemeClr val="accent6">
                    <a:lumMod val="50000"/>
                  </a:schemeClr>
                </a:solidFill>
              </a:rPr>
              <a:t>The form remains largely the same as last year. However, there are several new reporting requirements. Importantly, the APR now requires reporting on all units constructed and lot splits approved pursuant to Chapter 162, Statues of 2021 (SB9). There are also new requirements to report on student density bonus developments and units converted to moderate income.</a:t>
            </a:r>
            <a:endParaRPr lang="en-US">
              <a:solidFill>
                <a:schemeClr val="accent6">
                  <a:lumMod val="50000"/>
                </a:schemeClr>
              </a:solidFill>
              <a:cs typeface="Arial"/>
            </a:endParaRPr>
          </a:p>
          <a:p>
            <a:pPr marL="285750" lvl="0" indent="-285750">
              <a:buFont typeface="Arial" panose="020B0604020202020204" pitchFamily="34" charset="0"/>
              <a:buChar char="•"/>
            </a:pPr>
            <a:endParaRPr lang="en-US">
              <a:solidFill>
                <a:schemeClr val="accent6">
                  <a:lumMod val="50000"/>
                </a:schemeClr>
              </a:solidFill>
              <a:cs typeface="Arial"/>
            </a:endParaRPr>
          </a:p>
          <a:p>
            <a:pPr marL="285750" indent="-285750">
              <a:buFont typeface="Arial" panose="020B0604020202020204" pitchFamily="34" charset="0"/>
              <a:buChar char="•"/>
            </a:pPr>
            <a:r>
              <a:rPr lang="en-US">
                <a:solidFill>
                  <a:schemeClr val="accent6">
                    <a:lumMod val="50000"/>
                  </a:schemeClr>
                </a:solidFill>
              </a:rPr>
              <a:t>For HCD: complete APR forms can be uploaded directly into our database or emailed to apr@hcd.ca.gov</a:t>
            </a:r>
          </a:p>
          <a:p>
            <a:pPr marL="285750" indent="-285750">
              <a:buFont typeface="Arial" panose="020B0604020202020204" pitchFamily="34" charset="0"/>
              <a:buChar char="•"/>
            </a:pPr>
            <a:r>
              <a:rPr lang="en-US">
                <a:solidFill>
                  <a:schemeClr val="accent6">
                    <a:lumMod val="50000"/>
                  </a:schemeClr>
                </a:solidFill>
                <a:cs typeface="Arial"/>
              </a:rPr>
              <a:t>For OPR: complete APR forms must be emailed to opr.apr@opr.ca.gov</a:t>
            </a:r>
          </a:p>
          <a:p>
            <a:endParaRPr lang="en-US">
              <a:solidFill>
                <a:schemeClr val="accent6">
                  <a:lumMod val="50000"/>
                </a:schemeClr>
              </a:solidFill>
              <a:cs typeface="Arial"/>
            </a:endParaRPr>
          </a:p>
          <a:p>
            <a:pPr marL="285750" lvl="0" indent="-285750">
              <a:buFont typeface="Arial" panose="020B0604020202020204" pitchFamily="34" charset="0"/>
              <a:buChar char="•"/>
            </a:pPr>
            <a:r>
              <a:rPr lang="en-US">
                <a:solidFill>
                  <a:schemeClr val="accent6">
                    <a:lumMod val="50000"/>
                  </a:schemeClr>
                </a:solidFill>
              </a:rPr>
              <a:t>The 2022 APR is due April 1, 2023.</a:t>
            </a:r>
            <a:endParaRPr lang="en-US">
              <a:solidFill>
                <a:schemeClr val="accent6">
                  <a:lumMod val="50000"/>
                </a:schemeClr>
              </a:solidFill>
              <a:cs typeface="Arial"/>
            </a:endParaRPr>
          </a:p>
          <a:p>
            <a:pPr fontAlgn="ctr">
              <a:lnSpc>
                <a:spcPct val="120000"/>
              </a:lnSpc>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8251559"/>
      </p:ext>
    </p:extLst>
  </p:cSld>
  <p:clrMapOvr>
    <a:masterClrMapping/>
  </p:clrMapOvr>
  <mc:AlternateContent xmlns:mc="http://schemas.openxmlformats.org/markup-compatibility/2006" xmlns:p14="http://schemas.microsoft.com/office/powerpoint/2010/main">
    <mc:Choice Requires="p14">
      <p:transition spd="slow" p14:dur="2000" advTm="96969"/>
    </mc:Choice>
    <mc:Fallback xmlns="">
      <p:transition spd="slow" advTm="9696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788" y="349623"/>
            <a:ext cx="6781800" cy="1066800"/>
          </a:xfrm>
        </p:spPr>
        <p:txBody>
          <a:bodyPr/>
          <a:lstStyle/>
          <a:p>
            <a:pPr algn="ctr"/>
            <a:r>
              <a:rPr lang="en-US" b="1"/>
              <a:t>APR Benefits</a:t>
            </a:r>
          </a:p>
        </p:txBody>
      </p:sp>
      <p:sp>
        <p:nvSpPr>
          <p:cNvPr id="3" name="Content Placeholder 2"/>
          <p:cNvSpPr>
            <a:spLocks noGrp="1"/>
          </p:cNvSpPr>
          <p:nvPr>
            <p:ph idx="1"/>
          </p:nvPr>
        </p:nvSpPr>
        <p:spPr>
          <a:xfrm>
            <a:off x="589344" y="1737938"/>
            <a:ext cx="8097456" cy="4832350"/>
          </a:xfrm>
        </p:spPr>
        <p:txBody>
          <a:bodyPr>
            <a:normAutofit/>
          </a:bodyPr>
          <a:lstStyle/>
          <a:p>
            <a:r>
              <a:rPr lang="en-US" sz="2600">
                <a:solidFill>
                  <a:schemeClr val="accent6"/>
                </a:solidFill>
              </a:rPr>
              <a:t>Several funding programs require up-to-date submission of APRs, including Caltrans Sustainable Communities Grant and PLHA funds</a:t>
            </a:r>
          </a:p>
          <a:p>
            <a:endParaRPr lang="en-US" sz="1000">
              <a:solidFill>
                <a:schemeClr val="accent6"/>
              </a:solidFill>
            </a:endParaRPr>
          </a:p>
          <a:p>
            <a:r>
              <a:rPr lang="en-US" sz="2600">
                <a:solidFill>
                  <a:schemeClr val="accent6"/>
                </a:solidFill>
              </a:rPr>
              <a:t>APRs are a vehicle for reporting housing element implementation and progress in meeting Regional Housing Need Allocation (RHNA) to the public and decision makers.</a:t>
            </a:r>
          </a:p>
          <a:p>
            <a:endParaRPr lang="en-US" sz="1000">
              <a:solidFill>
                <a:schemeClr val="accent6"/>
              </a:solidFill>
            </a:endParaRPr>
          </a:p>
          <a:p>
            <a:r>
              <a:rPr lang="en-US" sz="2600">
                <a:solidFill>
                  <a:schemeClr val="accent6"/>
                </a:solidFill>
              </a:rPr>
              <a:t>Data from APRs is used to make HCD’s SB35 determination</a:t>
            </a:r>
          </a:p>
        </p:txBody>
      </p:sp>
      <p:sp>
        <p:nvSpPr>
          <p:cNvPr id="4" name="Slide Number Placeholder 3"/>
          <p:cNvSpPr>
            <a:spLocks noGrp="1"/>
          </p:cNvSpPr>
          <p:nvPr>
            <p:ph type="sldNum" sz="quarter" idx="4"/>
          </p:nvPr>
        </p:nvSpPr>
        <p:spPr/>
        <p:txBody>
          <a:bodyPr/>
          <a:lstStyle/>
          <a:p>
            <a:fld id="{0D210E03-A460-4855-BF10-12190F1E3D71}" type="slidenum">
              <a:rPr lang="en-US" smtClean="0"/>
              <a:t>5</a:t>
            </a:fld>
            <a:endParaRPr lang="en-US"/>
          </a:p>
        </p:txBody>
      </p:sp>
    </p:spTree>
    <p:extLst>
      <p:ext uri="{BB962C8B-B14F-4D97-AF65-F5344CB8AC3E}">
        <p14:creationId xmlns:p14="http://schemas.microsoft.com/office/powerpoint/2010/main" val="290645666"/>
      </p:ext>
    </p:extLst>
  </p:cSld>
  <p:clrMapOvr>
    <a:masterClrMapping/>
  </p:clrMapOvr>
  <mc:AlternateContent xmlns:mc="http://schemas.openxmlformats.org/markup-compatibility/2006" xmlns:p14="http://schemas.microsoft.com/office/powerpoint/2010/main">
    <mc:Choice Requires="p14">
      <p:transition spd="slow" p14:dur="2000" advTm="58182"/>
    </mc:Choice>
    <mc:Fallback xmlns="">
      <p:transition spd="slow" advTm="5818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182" y="355319"/>
            <a:ext cx="6781800" cy="1066800"/>
          </a:xfrm>
        </p:spPr>
        <p:txBody>
          <a:bodyPr>
            <a:normAutofit fontScale="90000"/>
          </a:bodyPr>
          <a:lstStyle/>
          <a:p>
            <a:r>
              <a:rPr lang="en-US" b="1" dirty="0">
                <a:latin typeface="Avenir LT Std 65 Medium"/>
              </a:rPr>
              <a:t>Previewing the Tables</a:t>
            </a:r>
            <a:br>
              <a:rPr lang="en-US" b="1" dirty="0">
                <a:latin typeface="Avenir LT Std 65 Medium"/>
              </a:rPr>
            </a:br>
            <a:r>
              <a:rPr lang="en-US" sz="1800" b="1" dirty="0">
                <a:solidFill>
                  <a:schemeClr val="accent6"/>
                </a:solidFill>
                <a:latin typeface="Calibri" panose="020F0502020204030204" pitchFamily="34" charset="0"/>
              </a:rPr>
              <a:t>All tables will report on activity that happens in the 2022 Calendar year</a:t>
            </a:r>
            <a:br>
              <a:rPr lang="en-US" sz="3600" b="1" dirty="0">
                <a:solidFill>
                  <a:schemeClr val="accent6"/>
                </a:solidFill>
                <a:latin typeface="Calibri" panose="020F0502020204030204" pitchFamily="34" charset="0"/>
              </a:rPr>
            </a:br>
            <a:endParaRPr lang="en-US" b="1" dirty="0">
              <a:latin typeface="Avenir LT Std 65 Medium"/>
            </a:endParaRPr>
          </a:p>
        </p:txBody>
      </p:sp>
      <p:sp>
        <p:nvSpPr>
          <p:cNvPr id="3" name="Content Placeholder 2"/>
          <p:cNvSpPr>
            <a:spLocks noGrp="1"/>
          </p:cNvSpPr>
          <p:nvPr>
            <p:ph idx="1"/>
          </p:nvPr>
        </p:nvSpPr>
        <p:spPr>
          <a:xfrm>
            <a:off x="902677" y="1128038"/>
            <a:ext cx="3962399" cy="5986011"/>
          </a:xfrm>
        </p:spPr>
        <p:txBody>
          <a:bodyPr>
            <a:normAutofit fontScale="25000" lnSpcReduction="20000"/>
          </a:bodyPr>
          <a:lstStyle/>
          <a:p>
            <a:pPr marL="0" indent="0">
              <a:lnSpc>
                <a:spcPct val="120000"/>
              </a:lnSpc>
              <a:buNone/>
            </a:pPr>
            <a:endParaRPr lang="en-US" sz="7200" dirty="0">
              <a:solidFill>
                <a:schemeClr val="accent6"/>
              </a:solidFill>
            </a:endParaRPr>
          </a:p>
          <a:p>
            <a:pPr>
              <a:lnSpc>
                <a:spcPct val="120000"/>
              </a:lnSpc>
            </a:pPr>
            <a:r>
              <a:rPr lang="en-US" sz="7200" dirty="0">
                <a:solidFill>
                  <a:schemeClr val="accent6"/>
                </a:solidFill>
              </a:rPr>
              <a:t>Table A - Housing Development Applications Submitted </a:t>
            </a:r>
          </a:p>
          <a:p>
            <a:pPr marL="0" indent="0">
              <a:lnSpc>
                <a:spcPct val="120000"/>
              </a:lnSpc>
              <a:buNone/>
            </a:pPr>
            <a:endParaRPr lang="en-US" sz="7200" dirty="0">
              <a:solidFill>
                <a:schemeClr val="accent6"/>
              </a:solidFill>
            </a:endParaRPr>
          </a:p>
          <a:p>
            <a:pPr>
              <a:lnSpc>
                <a:spcPct val="120000"/>
              </a:lnSpc>
            </a:pPr>
            <a:r>
              <a:rPr lang="en-US" sz="7200" dirty="0">
                <a:solidFill>
                  <a:schemeClr val="accent6"/>
                </a:solidFill>
              </a:rPr>
              <a:t>Table A2 - Annual Building Activity Report Summary - New Construction, Entitled, Permits and Completed Units</a:t>
            </a:r>
          </a:p>
          <a:p>
            <a:pPr>
              <a:lnSpc>
                <a:spcPct val="120000"/>
              </a:lnSpc>
            </a:pPr>
            <a:endParaRPr lang="en-US" sz="7200" dirty="0">
              <a:solidFill>
                <a:schemeClr val="accent6"/>
              </a:solidFill>
            </a:endParaRPr>
          </a:p>
          <a:p>
            <a:pPr>
              <a:lnSpc>
                <a:spcPct val="120000"/>
              </a:lnSpc>
            </a:pPr>
            <a:r>
              <a:rPr lang="en-US" sz="7200" dirty="0">
                <a:solidFill>
                  <a:schemeClr val="accent6"/>
                </a:solidFill>
              </a:rPr>
              <a:t>Table B - Regional Housing Needs Allocation Progress – Permitted Units Issued By Affordability</a:t>
            </a:r>
          </a:p>
          <a:p>
            <a:endParaRPr lang="en-US" sz="7200" dirty="0">
              <a:solidFill>
                <a:schemeClr val="accent6"/>
              </a:solidFill>
            </a:endParaRPr>
          </a:p>
          <a:p>
            <a:r>
              <a:rPr lang="en-US" sz="7200" dirty="0">
                <a:solidFill>
                  <a:schemeClr val="accent6"/>
                </a:solidFill>
              </a:rPr>
              <a:t>Table C – </a:t>
            </a:r>
            <a:r>
              <a:rPr lang="en-US" sz="7200" dirty="0">
                <a:solidFill>
                  <a:schemeClr val="accent6"/>
                </a:solidFill>
                <a:latin typeface="Avenir LT Std 65 Medium"/>
              </a:rPr>
              <a:t>Sites Identified or Rezoned to Accommodate Shortfall Housing Need</a:t>
            </a:r>
          </a:p>
          <a:p>
            <a:endParaRPr lang="en-US" sz="7200" dirty="0">
              <a:solidFill>
                <a:schemeClr val="accent6"/>
              </a:solidFill>
            </a:endParaRPr>
          </a:p>
          <a:p>
            <a:r>
              <a:rPr lang="en-US" sz="7200" dirty="0">
                <a:solidFill>
                  <a:schemeClr val="accent6"/>
                </a:solidFill>
              </a:rPr>
              <a:t>Table D - Program Implementation Status</a:t>
            </a:r>
          </a:p>
          <a:p>
            <a:endParaRPr lang="en-US" sz="7200" dirty="0">
              <a:solidFill>
                <a:schemeClr val="accent6"/>
              </a:solidFill>
              <a:latin typeface="Avenir LT Std 65 Medium"/>
            </a:endParaRPr>
          </a:p>
          <a:p>
            <a:r>
              <a:rPr lang="en-US" sz="7200" dirty="0">
                <a:solidFill>
                  <a:schemeClr val="accent6"/>
                </a:solidFill>
                <a:latin typeface="Avenir LT Std 65 Medium"/>
              </a:rPr>
              <a:t>Table E – Commercial Development Bonus</a:t>
            </a:r>
          </a:p>
          <a:p>
            <a:endParaRPr lang="en-US" sz="7200" dirty="0">
              <a:solidFill>
                <a:schemeClr val="accent6"/>
              </a:solidFill>
            </a:endParaRPr>
          </a:p>
        </p:txBody>
      </p:sp>
      <p:sp>
        <p:nvSpPr>
          <p:cNvPr id="4" name="Slide Number Placeholder 3"/>
          <p:cNvSpPr>
            <a:spLocks noGrp="1"/>
          </p:cNvSpPr>
          <p:nvPr>
            <p:ph type="sldNum" sz="quarter" idx="4"/>
          </p:nvPr>
        </p:nvSpPr>
        <p:spPr>
          <a:xfrm>
            <a:off x="8276490" y="6350487"/>
            <a:ext cx="550985" cy="365125"/>
          </a:xfrm>
        </p:spPr>
        <p:txBody>
          <a:bodyPr/>
          <a:lstStyle/>
          <a:p>
            <a:fld id="{0D210E03-A460-4855-BF10-12190F1E3D71}" type="slidenum">
              <a:rPr lang="en-US" smtClean="0"/>
              <a:t>6</a:t>
            </a:fld>
            <a:endParaRPr lang="en-US"/>
          </a:p>
        </p:txBody>
      </p:sp>
      <p:sp>
        <p:nvSpPr>
          <p:cNvPr id="5" name="Content Placeholder 2">
            <a:extLst>
              <a:ext uri="{FF2B5EF4-FFF2-40B4-BE49-F238E27FC236}">
                <a16:creationId xmlns:a16="http://schemas.microsoft.com/office/drawing/2014/main" id="{68D4EAD5-E457-4A6A-81AE-C81D4CAEF6BE}"/>
              </a:ext>
            </a:extLst>
          </p:cNvPr>
          <p:cNvSpPr txBox="1">
            <a:spLocks/>
          </p:cNvSpPr>
          <p:nvPr/>
        </p:nvSpPr>
        <p:spPr>
          <a:xfrm>
            <a:off x="4997474" y="1213670"/>
            <a:ext cx="3962399" cy="5644330"/>
          </a:xfrm>
          <a:prstGeom prst="rect">
            <a:avLst/>
          </a:prstGeom>
        </p:spPr>
        <p:txBody>
          <a:bodyPr vert="horz" lIns="0" tIns="0" rIns="0" bIns="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venir LT Std 65 Medium"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venir LT Std 65 Medium"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venir LT Std 65 Medium"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venir LT Std 65 Medium"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venir LT Std 65 Medium"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7200" dirty="0">
              <a:solidFill>
                <a:schemeClr val="accent6"/>
              </a:solidFill>
              <a:latin typeface="Avenir LT Std 65 Medium"/>
            </a:endParaRPr>
          </a:p>
          <a:p>
            <a:r>
              <a:rPr lang="en-US" sz="7200" dirty="0">
                <a:solidFill>
                  <a:schemeClr val="accent6"/>
                </a:solidFill>
                <a:latin typeface="Avenir LT Std 65 Medium"/>
              </a:rPr>
              <a:t>Table F – </a:t>
            </a:r>
            <a:r>
              <a:rPr lang="en-US" sz="7200" dirty="0">
                <a:solidFill>
                  <a:schemeClr val="accent6"/>
                </a:solidFill>
              </a:rPr>
              <a:t>Units Rehabilitated, Preserved and Acquired for Alternative Adequate Sites</a:t>
            </a:r>
            <a:endParaRPr lang="en-US" sz="7200" dirty="0">
              <a:solidFill>
                <a:schemeClr val="accent6"/>
              </a:solidFill>
              <a:latin typeface="Calibri" panose="020F0502020204030204" pitchFamily="34" charset="0"/>
            </a:endParaRPr>
          </a:p>
          <a:p>
            <a:endParaRPr lang="en-US" sz="7200" dirty="0">
              <a:solidFill>
                <a:schemeClr val="accent6"/>
              </a:solidFill>
              <a:latin typeface="Avenir LT Std 65 Medium"/>
            </a:endParaRPr>
          </a:p>
          <a:p>
            <a:r>
              <a:rPr lang="en-US" sz="7200" dirty="0">
                <a:solidFill>
                  <a:schemeClr val="accent6"/>
                </a:solidFill>
                <a:latin typeface="Avenir LT Std 65 Medium"/>
              </a:rPr>
              <a:t>Table F2 – Units Converted to Moderate Income</a:t>
            </a:r>
          </a:p>
          <a:p>
            <a:pPr marL="0" indent="0">
              <a:buNone/>
            </a:pPr>
            <a:endParaRPr lang="en-US" sz="7200" dirty="0">
              <a:solidFill>
                <a:schemeClr val="accent6"/>
              </a:solidFill>
              <a:latin typeface="Avenir LT Std 65 Medium"/>
            </a:endParaRPr>
          </a:p>
          <a:p>
            <a:r>
              <a:rPr lang="en-US" sz="7200" dirty="0">
                <a:solidFill>
                  <a:schemeClr val="accent6"/>
                </a:solidFill>
                <a:latin typeface="Avenir LT Std 65 Medium"/>
              </a:rPr>
              <a:t>Table G – Locally Owned Sites</a:t>
            </a:r>
          </a:p>
          <a:p>
            <a:pPr marL="0" indent="0">
              <a:buFont typeface="Arial" panose="020B0604020202020204" pitchFamily="34" charset="0"/>
              <a:buNone/>
            </a:pPr>
            <a:endParaRPr lang="en-US" sz="7200" dirty="0">
              <a:solidFill>
                <a:schemeClr val="accent6"/>
              </a:solidFill>
              <a:latin typeface="Avenir LT Std 65 Medium"/>
            </a:endParaRPr>
          </a:p>
          <a:p>
            <a:r>
              <a:rPr lang="en-US" sz="7200" dirty="0">
                <a:solidFill>
                  <a:schemeClr val="accent6"/>
                </a:solidFill>
                <a:latin typeface="Avenir LT Std 65 Medium"/>
              </a:rPr>
              <a:t>Table H – Locally Owned Surplus Land Inventory</a:t>
            </a:r>
          </a:p>
          <a:p>
            <a:endParaRPr lang="en-US" sz="7200" dirty="0">
              <a:solidFill>
                <a:schemeClr val="accent6"/>
              </a:solidFill>
              <a:latin typeface="Avenir LT Std 65 Medium"/>
            </a:endParaRPr>
          </a:p>
          <a:p>
            <a:r>
              <a:rPr lang="en-US" sz="7200" dirty="0">
                <a:solidFill>
                  <a:schemeClr val="accent6"/>
                </a:solidFill>
                <a:latin typeface="Avenir LT Std 65 Medium"/>
              </a:rPr>
              <a:t>Table I – SB9 units and lot splits</a:t>
            </a:r>
          </a:p>
          <a:p>
            <a:endParaRPr lang="en-US" sz="7200" dirty="0">
              <a:solidFill>
                <a:schemeClr val="accent6"/>
              </a:solidFill>
              <a:latin typeface="Avenir LT Std 65 Medium"/>
            </a:endParaRPr>
          </a:p>
          <a:p>
            <a:r>
              <a:rPr lang="en-US" sz="7200" dirty="0">
                <a:solidFill>
                  <a:schemeClr val="accent6"/>
                </a:solidFill>
                <a:latin typeface="Avenir LT Std 65 Medium"/>
              </a:rPr>
              <a:t>Table J – Units Converted to Moderate Income</a:t>
            </a:r>
          </a:p>
          <a:p>
            <a:endParaRPr lang="en-US" sz="7200" dirty="0">
              <a:solidFill>
                <a:schemeClr val="accent6"/>
              </a:solidFill>
              <a:latin typeface="Calibri" panose="020F0502020204030204" pitchFamily="34" charset="0"/>
            </a:endParaRPr>
          </a:p>
          <a:p>
            <a:endParaRPr lang="en-US" dirty="0"/>
          </a:p>
        </p:txBody>
      </p:sp>
    </p:spTree>
    <p:extLst>
      <p:ext uri="{BB962C8B-B14F-4D97-AF65-F5344CB8AC3E}">
        <p14:creationId xmlns:p14="http://schemas.microsoft.com/office/powerpoint/2010/main" val="280977774"/>
      </p:ext>
    </p:extLst>
  </p:cSld>
  <p:clrMapOvr>
    <a:masterClrMapping/>
  </p:clrMapOvr>
  <mc:AlternateContent xmlns:mc="http://schemas.openxmlformats.org/markup-compatibility/2006" xmlns:p14="http://schemas.microsoft.com/office/powerpoint/2010/main">
    <mc:Choice Requires="p14">
      <p:transition spd="slow" p14:dur="2000" advTm="70761"/>
    </mc:Choice>
    <mc:Fallback xmlns="">
      <p:transition spd="slow" advTm="7076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20EB-ACC4-4502-BE5A-260F61560D44}"/>
              </a:ext>
            </a:extLst>
          </p:cNvPr>
          <p:cNvSpPr>
            <a:spLocks noGrp="1"/>
          </p:cNvSpPr>
          <p:nvPr>
            <p:ph type="title"/>
          </p:nvPr>
        </p:nvSpPr>
        <p:spPr/>
        <p:txBody>
          <a:bodyPr/>
          <a:lstStyle/>
          <a:p>
            <a:r>
              <a:rPr lang="en-US" b="1" dirty="0"/>
              <a:t>Start Here Tab</a:t>
            </a:r>
          </a:p>
        </p:txBody>
      </p:sp>
      <p:sp>
        <p:nvSpPr>
          <p:cNvPr id="4" name="Slide Number Placeholder 3">
            <a:extLst>
              <a:ext uri="{FF2B5EF4-FFF2-40B4-BE49-F238E27FC236}">
                <a16:creationId xmlns:a16="http://schemas.microsoft.com/office/drawing/2014/main" id="{33CCFC6C-6E70-4094-9B3C-E4506BB0B158}"/>
              </a:ext>
            </a:extLst>
          </p:cNvPr>
          <p:cNvSpPr>
            <a:spLocks noGrp="1"/>
          </p:cNvSpPr>
          <p:nvPr>
            <p:ph type="sldNum" sz="quarter" idx="4"/>
          </p:nvPr>
        </p:nvSpPr>
        <p:spPr/>
        <p:txBody>
          <a:bodyPr/>
          <a:lstStyle/>
          <a:p>
            <a:fld id="{0D210E03-A460-4855-BF10-12190F1E3D71}" type="slidenum">
              <a:rPr lang="en-US" smtClean="0"/>
              <a:t>7</a:t>
            </a:fld>
            <a:endParaRPr lang="en-US"/>
          </a:p>
        </p:txBody>
      </p:sp>
      <p:sp>
        <p:nvSpPr>
          <p:cNvPr id="6" name="TextBox 5">
            <a:extLst>
              <a:ext uri="{FF2B5EF4-FFF2-40B4-BE49-F238E27FC236}">
                <a16:creationId xmlns:a16="http://schemas.microsoft.com/office/drawing/2014/main" id="{72D9E008-52C2-496E-880A-5B768171375C}"/>
              </a:ext>
            </a:extLst>
          </p:cNvPr>
          <p:cNvSpPr txBox="1"/>
          <p:nvPr/>
        </p:nvSpPr>
        <p:spPr>
          <a:xfrm>
            <a:off x="1514753" y="1337747"/>
            <a:ext cx="3057247" cy="369332"/>
          </a:xfrm>
          <a:prstGeom prst="rect">
            <a:avLst/>
          </a:prstGeom>
          <a:noFill/>
        </p:spPr>
        <p:txBody>
          <a:bodyPr wrap="none" rtlCol="0">
            <a:spAutoFit/>
          </a:bodyPr>
          <a:lstStyle/>
          <a:p>
            <a:r>
              <a:rPr lang="en-US"/>
              <a:t>Please fill out all information</a:t>
            </a:r>
          </a:p>
        </p:txBody>
      </p:sp>
      <p:sp>
        <p:nvSpPr>
          <p:cNvPr id="3" name="TextBox 2">
            <a:extLst>
              <a:ext uri="{FF2B5EF4-FFF2-40B4-BE49-F238E27FC236}">
                <a16:creationId xmlns:a16="http://schemas.microsoft.com/office/drawing/2014/main" id="{67242DC0-9E62-4D94-B94A-DC633938F926}"/>
              </a:ext>
            </a:extLst>
          </p:cNvPr>
          <p:cNvSpPr txBox="1"/>
          <p:nvPr/>
        </p:nvSpPr>
        <p:spPr>
          <a:xfrm>
            <a:off x="2473570" y="6171684"/>
            <a:ext cx="4134465" cy="369332"/>
          </a:xfrm>
          <a:prstGeom prst="rect">
            <a:avLst/>
          </a:prstGeom>
          <a:noFill/>
        </p:spPr>
        <p:txBody>
          <a:bodyPr wrap="none" rtlCol="0">
            <a:spAutoFit/>
          </a:bodyPr>
          <a:lstStyle/>
          <a:p>
            <a:r>
              <a:rPr lang="en-US"/>
              <a:t>Cells highlighted in yellow are required</a:t>
            </a:r>
          </a:p>
        </p:txBody>
      </p:sp>
      <p:pic>
        <p:nvPicPr>
          <p:cNvPr id="7" name="Picture 6">
            <a:extLst>
              <a:ext uri="{FF2B5EF4-FFF2-40B4-BE49-F238E27FC236}">
                <a16:creationId xmlns:a16="http://schemas.microsoft.com/office/drawing/2014/main" id="{B4479254-6789-4D54-AC82-88323A5AEEC0}"/>
              </a:ext>
            </a:extLst>
          </p:cNvPr>
          <p:cNvPicPr>
            <a:picLocks noChangeAspect="1"/>
          </p:cNvPicPr>
          <p:nvPr/>
        </p:nvPicPr>
        <p:blipFill>
          <a:blip r:embed="rId3"/>
          <a:stretch>
            <a:fillRect/>
          </a:stretch>
        </p:blipFill>
        <p:spPr>
          <a:xfrm>
            <a:off x="1150595" y="1735624"/>
            <a:ext cx="7035036" cy="4039770"/>
          </a:xfrm>
          <a:prstGeom prst="rect">
            <a:avLst/>
          </a:prstGeom>
        </p:spPr>
      </p:pic>
    </p:spTree>
    <p:extLst>
      <p:ext uri="{BB962C8B-B14F-4D97-AF65-F5344CB8AC3E}">
        <p14:creationId xmlns:p14="http://schemas.microsoft.com/office/powerpoint/2010/main" val="3597037684"/>
      </p:ext>
    </p:extLst>
  </p:cSld>
  <p:clrMapOvr>
    <a:masterClrMapping/>
  </p:clrMapOvr>
  <mc:AlternateContent xmlns:mc="http://schemas.openxmlformats.org/markup-compatibility/2006" xmlns:p14="http://schemas.microsoft.com/office/powerpoint/2010/main">
    <mc:Choice Requires="p14">
      <p:transition spd="slow" p14:dur="2000" advTm="46917"/>
    </mc:Choice>
    <mc:Fallback xmlns="">
      <p:transition spd="slow" advTm="4691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5A0-66F5-4B14-A241-8D0B29157A24}"/>
              </a:ext>
            </a:extLst>
          </p:cNvPr>
          <p:cNvSpPr>
            <a:spLocks noGrp="1"/>
          </p:cNvSpPr>
          <p:nvPr>
            <p:ph type="title"/>
          </p:nvPr>
        </p:nvSpPr>
        <p:spPr/>
        <p:txBody>
          <a:bodyPr/>
          <a:lstStyle/>
          <a:p>
            <a:r>
              <a:rPr lang="en-US" b="1" dirty="0"/>
              <a:t>Start Here Tab - Importer</a:t>
            </a:r>
          </a:p>
        </p:txBody>
      </p:sp>
      <p:sp>
        <p:nvSpPr>
          <p:cNvPr id="4" name="Slide Number Placeholder 3">
            <a:extLst>
              <a:ext uri="{FF2B5EF4-FFF2-40B4-BE49-F238E27FC236}">
                <a16:creationId xmlns:a16="http://schemas.microsoft.com/office/drawing/2014/main" id="{2E44E82C-7089-4D7F-B614-240B80532082}"/>
              </a:ext>
            </a:extLst>
          </p:cNvPr>
          <p:cNvSpPr>
            <a:spLocks noGrp="1"/>
          </p:cNvSpPr>
          <p:nvPr>
            <p:ph type="sldNum" sz="quarter" idx="4"/>
          </p:nvPr>
        </p:nvSpPr>
        <p:spPr/>
        <p:txBody>
          <a:bodyPr/>
          <a:lstStyle/>
          <a:p>
            <a:fld id="{0D210E03-A460-4855-BF10-12190F1E3D71}" type="slidenum">
              <a:rPr lang="en-US" smtClean="0"/>
              <a:t>8</a:t>
            </a:fld>
            <a:endParaRPr lang="en-US"/>
          </a:p>
        </p:txBody>
      </p:sp>
      <p:pic>
        <p:nvPicPr>
          <p:cNvPr id="9" name="Picture 8">
            <a:extLst>
              <a:ext uri="{FF2B5EF4-FFF2-40B4-BE49-F238E27FC236}">
                <a16:creationId xmlns:a16="http://schemas.microsoft.com/office/drawing/2014/main" id="{2523174D-0658-4A08-9C99-54BD6883B346}"/>
              </a:ext>
            </a:extLst>
          </p:cNvPr>
          <p:cNvPicPr>
            <a:picLocks noChangeAspect="1"/>
          </p:cNvPicPr>
          <p:nvPr/>
        </p:nvPicPr>
        <p:blipFill>
          <a:blip r:embed="rId3"/>
          <a:stretch>
            <a:fillRect/>
          </a:stretch>
        </p:blipFill>
        <p:spPr>
          <a:xfrm>
            <a:off x="144729" y="1752600"/>
            <a:ext cx="8810585" cy="3733800"/>
          </a:xfrm>
          <a:prstGeom prst="rect">
            <a:avLst/>
          </a:prstGeom>
        </p:spPr>
      </p:pic>
    </p:spTree>
    <p:extLst>
      <p:ext uri="{BB962C8B-B14F-4D97-AF65-F5344CB8AC3E}">
        <p14:creationId xmlns:p14="http://schemas.microsoft.com/office/powerpoint/2010/main" val="2029939203"/>
      </p:ext>
    </p:extLst>
  </p:cSld>
  <p:clrMapOvr>
    <a:masterClrMapping/>
  </p:clrMapOvr>
  <mc:AlternateContent xmlns:mc="http://schemas.openxmlformats.org/markup-compatibility/2006" xmlns:p14="http://schemas.microsoft.com/office/powerpoint/2010/main">
    <mc:Choice Requires="p14">
      <p:transition spd="slow" p14:dur="2000" advTm="59893"/>
    </mc:Choice>
    <mc:Fallback xmlns="">
      <p:transition spd="slow" advTm="5989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906" y="312394"/>
            <a:ext cx="6781800" cy="1066800"/>
          </a:xfrm>
        </p:spPr>
        <p:txBody>
          <a:bodyPr/>
          <a:lstStyle/>
          <a:p>
            <a:pPr algn="ctr"/>
            <a:r>
              <a:rPr lang="en-US" b="1"/>
              <a:t>Overview of Table A</a:t>
            </a:r>
          </a:p>
        </p:txBody>
      </p:sp>
      <p:sp>
        <p:nvSpPr>
          <p:cNvPr id="3" name="Content Placeholder 2"/>
          <p:cNvSpPr>
            <a:spLocks noGrp="1"/>
          </p:cNvSpPr>
          <p:nvPr>
            <p:ph idx="1"/>
          </p:nvPr>
        </p:nvSpPr>
        <p:spPr/>
        <p:txBody>
          <a:bodyPr>
            <a:normAutofit/>
          </a:bodyPr>
          <a:lstStyle/>
          <a:p>
            <a:r>
              <a:rPr lang="en-US" sz="1800" b="1">
                <a:solidFill>
                  <a:schemeClr val="accent6"/>
                </a:solidFill>
              </a:rPr>
              <a:t>Table A – Housing Development Applications Submitted</a:t>
            </a:r>
          </a:p>
          <a:p>
            <a:pPr lvl="1"/>
            <a:r>
              <a:rPr lang="en-US" sz="1800">
                <a:solidFill>
                  <a:schemeClr val="accent6"/>
                </a:solidFill>
              </a:rPr>
              <a:t>Includes data on housing units and developments for which an application was deemed complete during the reporting year</a:t>
            </a:r>
          </a:p>
        </p:txBody>
      </p:sp>
      <p:sp>
        <p:nvSpPr>
          <p:cNvPr id="4" name="Slide Number Placeholder 3"/>
          <p:cNvSpPr>
            <a:spLocks noGrp="1"/>
          </p:cNvSpPr>
          <p:nvPr>
            <p:ph type="sldNum" sz="quarter" idx="4"/>
          </p:nvPr>
        </p:nvSpPr>
        <p:spPr/>
        <p:txBody>
          <a:bodyPr/>
          <a:lstStyle/>
          <a:p>
            <a:fld id="{0D210E03-A460-4855-BF10-12190F1E3D71}" type="slidenum">
              <a:rPr lang="en-US" smtClean="0"/>
              <a:t>9</a:t>
            </a:fld>
            <a:endParaRPr lang="en-US"/>
          </a:p>
        </p:txBody>
      </p:sp>
      <p:pic>
        <p:nvPicPr>
          <p:cNvPr id="8" name="Picture 7">
            <a:extLst>
              <a:ext uri="{FF2B5EF4-FFF2-40B4-BE49-F238E27FC236}">
                <a16:creationId xmlns:a16="http://schemas.microsoft.com/office/drawing/2014/main" id="{1D5BFE32-88F5-4264-8DDB-9D62BFC74192}"/>
              </a:ext>
            </a:extLst>
          </p:cNvPr>
          <p:cNvPicPr>
            <a:picLocks noChangeAspect="1"/>
          </p:cNvPicPr>
          <p:nvPr/>
        </p:nvPicPr>
        <p:blipFill>
          <a:blip r:embed="rId3"/>
          <a:stretch>
            <a:fillRect/>
          </a:stretch>
        </p:blipFill>
        <p:spPr>
          <a:xfrm>
            <a:off x="0" y="3122342"/>
            <a:ext cx="9144000" cy="2047978"/>
          </a:xfrm>
          <a:prstGeom prst="rect">
            <a:avLst/>
          </a:prstGeom>
        </p:spPr>
      </p:pic>
    </p:spTree>
    <p:extLst>
      <p:ext uri="{BB962C8B-B14F-4D97-AF65-F5344CB8AC3E}">
        <p14:creationId xmlns:p14="http://schemas.microsoft.com/office/powerpoint/2010/main" val="2071685948"/>
      </p:ext>
    </p:extLst>
  </p:cSld>
  <p:clrMapOvr>
    <a:masterClrMapping/>
  </p:clrMapOvr>
  <mc:AlternateContent xmlns:mc="http://schemas.openxmlformats.org/markup-compatibility/2006" xmlns:p14="http://schemas.microsoft.com/office/powerpoint/2010/main">
    <mc:Choice Requires="p14">
      <p:transition spd="slow" p14:dur="2000" advTm="39491"/>
    </mc:Choice>
    <mc:Fallback xmlns="">
      <p:transition spd="slow" advTm="39491"/>
    </mc:Fallback>
  </mc:AlternateContent>
</p:sld>
</file>

<file path=ppt/theme/theme1.xml><?xml version="1.0" encoding="utf-8"?>
<a:theme xmlns:a="http://schemas.openxmlformats.org/drawingml/2006/main" name="HCDPowerPointTemplate_printfriendly">
  <a:themeElements>
    <a:clrScheme name="HCD Medium Background">
      <a:dk1>
        <a:srgbClr val="F69B11"/>
      </a:dk1>
      <a:lt1>
        <a:sysClr val="window" lastClr="FFFFFF"/>
      </a:lt1>
      <a:dk2>
        <a:srgbClr val="3396C0"/>
      </a:dk2>
      <a:lt2>
        <a:srgbClr val="FFFFFF"/>
      </a:lt2>
      <a:accent1>
        <a:srgbClr val="F69B11"/>
      </a:accent1>
      <a:accent2>
        <a:srgbClr val="EA1011"/>
      </a:accent2>
      <a:accent3>
        <a:srgbClr val="B3C042"/>
      </a:accent3>
      <a:accent4>
        <a:srgbClr val="F8F518"/>
      </a:accent4>
      <a:accent5>
        <a:srgbClr val="CFE7DE"/>
      </a:accent5>
      <a:accent6>
        <a:srgbClr val="1A468C"/>
      </a:accent6>
      <a:hlink>
        <a:srgbClr val="1A468C"/>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5C1869D4C1A44FAA0D3AFB2B49A97C" ma:contentTypeVersion="16" ma:contentTypeDescription="Create a new document." ma:contentTypeScope="" ma:versionID="eb23d205336b5ea6ac03b1a4b57165dc">
  <xsd:schema xmlns:xsd="http://www.w3.org/2001/XMLSchema" xmlns:xs="http://www.w3.org/2001/XMLSchema" xmlns:p="http://schemas.microsoft.com/office/2006/metadata/properties" xmlns:ns1="http://schemas.microsoft.com/sharepoint/v3" xmlns:ns2="8845dcd3-1f94-4c57-9a5e-46dbe65a741b" xmlns:ns3="467e8a32-a4c8-4d53-8185-0fcd20875a8e" targetNamespace="http://schemas.microsoft.com/office/2006/metadata/properties" ma:root="true" ma:fieldsID="6c2923ab9e1d9aa4642f5eaaf4d1888a" ns1:_="" ns2:_="" ns3:_="">
    <xsd:import namespace="http://schemas.microsoft.com/sharepoint/v3"/>
    <xsd:import namespace="8845dcd3-1f94-4c57-9a5e-46dbe65a741b"/>
    <xsd:import namespace="467e8a32-a4c8-4d53-8185-0fcd20875a8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1:_ip_UnifiedCompliancePolicyProperties" minOccurs="0"/>
                <xsd:element ref="ns1:_ip_UnifiedCompliancePolicyUIAction"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45dcd3-1f94-4c57-9a5e-46dbe65a74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f3bbd73-d9da-4b59-89ef-5a1da660cdfb"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7e8a32-a4c8-4d53-8185-0fcd20875a8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8e79fd9-4b62-405e-ad20-4a02e826e1f6}" ma:internalName="TaxCatchAll" ma:showField="CatchAllData" ma:web="467e8a32-a4c8-4d53-8185-0fcd20875a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8845dcd3-1f94-4c57-9a5e-46dbe65a741b">
      <Terms xmlns="http://schemas.microsoft.com/office/infopath/2007/PartnerControls"/>
    </lcf76f155ced4ddcb4097134ff3c332f>
    <TaxCatchAll xmlns="467e8a32-a4c8-4d53-8185-0fcd20875a8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708554-4BAF-4B84-BF0A-835F29EB57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845dcd3-1f94-4c57-9a5e-46dbe65a741b"/>
    <ds:schemaRef ds:uri="467e8a32-a4c8-4d53-8185-0fcd20875a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1B9DBA-AB1C-41FB-8B42-35CE4B1F8405}">
  <ds:schemaRefs>
    <ds:schemaRef ds:uri="467e8a32-a4c8-4d53-8185-0fcd20875a8e"/>
    <ds:schemaRef ds:uri="8845dcd3-1f94-4c57-9a5e-46dbe65a741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5B9F02E-9FA6-472C-991F-0CD6593810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HCD_Curves_PrintFriendly</Template>
  <TotalTime>161</TotalTime>
  <Words>5840</Words>
  <Application>Microsoft Office PowerPoint</Application>
  <PresentationFormat>On-screen Show (4:3)</PresentationFormat>
  <Paragraphs>462</Paragraphs>
  <Slides>25</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Avenir LT Std 65 Medium</vt:lpstr>
      <vt:lpstr>Calibri</vt:lpstr>
      <vt:lpstr>HCDPowerPointTemplate_printfriendly</vt:lpstr>
      <vt:lpstr>Housing Element Annual Progress Report Form and Submittal</vt:lpstr>
      <vt:lpstr>Learning Objectives</vt:lpstr>
      <vt:lpstr>New reporting requirements</vt:lpstr>
      <vt:lpstr>Overview and Legal Context</vt:lpstr>
      <vt:lpstr>APR Benefits</vt:lpstr>
      <vt:lpstr>Previewing the Tables All tables will report on activity that happens in the 2022 Calendar year </vt:lpstr>
      <vt:lpstr>Start Here Tab</vt:lpstr>
      <vt:lpstr>Start Here Tab - Importer</vt:lpstr>
      <vt:lpstr>Overview of Table A</vt:lpstr>
      <vt:lpstr>Overview of Table A2</vt:lpstr>
      <vt:lpstr>Overview of Tables B &amp; C</vt:lpstr>
      <vt:lpstr>Overview of Table D and Table E</vt:lpstr>
      <vt:lpstr>Overview of Tables F &amp; F2</vt:lpstr>
      <vt:lpstr>Overviews of Table G and H</vt:lpstr>
      <vt:lpstr>Table H</vt:lpstr>
      <vt:lpstr>Overviews of Table I and J</vt:lpstr>
      <vt:lpstr>PowerPoint Presentation</vt:lpstr>
      <vt:lpstr>LEAP Reporting</vt:lpstr>
      <vt:lpstr>Conditional Formatting in Form</vt:lpstr>
      <vt:lpstr>Finish Here Tab</vt:lpstr>
      <vt:lpstr>How to Submit APRs</vt:lpstr>
      <vt:lpstr>APR Enforcement – New Provisions</vt:lpstr>
      <vt:lpstr>Reminders For Future Planning</vt:lpstr>
      <vt:lpstr>Additional Reminders</vt:lpstr>
      <vt:lpstr>Sign up for HCD announcements at www.hcd.ca.gov/contact-us/email-signup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Coy, Melinda@HCD</dc:creator>
  <cp:lastModifiedBy>Clair A. McDevitt</cp:lastModifiedBy>
  <cp:revision>3</cp:revision>
  <cp:lastPrinted>2020-01-27T18:24:08Z</cp:lastPrinted>
  <dcterms:created xsi:type="dcterms:W3CDTF">2017-05-03T17:34:14Z</dcterms:created>
  <dcterms:modified xsi:type="dcterms:W3CDTF">2023-01-19T17:37:35Z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0x010100A85C1869D4C1A44FAA0D3AFB2B49A97C</vt:lpwstr>
  </property>
  <property fmtid="{D5CDD505-2E9C-101B-9397-08002B2CF9AE}" pid="3" name="MediaServiceImageTags">
    <vt:lpwstr/>
  </property>
</Properties>
</file>