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1077" r:id="rId5"/>
    <p:sldId id="256" r:id="rId6"/>
    <p:sldId id="342" r:id="rId7"/>
    <p:sldId id="258" r:id="rId8"/>
    <p:sldId id="280" r:id="rId9"/>
    <p:sldId id="309" r:id="rId10"/>
    <p:sldId id="284" r:id="rId11"/>
    <p:sldId id="311" r:id="rId12"/>
    <p:sldId id="312" r:id="rId13"/>
    <p:sldId id="286" r:id="rId14"/>
    <p:sldId id="313" r:id="rId15"/>
    <p:sldId id="314" r:id="rId16"/>
    <p:sldId id="315" r:id="rId17"/>
    <p:sldId id="343" r:id="rId18"/>
    <p:sldId id="259" r:id="rId19"/>
    <p:sldId id="262" r:id="rId20"/>
    <p:sldId id="276" r:id="rId21"/>
    <p:sldId id="277" r:id="rId22"/>
    <p:sldId id="260" r:id="rId23"/>
    <p:sldId id="270" r:id="rId24"/>
    <p:sldId id="322" r:id="rId25"/>
    <p:sldId id="321" r:id="rId26"/>
    <p:sldId id="324" r:id="rId27"/>
    <p:sldId id="326" r:id="rId28"/>
    <p:sldId id="327" r:id="rId29"/>
    <p:sldId id="1076" r:id="rId30"/>
    <p:sldId id="328" r:id="rId31"/>
    <p:sldId id="290" r:id="rId32"/>
    <p:sldId id="329" r:id="rId33"/>
    <p:sldId id="310" r:id="rId34"/>
    <p:sldId id="267" r:id="rId35"/>
    <p:sldId id="1072" r:id="rId36"/>
    <p:sldId id="303" r:id="rId37"/>
    <p:sldId id="304" r:id="rId38"/>
    <p:sldId id="34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A1CC69-04CC-4113-8099-5F87A5A28E03}">
          <p14:sldIdLst>
            <p14:sldId id="1077"/>
            <p14:sldId id="256"/>
            <p14:sldId id="342"/>
            <p14:sldId id="258"/>
            <p14:sldId id="280"/>
            <p14:sldId id="309"/>
            <p14:sldId id="284"/>
            <p14:sldId id="311"/>
            <p14:sldId id="312"/>
            <p14:sldId id="286"/>
            <p14:sldId id="313"/>
            <p14:sldId id="314"/>
            <p14:sldId id="315"/>
            <p14:sldId id="343"/>
            <p14:sldId id="259"/>
            <p14:sldId id="262"/>
            <p14:sldId id="276"/>
            <p14:sldId id="277"/>
            <p14:sldId id="260"/>
            <p14:sldId id="270"/>
            <p14:sldId id="322"/>
            <p14:sldId id="321"/>
            <p14:sldId id="324"/>
            <p14:sldId id="326"/>
            <p14:sldId id="327"/>
            <p14:sldId id="1076"/>
            <p14:sldId id="328"/>
            <p14:sldId id="290"/>
            <p14:sldId id="329"/>
            <p14:sldId id="310"/>
            <p14:sldId id="267"/>
            <p14:sldId id="1072"/>
            <p14:sldId id="303"/>
            <p14:sldId id="304"/>
            <p14:sldId id="341"/>
          </p14:sldIdLst>
        </p14:section>
      </p14:sectionLst>
    </p:ex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280452-D358-33BB-D485-CE51FC4A4185}" name="Katrina Deloso" initials="KD" userId="S::kdeloso@nelsonnygaard.com::c3ac3a62-2ab9-47a3-80cd-c95fe5a7f48e" providerId="AD"/>
  <p188:author id="{AD27C563-7310-C7F7-424F-F9923D2AE712}" name="Kevin Ottem" initials="KO" userId="S::kottem@nelsonnygaard.com::f7a4d9f7-045e-4473-85a0-9a3b8ec1b601" providerId="AD"/>
  <p188:author id="{37DD856D-6902-0DF9-0A98-A4F169996FC6}" name="Guest User" initials="GU" userId="S::urn:spo:anon#21190ebc05e5db29b396cac3c40a9f1f66758c44b4c4f1ae67e61e4f1ca83460::" providerId="AD"/>
  <p188:author id="{29C929AC-61F7-DAE6-1F81-2D5B088BE6D4}" name="Meghan Weir" initials="MW" userId="S::mweir@nelsonnygaard.com::a9233186-d19e-458f-be5f-c3199be36a0e" providerId="AD"/>
  <p188:author id="{BB9658B1-975E-3697-AFF1-597B8A881BC7}" name="Sahar Shirazi" initials="SS" userId="S::sshirazi@nelsonnygaard.com::580fb27d-174f-417d-87e3-21e528521ebf" providerId="AD"/>
  <p188:author id="{576DE5DF-DA5B-3FDB-3509-9E3A9C2CD6C2}" name="Karina Macias" initials="KM" userId="S::kmacias@nelsonnygaard.com::f543ee2d-a8cf-45e0-8a4c-ed3b631f1f99" providerId="AD"/>
  <p188:author id="{256A24E0-32A7-ED49-A685-B27E42BA4C3E}" name="Monique Ho" initials="MH" userId="S::mho@nelsonnygaard.com::dcc7a478-03c4-4799-ad44-b8739a2e4f30" providerId="AD"/>
  <p188:author id="{346167F8-8376-1324-7EB3-D63B424134ED}" name="Sneh Salot" initials="SS" userId="S::ssalot@nelsonnygaard.com::dd9c8cd0-ab9f-4a6a-ab61-0ddf413bb7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ong" initials="RL" lastIdx="1" clrIdx="0">
    <p:extLst>
      <p:ext uri="{19B8F6BF-5375-455C-9EA6-DF929625EA0E}">
        <p15:presenceInfo xmlns:p15="http://schemas.microsoft.com/office/powerpoint/2012/main" userId="S-1-5-21-1449754972-757557918-409786592-13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A83B"/>
    <a:srgbClr val="8DB48B"/>
    <a:srgbClr val="E0E0E1"/>
    <a:srgbClr val="F2F4FC"/>
    <a:srgbClr val="FFFFFF"/>
    <a:srgbClr val="9851A0"/>
    <a:srgbClr val="7A0000"/>
    <a:srgbClr val="8A782A"/>
    <a:srgbClr val="D5E4D4"/>
    <a:srgbClr val="D5C6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4" autoAdjust="0"/>
    <p:restoredTop sz="74871" autoAdjust="0"/>
  </p:normalViewPr>
  <p:slideViewPr>
    <p:cSldViewPr snapToGrid="0">
      <p:cViewPr varScale="1">
        <p:scale>
          <a:sx n="97" d="100"/>
          <a:sy n="97" d="100"/>
        </p:scale>
        <p:origin x="798" y="90"/>
      </p:cViewPr>
      <p:guideLst>
        <p:guide orient="horz" pos="2160"/>
        <p:guide pos="388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0C43D-5695-4AFD-B44F-48D3368B1B2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FB2FD228-1A8E-4868-A48E-13D2813FB409}">
      <dgm:prSet phldrT="[Text]" custT="1"/>
      <dgm:spPr>
        <a:solidFill>
          <a:schemeClr val="accent1"/>
        </a:solidFill>
      </dgm:spPr>
      <dgm:t>
        <a:bodyPr/>
        <a:lstStyle/>
        <a:p>
          <a:pPr>
            <a:spcAft>
              <a:spcPct val="35000"/>
            </a:spcAft>
          </a:pPr>
          <a:r>
            <a:rPr lang="en-US" sz="1600" b="1"/>
            <a:t>Prepare</a:t>
          </a:r>
        </a:p>
      </dgm:t>
    </dgm:pt>
    <dgm:pt modelId="{8B1DDCCB-4D71-451F-854F-BF4408793FB3}" type="parTrans" cxnId="{09BB4209-284E-48E4-B0F6-DD167BFB8682}">
      <dgm:prSet/>
      <dgm:spPr/>
      <dgm:t>
        <a:bodyPr/>
        <a:lstStyle/>
        <a:p>
          <a:endParaRPr lang="en-US"/>
        </a:p>
      </dgm:t>
    </dgm:pt>
    <dgm:pt modelId="{A14180FE-1B89-414E-B1A1-41A5D28644CD}" type="sibTrans" cxnId="{09BB4209-284E-48E4-B0F6-DD167BFB8682}">
      <dgm:prSet/>
      <dgm:spPr/>
      <dgm:t>
        <a:bodyPr/>
        <a:lstStyle/>
        <a:p>
          <a:endParaRPr lang="en-US"/>
        </a:p>
      </dgm:t>
    </dgm:pt>
    <dgm:pt modelId="{5F77E921-2D3B-4AF1-A963-90695DC98614}">
      <dgm:prSet phldrT="[Text]" custT="1"/>
      <dgm:spPr>
        <a:solidFill>
          <a:schemeClr val="accent1"/>
        </a:solidFill>
      </dgm:spPr>
      <dgm:t>
        <a:bodyPr/>
        <a:lstStyle/>
        <a:p>
          <a:pPr>
            <a:spcAft>
              <a:spcPts val="600"/>
            </a:spcAft>
          </a:pPr>
          <a:r>
            <a:rPr lang="en-US" sz="1200"/>
            <a:t>Confirm SB743 requirements</a:t>
          </a:r>
        </a:p>
      </dgm:t>
    </dgm:pt>
    <dgm:pt modelId="{C03AC900-CDE6-469F-A6D7-06F717D12334}" type="parTrans" cxnId="{2E0BD4D2-4FA7-44D0-979E-4D656945AC58}">
      <dgm:prSet/>
      <dgm:spPr/>
      <dgm:t>
        <a:bodyPr/>
        <a:lstStyle/>
        <a:p>
          <a:endParaRPr lang="en-US"/>
        </a:p>
      </dgm:t>
    </dgm:pt>
    <dgm:pt modelId="{FD2AB3BD-51F5-4C25-9B03-F4DAD734868E}" type="sibTrans" cxnId="{2E0BD4D2-4FA7-44D0-979E-4D656945AC58}">
      <dgm:prSet/>
      <dgm:spPr/>
      <dgm:t>
        <a:bodyPr/>
        <a:lstStyle/>
        <a:p>
          <a:endParaRPr lang="en-US"/>
        </a:p>
      </dgm:t>
    </dgm:pt>
    <dgm:pt modelId="{925E6DB5-98AC-46C4-89B7-B9C760BF6AFD}">
      <dgm:prSet phldrT="[Text]" custT="1"/>
      <dgm:spPr>
        <a:solidFill>
          <a:schemeClr val="accent3">
            <a:lumMod val="75000"/>
          </a:schemeClr>
        </a:solidFill>
      </dgm:spPr>
      <dgm:t>
        <a:bodyPr/>
        <a:lstStyle/>
        <a:p>
          <a:pPr>
            <a:spcAft>
              <a:spcPts val="600"/>
            </a:spcAft>
          </a:pPr>
          <a:r>
            <a:rPr lang="en-US" sz="1600" b="1"/>
            <a:t>Define</a:t>
          </a:r>
        </a:p>
      </dgm:t>
    </dgm:pt>
    <dgm:pt modelId="{ED32D6D0-7CEE-4009-90A7-3188AEAE2485}" type="parTrans" cxnId="{BD3C77B0-364F-4323-857B-64A4E5BB99D7}">
      <dgm:prSet/>
      <dgm:spPr/>
      <dgm:t>
        <a:bodyPr/>
        <a:lstStyle/>
        <a:p>
          <a:endParaRPr lang="en-US"/>
        </a:p>
      </dgm:t>
    </dgm:pt>
    <dgm:pt modelId="{0899ABFF-DF04-4FF2-A4B4-7A477CC2D2C2}" type="sibTrans" cxnId="{BD3C77B0-364F-4323-857B-64A4E5BB99D7}">
      <dgm:prSet/>
      <dgm:spPr/>
      <dgm:t>
        <a:bodyPr/>
        <a:lstStyle/>
        <a:p>
          <a:endParaRPr lang="en-US"/>
        </a:p>
      </dgm:t>
    </dgm:pt>
    <dgm:pt modelId="{1751AC04-0891-45F9-BDED-12E137E97AF3}">
      <dgm:prSet phldrT="[Text]" custT="1"/>
      <dgm:spPr>
        <a:solidFill>
          <a:schemeClr val="accent3">
            <a:lumMod val="75000"/>
          </a:schemeClr>
        </a:solidFill>
      </dgm:spPr>
      <dgm:t>
        <a:bodyPr/>
        <a:lstStyle/>
        <a:p>
          <a:pPr>
            <a:spcAft>
              <a:spcPts val="600"/>
            </a:spcAft>
          </a:pPr>
          <a:r>
            <a:rPr lang="en-US" sz="1200"/>
            <a:t>Define local VMT data resources</a:t>
          </a:r>
        </a:p>
      </dgm:t>
    </dgm:pt>
    <dgm:pt modelId="{627831A3-C5C4-449E-9251-C298AC807471}" type="parTrans" cxnId="{67B2D2AA-DADC-4E18-A8A2-D3B8EFCB744C}">
      <dgm:prSet/>
      <dgm:spPr/>
      <dgm:t>
        <a:bodyPr/>
        <a:lstStyle/>
        <a:p>
          <a:endParaRPr lang="en-US"/>
        </a:p>
      </dgm:t>
    </dgm:pt>
    <dgm:pt modelId="{05CEDD44-C65C-45C9-9EB4-DCE8286818E5}" type="sibTrans" cxnId="{67B2D2AA-DADC-4E18-A8A2-D3B8EFCB744C}">
      <dgm:prSet/>
      <dgm:spPr/>
      <dgm:t>
        <a:bodyPr/>
        <a:lstStyle/>
        <a:p>
          <a:endParaRPr lang="en-US"/>
        </a:p>
      </dgm:t>
    </dgm:pt>
    <dgm:pt modelId="{330B62F4-40E7-4111-B2E3-86D16D122050}">
      <dgm:prSet phldrT="[Text]" custT="1"/>
      <dgm:spPr>
        <a:solidFill>
          <a:schemeClr val="accent2">
            <a:lumMod val="75000"/>
          </a:schemeClr>
        </a:solidFill>
      </dgm:spPr>
      <dgm:t>
        <a:bodyPr/>
        <a:lstStyle/>
        <a:p>
          <a:pPr>
            <a:spcAft>
              <a:spcPct val="35000"/>
            </a:spcAft>
          </a:pPr>
          <a:r>
            <a:rPr lang="en-US" sz="1600" b="1"/>
            <a:t>Adopt</a:t>
          </a:r>
        </a:p>
      </dgm:t>
    </dgm:pt>
    <dgm:pt modelId="{63F6E511-8BAF-431C-8542-BC03BE357887}" type="parTrans" cxnId="{CBDEF378-D36C-4DD1-8216-42F274D9F556}">
      <dgm:prSet/>
      <dgm:spPr/>
      <dgm:t>
        <a:bodyPr/>
        <a:lstStyle/>
        <a:p>
          <a:endParaRPr lang="en-US"/>
        </a:p>
      </dgm:t>
    </dgm:pt>
    <dgm:pt modelId="{CEAE71EB-801A-4027-996D-C82446AB1DEC}" type="sibTrans" cxnId="{CBDEF378-D36C-4DD1-8216-42F274D9F556}">
      <dgm:prSet/>
      <dgm:spPr/>
      <dgm:t>
        <a:bodyPr/>
        <a:lstStyle/>
        <a:p>
          <a:endParaRPr lang="en-US"/>
        </a:p>
      </dgm:t>
    </dgm:pt>
    <dgm:pt modelId="{C978F6C6-79CE-4422-AD9C-DEFEBBC5CCEC}">
      <dgm:prSet phldrT="[Text]" custT="1"/>
      <dgm:spPr>
        <a:solidFill>
          <a:schemeClr val="accent2">
            <a:lumMod val="75000"/>
          </a:schemeClr>
        </a:solidFill>
      </dgm:spPr>
      <dgm:t>
        <a:bodyPr/>
        <a:lstStyle/>
        <a:p>
          <a:pPr>
            <a:spcAft>
              <a:spcPts val="600"/>
            </a:spcAft>
          </a:pPr>
          <a:r>
            <a:rPr lang="en-US" sz="1200"/>
            <a:t>Adopt VMT thresholds</a:t>
          </a:r>
        </a:p>
      </dgm:t>
    </dgm:pt>
    <dgm:pt modelId="{24554625-D1CA-406C-BF9A-0B66EB17EB16}" type="parTrans" cxnId="{ABC44BBE-B332-4213-BE74-DA8EE45BE8A7}">
      <dgm:prSet/>
      <dgm:spPr/>
      <dgm:t>
        <a:bodyPr/>
        <a:lstStyle/>
        <a:p>
          <a:endParaRPr lang="en-US"/>
        </a:p>
      </dgm:t>
    </dgm:pt>
    <dgm:pt modelId="{180C59C0-7DB2-474D-8B6B-B08FAA231520}" type="sibTrans" cxnId="{ABC44BBE-B332-4213-BE74-DA8EE45BE8A7}">
      <dgm:prSet/>
      <dgm:spPr/>
      <dgm:t>
        <a:bodyPr/>
        <a:lstStyle/>
        <a:p>
          <a:endParaRPr lang="en-US"/>
        </a:p>
      </dgm:t>
    </dgm:pt>
    <dgm:pt modelId="{ED39B7EC-9D10-42FC-BA50-14DC58DD0F60}">
      <dgm:prSet phldrT="[Text]" custT="1"/>
      <dgm:spPr>
        <a:solidFill>
          <a:schemeClr val="accent6">
            <a:lumMod val="75000"/>
          </a:schemeClr>
        </a:solidFill>
      </dgm:spPr>
      <dgm:t>
        <a:bodyPr/>
        <a:lstStyle/>
        <a:p>
          <a:pPr>
            <a:spcAft>
              <a:spcPct val="35000"/>
            </a:spcAft>
          </a:pPr>
          <a:r>
            <a:rPr lang="en-US" sz="1400" b="1">
              <a:solidFill>
                <a:schemeClr val="bg1"/>
              </a:solidFill>
            </a:rPr>
            <a:t>Implement</a:t>
          </a:r>
        </a:p>
      </dgm:t>
    </dgm:pt>
    <dgm:pt modelId="{F4AF154A-C798-4349-B26A-D482C15E8342}" type="parTrans" cxnId="{B2A0A95D-3978-406D-9152-B731E99962F3}">
      <dgm:prSet/>
      <dgm:spPr/>
      <dgm:t>
        <a:bodyPr/>
        <a:lstStyle/>
        <a:p>
          <a:endParaRPr lang="en-US"/>
        </a:p>
      </dgm:t>
    </dgm:pt>
    <dgm:pt modelId="{0C31B6EC-3196-4F93-8826-BF6ACC80EC3C}" type="sibTrans" cxnId="{B2A0A95D-3978-406D-9152-B731E99962F3}">
      <dgm:prSet/>
      <dgm:spPr/>
      <dgm:t>
        <a:bodyPr/>
        <a:lstStyle/>
        <a:p>
          <a:endParaRPr lang="en-US"/>
        </a:p>
      </dgm:t>
    </dgm:pt>
    <dgm:pt modelId="{66009ED9-A413-40A6-9AA8-5113D2F0F22B}">
      <dgm:prSet phldrT="[Text]" custT="1"/>
      <dgm:spPr>
        <a:solidFill>
          <a:schemeClr val="accent1"/>
        </a:solidFill>
      </dgm:spPr>
      <dgm:t>
        <a:bodyPr/>
        <a:lstStyle/>
        <a:p>
          <a:pPr>
            <a:spcAft>
              <a:spcPts val="600"/>
            </a:spcAft>
          </a:pPr>
          <a:r>
            <a:rPr lang="en-US" sz="1200"/>
            <a:t>Review threshold and screening guidelines</a:t>
          </a:r>
        </a:p>
      </dgm:t>
    </dgm:pt>
    <dgm:pt modelId="{67B5618F-64FC-411C-9D7A-1DABDB07D8EE}" type="parTrans" cxnId="{DFE5BDB5-8288-40D1-9E5B-93EC692690D2}">
      <dgm:prSet/>
      <dgm:spPr/>
      <dgm:t>
        <a:bodyPr/>
        <a:lstStyle/>
        <a:p>
          <a:endParaRPr lang="en-US"/>
        </a:p>
      </dgm:t>
    </dgm:pt>
    <dgm:pt modelId="{14907050-847F-409C-AA8E-7946FB049FF5}" type="sibTrans" cxnId="{DFE5BDB5-8288-40D1-9E5B-93EC692690D2}">
      <dgm:prSet/>
      <dgm:spPr/>
      <dgm:t>
        <a:bodyPr/>
        <a:lstStyle/>
        <a:p>
          <a:endParaRPr lang="en-US"/>
        </a:p>
      </dgm:t>
    </dgm:pt>
    <dgm:pt modelId="{51ADC5BA-082F-4D38-820E-B81AE7F7D320}">
      <dgm:prSet phldrT="[Text]" custT="1"/>
      <dgm:spPr>
        <a:solidFill>
          <a:schemeClr val="accent1"/>
        </a:solidFill>
      </dgm:spPr>
      <dgm:t>
        <a:bodyPr/>
        <a:lstStyle/>
        <a:p>
          <a:pPr>
            <a:spcAft>
              <a:spcPts val="600"/>
            </a:spcAft>
          </a:pPr>
          <a:r>
            <a:rPr lang="en-US" sz="1200"/>
            <a:t>Review existing local CEQA process and related policies</a:t>
          </a:r>
        </a:p>
      </dgm:t>
    </dgm:pt>
    <dgm:pt modelId="{7EA6C544-42F2-492F-88AF-B71E8D6D326F}" type="parTrans" cxnId="{FD8D14CB-6EF6-494B-A6F1-F9A4C3C1A8F5}">
      <dgm:prSet/>
      <dgm:spPr/>
      <dgm:t>
        <a:bodyPr/>
        <a:lstStyle/>
        <a:p>
          <a:endParaRPr lang="en-US"/>
        </a:p>
      </dgm:t>
    </dgm:pt>
    <dgm:pt modelId="{AB7EF7D6-800E-4E79-B257-94E70CAD31C5}" type="sibTrans" cxnId="{FD8D14CB-6EF6-494B-A6F1-F9A4C3C1A8F5}">
      <dgm:prSet/>
      <dgm:spPr/>
      <dgm:t>
        <a:bodyPr/>
        <a:lstStyle/>
        <a:p>
          <a:endParaRPr lang="en-US"/>
        </a:p>
      </dgm:t>
    </dgm:pt>
    <dgm:pt modelId="{38B8A6D6-F133-4FE9-8D1D-9680EE7722C2}">
      <dgm:prSet phldrT="[Text]" custT="1"/>
      <dgm:spPr>
        <a:solidFill>
          <a:schemeClr val="accent6">
            <a:lumMod val="75000"/>
          </a:schemeClr>
        </a:solidFill>
      </dgm:spPr>
      <dgm:t>
        <a:bodyPr/>
        <a:lstStyle/>
        <a:p>
          <a:pPr>
            <a:spcAft>
              <a:spcPts val="600"/>
            </a:spcAft>
          </a:pPr>
          <a:r>
            <a:rPr lang="en-US" sz="1200"/>
            <a:t>Identify VMT mitigation tools and resources</a:t>
          </a:r>
        </a:p>
      </dgm:t>
    </dgm:pt>
    <dgm:pt modelId="{8BE72DF3-6361-4CDC-8A61-3308D81074DB}" type="parTrans" cxnId="{385D1E0D-2A55-444E-AA97-1BA4FB157FA9}">
      <dgm:prSet/>
      <dgm:spPr/>
      <dgm:t>
        <a:bodyPr/>
        <a:lstStyle/>
        <a:p>
          <a:endParaRPr lang="en-US"/>
        </a:p>
      </dgm:t>
    </dgm:pt>
    <dgm:pt modelId="{F02F5739-8ADE-4057-94AE-3414187A5A0A}" type="sibTrans" cxnId="{385D1E0D-2A55-444E-AA97-1BA4FB157FA9}">
      <dgm:prSet/>
      <dgm:spPr/>
      <dgm:t>
        <a:bodyPr/>
        <a:lstStyle/>
        <a:p>
          <a:endParaRPr lang="en-US"/>
        </a:p>
      </dgm:t>
    </dgm:pt>
    <dgm:pt modelId="{BDDA5996-9455-4851-ADF0-9E725ABF2E8D}">
      <dgm:prSet phldrT="[Text]" custT="1"/>
      <dgm:spPr>
        <a:solidFill>
          <a:schemeClr val="accent6">
            <a:lumMod val="75000"/>
          </a:schemeClr>
        </a:solidFill>
      </dgm:spPr>
      <dgm:t>
        <a:bodyPr/>
        <a:lstStyle/>
        <a:p>
          <a:pPr>
            <a:spcAft>
              <a:spcPts val="600"/>
            </a:spcAft>
          </a:pPr>
          <a:r>
            <a:rPr lang="en-US" sz="1200"/>
            <a:t>Identify supporting policy needs (e.g., TDM, parking or safety)</a:t>
          </a:r>
        </a:p>
      </dgm:t>
    </dgm:pt>
    <dgm:pt modelId="{5E96A912-5C12-4236-86B0-110150D2D394}" type="parTrans" cxnId="{DE54066C-0389-48FE-B9F7-C49CCA6265CB}">
      <dgm:prSet/>
      <dgm:spPr/>
      <dgm:t>
        <a:bodyPr/>
        <a:lstStyle/>
        <a:p>
          <a:endParaRPr lang="en-US"/>
        </a:p>
      </dgm:t>
    </dgm:pt>
    <dgm:pt modelId="{721A0CDA-B1DF-4438-9F06-8D3CB73C4394}" type="sibTrans" cxnId="{DE54066C-0389-48FE-B9F7-C49CCA6265CB}">
      <dgm:prSet/>
      <dgm:spPr/>
      <dgm:t>
        <a:bodyPr/>
        <a:lstStyle/>
        <a:p>
          <a:endParaRPr lang="en-US"/>
        </a:p>
      </dgm:t>
    </dgm:pt>
    <dgm:pt modelId="{EA70712D-F286-488B-901E-48D6F8826902}">
      <dgm:prSet phldrT="[Text]" custT="1"/>
      <dgm:spPr>
        <a:solidFill>
          <a:schemeClr val="accent6">
            <a:lumMod val="75000"/>
          </a:schemeClr>
        </a:solidFill>
      </dgm:spPr>
      <dgm:t>
        <a:bodyPr/>
        <a:lstStyle/>
        <a:p>
          <a:pPr>
            <a:spcAft>
              <a:spcPts val="600"/>
            </a:spcAft>
          </a:pPr>
          <a:r>
            <a:rPr lang="en-US" sz="1200"/>
            <a:t>Define non-CEQA analysis requirements (e.g., LOS)</a:t>
          </a:r>
        </a:p>
      </dgm:t>
    </dgm:pt>
    <dgm:pt modelId="{FFAD4D25-B1C6-4E1F-87F1-6C7B3CFA5E24}" type="parTrans" cxnId="{61FEC547-C816-4695-BB2E-799FE3E0863E}">
      <dgm:prSet/>
      <dgm:spPr/>
      <dgm:t>
        <a:bodyPr/>
        <a:lstStyle/>
        <a:p>
          <a:endParaRPr lang="en-US"/>
        </a:p>
      </dgm:t>
    </dgm:pt>
    <dgm:pt modelId="{73F813E1-D842-4913-ADAC-CAEEDFE5247C}" type="sibTrans" cxnId="{61FEC547-C816-4695-BB2E-799FE3E0863E}">
      <dgm:prSet/>
      <dgm:spPr/>
      <dgm:t>
        <a:bodyPr/>
        <a:lstStyle/>
        <a:p>
          <a:endParaRPr lang="en-US"/>
        </a:p>
      </dgm:t>
    </dgm:pt>
    <dgm:pt modelId="{81133050-958B-4233-81D6-1445652A535A}">
      <dgm:prSet phldrT="[Text]" custT="1"/>
      <dgm:spPr>
        <a:solidFill>
          <a:schemeClr val="accent2">
            <a:lumMod val="75000"/>
          </a:schemeClr>
        </a:solidFill>
      </dgm:spPr>
      <dgm:t>
        <a:bodyPr/>
        <a:lstStyle/>
        <a:p>
          <a:pPr>
            <a:spcAft>
              <a:spcPts val="600"/>
            </a:spcAft>
          </a:pPr>
          <a:r>
            <a:rPr lang="en-US" sz="1200"/>
            <a:t>Adopt VMT mitigation approach</a:t>
          </a:r>
        </a:p>
      </dgm:t>
    </dgm:pt>
    <dgm:pt modelId="{71A1734D-AF2D-452D-9EB9-BA59BC4C26A2}" type="parTrans" cxnId="{DDB862A9-140E-44E4-9627-8B26DADBD5E3}">
      <dgm:prSet/>
      <dgm:spPr/>
      <dgm:t>
        <a:bodyPr/>
        <a:lstStyle/>
        <a:p>
          <a:endParaRPr lang="en-US"/>
        </a:p>
      </dgm:t>
    </dgm:pt>
    <dgm:pt modelId="{6C9F24AE-1554-44B7-A492-7FD651B8DAF6}" type="sibTrans" cxnId="{DDB862A9-140E-44E4-9627-8B26DADBD5E3}">
      <dgm:prSet/>
      <dgm:spPr/>
      <dgm:t>
        <a:bodyPr/>
        <a:lstStyle/>
        <a:p>
          <a:endParaRPr lang="en-US"/>
        </a:p>
      </dgm:t>
    </dgm:pt>
    <dgm:pt modelId="{15E090B9-86B0-4D0A-970A-9C2160D69A82}">
      <dgm:prSet phldrT="[Text]" custT="1"/>
      <dgm:spPr>
        <a:solidFill>
          <a:schemeClr val="accent3">
            <a:lumMod val="75000"/>
          </a:schemeClr>
        </a:solidFill>
      </dgm:spPr>
      <dgm:t>
        <a:bodyPr/>
        <a:lstStyle/>
        <a:p>
          <a:pPr>
            <a:spcAft>
              <a:spcPts val="600"/>
            </a:spcAft>
          </a:pPr>
          <a:r>
            <a:rPr lang="en-US" sz="1200"/>
            <a:t>Define local VMT thresholds</a:t>
          </a:r>
        </a:p>
      </dgm:t>
    </dgm:pt>
    <dgm:pt modelId="{A115266E-F2BA-43C0-AD4C-EBE35E36AF6C}" type="parTrans" cxnId="{1B26E896-BF43-4848-8541-E4953D97B546}">
      <dgm:prSet/>
      <dgm:spPr/>
      <dgm:t>
        <a:bodyPr/>
        <a:lstStyle/>
        <a:p>
          <a:endParaRPr lang="en-US"/>
        </a:p>
      </dgm:t>
    </dgm:pt>
    <dgm:pt modelId="{C0A06C24-9A9A-4006-8F52-528835775040}" type="sibTrans" cxnId="{1B26E896-BF43-4848-8541-E4953D97B546}">
      <dgm:prSet/>
      <dgm:spPr/>
      <dgm:t>
        <a:bodyPr/>
        <a:lstStyle/>
        <a:p>
          <a:endParaRPr lang="en-US"/>
        </a:p>
      </dgm:t>
    </dgm:pt>
    <dgm:pt modelId="{E6472F0D-3768-4E4A-AAA2-80FB7A4900A4}">
      <dgm:prSet phldrT="[Text]" custT="1"/>
      <dgm:spPr>
        <a:solidFill>
          <a:schemeClr val="accent3">
            <a:lumMod val="75000"/>
          </a:schemeClr>
        </a:solidFill>
      </dgm:spPr>
      <dgm:t>
        <a:bodyPr/>
        <a:lstStyle/>
        <a:p>
          <a:pPr>
            <a:spcAft>
              <a:spcPts val="600"/>
            </a:spcAft>
          </a:pPr>
          <a:r>
            <a:rPr lang="en-US" sz="1200"/>
            <a:t>Define local VMT analysis screens</a:t>
          </a:r>
        </a:p>
      </dgm:t>
    </dgm:pt>
    <dgm:pt modelId="{3D35A900-9FB8-471B-AB96-2B142B8D50ED}" type="parTrans" cxnId="{4D66EF81-03E9-4820-AB70-906962303CA3}">
      <dgm:prSet/>
      <dgm:spPr/>
      <dgm:t>
        <a:bodyPr/>
        <a:lstStyle/>
        <a:p>
          <a:endParaRPr lang="en-US"/>
        </a:p>
      </dgm:t>
    </dgm:pt>
    <dgm:pt modelId="{B44A18B8-20AF-4617-BB3B-287885DC700B}" type="sibTrans" cxnId="{4D66EF81-03E9-4820-AB70-906962303CA3}">
      <dgm:prSet/>
      <dgm:spPr/>
      <dgm:t>
        <a:bodyPr/>
        <a:lstStyle/>
        <a:p>
          <a:endParaRPr lang="en-US"/>
        </a:p>
      </dgm:t>
    </dgm:pt>
    <dgm:pt modelId="{E264AD11-9029-42D0-BC42-9DAC0C61FC14}">
      <dgm:prSet phldrT="[Text]" custT="1"/>
      <dgm:spPr>
        <a:solidFill>
          <a:schemeClr val="accent2">
            <a:lumMod val="75000"/>
          </a:schemeClr>
        </a:solidFill>
      </dgm:spPr>
      <dgm:t>
        <a:bodyPr/>
        <a:lstStyle/>
        <a:p>
          <a:pPr>
            <a:spcAft>
              <a:spcPts val="600"/>
            </a:spcAft>
          </a:pPr>
          <a:r>
            <a:rPr lang="en-US" sz="1200"/>
            <a:t>Adopt screening criteria</a:t>
          </a:r>
        </a:p>
      </dgm:t>
    </dgm:pt>
    <dgm:pt modelId="{927B2D01-2667-456A-AFD7-0566A8E3671E}" type="parTrans" cxnId="{75CAF380-EB2E-4148-B457-8A8AE00A7996}">
      <dgm:prSet/>
      <dgm:spPr/>
      <dgm:t>
        <a:bodyPr/>
        <a:lstStyle/>
        <a:p>
          <a:endParaRPr lang="en-US"/>
        </a:p>
      </dgm:t>
    </dgm:pt>
    <dgm:pt modelId="{44039410-78CC-470C-96C8-C3479C52ACBF}" type="sibTrans" cxnId="{75CAF380-EB2E-4148-B457-8A8AE00A7996}">
      <dgm:prSet/>
      <dgm:spPr/>
      <dgm:t>
        <a:bodyPr/>
        <a:lstStyle/>
        <a:p>
          <a:endParaRPr lang="en-US"/>
        </a:p>
      </dgm:t>
    </dgm:pt>
    <dgm:pt modelId="{25882EE0-7B18-4694-B4BB-F1ADB122B5B7}" type="pres">
      <dgm:prSet presAssocID="{4A10C43D-5695-4AFD-B44F-48D3368B1B2B}" presName="CompostProcess" presStyleCnt="0">
        <dgm:presLayoutVars>
          <dgm:dir/>
          <dgm:resizeHandles val="exact"/>
        </dgm:presLayoutVars>
      </dgm:prSet>
      <dgm:spPr/>
    </dgm:pt>
    <dgm:pt modelId="{5D3D94F4-B226-4565-9F0B-7E798CB018FD}" type="pres">
      <dgm:prSet presAssocID="{4A10C43D-5695-4AFD-B44F-48D3368B1B2B}" presName="arrow" presStyleLbl="bgShp" presStyleIdx="0" presStyleCnt="1"/>
      <dgm:spPr/>
    </dgm:pt>
    <dgm:pt modelId="{D8C3AD8F-5040-484B-978B-F71A0B26538C}" type="pres">
      <dgm:prSet presAssocID="{4A10C43D-5695-4AFD-B44F-48D3368B1B2B}" presName="linearProcess" presStyleCnt="0"/>
      <dgm:spPr/>
    </dgm:pt>
    <dgm:pt modelId="{E97B3772-E929-49E4-92ED-976195CA46FD}" type="pres">
      <dgm:prSet presAssocID="{FB2FD228-1A8E-4868-A48E-13D2813FB409}" presName="textNode" presStyleLbl="node1" presStyleIdx="0" presStyleCnt="4">
        <dgm:presLayoutVars>
          <dgm:bulletEnabled val="1"/>
        </dgm:presLayoutVars>
      </dgm:prSet>
      <dgm:spPr/>
    </dgm:pt>
    <dgm:pt modelId="{32D054E9-223F-432D-AE8B-0A3A26E0F95E}" type="pres">
      <dgm:prSet presAssocID="{A14180FE-1B89-414E-B1A1-41A5D28644CD}" presName="sibTrans" presStyleCnt="0"/>
      <dgm:spPr/>
    </dgm:pt>
    <dgm:pt modelId="{9025BAFB-0B8D-4B1C-B92F-369C0AF1BE87}" type="pres">
      <dgm:prSet presAssocID="{925E6DB5-98AC-46C4-89B7-B9C760BF6AFD}" presName="textNode" presStyleLbl="node1" presStyleIdx="1" presStyleCnt="4">
        <dgm:presLayoutVars>
          <dgm:bulletEnabled val="1"/>
        </dgm:presLayoutVars>
      </dgm:prSet>
      <dgm:spPr/>
    </dgm:pt>
    <dgm:pt modelId="{FE7E48B7-AED0-4757-AD9F-93219A294688}" type="pres">
      <dgm:prSet presAssocID="{0899ABFF-DF04-4FF2-A4B4-7A477CC2D2C2}" presName="sibTrans" presStyleCnt="0"/>
      <dgm:spPr/>
    </dgm:pt>
    <dgm:pt modelId="{2D1342FF-93BF-4A21-9D73-068EEFCDA8A3}" type="pres">
      <dgm:prSet presAssocID="{330B62F4-40E7-4111-B2E3-86D16D122050}" presName="textNode" presStyleLbl="node1" presStyleIdx="2" presStyleCnt="4">
        <dgm:presLayoutVars>
          <dgm:bulletEnabled val="1"/>
        </dgm:presLayoutVars>
      </dgm:prSet>
      <dgm:spPr/>
    </dgm:pt>
    <dgm:pt modelId="{693106C1-3305-40E7-B5D9-110BCDA86302}" type="pres">
      <dgm:prSet presAssocID="{CEAE71EB-801A-4027-996D-C82446AB1DEC}" presName="sibTrans" presStyleCnt="0"/>
      <dgm:spPr/>
    </dgm:pt>
    <dgm:pt modelId="{FC9228E9-4F4E-4892-A4A3-7CA672525236}" type="pres">
      <dgm:prSet presAssocID="{ED39B7EC-9D10-42FC-BA50-14DC58DD0F60}" presName="textNode" presStyleLbl="node1" presStyleIdx="3" presStyleCnt="4">
        <dgm:presLayoutVars>
          <dgm:bulletEnabled val="1"/>
        </dgm:presLayoutVars>
      </dgm:prSet>
      <dgm:spPr/>
    </dgm:pt>
  </dgm:ptLst>
  <dgm:cxnLst>
    <dgm:cxn modelId="{F494B406-E76C-49CC-A435-CDC20F817F35}" type="presOf" srcId="{38B8A6D6-F133-4FE9-8D1D-9680EE7722C2}" destId="{FC9228E9-4F4E-4892-A4A3-7CA672525236}" srcOrd="0" destOrd="1" presId="urn:microsoft.com/office/officeart/2005/8/layout/hProcess9"/>
    <dgm:cxn modelId="{09BB4209-284E-48E4-B0F6-DD167BFB8682}" srcId="{4A10C43D-5695-4AFD-B44F-48D3368B1B2B}" destId="{FB2FD228-1A8E-4868-A48E-13D2813FB409}" srcOrd="0" destOrd="0" parTransId="{8B1DDCCB-4D71-451F-854F-BF4408793FB3}" sibTransId="{A14180FE-1B89-414E-B1A1-41A5D28644CD}"/>
    <dgm:cxn modelId="{385D1E0D-2A55-444E-AA97-1BA4FB157FA9}" srcId="{ED39B7EC-9D10-42FC-BA50-14DC58DD0F60}" destId="{38B8A6D6-F133-4FE9-8D1D-9680EE7722C2}" srcOrd="0" destOrd="0" parTransId="{8BE72DF3-6361-4CDC-8A61-3308D81074DB}" sibTransId="{F02F5739-8ADE-4057-94AE-3414187A5A0A}"/>
    <dgm:cxn modelId="{B9A8AF14-4543-4D7C-BB5A-E3DA85A62FAC}" type="presOf" srcId="{BDDA5996-9455-4851-ADF0-9E725ABF2E8D}" destId="{FC9228E9-4F4E-4892-A4A3-7CA672525236}" srcOrd="0" destOrd="2" presId="urn:microsoft.com/office/officeart/2005/8/layout/hProcess9"/>
    <dgm:cxn modelId="{154F8617-EA64-4C02-BC6F-B3BA023930E6}" type="presOf" srcId="{5F77E921-2D3B-4AF1-A963-90695DC98614}" destId="{E97B3772-E929-49E4-92ED-976195CA46FD}" srcOrd="0" destOrd="1" presId="urn:microsoft.com/office/officeart/2005/8/layout/hProcess9"/>
    <dgm:cxn modelId="{0F1C5819-0625-4F43-887F-0CFB782BA675}" type="presOf" srcId="{81133050-958B-4233-81D6-1445652A535A}" destId="{2D1342FF-93BF-4A21-9D73-068EEFCDA8A3}" srcOrd="0" destOrd="3" presId="urn:microsoft.com/office/officeart/2005/8/layout/hProcess9"/>
    <dgm:cxn modelId="{716D4E1C-9FCD-4353-8248-F4448F14822C}" type="presOf" srcId="{66009ED9-A413-40A6-9AA8-5113D2F0F22B}" destId="{E97B3772-E929-49E4-92ED-976195CA46FD}" srcOrd="0" destOrd="2" presId="urn:microsoft.com/office/officeart/2005/8/layout/hProcess9"/>
    <dgm:cxn modelId="{B2A0A95D-3978-406D-9152-B731E99962F3}" srcId="{4A10C43D-5695-4AFD-B44F-48D3368B1B2B}" destId="{ED39B7EC-9D10-42FC-BA50-14DC58DD0F60}" srcOrd="3" destOrd="0" parTransId="{F4AF154A-C798-4349-B26A-D482C15E8342}" sibTransId="{0C31B6EC-3196-4F93-8826-BF6ACC80EC3C}"/>
    <dgm:cxn modelId="{61FEC547-C816-4695-BB2E-799FE3E0863E}" srcId="{ED39B7EC-9D10-42FC-BA50-14DC58DD0F60}" destId="{EA70712D-F286-488B-901E-48D6F8826902}" srcOrd="2" destOrd="0" parTransId="{FFAD4D25-B1C6-4E1F-87F1-6C7B3CFA5E24}" sibTransId="{73F813E1-D842-4913-ADAC-CAEEDFE5247C}"/>
    <dgm:cxn modelId="{DE54066C-0389-48FE-B9F7-C49CCA6265CB}" srcId="{ED39B7EC-9D10-42FC-BA50-14DC58DD0F60}" destId="{BDDA5996-9455-4851-ADF0-9E725ABF2E8D}" srcOrd="1" destOrd="0" parTransId="{5E96A912-5C12-4236-86B0-110150D2D394}" sibTransId="{721A0CDA-B1DF-4438-9F06-8D3CB73C4394}"/>
    <dgm:cxn modelId="{6D778A4C-627D-4CC0-86DF-26EFADE1D0F4}" type="presOf" srcId="{925E6DB5-98AC-46C4-89B7-B9C760BF6AFD}" destId="{9025BAFB-0B8D-4B1C-B92F-369C0AF1BE87}" srcOrd="0" destOrd="0" presId="urn:microsoft.com/office/officeart/2005/8/layout/hProcess9"/>
    <dgm:cxn modelId="{356E3D6D-6037-4868-B841-F5A3F89EFCDD}" type="presOf" srcId="{E264AD11-9029-42D0-BC42-9DAC0C61FC14}" destId="{2D1342FF-93BF-4A21-9D73-068EEFCDA8A3}" srcOrd="0" destOrd="1" presId="urn:microsoft.com/office/officeart/2005/8/layout/hProcess9"/>
    <dgm:cxn modelId="{9647D078-4FE8-4542-BFA5-E444F5D8A7AE}" type="presOf" srcId="{ED39B7EC-9D10-42FC-BA50-14DC58DD0F60}" destId="{FC9228E9-4F4E-4892-A4A3-7CA672525236}" srcOrd="0" destOrd="0" presId="urn:microsoft.com/office/officeart/2005/8/layout/hProcess9"/>
    <dgm:cxn modelId="{CBDEF378-D36C-4DD1-8216-42F274D9F556}" srcId="{4A10C43D-5695-4AFD-B44F-48D3368B1B2B}" destId="{330B62F4-40E7-4111-B2E3-86D16D122050}" srcOrd="2" destOrd="0" parTransId="{63F6E511-8BAF-431C-8542-BC03BE357887}" sibTransId="{CEAE71EB-801A-4027-996D-C82446AB1DEC}"/>
    <dgm:cxn modelId="{0AE26559-6F0C-44A0-9556-A6E36C3CC8AA}" type="presOf" srcId="{C978F6C6-79CE-4422-AD9C-DEFEBBC5CCEC}" destId="{2D1342FF-93BF-4A21-9D73-068EEFCDA8A3}" srcOrd="0" destOrd="2" presId="urn:microsoft.com/office/officeart/2005/8/layout/hProcess9"/>
    <dgm:cxn modelId="{75CAF380-EB2E-4148-B457-8A8AE00A7996}" srcId="{330B62F4-40E7-4111-B2E3-86D16D122050}" destId="{E264AD11-9029-42D0-BC42-9DAC0C61FC14}" srcOrd="0" destOrd="0" parTransId="{927B2D01-2667-456A-AFD7-0566A8E3671E}" sibTransId="{44039410-78CC-470C-96C8-C3479C52ACBF}"/>
    <dgm:cxn modelId="{4D66EF81-03E9-4820-AB70-906962303CA3}" srcId="{925E6DB5-98AC-46C4-89B7-B9C760BF6AFD}" destId="{E6472F0D-3768-4E4A-AAA2-80FB7A4900A4}" srcOrd="2" destOrd="0" parTransId="{3D35A900-9FB8-471B-AB96-2B142B8D50ED}" sibTransId="{B44A18B8-20AF-4617-BB3B-287885DC700B}"/>
    <dgm:cxn modelId="{E9BB6094-4225-4A57-A1FF-039D0C246933}" type="presOf" srcId="{EA70712D-F286-488B-901E-48D6F8826902}" destId="{FC9228E9-4F4E-4892-A4A3-7CA672525236}" srcOrd="0" destOrd="3" presId="urn:microsoft.com/office/officeart/2005/8/layout/hProcess9"/>
    <dgm:cxn modelId="{1B26E896-BF43-4848-8541-E4953D97B546}" srcId="{925E6DB5-98AC-46C4-89B7-B9C760BF6AFD}" destId="{15E090B9-86B0-4D0A-970A-9C2160D69A82}" srcOrd="1" destOrd="0" parTransId="{A115266E-F2BA-43C0-AD4C-EBE35E36AF6C}" sibTransId="{C0A06C24-9A9A-4006-8F52-528835775040}"/>
    <dgm:cxn modelId="{3BD35597-CA3D-4A6D-8DE8-D87EDF11ABE6}" type="presOf" srcId="{1751AC04-0891-45F9-BDED-12E137E97AF3}" destId="{9025BAFB-0B8D-4B1C-B92F-369C0AF1BE87}" srcOrd="0" destOrd="1" presId="urn:microsoft.com/office/officeart/2005/8/layout/hProcess9"/>
    <dgm:cxn modelId="{DDB862A9-140E-44E4-9627-8B26DADBD5E3}" srcId="{330B62F4-40E7-4111-B2E3-86D16D122050}" destId="{81133050-958B-4233-81D6-1445652A535A}" srcOrd="2" destOrd="0" parTransId="{71A1734D-AF2D-452D-9EB9-BA59BC4C26A2}" sibTransId="{6C9F24AE-1554-44B7-A492-7FD651B8DAF6}"/>
    <dgm:cxn modelId="{67B2D2AA-DADC-4E18-A8A2-D3B8EFCB744C}" srcId="{925E6DB5-98AC-46C4-89B7-B9C760BF6AFD}" destId="{1751AC04-0891-45F9-BDED-12E137E97AF3}" srcOrd="0" destOrd="0" parTransId="{627831A3-C5C4-449E-9251-C298AC807471}" sibTransId="{05CEDD44-C65C-45C9-9EB4-DCE8286818E5}"/>
    <dgm:cxn modelId="{BD3C77B0-364F-4323-857B-64A4E5BB99D7}" srcId="{4A10C43D-5695-4AFD-B44F-48D3368B1B2B}" destId="{925E6DB5-98AC-46C4-89B7-B9C760BF6AFD}" srcOrd="1" destOrd="0" parTransId="{ED32D6D0-7CEE-4009-90A7-3188AEAE2485}" sibTransId="{0899ABFF-DF04-4FF2-A4B4-7A477CC2D2C2}"/>
    <dgm:cxn modelId="{DFE5BDB5-8288-40D1-9E5B-93EC692690D2}" srcId="{FB2FD228-1A8E-4868-A48E-13D2813FB409}" destId="{66009ED9-A413-40A6-9AA8-5113D2F0F22B}" srcOrd="1" destOrd="0" parTransId="{67B5618F-64FC-411C-9D7A-1DABDB07D8EE}" sibTransId="{14907050-847F-409C-AA8E-7946FB049FF5}"/>
    <dgm:cxn modelId="{ABC44BBE-B332-4213-BE74-DA8EE45BE8A7}" srcId="{330B62F4-40E7-4111-B2E3-86D16D122050}" destId="{C978F6C6-79CE-4422-AD9C-DEFEBBC5CCEC}" srcOrd="1" destOrd="0" parTransId="{24554625-D1CA-406C-BF9A-0B66EB17EB16}" sibTransId="{180C59C0-7DB2-474D-8B6B-B08FAA231520}"/>
    <dgm:cxn modelId="{FD8D14CB-6EF6-494B-A6F1-F9A4C3C1A8F5}" srcId="{FB2FD228-1A8E-4868-A48E-13D2813FB409}" destId="{51ADC5BA-082F-4D38-820E-B81AE7F7D320}" srcOrd="2" destOrd="0" parTransId="{7EA6C544-42F2-492F-88AF-B71E8D6D326F}" sibTransId="{AB7EF7D6-800E-4E79-B257-94E70CAD31C5}"/>
    <dgm:cxn modelId="{FE7EF2CD-CEF0-4C18-8C3F-A9F72F186547}" type="presOf" srcId="{FB2FD228-1A8E-4868-A48E-13D2813FB409}" destId="{E97B3772-E929-49E4-92ED-976195CA46FD}" srcOrd="0" destOrd="0" presId="urn:microsoft.com/office/officeart/2005/8/layout/hProcess9"/>
    <dgm:cxn modelId="{599CCCCE-99BE-4D18-AE92-CD090729923E}" type="presOf" srcId="{330B62F4-40E7-4111-B2E3-86D16D122050}" destId="{2D1342FF-93BF-4A21-9D73-068EEFCDA8A3}" srcOrd="0" destOrd="0" presId="urn:microsoft.com/office/officeart/2005/8/layout/hProcess9"/>
    <dgm:cxn modelId="{2E0BD4D2-4FA7-44D0-979E-4D656945AC58}" srcId="{FB2FD228-1A8E-4868-A48E-13D2813FB409}" destId="{5F77E921-2D3B-4AF1-A963-90695DC98614}" srcOrd="0" destOrd="0" parTransId="{C03AC900-CDE6-469F-A6D7-06F717D12334}" sibTransId="{FD2AB3BD-51F5-4C25-9B03-F4DAD734868E}"/>
    <dgm:cxn modelId="{2B7690EC-89CC-4031-93FA-7966895AA0F8}" type="presOf" srcId="{E6472F0D-3768-4E4A-AAA2-80FB7A4900A4}" destId="{9025BAFB-0B8D-4B1C-B92F-369C0AF1BE87}" srcOrd="0" destOrd="3" presId="urn:microsoft.com/office/officeart/2005/8/layout/hProcess9"/>
    <dgm:cxn modelId="{D764F8F9-FE59-4DF0-84B8-FEF763B2B04C}" type="presOf" srcId="{15E090B9-86B0-4D0A-970A-9C2160D69A82}" destId="{9025BAFB-0B8D-4B1C-B92F-369C0AF1BE87}" srcOrd="0" destOrd="2" presId="urn:microsoft.com/office/officeart/2005/8/layout/hProcess9"/>
    <dgm:cxn modelId="{8C2669FC-D3E1-45DA-85BC-C0069346C1C8}" type="presOf" srcId="{4A10C43D-5695-4AFD-B44F-48D3368B1B2B}" destId="{25882EE0-7B18-4694-B4BB-F1ADB122B5B7}" srcOrd="0" destOrd="0" presId="urn:microsoft.com/office/officeart/2005/8/layout/hProcess9"/>
    <dgm:cxn modelId="{9177E5FE-0777-4BEE-A64B-1B1549614791}" type="presOf" srcId="{51ADC5BA-082F-4D38-820E-B81AE7F7D320}" destId="{E97B3772-E929-49E4-92ED-976195CA46FD}" srcOrd="0" destOrd="3" presId="urn:microsoft.com/office/officeart/2005/8/layout/hProcess9"/>
    <dgm:cxn modelId="{C21E810A-B747-4000-AD06-D8059B37D0C6}" type="presParOf" srcId="{25882EE0-7B18-4694-B4BB-F1ADB122B5B7}" destId="{5D3D94F4-B226-4565-9F0B-7E798CB018FD}" srcOrd="0" destOrd="0" presId="urn:microsoft.com/office/officeart/2005/8/layout/hProcess9"/>
    <dgm:cxn modelId="{6D90821E-6143-4A8E-B111-A2DADA0F0610}" type="presParOf" srcId="{25882EE0-7B18-4694-B4BB-F1ADB122B5B7}" destId="{D8C3AD8F-5040-484B-978B-F71A0B26538C}" srcOrd="1" destOrd="0" presId="urn:microsoft.com/office/officeart/2005/8/layout/hProcess9"/>
    <dgm:cxn modelId="{F62548D8-FFA2-4F1B-BD95-32DC3350C6EC}" type="presParOf" srcId="{D8C3AD8F-5040-484B-978B-F71A0B26538C}" destId="{E97B3772-E929-49E4-92ED-976195CA46FD}" srcOrd="0" destOrd="0" presId="urn:microsoft.com/office/officeart/2005/8/layout/hProcess9"/>
    <dgm:cxn modelId="{583B05D0-4A00-499A-88EB-6BEB6A0C9861}" type="presParOf" srcId="{D8C3AD8F-5040-484B-978B-F71A0B26538C}" destId="{32D054E9-223F-432D-AE8B-0A3A26E0F95E}" srcOrd="1" destOrd="0" presId="urn:microsoft.com/office/officeart/2005/8/layout/hProcess9"/>
    <dgm:cxn modelId="{C9BF0F18-A7A0-44AC-A220-DA7EF3E02E0B}" type="presParOf" srcId="{D8C3AD8F-5040-484B-978B-F71A0B26538C}" destId="{9025BAFB-0B8D-4B1C-B92F-369C0AF1BE87}" srcOrd="2" destOrd="0" presId="urn:microsoft.com/office/officeart/2005/8/layout/hProcess9"/>
    <dgm:cxn modelId="{BA0BF4DA-75A7-4749-AECC-71ED18CF0390}" type="presParOf" srcId="{D8C3AD8F-5040-484B-978B-F71A0B26538C}" destId="{FE7E48B7-AED0-4757-AD9F-93219A294688}" srcOrd="3" destOrd="0" presId="urn:microsoft.com/office/officeart/2005/8/layout/hProcess9"/>
    <dgm:cxn modelId="{D6D85E20-2532-4832-9058-E8AF429BEE87}" type="presParOf" srcId="{D8C3AD8F-5040-484B-978B-F71A0B26538C}" destId="{2D1342FF-93BF-4A21-9D73-068EEFCDA8A3}" srcOrd="4" destOrd="0" presId="urn:microsoft.com/office/officeart/2005/8/layout/hProcess9"/>
    <dgm:cxn modelId="{6255449F-4E10-40E4-B1F1-EB95FB7D1374}" type="presParOf" srcId="{D8C3AD8F-5040-484B-978B-F71A0B26538C}" destId="{693106C1-3305-40E7-B5D9-110BCDA86302}" srcOrd="5" destOrd="0" presId="urn:microsoft.com/office/officeart/2005/8/layout/hProcess9"/>
    <dgm:cxn modelId="{B9998133-E267-47E0-AA78-B2102ACE18B0}" type="presParOf" srcId="{D8C3AD8F-5040-484B-978B-F71A0B26538C}" destId="{FC9228E9-4F4E-4892-A4A3-7CA67252523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D94F4-B226-4565-9F0B-7E798CB018FD}">
      <dsp:nvSpPr>
        <dsp:cNvPr id="0" name=""/>
        <dsp:cNvSpPr/>
      </dsp:nvSpPr>
      <dsp:spPr>
        <a:xfrm>
          <a:off x="557508" y="0"/>
          <a:ext cx="6318435" cy="60464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B3772-E929-49E4-92ED-976195CA46FD}">
      <dsp:nvSpPr>
        <dsp:cNvPr id="0" name=""/>
        <dsp:cNvSpPr/>
      </dsp:nvSpPr>
      <dsp:spPr>
        <a:xfrm>
          <a:off x="2540" y="1813929"/>
          <a:ext cx="1650749" cy="241857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Prepare</a:t>
          </a:r>
        </a:p>
        <a:p>
          <a:pPr marL="114300" lvl="1" indent="-114300" algn="l" defTabSz="533400">
            <a:lnSpc>
              <a:spcPct val="90000"/>
            </a:lnSpc>
            <a:spcBef>
              <a:spcPct val="0"/>
            </a:spcBef>
            <a:spcAft>
              <a:spcPts val="600"/>
            </a:spcAft>
            <a:buChar char="•"/>
          </a:pPr>
          <a:r>
            <a:rPr lang="en-US" sz="1200" kern="1200"/>
            <a:t>Confirm SB743 requirements</a:t>
          </a:r>
        </a:p>
        <a:p>
          <a:pPr marL="114300" lvl="1" indent="-114300" algn="l" defTabSz="533400">
            <a:lnSpc>
              <a:spcPct val="90000"/>
            </a:lnSpc>
            <a:spcBef>
              <a:spcPct val="0"/>
            </a:spcBef>
            <a:spcAft>
              <a:spcPts val="600"/>
            </a:spcAft>
            <a:buChar char="•"/>
          </a:pPr>
          <a:r>
            <a:rPr lang="en-US" sz="1200" kern="1200"/>
            <a:t>Review threshold and screening guidelines</a:t>
          </a:r>
        </a:p>
        <a:p>
          <a:pPr marL="114300" lvl="1" indent="-114300" algn="l" defTabSz="533400">
            <a:lnSpc>
              <a:spcPct val="90000"/>
            </a:lnSpc>
            <a:spcBef>
              <a:spcPct val="0"/>
            </a:spcBef>
            <a:spcAft>
              <a:spcPts val="600"/>
            </a:spcAft>
            <a:buChar char="•"/>
          </a:pPr>
          <a:r>
            <a:rPr lang="en-US" sz="1200" kern="1200"/>
            <a:t>Review existing local CEQA process and related policies</a:t>
          </a:r>
        </a:p>
      </dsp:txBody>
      <dsp:txXfrm>
        <a:off x="83123" y="1894512"/>
        <a:ext cx="1489583" cy="2257406"/>
      </dsp:txXfrm>
    </dsp:sp>
    <dsp:sp modelId="{9025BAFB-0B8D-4B1C-B92F-369C0AF1BE87}">
      <dsp:nvSpPr>
        <dsp:cNvPr id="0" name=""/>
        <dsp:cNvSpPr/>
      </dsp:nvSpPr>
      <dsp:spPr>
        <a:xfrm>
          <a:off x="1928414" y="1813929"/>
          <a:ext cx="1650749" cy="2418572"/>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ts val="600"/>
            </a:spcAft>
            <a:buNone/>
          </a:pPr>
          <a:r>
            <a:rPr lang="en-US" sz="1600" b="1" kern="1200"/>
            <a:t>Define</a:t>
          </a:r>
        </a:p>
        <a:p>
          <a:pPr marL="114300" lvl="1" indent="-114300" algn="l" defTabSz="533400">
            <a:lnSpc>
              <a:spcPct val="90000"/>
            </a:lnSpc>
            <a:spcBef>
              <a:spcPct val="0"/>
            </a:spcBef>
            <a:spcAft>
              <a:spcPts val="600"/>
            </a:spcAft>
            <a:buChar char="•"/>
          </a:pPr>
          <a:r>
            <a:rPr lang="en-US" sz="1200" kern="1200"/>
            <a:t>Define local VMT data resources</a:t>
          </a:r>
        </a:p>
        <a:p>
          <a:pPr marL="114300" lvl="1" indent="-114300" algn="l" defTabSz="533400">
            <a:lnSpc>
              <a:spcPct val="90000"/>
            </a:lnSpc>
            <a:spcBef>
              <a:spcPct val="0"/>
            </a:spcBef>
            <a:spcAft>
              <a:spcPts val="600"/>
            </a:spcAft>
            <a:buChar char="•"/>
          </a:pPr>
          <a:r>
            <a:rPr lang="en-US" sz="1200" kern="1200"/>
            <a:t>Define local VMT thresholds</a:t>
          </a:r>
        </a:p>
        <a:p>
          <a:pPr marL="114300" lvl="1" indent="-114300" algn="l" defTabSz="533400">
            <a:lnSpc>
              <a:spcPct val="90000"/>
            </a:lnSpc>
            <a:spcBef>
              <a:spcPct val="0"/>
            </a:spcBef>
            <a:spcAft>
              <a:spcPts val="600"/>
            </a:spcAft>
            <a:buChar char="•"/>
          </a:pPr>
          <a:r>
            <a:rPr lang="en-US" sz="1200" kern="1200"/>
            <a:t>Define local VMT analysis screens</a:t>
          </a:r>
        </a:p>
      </dsp:txBody>
      <dsp:txXfrm>
        <a:off x="2008997" y="1894512"/>
        <a:ext cx="1489583" cy="2257406"/>
      </dsp:txXfrm>
    </dsp:sp>
    <dsp:sp modelId="{2D1342FF-93BF-4A21-9D73-068EEFCDA8A3}">
      <dsp:nvSpPr>
        <dsp:cNvPr id="0" name=""/>
        <dsp:cNvSpPr/>
      </dsp:nvSpPr>
      <dsp:spPr>
        <a:xfrm>
          <a:off x="3854288" y="1813929"/>
          <a:ext cx="1650749" cy="2418572"/>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Adopt</a:t>
          </a:r>
        </a:p>
        <a:p>
          <a:pPr marL="114300" lvl="1" indent="-114300" algn="l" defTabSz="533400">
            <a:lnSpc>
              <a:spcPct val="90000"/>
            </a:lnSpc>
            <a:spcBef>
              <a:spcPct val="0"/>
            </a:spcBef>
            <a:spcAft>
              <a:spcPts val="600"/>
            </a:spcAft>
            <a:buChar char="•"/>
          </a:pPr>
          <a:r>
            <a:rPr lang="en-US" sz="1200" kern="1200"/>
            <a:t>Adopt screening criteria</a:t>
          </a:r>
        </a:p>
        <a:p>
          <a:pPr marL="114300" lvl="1" indent="-114300" algn="l" defTabSz="533400">
            <a:lnSpc>
              <a:spcPct val="90000"/>
            </a:lnSpc>
            <a:spcBef>
              <a:spcPct val="0"/>
            </a:spcBef>
            <a:spcAft>
              <a:spcPts val="600"/>
            </a:spcAft>
            <a:buChar char="•"/>
          </a:pPr>
          <a:r>
            <a:rPr lang="en-US" sz="1200" kern="1200"/>
            <a:t>Adopt VMT thresholds</a:t>
          </a:r>
        </a:p>
        <a:p>
          <a:pPr marL="114300" lvl="1" indent="-114300" algn="l" defTabSz="533400">
            <a:lnSpc>
              <a:spcPct val="90000"/>
            </a:lnSpc>
            <a:spcBef>
              <a:spcPct val="0"/>
            </a:spcBef>
            <a:spcAft>
              <a:spcPts val="600"/>
            </a:spcAft>
            <a:buChar char="•"/>
          </a:pPr>
          <a:r>
            <a:rPr lang="en-US" sz="1200" kern="1200"/>
            <a:t>Adopt VMT mitigation approach</a:t>
          </a:r>
        </a:p>
      </dsp:txBody>
      <dsp:txXfrm>
        <a:off x="3934871" y="1894512"/>
        <a:ext cx="1489583" cy="2257406"/>
      </dsp:txXfrm>
    </dsp:sp>
    <dsp:sp modelId="{FC9228E9-4F4E-4892-A4A3-7CA672525236}">
      <dsp:nvSpPr>
        <dsp:cNvPr id="0" name=""/>
        <dsp:cNvSpPr/>
      </dsp:nvSpPr>
      <dsp:spPr>
        <a:xfrm>
          <a:off x="5780163" y="1813929"/>
          <a:ext cx="1650749" cy="241857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a:solidFill>
                <a:schemeClr val="bg1"/>
              </a:solidFill>
            </a:rPr>
            <a:t>Implement</a:t>
          </a:r>
        </a:p>
        <a:p>
          <a:pPr marL="114300" lvl="1" indent="-114300" algn="l" defTabSz="533400">
            <a:lnSpc>
              <a:spcPct val="90000"/>
            </a:lnSpc>
            <a:spcBef>
              <a:spcPct val="0"/>
            </a:spcBef>
            <a:spcAft>
              <a:spcPts val="600"/>
            </a:spcAft>
            <a:buChar char="•"/>
          </a:pPr>
          <a:r>
            <a:rPr lang="en-US" sz="1200" kern="1200"/>
            <a:t>Identify VMT mitigation tools and resources</a:t>
          </a:r>
        </a:p>
        <a:p>
          <a:pPr marL="114300" lvl="1" indent="-114300" algn="l" defTabSz="533400">
            <a:lnSpc>
              <a:spcPct val="90000"/>
            </a:lnSpc>
            <a:spcBef>
              <a:spcPct val="0"/>
            </a:spcBef>
            <a:spcAft>
              <a:spcPts val="600"/>
            </a:spcAft>
            <a:buChar char="•"/>
          </a:pPr>
          <a:r>
            <a:rPr lang="en-US" sz="1200" kern="1200"/>
            <a:t>Identify supporting policy needs (e.g., TDM, parking or safety)</a:t>
          </a:r>
        </a:p>
        <a:p>
          <a:pPr marL="114300" lvl="1" indent="-114300" algn="l" defTabSz="533400">
            <a:lnSpc>
              <a:spcPct val="90000"/>
            </a:lnSpc>
            <a:spcBef>
              <a:spcPct val="0"/>
            </a:spcBef>
            <a:spcAft>
              <a:spcPts val="600"/>
            </a:spcAft>
            <a:buChar char="•"/>
          </a:pPr>
          <a:r>
            <a:rPr lang="en-US" sz="1200" kern="1200"/>
            <a:t>Define non-CEQA analysis requirements (e.g., LOS)</a:t>
          </a:r>
        </a:p>
      </dsp:txBody>
      <dsp:txXfrm>
        <a:off x="5860746" y="1894512"/>
        <a:ext cx="1489583" cy="22574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383C44-4AF2-4D02-A42D-1BF4915095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7DA27B-265E-41D0-89A8-AA62412773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E8A9AC-2231-46F2-A786-DBDD61087510}" type="datetimeFigureOut">
              <a:rPr lang="en-US" smtClean="0"/>
              <a:t>9/15/2022</a:t>
            </a:fld>
            <a:endParaRPr lang="en-US"/>
          </a:p>
        </p:txBody>
      </p:sp>
      <p:sp>
        <p:nvSpPr>
          <p:cNvPr id="4" name="Footer Placeholder 3">
            <a:extLst>
              <a:ext uri="{FF2B5EF4-FFF2-40B4-BE49-F238E27FC236}">
                <a16:creationId xmlns:a16="http://schemas.microsoft.com/office/drawing/2014/main" id="{567F441E-FD18-4F0C-AD58-88A5A29990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1F1E1F-7E8E-4C22-AB8D-2AF34257C7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CA3B64-F84B-4B02-A942-E62354ABEBA3}" type="slidenum">
              <a:rPr lang="en-US" smtClean="0"/>
              <a:t>‹#›</a:t>
            </a:fld>
            <a:endParaRPr lang="en-US"/>
          </a:p>
        </p:txBody>
      </p:sp>
    </p:spTree>
    <p:extLst>
      <p:ext uri="{BB962C8B-B14F-4D97-AF65-F5344CB8AC3E}">
        <p14:creationId xmlns:p14="http://schemas.microsoft.com/office/powerpoint/2010/main" val="307913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D3761-A465-42E4-ACCB-551B690CE4EA}"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A4DCF-997B-4617-B5B1-BF3C646CFC63}" type="slidenum">
              <a:rPr lang="en-US" smtClean="0"/>
              <a:t>‹#›</a:t>
            </a:fld>
            <a:endParaRPr lang="en-US"/>
          </a:p>
        </p:txBody>
      </p:sp>
    </p:spTree>
    <p:extLst>
      <p:ext uri="{BB962C8B-B14F-4D97-AF65-F5344CB8AC3E}">
        <p14:creationId xmlns:p14="http://schemas.microsoft.com/office/powerpoint/2010/main" val="379116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Clr>
                <a:srgbClr val="2F5597"/>
              </a:buClr>
            </a:pPr>
            <a:r>
              <a:rPr lang="en-US" sz="1200" b="1" dirty="0">
                <a:solidFill>
                  <a:schemeClr val="bg1"/>
                </a:solidFill>
                <a:cs typeface="Arial" panose="020B0604020202020204"/>
              </a:rPr>
              <a:t>How to Use this Slide Deck</a:t>
            </a:r>
          </a:p>
          <a:p>
            <a:pPr>
              <a:lnSpc>
                <a:spcPct val="120000"/>
              </a:lnSpc>
              <a:buClr>
                <a:srgbClr val="2F5597"/>
              </a:buClr>
            </a:pPr>
            <a:r>
              <a:rPr lang="en-US" sz="1200" i="1" dirty="0">
                <a:solidFill>
                  <a:schemeClr val="bg1"/>
                </a:solidFill>
                <a:cs typeface="Arial" panose="020B0604020202020204"/>
              </a:rPr>
              <a:t>This slide deck is designed to help you facilitate discussions with key external stakeholders such as Planning Commission and City Council, to move towards policy adoption. The key concepts of SB 743 and VMT analysis are simply described and talking points accompany each slide. </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a:t>
            </a:fld>
            <a:endParaRPr lang="en-US"/>
          </a:p>
        </p:txBody>
      </p:sp>
    </p:spTree>
    <p:extLst>
      <p:ext uri="{BB962C8B-B14F-4D97-AF65-F5344CB8AC3E}">
        <p14:creationId xmlns:p14="http://schemas.microsoft.com/office/powerpoint/2010/main" val="38008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Historically, the use of LOS in environmental review has moved us further away from local goals and priorities for land use development and economic activity. VMT better connects environmental impact measurement to State greenhouse gas emissions reduction goals. </a:t>
            </a:r>
          </a:p>
        </p:txBody>
      </p:sp>
      <p:sp>
        <p:nvSpPr>
          <p:cNvPr id="4" name="Slide Number Placeholder 3"/>
          <p:cNvSpPr>
            <a:spLocks noGrp="1"/>
          </p:cNvSpPr>
          <p:nvPr>
            <p:ph type="sldNum" sz="quarter" idx="5"/>
          </p:nvPr>
        </p:nvSpPr>
        <p:spPr/>
        <p:txBody>
          <a:bodyPr/>
          <a:lstStyle/>
          <a:p>
            <a:fld id="{28FA4DCF-997B-4617-B5B1-BF3C646CFC63}" type="slidenum">
              <a:rPr lang="en-US" smtClean="0"/>
              <a:t>12</a:t>
            </a:fld>
            <a:endParaRPr lang="en-US"/>
          </a:p>
        </p:txBody>
      </p:sp>
    </p:spTree>
    <p:extLst>
      <p:ext uri="{BB962C8B-B14F-4D97-AF65-F5344CB8AC3E}">
        <p14:creationId xmlns:p14="http://schemas.microsoft.com/office/powerpoint/2010/main" val="170775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VMT is simply the total number of vehicles traveling times the average miles traveled per vehicle. </a:t>
            </a:r>
          </a:p>
          <a:p>
            <a:endParaRPr lang="en-US" i="1" dirty="0"/>
          </a:p>
          <a:p>
            <a:r>
              <a:rPr lang="en-US" i="1" dirty="0"/>
              <a:t>When calculating the transportation impacts of residential and office projects, OPR recommends using VMT per capita (residential) and VMT per employee (office). VMT per capita is the total household VMT in an area divided by the total population. VMT per employee is the total work trip VMT in an are divided by the total employee population. </a:t>
            </a:r>
          </a:p>
          <a:p>
            <a:endParaRPr lang="en-US" i="1" dirty="0"/>
          </a:p>
          <a:p>
            <a:r>
              <a:rPr lang="en-US" i="1" dirty="0"/>
              <a:t>VMT can be measured using existing calculations from a regional travel demand model and does not typically require additional calculations. Model calculations are informed by existing and future land uses, transportation networks, and travel patterns. </a:t>
            </a:r>
          </a:p>
          <a:p>
            <a:endParaRPr lang="en-US" i="1" dirty="0"/>
          </a:p>
          <a:p>
            <a:endParaRPr lang="en-US" i="1" dirty="0"/>
          </a:p>
        </p:txBody>
      </p:sp>
      <p:sp>
        <p:nvSpPr>
          <p:cNvPr id="4" name="Slide Number Placeholder 3"/>
          <p:cNvSpPr>
            <a:spLocks noGrp="1"/>
          </p:cNvSpPr>
          <p:nvPr>
            <p:ph type="sldNum" sz="quarter" idx="5"/>
          </p:nvPr>
        </p:nvSpPr>
        <p:spPr/>
        <p:txBody>
          <a:bodyPr/>
          <a:lstStyle/>
          <a:p>
            <a:fld id="{28FA4DCF-997B-4617-B5B1-BF3C646CFC63}" type="slidenum">
              <a:rPr lang="en-US" smtClean="0"/>
              <a:t>13</a:t>
            </a:fld>
            <a:endParaRPr lang="en-US"/>
          </a:p>
        </p:txBody>
      </p:sp>
    </p:spTree>
    <p:extLst>
      <p:ext uri="{BB962C8B-B14F-4D97-AF65-F5344CB8AC3E}">
        <p14:creationId xmlns:p14="http://schemas.microsoft.com/office/powerpoint/2010/main" val="1484639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buClr>
                <a:srgbClr val="2F5597"/>
              </a:buClr>
            </a:pPr>
            <a:r>
              <a:rPr lang="en-US" sz="1400" u="sng" dirty="0">
                <a:solidFill>
                  <a:prstClr val="black"/>
                </a:solidFill>
                <a:cs typeface="Arial" panose="020B0604020202020204"/>
              </a:rPr>
              <a:t>VMT Analysis Process</a:t>
            </a:r>
            <a:r>
              <a:rPr lang="en-US" sz="1400" dirty="0">
                <a:solidFill>
                  <a:prstClr val="black"/>
                </a:solidFill>
                <a:cs typeface="Arial" panose="020B0604020202020204"/>
              </a:rPr>
              <a:t>: </a:t>
            </a:r>
          </a:p>
          <a:p>
            <a:pPr marL="342900" lvl="0" indent="-342900">
              <a:spcAft>
                <a:spcPts val="1200"/>
              </a:spcAft>
              <a:buClr>
                <a:srgbClr val="2F5597"/>
              </a:buClr>
              <a:buFont typeface="Arial" panose="020B0604020202020204" pitchFamily="34" charset="0"/>
              <a:buChar char="•"/>
            </a:pPr>
            <a:r>
              <a:rPr lang="en-US" sz="1200" b="1" dirty="0">
                <a:solidFill>
                  <a:srgbClr val="25408F">
                    <a:lumMod val="60000"/>
                    <a:lumOff val="40000"/>
                  </a:srgbClr>
                </a:solidFill>
                <a:cs typeface="Arial" panose="020B0604020202020204"/>
              </a:rPr>
              <a:t>VMT analysis </a:t>
            </a:r>
            <a:r>
              <a:rPr lang="en-US" sz="1200" dirty="0">
                <a:solidFill>
                  <a:prstClr val="black"/>
                </a:solidFill>
                <a:cs typeface="Arial" panose="020B0604020202020204"/>
              </a:rPr>
              <a:t>and practical example</a:t>
            </a:r>
          </a:p>
          <a:p>
            <a:pPr marL="342900" lvl="0" indent="-342900">
              <a:spcAft>
                <a:spcPts val="1200"/>
              </a:spcAft>
              <a:buClr>
                <a:srgbClr val="2F5597"/>
              </a:buClr>
              <a:buFont typeface="Arial" panose="020B0604020202020204" pitchFamily="34" charset="0"/>
              <a:buChar char="•"/>
            </a:pPr>
            <a:r>
              <a:rPr lang="en-US" sz="1200" b="1" dirty="0">
                <a:solidFill>
                  <a:srgbClr val="25408F">
                    <a:lumMod val="60000"/>
                    <a:lumOff val="40000"/>
                  </a:srgbClr>
                </a:solidFill>
                <a:cs typeface="Arial" panose="020B0604020202020204"/>
              </a:rPr>
              <a:t>Targeted questions/prompts </a:t>
            </a:r>
            <a:r>
              <a:rPr lang="en-US" sz="1200" dirty="0">
                <a:solidFill>
                  <a:prstClr val="black"/>
                </a:solidFill>
                <a:cs typeface="Arial" panose="020B0604020202020204"/>
              </a:rPr>
              <a:t>to reinforce key screen and threshold concepts, guiding staff in assessing a project’s VMT impacts </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14</a:t>
            </a:fld>
            <a:endParaRPr lang="en-US"/>
          </a:p>
        </p:txBody>
      </p:sp>
    </p:spTree>
    <p:extLst>
      <p:ext uri="{BB962C8B-B14F-4D97-AF65-F5344CB8AC3E}">
        <p14:creationId xmlns:p14="http://schemas.microsoft.com/office/powerpoint/2010/main" val="148896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The following slides provide an overview of the VMT analysis process for CEQA. It looks complicated but we urge you to focus on the 3 main phases, which include:</a:t>
            </a:r>
          </a:p>
          <a:p>
            <a:pPr marL="228600" indent="-228600">
              <a:buAutoNum type="arabicPeriod"/>
            </a:pPr>
            <a:r>
              <a:rPr lang="en-US" b="0" i="1" dirty="0">
                <a:ea typeface="Calibri"/>
                <a:cs typeface="Calibri"/>
              </a:rPr>
              <a:t>Screening</a:t>
            </a:r>
          </a:p>
          <a:p>
            <a:pPr marL="228600" indent="-228600">
              <a:buAutoNum type="arabicPeriod"/>
            </a:pPr>
            <a:r>
              <a:rPr lang="en-US" b="0" i="1" dirty="0">
                <a:ea typeface="Calibri"/>
                <a:cs typeface="Calibri"/>
              </a:rPr>
              <a:t>VMT Threshold</a:t>
            </a:r>
          </a:p>
          <a:p>
            <a:pPr marL="228600" indent="-228600">
              <a:buAutoNum type="arabicPeriod"/>
            </a:pPr>
            <a:r>
              <a:rPr lang="en-US" b="0" i="1" dirty="0">
                <a:ea typeface="Calibri"/>
                <a:cs typeface="Calibri"/>
              </a:rPr>
              <a:t>and VMT Mitigation. </a:t>
            </a:r>
          </a:p>
          <a:p>
            <a:pPr marL="0" indent="0">
              <a:buNone/>
            </a:pPr>
            <a:r>
              <a:rPr lang="en-US" b="0" i="1" dirty="0">
                <a:ea typeface="Calibri"/>
                <a:cs typeface="Calibri"/>
              </a:rPr>
              <a:t>The following slides will break down each Phase in greater detail. </a:t>
            </a:r>
          </a:p>
        </p:txBody>
      </p:sp>
      <p:sp>
        <p:nvSpPr>
          <p:cNvPr id="4" name="Slide Number Placeholder 3"/>
          <p:cNvSpPr>
            <a:spLocks noGrp="1"/>
          </p:cNvSpPr>
          <p:nvPr>
            <p:ph type="sldNum" sz="quarter" idx="5"/>
          </p:nvPr>
        </p:nvSpPr>
        <p:spPr/>
        <p:txBody>
          <a:bodyPr/>
          <a:lstStyle/>
          <a:p>
            <a:fld id="{28FA4DCF-997B-4617-B5B1-BF3C646CFC63}" type="slidenum">
              <a:rPr lang="en-US" smtClean="0"/>
              <a:t>15</a:t>
            </a:fld>
            <a:endParaRPr lang="en-US"/>
          </a:p>
        </p:txBody>
      </p:sp>
    </p:spTree>
    <p:extLst>
      <p:ext uri="{BB962C8B-B14F-4D97-AF65-F5344CB8AC3E}">
        <p14:creationId xmlns:p14="http://schemas.microsoft.com/office/powerpoint/2010/main" val="12271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VMT-based screens, or Phase 1, applies to land use and transportation projects and helps agencies quickly identify low-VMT projects exempt from analysis. It saves staff time by streamlining the review process. </a:t>
            </a:r>
          </a:p>
          <a:p>
            <a:endParaRPr lang="en-US" i="1" dirty="0">
              <a:ea typeface="Calibri"/>
              <a:cs typeface="Calibri"/>
            </a:endParaRPr>
          </a:p>
          <a:p>
            <a:r>
              <a:rPr lang="en-US" i="1" dirty="0">
                <a:ea typeface="Calibri"/>
                <a:cs typeface="Calibri"/>
              </a:rPr>
              <a:t>VMT-based thresholds, or Phase 2, provides an objective measure to achieve state GHG reduction goals and reduce VMT, while enabling all communities to grow. </a:t>
            </a:r>
          </a:p>
          <a:p>
            <a:endParaRPr lang="en-US" i="1" dirty="0">
              <a:ea typeface="Calibri"/>
              <a:cs typeface="Calibri"/>
            </a:endParaRPr>
          </a:p>
          <a:p>
            <a:r>
              <a:rPr lang="en-US" i="1" dirty="0">
                <a:ea typeface="Calibri"/>
                <a:cs typeface="Calibri"/>
              </a:rPr>
              <a:t>VMT Mitigation, or Phase 3, requires that projects with significant VMT impacts undergo mitigation to avoid or substantially reduce the impact. Identifying an approach provides guidance to developers while offering benefits to on-site and neighboring communities. </a:t>
            </a:r>
          </a:p>
        </p:txBody>
      </p:sp>
      <p:sp>
        <p:nvSpPr>
          <p:cNvPr id="4" name="Slide Number Placeholder 3"/>
          <p:cNvSpPr>
            <a:spLocks noGrp="1"/>
          </p:cNvSpPr>
          <p:nvPr>
            <p:ph type="sldNum" sz="quarter" idx="5"/>
          </p:nvPr>
        </p:nvSpPr>
        <p:spPr/>
        <p:txBody>
          <a:bodyPr/>
          <a:lstStyle/>
          <a:p>
            <a:fld id="{28FA4DCF-997B-4617-B5B1-BF3C646CFC63}" type="slidenum">
              <a:rPr lang="en-US" smtClean="0"/>
              <a:t>16</a:t>
            </a:fld>
            <a:endParaRPr lang="en-US"/>
          </a:p>
        </p:txBody>
      </p:sp>
    </p:spTree>
    <p:extLst>
      <p:ext uri="{BB962C8B-B14F-4D97-AF65-F5344CB8AC3E}">
        <p14:creationId xmlns:p14="http://schemas.microsoft.com/office/powerpoint/2010/main" val="2801280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By defining screens, city staff and developers can quickly identify low-VMT projects that do not require any CEQA transportation analysis. These low-VMT projects are presumed to have no significant impact and therefore do not require conducting a detailed study or mitigation. </a:t>
            </a:r>
          </a:p>
          <a:p>
            <a:endParaRPr lang="en-US" b="0" i="1" dirty="0">
              <a:ea typeface="Calibri"/>
              <a:cs typeface="Calibri"/>
            </a:endParaRPr>
          </a:p>
          <a:p>
            <a:r>
              <a:rPr lang="en-US" b="0" i="1" dirty="0">
                <a:ea typeface="Calibri"/>
                <a:cs typeface="Calibri"/>
              </a:rPr>
              <a:t>Low-VMT project types and low-VMT locations can be prioritized and provide predictable development opportunities. Similarly, transportation projects that reduce VMT can also be screened out. </a:t>
            </a:r>
          </a:p>
        </p:txBody>
      </p:sp>
      <p:sp>
        <p:nvSpPr>
          <p:cNvPr id="4" name="Slide Number Placeholder 3"/>
          <p:cNvSpPr>
            <a:spLocks noGrp="1"/>
          </p:cNvSpPr>
          <p:nvPr>
            <p:ph type="sldNum" sz="quarter" idx="5"/>
          </p:nvPr>
        </p:nvSpPr>
        <p:spPr/>
        <p:txBody>
          <a:bodyPr/>
          <a:lstStyle/>
          <a:p>
            <a:fld id="{28FA4DCF-997B-4617-B5B1-BF3C646CFC63}" type="slidenum">
              <a:rPr lang="en-US" smtClean="0"/>
              <a:t>17</a:t>
            </a:fld>
            <a:endParaRPr lang="en-US"/>
          </a:p>
        </p:txBody>
      </p:sp>
    </p:spTree>
    <p:extLst>
      <p:ext uri="{BB962C8B-B14F-4D97-AF65-F5344CB8AC3E}">
        <p14:creationId xmlns:p14="http://schemas.microsoft.com/office/powerpoint/2010/main" val="234407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Here is a comprehensive overview of different types of screens. There are two types of screens, project-based screens and location-based screens. Project-based screens for residential and office projects include: small infill projects, affordable housing, and local serving retail and public facilities. </a:t>
            </a:r>
          </a:p>
          <a:p>
            <a:endParaRPr lang="en-US" b="0" i="1" dirty="0"/>
          </a:p>
          <a:p>
            <a:r>
              <a:rPr lang="en-US" b="0" i="1" dirty="0"/>
              <a:t>Location-based screens screen out projects located in a low-VMT area or within ½ mile of high-quality transit. The state defines high-quality transit as a rail station, a ferry with bus service, or any transit that gets 15 minute frequencies or better during commute hours. </a:t>
            </a:r>
            <a:endParaRPr lang="en-US" dirty="0"/>
          </a:p>
          <a:p>
            <a:endParaRPr lang="en-US" dirty="0"/>
          </a:p>
          <a:p>
            <a:r>
              <a:rPr lang="en-US" i="1" dirty="0"/>
              <a:t>In addition to the location, the project must meet additional criteria in order to presume a less-than-significant impact. Our jurisdiction has some flexibility in defining these criteria, however, they must be defensible. OPR recommended additional criteria for Location-Based screens include: </a:t>
            </a:r>
          </a:p>
          <a:p>
            <a:pPr marL="171450" indent="-171450">
              <a:buFontTx/>
              <a:buChar char="-"/>
            </a:pPr>
            <a:r>
              <a:rPr lang="en-US" i="1" dirty="0"/>
              <a:t>Density</a:t>
            </a:r>
          </a:p>
          <a:p>
            <a:pPr marL="628650" lvl="1" indent="-171450">
              <a:buFontTx/>
              <a:buChar char="-"/>
            </a:pPr>
            <a:r>
              <a:rPr lang="en-US" i="1" dirty="0"/>
              <a:t>Minimum gross floor area ratio (FAR) of 0.75 for employment projects</a:t>
            </a:r>
          </a:p>
          <a:p>
            <a:pPr marL="628650" lvl="1" indent="-171450">
              <a:buFontTx/>
              <a:buChar char="-"/>
            </a:pPr>
            <a:r>
              <a:rPr lang="en-US" i="1" dirty="0"/>
              <a:t>Minimum of 35 units per acre for residential projects (Note, OPR does not name an exact requirement for minimum du/acre, but this is consistent with the intention of the recommendation and may be customized to best match TOD density for local jurisdictions)</a:t>
            </a:r>
          </a:p>
          <a:p>
            <a:pPr marL="628650" lvl="1" indent="-171450">
              <a:buFontTx/>
              <a:buChar char="-"/>
            </a:pPr>
            <a:r>
              <a:rPr lang="en-US" i="1" dirty="0"/>
              <a:t>If located in an area that has a maximum density below 0.75 FAR or 35 units per acre, the maximum density allowed and/or the required density for a TOD must be met, </a:t>
            </a:r>
          </a:p>
          <a:p>
            <a:pPr marL="171450" indent="-171450">
              <a:buFontTx/>
              <a:buChar char="-"/>
            </a:pPr>
            <a:r>
              <a:rPr lang="en-US" i="1" dirty="0"/>
              <a:t>Parking: No more than the minimum number of parking spaces required</a:t>
            </a:r>
          </a:p>
          <a:p>
            <a:pPr marL="171450" indent="-171450">
              <a:buFontTx/>
              <a:buChar char="-"/>
            </a:pPr>
            <a:r>
              <a:rPr lang="en-US" i="1" dirty="0"/>
              <a:t>Does not replace affordable residential units with a smaller number of moderate or high-income residential units</a:t>
            </a:r>
          </a:p>
          <a:p>
            <a:pPr marL="171450" indent="-171450">
              <a:buFontTx/>
              <a:buChar char="-"/>
            </a:pPr>
            <a:r>
              <a:rPr lang="en-US" i="1" dirty="0"/>
              <a:t>Consistent with Plan Bay Area and the applicable Sustainable Communities Strategy</a:t>
            </a:r>
          </a:p>
        </p:txBody>
      </p:sp>
      <p:sp>
        <p:nvSpPr>
          <p:cNvPr id="4" name="Slide Number Placeholder 3"/>
          <p:cNvSpPr>
            <a:spLocks noGrp="1"/>
          </p:cNvSpPr>
          <p:nvPr>
            <p:ph type="sldNum" sz="quarter" idx="5"/>
          </p:nvPr>
        </p:nvSpPr>
        <p:spPr/>
        <p:txBody>
          <a:bodyPr/>
          <a:lstStyle/>
          <a:p>
            <a:fld id="{28FA4DCF-997B-4617-B5B1-BF3C646CFC63}" type="slidenum">
              <a:rPr lang="en-US" smtClean="0"/>
              <a:t>18</a:t>
            </a:fld>
            <a:endParaRPr lang="en-US"/>
          </a:p>
        </p:txBody>
      </p:sp>
    </p:spTree>
    <p:extLst>
      <p:ext uri="{BB962C8B-B14F-4D97-AF65-F5344CB8AC3E}">
        <p14:creationId xmlns:p14="http://schemas.microsoft.com/office/powerpoint/2010/main" val="3769918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We will need to adopt VMT thresholds for different types of land uses. The thresholds of significance shown here are recommended by OPR for residential, office, retail, and mixed-use land use projects. These recommendations align with the state’s long-range GHG modeling and is considered defensible. </a:t>
            </a:r>
          </a:p>
          <a:p>
            <a:endParaRPr lang="en-US" b="0" i="1" dirty="0">
              <a:ea typeface="Calibri"/>
              <a:cs typeface="Calibri"/>
            </a:endParaRPr>
          </a:p>
          <a:p>
            <a:r>
              <a:rPr lang="en-US" b="0" i="1" dirty="0">
                <a:ea typeface="Calibri"/>
                <a:cs typeface="Calibri"/>
              </a:rPr>
              <a:t>We recognize that there are unique land uses and unique contexts to consider, but the OPR guidance will cover most needs, and can be the basis for most unique project types. </a:t>
            </a:r>
          </a:p>
        </p:txBody>
      </p:sp>
      <p:sp>
        <p:nvSpPr>
          <p:cNvPr id="4" name="Slide Number Placeholder 3"/>
          <p:cNvSpPr>
            <a:spLocks noGrp="1"/>
          </p:cNvSpPr>
          <p:nvPr>
            <p:ph type="sldNum" sz="quarter" idx="5"/>
          </p:nvPr>
        </p:nvSpPr>
        <p:spPr/>
        <p:txBody>
          <a:bodyPr/>
          <a:lstStyle/>
          <a:p>
            <a:fld id="{28FA4DCF-997B-4617-B5B1-BF3C646CFC63}" type="slidenum">
              <a:rPr lang="en-US" smtClean="0"/>
              <a:t>19</a:t>
            </a:fld>
            <a:endParaRPr lang="en-US"/>
          </a:p>
        </p:txBody>
      </p:sp>
    </p:spTree>
    <p:extLst>
      <p:ext uri="{BB962C8B-B14F-4D97-AF65-F5344CB8AC3E}">
        <p14:creationId xmlns:p14="http://schemas.microsoft.com/office/powerpoint/2010/main" val="3601923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 demonstrate how Screens and Thresholds are applied, let’s look at a hypothetical example. </a:t>
            </a:r>
          </a:p>
          <a:p>
            <a:endParaRPr lang="en-US" i="1" dirty="0"/>
          </a:p>
          <a:p>
            <a:r>
              <a:rPr lang="en-US" i="1" dirty="0"/>
              <a:t>Assume a planner receives a proposed project on their desk with these specifications: </a:t>
            </a:r>
          </a:p>
          <a:p>
            <a:pPr marL="171450" indent="-171450">
              <a:buFontTx/>
              <a:buChar char="-"/>
            </a:pPr>
            <a:r>
              <a:rPr lang="en-US" i="1" dirty="0"/>
              <a:t>Mixed-use residential development with 472 units </a:t>
            </a:r>
          </a:p>
          <a:p>
            <a:pPr marL="171450" indent="-171450">
              <a:buFontTx/>
              <a:buChar char="-"/>
            </a:pPr>
            <a:r>
              <a:rPr lang="en-US" i="1" dirty="0"/>
              <a:t>Residential density: 18 units/acre</a:t>
            </a:r>
          </a:p>
          <a:p>
            <a:pPr marL="171450" indent="-171450">
              <a:buFontTx/>
              <a:buChar char="-"/>
            </a:pPr>
            <a:r>
              <a:rPr lang="en-US" i="1" dirty="0"/>
              <a:t>10% affordable housing with 1.0 parking stall per unit</a:t>
            </a:r>
          </a:p>
          <a:p>
            <a:pPr marL="171450" indent="-171450">
              <a:buFontTx/>
              <a:buChar char="-"/>
            </a:pPr>
            <a:r>
              <a:rPr lang="en-US" i="1" dirty="0"/>
              <a:t>Retail: 20,000 Sq. Ft. </a:t>
            </a:r>
          </a:p>
          <a:p>
            <a:pPr marL="171450" indent="-171450">
              <a:buFontTx/>
              <a:buChar char="-"/>
            </a:pPr>
            <a:r>
              <a:rPr lang="en-US" i="1" dirty="0"/>
              <a:t>Located 0.3 miles from a transit station</a:t>
            </a:r>
          </a:p>
          <a:p>
            <a:pPr marL="171450" indent="-171450">
              <a:buFontTx/>
              <a:buChar char="-"/>
            </a:pPr>
            <a:endParaRPr lang="en-US" i="1" dirty="0"/>
          </a:p>
        </p:txBody>
      </p:sp>
      <p:sp>
        <p:nvSpPr>
          <p:cNvPr id="4" name="Slide Number Placeholder 3"/>
          <p:cNvSpPr>
            <a:spLocks noGrp="1"/>
          </p:cNvSpPr>
          <p:nvPr>
            <p:ph type="sldNum" sz="quarter" idx="5"/>
          </p:nvPr>
        </p:nvSpPr>
        <p:spPr/>
        <p:txBody>
          <a:bodyPr/>
          <a:lstStyle/>
          <a:p>
            <a:fld id="{28FA4DCF-997B-4617-B5B1-BF3C646CFC63}" type="slidenum">
              <a:rPr lang="en-US" smtClean="0"/>
              <a:t>20</a:t>
            </a:fld>
            <a:endParaRPr lang="en-US"/>
          </a:p>
        </p:txBody>
      </p:sp>
    </p:spTree>
    <p:extLst>
      <p:ext uri="{BB962C8B-B14F-4D97-AF65-F5344CB8AC3E}">
        <p14:creationId xmlns:p14="http://schemas.microsoft.com/office/powerpoint/2010/main" val="412368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Based on the project description, the proposed project is mixed-use with Residential and Retail components. OPR guidance recommends assessing each land use type individually. </a:t>
            </a:r>
          </a:p>
          <a:p>
            <a:endParaRPr lang="en-US" i="1" dirty="0"/>
          </a:p>
          <a:p>
            <a:r>
              <a:rPr lang="en-US" i="1" dirty="0"/>
              <a:t>Let’s start with the residential components of the project, which are highlighted with green boxes. </a:t>
            </a:r>
          </a:p>
        </p:txBody>
      </p:sp>
      <p:sp>
        <p:nvSpPr>
          <p:cNvPr id="4" name="Slide Number Placeholder 3"/>
          <p:cNvSpPr>
            <a:spLocks noGrp="1"/>
          </p:cNvSpPr>
          <p:nvPr>
            <p:ph type="sldNum" sz="quarter" idx="5"/>
          </p:nvPr>
        </p:nvSpPr>
        <p:spPr/>
        <p:txBody>
          <a:bodyPr/>
          <a:lstStyle/>
          <a:p>
            <a:fld id="{28FA4DCF-997B-4617-B5B1-BF3C646CFC63}" type="slidenum">
              <a:rPr lang="en-US" smtClean="0"/>
              <a:t>21</a:t>
            </a:fld>
            <a:endParaRPr lang="en-US"/>
          </a:p>
        </p:txBody>
      </p:sp>
    </p:spTree>
    <p:extLst>
      <p:ext uri="{BB962C8B-B14F-4D97-AF65-F5344CB8AC3E}">
        <p14:creationId xmlns:p14="http://schemas.microsoft.com/office/powerpoint/2010/main" val="31901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Today’s presentation is organized around the following topics, with the primary objective being to establish baseline knowledge and vocabulary around SB 743 and VMT policy. We will also provide an overview of the VMT analysis process along with a hypothetical and local example, outline pathways to VMT policy adoption, and provide guidance for defining screens and thresholds. </a:t>
            </a:r>
          </a:p>
        </p:txBody>
      </p:sp>
      <p:sp>
        <p:nvSpPr>
          <p:cNvPr id="4" name="Slide Number Placeholder 3"/>
          <p:cNvSpPr>
            <a:spLocks noGrp="1"/>
          </p:cNvSpPr>
          <p:nvPr>
            <p:ph type="sldNum" sz="quarter" idx="5"/>
          </p:nvPr>
        </p:nvSpPr>
        <p:spPr/>
        <p:txBody>
          <a:bodyPr/>
          <a:lstStyle/>
          <a:p>
            <a:fld id="{28FA4DCF-997B-4617-B5B1-BF3C646CFC63}" type="slidenum">
              <a:rPr lang="en-US" smtClean="0"/>
              <a:t>4</a:t>
            </a:fld>
            <a:endParaRPr lang="en-US"/>
          </a:p>
        </p:txBody>
      </p:sp>
    </p:spTree>
    <p:extLst>
      <p:ext uri="{BB962C8B-B14F-4D97-AF65-F5344CB8AC3E}">
        <p14:creationId xmlns:p14="http://schemas.microsoft.com/office/powerpoint/2010/main" val="384231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Let’s check the Project-Based Screen first for the residential elements of the project. The 472 attached units do not meet any of the Small Infill Project screens. All other project-based screens do not apply. </a:t>
            </a:r>
          </a:p>
          <a:p>
            <a:endParaRPr lang="en-US" i="1" dirty="0"/>
          </a:p>
          <a:p>
            <a:r>
              <a:rPr lang="en-US" i="1" dirty="0"/>
              <a:t>In conclusion, the residential portion of the proposed project does not meet the </a:t>
            </a:r>
            <a:r>
              <a:rPr lang="en-US" b="1" i="1" dirty="0"/>
              <a:t>Project-Based screens </a:t>
            </a:r>
            <a:r>
              <a:rPr lang="en-US" i="1" dirty="0"/>
              <a:t>and therefore does not qualify for the </a:t>
            </a:r>
            <a:r>
              <a:rPr lang="en-US" b="1" i="1" dirty="0"/>
              <a:t>Project-Based screens </a:t>
            </a:r>
            <a:r>
              <a:rPr lang="en-US" i="1" dirty="0"/>
              <a:t>exemption. Additional VMT analysis may be needed. </a:t>
            </a:r>
          </a:p>
        </p:txBody>
      </p:sp>
      <p:sp>
        <p:nvSpPr>
          <p:cNvPr id="4" name="Slide Number Placeholder 3"/>
          <p:cNvSpPr>
            <a:spLocks noGrp="1"/>
          </p:cNvSpPr>
          <p:nvPr>
            <p:ph type="sldNum" sz="quarter" idx="5"/>
          </p:nvPr>
        </p:nvSpPr>
        <p:spPr/>
        <p:txBody>
          <a:bodyPr/>
          <a:lstStyle/>
          <a:p>
            <a:fld id="{28FA4DCF-997B-4617-B5B1-BF3C646CFC63}" type="slidenum">
              <a:rPr lang="en-US" smtClean="0"/>
              <a:t>22</a:t>
            </a:fld>
            <a:endParaRPr lang="en-US"/>
          </a:p>
        </p:txBody>
      </p:sp>
    </p:spTree>
    <p:extLst>
      <p:ext uri="{BB962C8B-B14F-4D97-AF65-F5344CB8AC3E}">
        <p14:creationId xmlns:p14="http://schemas.microsoft.com/office/powerpoint/2010/main" val="313304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Moving on to the Location-Based screens for the residential elements of the project, the proposed project site is located within ½ mile from the train station and therefore meets the High-Quality Transit Screen. </a:t>
            </a:r>
          </a:p>
          <a:p>
            <a:endParaRPr lang="en-US" i="1" dirty="0"/>
          </a:p>
          <a:p>
            <a:r>
              <a:rPr lang="en-US" i="1" dirty="0"/>
              <a:t>In order to be exempt from further VMT analysis, the project must meet other density and parking criteria. With 18 residential units per acre, the proposed project does not meet the minimum density requirement. </a:t>
            </a:r>
          </a:p>
          <a:p>
            <a:endParaRPr lang="en-US" i="1" dirty="0"/>
          </a:p>
          <a:p>
            <a:r>
              <a:rPr lang="en-US" i="1" dirty="0"/>
              <a:t>In conclusion, the residential portion of the proposed project does not meet all the criteria for the Location-Based screens and therefore may require further VMT Analysis. </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23</a:t>
            </a:fld>
            <a:endParaRPr lang="en-US"/>
          </a:p>
        </p:txBody>
      </p:sp>
    </p:spTree>
    <p:extLst>
      <p:ext uri="{BB962C8B-B14F-4D97-AF65-F5344CB8AC3E}">
        <p14:creationId xmlns:p14="http://schemas.microsoft.com/office/powerpoint/2010/main" val="55184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let’s look at the retail elements of the project. The retail components of this mixed-use project meet the criteria for the local-serving retail screen, which screens out retail projects up to 50,000 square feet of gross floor area. Since the local-serving retail screen is met, the retail portion of the proposed project qualifies for exemption from further VMT analysis. </a:t>
            </a:r>
          </a:p>
          <a:p>
            <a:endParaRPr lang="en-US" i="1" dirty="0"/>
          </a:p>
          <a:p>
            <a:r>
              <a:rPr lang="en-US" i="1" dirty="0"/>
              <a:t>Projects only need to meet the criteria for one screen to be screened out, but for practice, let’s demonstrate how the other screens might apply to the retail elements of the project. </a:t>
            </a:r>
          </a:p>
        </p:txBody>
      </p:sp>
      <p:sp>
        <p:nvSpPr>
          <p:cNvPr id="4" name="Slide Number Placeholder 3"/>
          <p:cNvSpPr>
            <a:spLocks noGrp="1"/>
          </p:cNvSpPr>
          <p:nvPr>
            <p:ph type="sldNum" sz="quarter" idx="5"/>
          </p:nvPr>
        </p:nvSpPr>
        <p:spPr/>
        <p:txBody>
          <a:bodyPr/>
          <a:lstStyle/>
          <a:p>
            <a:fld id="{28FA4DCF-997B-4617-B5B1-BF3C646CFC63}" type="slidenum">
              <a:rPr lang="en-US" smtClean="0"/>
              <a:t>24</a:t>
            </a:fld>
            <a:endParaRPr lang="en-US"/>
          </a:p>
        </p:txBody>
      </p:sp>
    </p:spTree>
    <p:extLst>
      <p:ext uri="{BB962C8B-B14F-4D97-AF65-F5344CB8AC3E}">
        <p14:creationId xmlns:p14="http://schemas.microsoft.com/office/powerpoint/2010/main" val="385281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retail element of the project is already screened out for local serving retail. This applies in any location so there is no need to screen it a second time. </a:t>
            </a:r>
          </a:p>
          <a:p>
            <a:r>
              <a:rPr lang="en-US" i="1" dirty="0"/>
              <a:t>However, for the sake of reviewing all screening criteria that could be relevant for this example, we’ll look at the Location-Based screens. The retail element also meets the High-Quality Transit screen because it is located within 0.5 miles of high-quality transit, and it does not include excessive parking (in this case, there is no dedicated parking for the retail element). </a:t>
            </a:r>
          </a:p>
          <a:p>
            <a:endParaRPr lang="en-US" i="1" dirty="0"/>
          </a:p>
          <a:p>
            <a:endParaRPr lang="en-US" i="1" dirty="0"/>
          </a:p>
        </p:txBody>
      </p:sp>
      <p:sp>
        <p:nvSpPr>
          <p:cNvPr id="4" name="Slide Number Placeholder 3"/>
          <p:cNvSpPr>
            <a:spLocks noGrp="1"/>
          </p:cNvSpPr>
          <p:nvPr>
            <p:ph type="sldNum" sz="quarter" idx="5"/>
          </p:nvPr>
        </p:nvSpPr>
        <p:spPr/>
        <p:txBody>
          <a:bodyPr/>
          <a:lstStyle/>
          <a:p>
            <a:fld id="{28FA4DCF-997B-4617-B5B1-BF3C646CFC63}" type="slidenum">
              <a:rPr lang="en-US" smtClean="0"/>
              <a:t>25</a:t>
            </a:fld>
            <a:endParaRPr lang="en-US"/>
          </a:p>
        </p:txBody>
      </p:sp>
    </p:spTree>
    <p:extLst>
      <p:ext uri="{BB962C8B-B14F-4D97-AF65-F5344CB8AC3E}">
        <p14:creationId xmlns:p14="http://schemas.microsoft.com/office/powerpoint/2010/main" val="2262673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 sum, the residential and retail screening results reveal the residential components of the project is NOT EXEMPT from further VMT analysis. We will move on to Phase 2 of the VMT Analysis Process to understand the project’s impact relative to thresholds of significance. </a:t>
            </a:r>
          </a:p>
        </p:txBody>
      </p:sp>
      <p:sp>
        <p:nvSpPr>
          <p:cNvPr id="4" name="Slide Number Placeholder 3"/>
          <p:cNvSpPr>
            <a:spLocks noGrp="1"/>
          </p:cNvSpPr>
          <p:nvPr>
            <p:ph type="sldNum" sz="quarter" idx="5"/>
          </p:nvPr>
        </p:nvSpPr>
        <p:spPr/>
        <p:txBody>
          <a:bodyPr/>
          <a:lstStyle/>
          <a:p>
            <a:fld id="{28FA4DCF-997B-4617-B5B1-BF3C646CFC63}" type="slidenum">
              <a:rPr lang="en-US" smtClean="0"/>
              <a:t>26</a:t>
            </a:fld>
            <a:endParaRPr lang="en-US"/>
          </a:p>
        </p:txBody>
      </p:sp>
    </p:spTree>
    <p:extLst>
      <p:ext uri="{BB962C8B-B14F-4D97-AF65-F5344CB8AC3E}">
        <p14:creationId xmlns:p14="http://schemas.microsoft.com/office/powerpoint/2010/main" val="365732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For Phase 2 of VMT analysis, we look at the project’s VMT and determine whether it’s above or below the threshold of significance. To do this, calculate the project area VMT per capita or per employee using a county-provided VMT calculator or tool and determine whether it is 15% below the existing VMT per capita for the City (or region) for the residential element of the project. </a:t>
            </a:r>
          </a:p>
          <a:p>
            <a:endParaRPr lang="en-US" b="1" dirty="0">
              <a:ea typeface="Calibri"/>
              <a:cs typeface="Calibri"/>
            </a:endParaRPr>
          </a:p>
          <a:p>
            <a:r>
              <a:rPr lang="en-US" b="0" i="1" dirty="0">
                <a:ea typeface="Calibri"/>
                <a:cs typeface="Calibri"/>
              </a:rPr>
              <a:t>The expected VMT per capita for the residential component of the project exceeds the threshold of significance. CEQA requires further analysis to understand the project’s impact and to determine mitigation. </a:t>
            </a:r>
          </a:p>
        </p:txBody>
      </p:sp>
      <p:sp>
        <p:nvSpPr>
          <p:cNvPr id="4" name="Slide Number Placeholder 3"/>
          <p:cNvSpPr>
            <a:spLocks noGrp="1"/>
          </p:cNvSpPr>
          <p:nvPr>
            <p:ph type="sldNum" sz="quarter" idx="5"/>
          </p:nvPr>
        </p:nvSpPr>
        <p:spPr/>
        <p:txBody>
          <a:bodyPr/>
          <a:lstStyle/>
          <a:p>
            <a:fld id="{28FA4DCF-997B-4617-B5B1-BF3C646CFC63}" type="slidenum">
              <a:rPr lang="en-US" smtClean="0"/>
              <a:t>27</a:t>
            </a:fld>
            <a:endParaRPr lang="en-US"/>
          </a:p>
        </p:txBody>
      </p:sp>
    </p:spTree>
    <p:extLst>
      <p:ext uri="{BB962C8B-B14F-4D97-AF65-F5344CB8AC3E}">
        <p14:creationId xmlns:p14="http://schemas.microsoft.com/office/powerpoint/2010/main" val="298951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Because the project’s Residential element was not screened and did not meet the VMT threshold, the project requires mitigation. </a:t>
            </a:r>
          </a:p>
          <a:p>
            <a:r>
              <a:rPr lang="en-US" i="1" dirty="0">
                <a:ea typeface="Calibri"/>
                <a:cs typeface="Calibri"/>
              </a:rPr>
              <a:t>VMT impact mitigation strategies generally take the form of Transportation Demand Management (TDM) measures. TDM measures include strategies related to parking, transit usage, encouraging a mix of land uses on site, and promoting the use of active transportation and higher-occupancy vehicle modes. </a:t>
            </a:r>
          </a:p>
          <a:p>
            <a:endParaRPr lang="en-US" i="1" dirty="0">
              <a:ea typeface="Calibri"/>
              <a:cs typeface="Calibri"/>
            </a:endParaRPr>
          </a:p>
          <a:p>
            <a:r>
              <a:rPr lang="en-US" i="1" dirty="0">
                <a:ea typeface="Calibri"/>
                <a:cs typeface="Calibri"/>
              </a:rPr>
              <a:t>VMT mitigation measures include both site-specific and community-based measures. Examples of VMT mitigations are listed here.</a:t>
            </a:r>
          </a:p>
          <a:p>
            <a:r>
              <a:rPr lang="en-US" i="1" dirty="0">
                <a:ea typeface="Calibri"/>
                <a:cs typeface="Calibri"/>
              </a:rPr>
              <a:t> </a:t>
            </a:r>
          </a:p>
          <a:p>
            <a:r>
              <a:rPr lang="en-US" i="1" dirty="0">
                <a:ea typeface="Calibri"/>
                <a:cs typeface="Calibri"/>
              </a:rPr>
              <a:t>Important to note, in this case, because of the proximity to transit and the potential to screen based on project location, the city and developer could revisit the project description and increase density to pass that initial screen. If the newly defined project is dense enough to meet TOD criteria, it would be screened out based on location, and no other mitigation would be necessary. </a:t>
            </a:r>
          </a:p>
        </p:txBody>
      </p:sp>
      <p:sp>
        <p:nvSpPr>
          <p:cNvPr id="4" name="Slide Number Placeholder 3"/>
          <p:cNvSpPr>
            <a:spLocks noGrp="1"/>
          </p:cNvSpPr>
          <p:nvPr>
            <p:ph type="sldNum" sz="quarter" idx="5"/>
          </p:nvPr>
        </p:nvSpPr>
        <p:spPr/>
        <p:txBody>
          <a:bodyPr/>
          <a:lstStyle/>
          <a:p>
            <a:fld id="{28FA4DCF-997B-4617-B5B1-BF3C646CFC63}" type="slidenum">
              <a:rPr lang="en-US" smtClean="0"/>
              <a:t>28</a:t>
            </a:fld>
            <a:endParaRPr lang="en-US"/>
          </a:p>
        </p:txBody>
      </p:sp>
    </p:spTree>
    <p:extLst>
      <p:ext uri="{BB962C8B-B14F-4D97-AF65-F5344CB8AC3E}">
        <p14:creationId xmlns:p14="http://schemas.microsoft.com/office/powerpoint/2010/main" val="771651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ea typeface="Calibri"/>
                <a:cs typeface="Calibri"/>
              </a:rPr>
              <a:t>To determine the appropriate mitigation measures, determine the land use place type based on the project’s proposed location. Then calculate and apply the VMT Mitigation Measures using local mobility management tools. If mitigation is successful, a Mitigated Negative Declaration is issued. If significant VMT impacts remain, the project sponsor must address these impacts. This can be done by seeking a statement of overriding consideration, changing the location of the project to a low-VMT area, or adjusting other project aspects to lower screening scores. </a:t>
            </a:r>
          </a:p>
          <a:p>
            <a:endParaRPr lang="en-US" b="0" i="1" dirty="0">
              <a:ea typeface="Calibri"/>
              <a:cs typeface="Calibri"/>
            </a:endParaRPr>
          </a:p>
          <a:p>
            <a:r>
              <a:rPr lang="en-US" b="0" i="0" dirty="0">
                <a:ea typeface="Calibri"/>
                <a:cs typeface="Calibri"/>
              </a:rPr>
              <a:t>Facilitation guide: add a screenshot of your county-specific VMT calculator tool, if available.</a:t>
            </a:r>
          </a:p>
        </p:txBody>
      </p:sp>
      <p:sp>
        <p:nvSpPr>
          <p:cNvPr id="4" name="Slide Number Placeholder 3"/>
          <p:cNvSpPr>
            <a:spLocks noGrp="1"/>
          </p:cNvSpPr>
          <p:nvPr>
            <p:ph type="sldNum" sz="quarter" idx="5"/>
          </p:nvPr>
        </p:nvSpPr>
        <p:spPr/>
        <p:txBody>
          <a:bodyPr/>
          <a:lstStyle/>
          <a:p>
            <a:fld id="{28FA4DCF-997B-4617-B5B1-BF3C646CFC63}" type="slidenum">
              <a:rPr lang="en-US" smtClean="0"/>
              <a:t>29</a:t>
            </a:fld>
            <a:endParaRPr lang="en-US"/>
          </a:p>
        </p:txBody>
      </p:sp>
    </p:spTree>
    <p:extLst>
      <p:ext uri="{BB962C8B-B14F-4D97-AF65-F5344CB8AC3E}">
        <p14:creationId xmlns:p14="http://schemas.microsoft.com/office/powerpoint/2010/main" val="3145824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These are the steps you will take for compliance with SB 743. After reviewing guidelines and local VMT data to define local VMT thresholds and analysis screens, the next step is to bring the recommended thresholds, screening criteria, and mitigation approach to decision-makers. </a:t>
            </a:r>
          </a:p>
          <a:p>
            <a:endParaRPr lang="en-US" i="1" dirty="0">
              <a:cs typeface="Calibri"/>
            </a:endParaRPr>
          </a:p>
          <a:p>
            <a:r>
              <a:rPr lang="en-US" i="1" dirty="0">
                <a:cs typeface="Calibri"/>
              </a:rPr>
              <a:t>Identifying additional resources for VMT mitigation, or other supportive policy needs, will come later. </a:t>
            </a:r>
          </a:p>
        </p:txBody>
      </p:sp>
      <p:sp>
        <p:nvSpPr>
          <p:cNvPr id="4" name="Slide Number Placeholder 3"/>
          <p:cNvSpPr>
            <a:spLocks noGrp="1"/>
          </p:cNvSpPr>
          <p:nvPr>
            <p:ph type="sldNum" sz="quarter" idx="5"/>
          </p:nvPr>
        </p:nvSpPr>
        <p:spPr/>
        <p:txBody>
          <a:bodyPr/>
          <a:lstStyle/>
          <a:p>
            <a:fld id="{28FA4DCF-997B-4617-B5B1-BF3C646CFC63}" type="slidenum">
              <a:rPr lang="en-US" smtClean="0"/>
              <a:t>31</a:t>
            </a:fld>
            <a:endParaRPr lang="en-US"/>
          </a:p>
        </p:txBody>
      </p:sp>
    </p:spTree>
    <p:extLst>
      <p:ext uri="{BB962C8B-B14F-4D97-AF65-F5344CB8AC3E}">
        <p14:creationId xmlns:p14="http://schemas.microsoft.com/office/powerpoint/2010/main" val="478966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ea typeface="Calibri"/>
                <a:cs typeface="Calibri"/>
              </a:rPr>
              <a:t>It's just 3 steps, but really the first two steps are most critical. Here are why each of these steps matters.</a:t>
            </a:r>
          </a:p>
          <a:p>
            <a:endParaRPr lang="en-US" i="1" dirty="0">
              <a:ea typeface="Calibri"/>
              <a:cs typeface="Calibri"/>
            </a:endParaRPr>
          </a:p>
          <a:p>
            <a:r>
              <a:rPr lang="en-US" i="1" dirty="0">
                <a:ea typeface="Calibri"/>
                <a:cs typeface="Calibri"/>
              </a:rPr>
              <a:t>To adopt a VMT policy, your jurisdiction will need to adopt VMT-based thresholds and VMT-based screens. </a:t>
            </a:r>
            <a:r>
              <a:rPr lang="en-US" i="1" dirty="0"/>
              <a:t>Your jurisdiction will need to adopt VMT thresholds for different types of land uses. Transportation thresholds also need to be changed. Most Bay Area jurisdiction sponsored transportation projects do not increase VMT and therefore has a less-than-significant impact.</a:t>
            </a:r>
          </a:p>
          <a:p>
            <a:endParaRPr lang="en-US" i="1" dirty="0"/>
          </a:p>
          <a:p>
            <a:r>
              <a:rPr lang="en-US" i="1" dirty="0"/>
              <a:t>Establishing screens will help you streamline the VMT review process for projects that don’t need additional analysis.</a:t>
            </a:r>
          </a:p>
          <a:p>
            <a:endParaRPr lang="en-US" i="1" dirty="0"/>
          </a:p>
          <a:p>
            <a:r>
              <a:rPr lang="en-US" i="1" dirty="0"/>
              <a:t>Finally, identifying the VMT mitigation approach will allow for consistency and clarify with VMT analyses and required TDM measures. </a:t>
            </a:r>
          </a:p>
          <a:p>
            <a:endParaRPr lang="en-US" i="1" dirty="0">
              <a:ea typeface="Calibri"/>
              <a:cs typeface="Calibri"/>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32</a:t>
            </a:fld>
            <a:endParaRPr lang="en-US"/>
          </a:p>
        </p:txBody>
      </p:sp>
    </p:spTree>
    <p:extLst>
      <p:ext uri="{BB962C8B-B14F-4D97-AF65-F5344CB8AC3E}">
        <p14:creationId xmlns:p14="http://schemas.microsoft.com/office/powerpoint/2010/main" val="424879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Here is a glossary of common terms used when discussing SB 743 and VMT policy. We will be using these terms throughout today’s presentation. Please refer to this slide as needed .</a:t>
            </a:r>
          </a:p>
        </p:txBody>
      </p:sp>
      <p:sp>
        <p:nvSpPr>
          <p:cNvPr id="4" name="Slide Number Placeholder 3"/>
          <p:cNvSpPr>
            <a:spLocks noGrp="1"/>
          </p:cNvSpPr>
          <p:nvPr>
            <p:ph type="sldNum" sz="quarter" idx="5"/>
          </p:nvPr>
        </p:nvSpPr>
        <p:spPr/>
        <p:txBody>
          <a:bodyPr/>
          <a:lstStyle/>
          <a:p>
            <a:fld id="{28FA4DCF-997B-4617-B5B1-BF3C646CFC63}" type="slidenum">
              <a:rPr lang="en-US" smtClean="0"/>
              <a:t>5</a:t>
            </a:fld>
            <a:endParaRPr lang="en-US"/>
          </a:p>
        </p:txBody>
      </p:sp>
    </p:spTree>
    <p:extLst>
      <p:ext uri="{BB962C8B-B14F-4D97-AF65-F5344CB8AC3E}">
        <p14:creationId xmlns:p14="http://schemas.microsoft.com/office/powerpoint/2010/main" val="20271469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When defining new VMT thresholds for Transportation Analysis in CEQA, OPR recommends a significance threshold of 15% below existing average daily VMT per capita for most land uses. VMT is based on location and typically determined by a travel demand model. </a:t>
            </a:r>
          </a:p>
          <a:p>
            <a:endParaRPr lang="en-US" i="1" dirty="0">
              <a:cs typeface="Calibri"/>
            </a:endParaRPr>
          </a:p>
          <a:p>
            <a:r>
              <a:rPr lang="en-US" i="1" dirty="0">
                <a:cs typeface="Calibri"/>
              </a:rPr>
              <a:t>For retail and transportation projects, total regional VMT should not increase. </a:t>
            </a:r>
          </a:p>
        </p:txBody>
      </p:sp>
      <p:sp>
        <p:nvSpPr>
          <p:cNvPr id="4" name="Slide Number Placeholder 3"/>
          <p:cNvSpPr>
            <a:spLocks noGrp="1"/>
          </p:cNvSpPr>
          <p:nvPr>
            <p:ph type="sldNum" sz="quarter" idx="5"/>
          </p:nvPr>
        </p:nvSpPr>
        <p:spPr/>
        <p:txBody>
          <a:bodyPr/>
          <a:lstStyle/>
          <a:p>
            <a:fld id="{28FA4DCF-997B-4617-B5B1-BF3C646CFC63}" type="slidenum">
              <a:rPr lang="en-US" smtClean="0"/>
              <a:t>33</a:t>
            </a:fld>
            <a:endParaRPr lang="en-US"/>
          </a:p>
        </p:txBody>
      </p:sp>
    </p:spTree>
    <p:extLst>
      <p:ext uri="{BB962C8B-B14F-4D97-AF65-F5344CB8AC3E}">
        <p14:creationId xmlns:p14="http://schemas.microsoft.com/office/powerpoint/2010/main" val="900590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Calibri"/>
              </a:rPr>
              <a:t>When determining VMT analysis screening criteria, OPR recommends establishing the following screens to streamline analysis for most projects, including: a small project screen, affordable housing screen, location-based screens, major transit screens, and local service retail screens. </a:t>
            </a:r>
          </a:p>
          <a:p>
            <a:endParaRPr lang="en-US" i="1" dirty="0">
              <a:cs typeface="Calibri"/>
            </a:endParaRPr>
          </a:p>
          <a:p>
            <a:endParaRPr lang="en-US" i="1" dirty="0">
              <a:cs typeface="Calibri"/>
            </a:endParaRPr>
          </a:p>
        </p:txBody>
      </p:sp>
      <p:sp>
        <p:nvSpPr>
          <p:cNvPr id="4" name="Slide Number Placeholder 3"/>
          <p:cNvSpPr>
            <a:spLocks noGrp="1"/>
          </p:cNvSpPr>
          <p:nvPr>
            <p:ph type="sldNum" sz="quarter" idx="5"/>
          </p:nvPr>
        </p:nvSpPr>
        <p:spPr/>
        <p:txBody>
          <a:bodyPr/>
          <a:lstStyle/>
          <a:p>
            <a:fld id="{28FA4DCF-997B-4617-B5B1-BF3C646CFC63}" type="slidenum">
              <a:rPr lang="en-US" smtClean="0"/>
              <a:t>34</a:t>
            </a:fld>
            <a:endParaRPr lang="en-US"/>
          </a:p>
        </p:txBody>
      </p:sp>
    </p:spTree>
    <p:extLst>
      <p:ext uri="{BB962C8B-B14F-4D97-AF65-F5344CB8AC3E}">
        <p14:creationId xmlns:p14="http://schemas.microsoft.com/office/powerpoint/2010/main" val="286968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buClr>
                <a:srgbClr val="2F5597"/>
              </a:buClr>
            </a:pPr>
            <a:r>
              <a:rPr lang="en-US" sz="1400" u="sng" dirty="0">
                <a:cs typeface="Arial" panose="020B0604020202020204"/>
              </a:rPr>
              <a:t>VMT Analysis Overview </a:t>
            </a:r>
          </a:p>
          <a:p>
            <a:pPr marL="342900" indent="-342900">
              <a:spcAft>
                <a:spcPts val="1200"/>
              </a:spcAft>
              <a:buClr>
                <a:srgbClr val="2F5597"/>
              </a:buClr>
              <a:buChar char="•"/>
            </a:pPr>
            <a:r>
              <a:rPr lang="en-US" sz="1200" b="1" dirty="0">
                <a:solidFill>
                  <a:schemeClr val="accent1">
                    <a:lumMod val="60000"/>
                    <a:lumOff val="40000"/>
                  </a:schemeClr>
                </a:solidFill>
                <a:cs typeface="Arial" panose="020B0604020202020204"/>
              </a:rPr>
              <a:t>SB 743 basics</a:t>
            </a:r>
          </a:p>
          <a:p>
            <a:pPr marL="342900" indent="-342900">
              <a:spcAft>
                <a:spcPts val="1200"/>
              </a:spcAft>
              <a:buClr>
                <a:srgbClr val="2F5597"/>
              </a:buClr>
              <a:buChar char="•"/>
            </a:pPr>
            <a:r>
              <a:rPr lang="en-US" sz="1200" b="1" dirty="0">
                <a:solidFill>
                  <a:schemeClr val="accent1">
                    <a:lumMod val="60000"/>
                    <a:lumOff val="40000"/>
                  </a:schemeClr>
                </a:solidFill>
                <a:cs typeface="Arial" panose="020B0604020202020204"/>
              </a:rPr>
              <a:t>Intro to VMT as a metric</a:t>
            </a:r>
            <a:r>
              <a:rPr lang="en-US" sz="1200" dirty="0">
                <a:cs typeface="Arial" panose="020B0604020202020204"/>
              </a:rPr>
              <a:t> </a:t>
            </a:r>
          </a:p>
          <a:p>
            <a:endParaRPr lang="en-US" dirty="0"/>
          </a:p>
        </p:txBody>
      </p:sp>
      <p:sp>
        <p:nvSpPr>
          <p:cNvPr id="4" name="Slide Number Placeholder 3"/>
          <p:cNvSpPr>
            <a:spLocks noGrp="1"/>
          </p:cNvSpPr>
          <p:nvPr>
            <p:ph type="sldNum" sz="quarter" idx="5"/>
          </p:nvPr>
        </p:nvSpPr>
        <p:spPr/>
        <p:txBody>
          <a:bodyPr/>
          <a:lstStyle/>
          <a:p>
            <a:fld id="{28FA4DCF-997B-4617-B5B1-BF3C646CFC63}" type="slidenum">
              <a:rPr lang="en-US" smtClean="0"/>
              <a:t>6</a:t>
            </a:fld>
            <a:endParaRPr lang="en-US"/>
          </a:p>
        </p:txBody>
      </p:sp>
    </p:spTree>
    <p:extLst>
      <p:ext uri="{BB962C8B-B14F-4D97-AF65-F5344CB8AC3E}">
        <p14:creationId xmlns:p14="http://schemas.microsoft.com/office/powerpoint/2010/main" val="133096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SB 743 changes the focus of transportation impact analysis in CEQA from measuring impacts to drivers, to measuring the impact of driving. </a:t>
            </a:r>
          </a:p>
        </p:txBody>
      </p:sp>
      <p:sp>
        <p:nvSpPr>
          <p:cNvPr id="4" name="Slide Number Placeholder 3"/>
          <p:cNvSpPr>
            <a:spLocks noGrp="1"/>
          </p:cNvSpPr>
          <p:nvPr>
            <p:ph type="sldNum" sz="quarter" idx="5"/>
          </p:nvPr>
        </p:nvSpPr>
        <p:spPr/>
        <p:txBody>
          <a:bodyPr/>
          <a:lstStyle/>
          <a:p>
            <a:fld id="{28FA4DCF-997B-4617-B5B1-BF3C646CFC63}" type="slidenum">
              <a:rPr lang="en-US" smtClean="0"/>
              <a:t>7</a:t>
            </a:fld>
            <a:endParaRPr lang="en-US"/>
          </a:p>
        </p:txBody>
      </p:sp>
    </p:spTree>
    <p:extLst>
      <p:ext uri="{BB962C8B-B14F-4D97-AF65-F5344CB8AC3E}">
        <p14:creationId xmlns:p14="http://schemas.microsoft.com/office/powerpoint/2010/main" val="106361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Governor’s Office of Planning and Research (OPR) recommended that Vehicle Miles Traveled (or VMT) be used to measure transportation impacts under CEQA. </a:t>
            </a:r>
          </a:p>
          <a:p>
            <a:r>
              <a:rPr lang="en-US" i="1" dirty="0"/>
              <a:t>This is because the VMT metric can support the three statutory goals: “the reduction of greenhouse gas emissions, the development of multimodal transportation networks, and a diversity of land uses.”</a:t>
            </a:r>
          </a:p>
        </p:txBody>
      </p:sp>
      <p:sp>
        <p:nvSpPr>
          <p:cNvPr id="4" name="Slide Number Placeholder 3"/>
          <p:cNvSpPr>
            <a:spLocks noGrp="1"/>
          </p:cNvSpPr>
          <p:nvPr>
            <p:ph type="sldNum" sz="quarter" idx="5"/>
          </p:nvPr>
        </p:nvSpPr>
        <p:spPr/>
        <p:txBody>
          <a:bodyPr/>
          <a:lstStyle/>
          <a:p>
            <a:fld id="{28FA4DCF-997B-4617-B5B1-BF3C646CFC63}" type="slidenum">
              <a:rPr lang="en-US" smtClean="0"/>
              <a:t>8</a:t>
            </a:fld>
            <a:endParaRPr lang="en-US"/>
          </a:p>
        </p:txBody>
      </p:sp>
    </p:spTree>
    <p:extLst>
      <p:ext uri="{BB962C8B-B14F-4D97-AF65-F5344CB8AC3E}">
        <p14:creationId xmlns:p14="http://schemas.microsoft.com/office/powerpoint/2010/main" val="3906145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Compliance was required in July 2020, which means LOS may no longer be cited as a finding of significance in CEQA. </a:t>
            </a:r>
          </a:p>
        </p:txBody>
      </p:sp>
      <p:sp>
        <p:nvSpPr>
          <p:cNvPr id="4" name="Slide Number Placeholder 3"/>
          <p:cNvSpPr>
            <a:spLocks noGrp="1"/>
          </p:cNvSpPr>
          <p:nvPr>
            <p:ph type="sldNum" sz="quarter" idx="5"/>
          </p:nvPr>
        </p:nvSpPr>
        <p:spPr/>
        <p:txBody>
          <a:bodyPr/>
          <a:lstStyle/>
          <a:p>
            <a:fld id="{28FA4DCF-997B-4617-B5B1-BF3C646CFC63}" type="slidenum">
              <a:rPr lang="en-US" smtClean="0"/>
              <a:t>9</a:t>
            </a:fld>
            <a:endParaRPr lang="en-US"/>
          </a:p>
        </p:txBody>
      </p:sp>
    </p:spTree>
    <p:extLst>
      <p:ext uri="{BB962C8B-B14F-4D97-AF65-F5344CB8AC3E}">
        <p14:creationId xmlns:p14="http://schemas.microsoft.com/office/powerpoint/2010/main" val="120378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Instead of measuring traffic Level of Service (LOS), we now measure the amount of driving generated by a project using VMT. VMT provides a measure of travel efficiency of a land use project. </a:t>
            </a:r>
          </a:p>
          <a:p>
            <a:r>
              <a:rPr lang="en-US" i="1" dirty="0"/>
              <a:t>(Again, this supports the three statutory goals: “the reduction of greenhouse gas emissions, the development of multimodal transportation networks, and a diversity of land uses.”)</a:t>
            </a:r>
          </a:p>
        </p:txBody>
      </p:sp>
      <p:sp>
        <p:nvSpPr>
          <p:cNvPr id="4" name="Slide Number Placeholder 3"/>
          <p:cNvSpPr>
            <a:spLocks noGrp="1"/>
          </p:cNvSpPr>
          <p:nvPr>
            <p:ph type="sldNum" sz="quarter" idx="5"/>
          </p:nvPr>
        </p:nvSpPr>
        <p:spPr/>
        <p:txBody>
          <a:bodyPr/>
          <a:lstStyle/>
          <a:p>
            <a:fld id="{28FA4DCF-997B-4617-B5B1-BF3C646CFC63}" type="slidenum">
              <a:rPr lang="en-US" smtClean="0"/>
              <a:t>10</a:t>
            </a:fld>
            <a:endParaRPr lang="en-US"/>
          </a:p>
        </p:txBody>
      </p:sp>
    </p:spTree>
    <p:extLst>
      <p:ext uri="{BB962C8B-B14F-4D97-AF65-F5344CB8AC3E}">
        <p14:creationId xmlns:p14="http://schemas.microsoft.com/office/powerpoint/2010/main" val="4453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from slide]</a:t>
            </a:r>
          </a:p>
        </p:txBody>
      </p:sp>
      <p:sp>
        <p:nvSpPr>
          <p:cNvPr id="4" name="Slide Number Placeholder 3"/>
          <p:cNvSpPr>
            <a:spLocks noGrp="1"/>
          </p:cNvSpPr>
          <p:nvPr>
            <p:ph type="sldNum" sz="quarter" idx="5"/>
          </p:nvPr>
        </p:nvSpPr>
        <p:spPr/>
        <p:txBody>
          <a:bodyPr/>
          <a:lstStyle/>
          <a:p>
            <a:fld id="{28FA4DCF-997B-4617-B5B1-BF3C646CFC63}" type="slidenum">
              <a:rPr lang="en-US" smtClean="0"/>
              <a:t>11</a:t>
            </a:fld>
            <a:endParaRPr lang="en-US"/>
          </a:p>
        </p:txBody>
      </p:sp>
    </p:spTree>
    <p:extLst>
      <p:ext uri="{BB962C8B-B14F-4D97-AF65-F5344CB8AC3E}">
        <p14:creationId xmlns:p14="http://schemas.microsoft.com/office/powerpoint/2010/main" val="2896930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1858" y="1122363"/>
            <a:ext cx="10275376"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6094476" y="3947390"/>
            <a:ext cx="5481234"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BFC014-BBD0-4AC5-B122-F446AD1E62FF}"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a:p>
        </p:txBody>
      </p:sp>
      <p:sp>
        <p:nvSpPr>
          <p:cNvPr id="8" name="Content Placeholder 7">
            <a:extLst>
              <a:ext uri="{FF2B5EF4-FFF2-40B4-BE49-F238E27FC236}">
                <a16:creationId xmlns:a16="http://schemas.microsoft.com/office/drawing/2014/main" id="{CAD0AFC4-3637-9D43-9D14-EB37D11F835F}"/>
              </a:ext>
            </a:extLst>
          </p:cNvPr>
          <p:cNvSpPr>
            <a:spLocks noGrp="1"/>
          </p:cNvSpPr>
          <p:nvPr>
            <p:ph sz="quarter" idx="13" hasCustomPrompt="1"/>
          </p:nvPr>
        </p:nvSpPr>
        <p:spPr>
          <a:xfrm>
            <a:off x="1301858" y="3947390"/>
            <a:ext cx="3890628" cy="1655762"/>
          </a:xfrm>
        </p:spPr>
        <p:txBody>
          <a:bodyPr/>
          <a:lstStyle/>
          <a:p>
            <a:pPr lvl="0"/>
            <a:r>
              <a:rPr lang="en-US"/>
              <a:t>Click to add logo</a:t>
            </a:r>
          </a:p>
        </p:txBody>
      </p:sp>
    </p:spTree>
    <p:extLst>
      <p:ext uri="{BB962C8B-B14F-4D97-AF65-F5344CB8AC3E}">
        <p14:creationId xmlns:p14="http://schemas.microsoft.com/office/powerpoint/2010/main" val="2781031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722C2C-A948-44C1-8D5E-38D9CD4DADF9}"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185439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E0F8A-B4E3-4639-825F-50017D262260}"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301587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1504" y="1401065"/>
            <a:ext cx="10515600" cy="2852737"/>
          </a:xfrm>
        </p:spPr>
        <p:txBody>
          <a:bodyPr anchor="b"/>
          <a:lstStyle>
            <a:lvl1pPr>
              <a:defRPr sz="6000">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F89285BD-C092-4941-A68F-2DA2689B9415}"/>
              </a:ext>
            </a:extLst>
          </p:cNvPr>
          <p:cNvSpPr>
            <a:spLocks noGrp="1"/>
          </p:cNvSpPr>
          <p:nvPr>
            <p:ph sz="quarter" idx="13" hasCustomPrompt="1"/>
          </p:nvPr>
        </p:nvSpPr>
        <p:spPr>
          <a:xfrm>
            <a:off x="811213" y="4589463"/>
            <a:ext cx="4370387" cy="1500187"/>
          </a:xfrm>
        </p:spPr>
        <p:txBody>
          <a:bodyPr/>
          <a:lstStyle/>
          <a:p>
            <a:pPr lvl="0"/>
            <a:r>
              <a:rPr lang="en-US"/>
              <a:t>Click to add logo</a:t>
            </a:r>
          </a:p>
        </p:txBody>
      </p:sp>
      <p:sp>
        <p:nvSpPr>
          <p:cNvPr id="3" name="Text Placeholder 2"/>
          <p:cNvSpPr>
            <a:spLocks noGrp="1"/>
          </p:cNvSpPr>
          <p:nvPr>
            <p:ph type="body" idx="1"/>
          </p:nvPr>
        </p:nvSpPr>
        <p:spPr>
          <a:xfrm>
            <a:off x="5649686" y="4589463"/>
            <a:ext cx="569776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6BD3A8-241F-4E32-87A3-FE48FE2F78CC}"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C88F56-F83B-42E3-863E-098C0746C050}" type="slidenum">
              <a:rPr lang="en-US" smtClean="0"/>
              <a:pPr/>
              <a:t>‹#›</a:t>
            </a:fld>
            <a:endParaRPr lang="en-US"/>
          </a:p>
        </p:txBody>
      </p:sp>
      <p:pic>
        <p:nvPicPr>
          <p:cNvPr id="8" name="Picture 7">
            <a:extLst>
              <a:ext uri="{FF2B5EF4-FFF2-40B4-BE49-F238E27FC236}">
                <a16:creationId xmlns:a16="http://schemas.microsoft.com/office/drawing/2014/main" id="{0559FCD7-393F-784D-BD3F-8FA24443D2C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954" b="13126"/>
          <a:stretch/>
        </p:blipFill>
        <p:spPr>
          <a:xfrm>
            <a:off x="0" y="6311900"/>
            <a:ext cx="3188324" cy="546100"/>
          </a:xfrm>
          <a:prstGeom prst="rect">
            <a:avLst/>
          </a:prstGeom>
        </p:spPr>
      </p:pic>
    </p:spTree>
    <p:extLst>
      <p:ext uri="{BB962C8B-B14F-4D97-AF65-F5344CB8AC3E}">
        <p14:creationId xmlns:p14="http://schemas.microsoft.com/office/powerpoint/2010/main" val="364277841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5E6D6-891D-4FA9-A38A-3B8228F40E3F}" type="datetime1">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148336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8279"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2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E2E846-9392-428F-81C2-8B895ABCE8E9}" type="datetime1">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12686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7605" y="365125"/>
            <a:ext cx="10962191" cy="1325563"/>
          </a:xfrm>
        </p:spPr>
        <p:txBody>
          <a:bodyPr/>
          <a:lstStyle/>
          <a:p>
            <a:r>
              <a:rPr lang="en-US"/>
              <a:t>Click to edit Master title style</a:t>
            </a:r>
          </a:p>
        </p:txBody>
      </p:sp>
      <p:sp>
        <p:nvSpPr>
          <p:cNvPr id="3" name="Text Placeholder 2"/>
          <p:cNvSpPr>
            <a:spLocks noGrp="1"/>
          </p:cNvSpPr>
          <p:nvPr>
            <p:ph type="body" idx="1"/>
          </p:nvPr>
        </p:nvSpPr>
        <p:spPr>
          <a:xfrm>
            <a:off x="62760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7606"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6609"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6609"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D167-A44C-4731-8889-8B1446E0D803}" type="datetime1">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18598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0" y="231310"/>
            <a:ext cx="110490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9A65B80-7708-4A6B-AE8B-60211D87F32D}" type="datetime1">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sz="1200" b="1"/>
            </a:lvl1pPr>
          </a:lstStyle>
          <a:p>
            <a:fld id="{EDC88F56-F83B-42E3-863E-098C0746C050}" type="slidenum">
              <a:rPr lang="en-US" smtClean="0"/>
              <a:pPr/>
              <a:t>‹#›</a:t>
            </a:fld>
            <a:endParaRPr lang="en-US"/>
          </a:p>
        </p:txBody>
      </p:sp>
    </p:spTree>
    <p:extLst>
      <p:ext uri="{BB962C8B-B14F-4D97-AF65-F5344CB8AC3E}">
        <p14:creationId xmlns:p14="http://schemas.microsoft.com/office/powerpoint/2010/main" val="162439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4F22F-AC74-4204-9E11-BE06E866EB7F}" type="datetime1">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261873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546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65468" y="2341283"/>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5183188" y="457200"/>
            <a:ext cx="6443344" cy="573459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890798-368D-4FAF-84A3-3D822B1B7051}" type="datetime1">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357684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4657"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04657" y="232984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7" y="457201"/>
            <a:ext cx="6527285" cy="56842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0AF1BDB9-1A18-41F7-ADB3-AD4AEE87B66C}" type="datetime1">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8F56-F83B-42E3-863E-098C0746C050}" type="slidenum">
              <a:rPr lang="en-US" smtClean="0"/>
              <a:t>‹#›</a:t>
            </a:fld>
            <a:endParaRPr lang="en-US"/>
          </a:p>
        </p:txBody>
      </p:sp>
    </p:spTree>
    <p:extLst>
      <p:ext uri="{BB962C8B-B14F-4D97-AF65-F5344CB8AC3E}">
        <p14:creationId xmlns:p14="http://schemas.microsoft.com/office/powerpoint/2010/main" val="373257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1">
                <a:lumMod val="5000"/>
                <a:lumOff val="95000"/>
              </a:schemeClr>
            </a:gs>
            <a:gs pos="75000">
              <a:schemeClr val="tx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9976" y="365125"/>
            <a:ext cx="11049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69976" y="1825625"/>
            <a:ext cx="11049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3351276" y="64367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D3997-DF03-4456-B3EA-EEAE43CD4A22}" type="datetime1">
              <a:rPr lang="en-US" smtClean="0"/>
              <a:t>9/15/2022</a:t>
            </a:fld>
            <a:endParaRPr lang="en-US"/>
          </a:p>
        </p:txBody>
      </p:sp>
      <p:sp>
        <p:nvSpPr>
          <p:cNvPr id="5" name="Footer Placeholder 4"/>
          <p:cNvSpPr>
            <a:spLocks noGrp="1"/>
          </p:cNvSpPr>
          <p:nvPr>
            <p:ph type="ftr" sz="quarter" idx="3"/>
          </p:nvPr>
        </p:nvSpPr>
        <p:spPr>
          <a:xfrm>
            <a:off x="4299153" y="6425311"/>
            <a:ext cx="685652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55680" y="6425311"/>
            <a:ext cx="91587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8F56-F83B-42E3-863E-098C0746C050}" type="slidenum">
              <a:rPr lang="en-US" smtClean="0"/>
              <a:t>‹#›</a:t>
            </a:fld>
            <a:endParaRPr lang="en-US"/>
          </a:p>
        </p:txBody>
      </p:sp>
      <p:pic>
        <p:nvPicPr>
          <p:cNvPr id="8" name="Picture 7">
            <a:extLst>
              <a:ext uri="{FF2B5EF4-FFF2-40B4-BE49-F238E27FC236}">
                <a16:creationId xmlns:a16="http://schemas.microsoft.com/office/drawing/2014/main" id="{3E14190C-3F10-E344-B607-C147E90251CB}"/>
              </a:ext>
              <a:ext uri="{C183D7F6-B498-43B3-948B-1728B52AA6E4}">
                <adec:decorative xmlns:adec="http://schemas.microsoft.com/office/drawing/2017/decorative" val="1"/>
              </a:ext>
            </a:extLst>
          </p:cNvPr>
          <p:cNvPicPr>
            <a:picLocks noChangeAspect="1"/>
          </p:cNvPicPr>
          <p:nvPr userDrawn="1"/>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t="19954" b="13126"/>
          <a:stretch/>
        </p:blipFill>
        <p:spPr>
          <a:xfrm>
            <a:off x="0" y="6311900"/>
            <a:ext cx="3188324" cy="546100"/>
          </a:xfrm>
          <a:prstGeom prst="rect">
            <a:avLst/>
          </a:prstGeom>
        </p:spPr>
      </p:pic>
    </p:spTree>
    <p:extLst>
      <p:ext uri="{BB962C8B-B14F-4D97-AF65-F5344CB8AC3E}">
        <p14:creationId xmlns:p14="http://schemas.microsoft.com/office/powerpoint/2010/main" val="7821075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46.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75.png"/><Relationship Id="rId5" Type="http://schemas.openxmlformats.org/officeDocument/2006/relationships/image" Target="../media/image43.png"/><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6.png"/><Relationship Id="rId7" Type="http://schemas.openxmlformats.org/officeDocument/2006/relationships/image" Target="../media/image80.sv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79.png"/><Relationship Id="rId5" Type="http://schemas.openxmlformats.org/officeDocument/2006/relationships/image" Target="../media/image78.sv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84.svg"/><Relationship Id="rId11" Type="http://schemas.openxmlformats.org/officeDocument/2006/relationships/image" Target="../media/image89.sv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9.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57200"/>
            <a:ext cx="4252510" cy="531341"/>
          </a:xfrm>
          <a:solidFill>
            <a:schemeClr val="accent1"/>
          </a:solidFill>
        </p:spPr>
        <p:txBody>
          <a:bodyPr vert="horz" lIns="91440" tIns="45720" rIns="91440" bIns="45720" rtlCol="0" anchor="ctr" anchorCtr="0">
            <a:normAutofit/>
          </a:bodyPr>
          <a:lstStyle/>
          <a:p>
            <a:r>
              <a:rPr lang="en-US">
                <a:solidFill>
                  <a:schemeClr val="bg1"/>
                </a:solidFill>
              </a:rPr>
              <a:t>  User Guide</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479453" y="1046916"/>
            <a:ext cx="7546115" cy="5162877"/>
          </a:xfrm>
        </p:spPr>
        <p:txBody>
          <a:bodyPr vert="horz" lIns="91440" tIns="45720" rIns="91440" bIns="45720" rtlCol="0" anchor="t">
            <a:normAutofit fontScale="85000" lnSpcReduction="20000"/>
          </a:bodyPr>
          <a:lstStyle/>
          <a:p>
            <a:pPr lvl="0">
              <a:spcAft>
                <a:spcPts val="1200"/>
              </a:spcAft>
              <a:buClr>
                <a:srgbClr val="25408F">
                  <a:lumMod val="75000"/>
                </a:srgbClr>
              </a:buClr>
            </a:pPr>
            <a:r>
              <a:rPr lang="en-US" sz="2800" b="1" dirty="0">
                <a:solidFill>
                  <a:srgbClr val="25408F"/>
                </a:solidFill>
                <a:cs typeface="Arial" panose="020B0604020202020204"/>
              </a:rPr>
              <a:t>Outline</a:t>
            </a:r>
          </a:p>
          <a:p>
            <a:pPr lvl="0">
              <a:spcAft>
                <a:spcPts val="1200"/>
              </a:spcAft>
              <a:buClr>
                <a:srgbClr val="2F5597"/>
              </a:buClr>
            </a:pPr>
            <a:r>
              <a:rPr lang="en-US" sz="2600" u="sng" dirty="0">
                <a:solidFill>
                  <a:prstClr val="black"/>
                </a:solidFill>
                <a:cs typeface="Arial" panose="020B0604020202020204"/>
              </a:rPr>
              <a:t>Introduction</a:t>
            </a:r>
          </a:p>
          <a:p>
            <a:pPr marL="342900" indent="-342900">
              <a:spcAft>
                <a:spcPts val="1200"/>
              </a:spcAft>
              <a:buClr>
                <a:srgbClr val="2F5597"/>
              </a:buClr>
              <a:buFont typeface="Arial" panose="020B0604020202020204" pitchFamily="34" charset="0"/>
              <a:buChar char="•"/>
            </a:pPr>
            <a:r>
              <a:rPr lang="en-US" sz="2400" b="1" dirty="0">
                <a:solidFill>
                  <a:schemeClr val="accent1">
                    <a:lumMod val="60000"/>
                    <a:lumOff val="40000"/>
                  </a:schemeClr>
                </a:solidFill>
                <a:cs typeface="Arial" panose="020B0604020202020204"/>
              </a:rPr>
              <a:t>Objectives and Glossary</a:t>
            </a:r>
          </a:p>
          <a:p>
            <a:pPr lvl="0">
              <a:spcAft>
                <a:spcPts val="1200"/>
              </a:spcAft>
              <a:buClr>
                <a:srgbClr val="2F5597"/>
              </a:buClr>
            </a:pPr>
            <a:r>
              <a:rPr lang="en-US" sz="2600" u="sng" dirty="0">
                <a:solidFill>
                  <a:prstClr val="black"/>
                </a:solidFill>
                <a:cs typeface="Arial" panose="020B0604020202020204"/>
              </a:rPr>
              <a:t>VMT Analysis Overview </a:t>
            </a:r>
          </a:p>
          <a:p>
            <a:pPr marL="342900" lvl="0" indent="-342900">
              <a:spcAft>
                <a:spcPts val="1200"/>
              </a:spcAft>
              <a:buClr>
                <a:srgbClr val="2F5597"/>
              </a:buClr>
              <a:buFont typeface="Arial" panose="020B0604020202020204" pitchFamily="34" charset="0"/>
              <a:buChar char="•"/>
            </a:pPr>
            <a:r>
              <a:rPr lang="en-US" sz="2300" b="1" dirty="0">
                <a:solidFill>
                  <a:srgbClr val="25408F">
                    <a:lumMod val="60000"/>
                    <a:lumOff val="40000"/>
                  </a:srgbClr>
                </a:solidFill>
                <a:cs typeface="Arial" panose="020B0604020202020204"/>
              </a:rPr>
              <a:t>SB 743 basics</a:t>
            </a:r>
          </a:p>
          <a:p>
            <a:pPr marL="342900" lvl="0" indent="-342900">
              <a:spcAft>
                <a:spcPts val="1200"/>
              </a:spcAft>
              <a:buClr>
                <a:srgbClr val="2F5597"/>
              </a:buClr>
              <a:buFont typeface="Arial" panose="020B0604020202020204" pitchFamily="34" charset="0"/>
              <a:buChar char="•"/>
            </a:pPr>
            <a:r>
              <a:rPr lang="en-US" sz="2300" b="1" dirty="0">
                <a:solidFill>
                  <a:srgbClr val="25408F">
                    <a:lumMod val="60000"/>
                    <a:lumOff val="40000"/>
                  </a:srgbClr>
                </a:solidFill>
                <a:cs typeface="Arial" panose="020B0604020202020204"/>
              </a:rPr>
              <a:t>Intro to VMT as a metric</a:t>
            </a:r>
            <a:r>
              <a:rPr lang="en-US" sz="2300" dirty="0">
                <a:solidFill>
                  <a:prstClr val="black"/>
                </a:solidFill>
                <a:cs typeface="Arial" panose="020B0604020202020204"/>
              </a:rPr>
              <a:t> </a:t>
            </a:r>
          </a:p>
          <a:p>
            <a:pPr lvl="0">
              <a:spcAft>
                <a:spcPts val="1200"/>
              </a:spcAft>
              <a:buClr>
                <a:srgbClr val="2F5597"/>
              </a:buClr>
            </a:pPr>
            <a:r>
              <a:rPr lang="en-US" sz="2600" u="sng" dirty="0">
                <a:solidFill>
                  <a:prstClr val="black"/>
                </a:solidFill>
                <a:cs typeface="Arial" panose="020B0604020202020204"/>
              </a:rPr>
              <a:t>VMT Analysis Process</a:t>
            </a:r>
            <a:r>
              <a:rPr lang="en-US" sz="2600" dirty="0">
                <a:solidFill>
                  <a:prstClr val="black"/>
                </a:solidFill>
                <a:cs typeface="Arial" panose="020B0604020202020204"/>
              </a:rPr>
              <a:t>: </a:t>
            </a:r>
          </a:p>
          <a:p>
            <a:pPr marL="342900" lvl="0" indent="-342900">
              <a:spcAft>
                <a:spcPts val="1200"/>
              </a:spcAft>
              <a:buClr>
                <a:srgbClr val="2F5597"/>
              </a:buClr>
              <a:buFont typeface="Arial" panose="020B0604020202020204" pitchFamily="34" charset="0"/>
              <a:buChar char="•"/>
            </a:pPr>
            <a:r>
              <a:rPr lang="en-US" sz="2300" b="1" dirty="0">
                <a:solidFill>
                  <a:srgbClr val="25408F">
                    <a:lumMod val="60000"/>
                    <a:lumOff val="40000"/>
                  </a:srgbClr>
                </a:solidFill>
                <a:cs typeface="Arial" panose="020B0604020202020204"/>
              </a:rPr>
              <a:t>VMT analysis </a:t>
            </a:r>
            <a:r>
              <a:rPr lang="en-US" sz="2300" dirty="0">
                <a:solidFill>
                  <a:prstClr val="black"/>
                </a:solidFill>
                <a:cs typeface="Arial" panose="020B0604020202020204"/>
              </a:rPr>
              <a:t>and practical example</a:t>
            </a:r>
          </a:p>
          <a:p>
            <a:pPr marL="342900" lvl="0" indent="-342900">
              <a:spcAft>
                <a:spcPts val="1200"/>
              </a:spcAft>
              <a:buClr>
                <a:srgbClr val="2F5597"/>
              </a:buClr>
              <a:buFont typeface="Arial" panose="020B0604020202020204" pitchFamily="34" charset="0"/>
              <a:buChar char="•"/>
            </a:pPr>
            <a:r>
              <a:rPr lang="en-US" sz="2300" b="1" dirty="0">
                <a:solidFill>
                  <a:srgbClr val="25408F">
                    <a:lumMod val="60000"/>
                    <a:lumOff val="40000"/>
                  </a:srgbClr>
                </a:solidFill>
                <a:cs typeface="Arial" panose="020B0604020202020204"/>
              </a:rPr>
              <a:t>Targeted questions/prompts </a:t>
            </a:r>
            <a:r>
              <a:rPr lang="en-US" sz="2300" dirty="0">
                <a:solidFill>
                  <a:prstClr val="black"/>
                </a:solidFill>
                <a:cs typeface="Arial" panose="020B0604020202020204"/>
              </a:rPr>
              <a:t>to reinforce key screen and threshold concepts, guiding staff in assessing a project’s VMT impacts </a:t>
            </a:r>
          </a:p>
          <a:p>
            <a:pPr lvl="0">
              <a:spcAft>
                <a:spcPts val="1200"/>
              </a:spcAft>
              <a:buClr>
                <a:srgbClr val="2F5597"/>
              </a:buClr>
            </a:pPr>
            <a:r>
              <a:rPr lang="en-US" sz="2600" u="sng" dirty="0">
                <a:solidFill>
                  <a:prstClr val="black"/>
                </a:solidFill>
                <a:cs typeface="Arial" panose="020B0604020202020204"/>
              </a:rPr>
              <a:t>Adoption Strategy</a:t>
            </a:r>
            <a:r>
              <a:rPr lang="en-US" sz="2600" dirty="0">
                <a:solidFill>
                  <a:prstClr val="black"/>
                </a:solidFill>
                <a:cs typeface="Arial" panose="020B0604020202020204"/>
              </a:rPr>
              <a:t>: </a:t>
            </a:r>
          </a:p>
          <a:p>
            <a:pPr marL="342900" lvl="0" indent="-342900">
              <a:spcAft>
                <a:spcPts val="1200"/>
              </a:spcAft>
              <a:buClr>
                <a:srgbClr val="2F5597"/>
              </a:buClr>
              <a:buFont typeface="Arial" panose="020B0604020202020204" pitchFamily="34" charset="0"/>
              <a:buChar char="•"/>
            </a:pPr>
            <a:r>
              <a:rPr lang="en-US" sz="2300" b="1" dirty="0">
                <a:solidFill>
                  <a:srgbClr val="25408F">
                    <a:lumMod val="60000"/>
                    <a:lumOff val="40000"/>
                  </a:srgbClr>
                </a:solidFill>
                <a:cs typeface="Arial" panose="020B0604020202020204"/>
              </a:rPr>
              <a:t>Policy requirements</a:t>
            </a:r>
            <a:endParaRPr lang="en-US" sz="2300" dirty="0">
              <a:solidFill>
                <a:prstClr val="black"/>
              </a:solidFill>
              <a:cs typeface="Arial" panose="020B0604020202020204"/>
            </a:endParaRP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a:t>
            </a:fld>
            <a:endParaRPr lang="en-US"/>
          </a:p>
        </p:txBody>
      </p:sp>
      <p:pic>
        <p:nvPicPr>
          <p:cNvPr id="6" name="Picture 5" descr="Icon&#10;&#10;Description automatically generated with medium confidence">
            <a:extLst>
              <a:ext uri="{FF2B5EF4-FFF2-40B4-BE49-F238E27FC236}">
                <a16:creationId xmlns:a16="http://schemas.microsoft.com/office/drawing/2014/main" id="{628AD913-47B9-9C6C-DE8F-97A61AE020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635" y="2539615"/>
            <a:ext cx="4332241" cy="1858964"/>
          </a:xfrm>
          <a:prstGeom prst="rect">
            <a:avLst/>
          </a:prstGeom>
        </p:spPr>
      </p:pic>
      <p:grpSp>
        <p:nvGrpSpPr>
          <p:cNvPr id="9" name="Group 8">
            <a:extLst>
              <a:ext uri="{FF2B5EF4-FFF2-40B4-BE49-F238E27FC236}">
                <a16:creationId xmlns:a16="http://schemas.microsoft.com/office/drawing/2014/main" id="{5B4077ED-5222-FCCF-C186-6CC16CFB68A5}"/>
              </a:ext>
            </a:extLst>
          </p:cNvPr>
          <p:cNvGrpSpPr/>
          <p:nvPr/>
        </p:nvGrpSpPr>
        <p:grpSpPr>
          <a:xfrm>
            <a:off x="6619875" y="265670"/>
            <a:ext cx="5436583" cy="1629805"/>
            <a:chOff x="6619875" y="265670"/>
            <a:chExt cx="5436583" cy="1629805"/>
          </a:xfrm>
        </p:grpSpPr>
        <p:sp>
          <p:nvSpPr>
            <p:cNvPr id="2" name="Text Placeholder 6">
              <a:extLst>
                <a:ext uri="{FF2B5EF4-FFF2-40B4-BE49-F238E27FC236}">
                  <a16:creationId xmlns:a16="http://schemas.microsoft.com/office/drawing/2014/main" id="{5700B255-BE51-87E2-A954-399D87D097C8}"/>
                </a:ext>
              </a:extLst>
            </p:cNvPr>
            <p:cNvSpPr txBox="1">
              <a:spLocks/>
            </p:cNvSpPr>
            <p:nvPr/>
          </p:nvSpPr>
          <p:spPr>
            <a:xfrm>
              <a:off x="7534276" y="441095"/>
              <a:ext cx="4522182" cy="1454380"/>
            </a:xfrm>
            <a:prstGeom prst="rect">
              <a:avLst/>
            </a:prstGeom>
            <a:solidFill>
              <a:srgbClr val="C00000"/>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buClr>
                  <a:srgbClr val="2F5597"/>
                </a:buClr>
              </a:pPr>
              <a:r>
                <a:rPr lang="en-US" sz="1200" b="1" dirty="0">
                  <a:solidFill>
                    <a:schemeClr val="bg1"/>
                  </a:solidFill>
                  <a:cs typeface="Arial" panose="020B0604020202020204"/>
                </a:rPr>
                <a:t>How to Use this Slide Deck</a:t>
              </a:r>
            </a:p>
            <a:p>
              <a:pPr>
                <a:lnSpc>
                  <a:spcPct val="120000"/>
                </a:lnSpc>
                <a:buClr>
                  <a:srgbClr val="2F5597"/>
                </a:buClr>
              </a:pPr>
              <a:r>
                <a:rPr lang="en-US" sz="1200" i="1" dirty="0">
                  <a:solidFill>
                    <a:schemeClr val="bg1"/>
                  </a:solidFill>
                  <a:cs typeface="Arial" panose="020B0604020202020204"/>
                </a:rPr>
                <a:t>This slide deck is designed to help you facilitate discussions with key external stakeholders, such as Planning Commission and City Council, to move towards policy adoption. The key concepts of SB 743 and VMT analysis are simply described and talking points accompany each slide. </a:t>
              </a:r>
            </a:p>
          </p:txBody>
        </p:sp>
        <p:pic>
          <p:nvPicPr>
            <p:cNvPr id="8" name="Graphic 7" descr="Teacher with solid fill">
              <a:extLst>
                <a:ext uri="{FF2B5EF4-FFF2-40B4-BE49-F238E27FC236}">
                  <a16:creationId xmlns:a16="http://schemas.microsoft.com/office/drawing/2014/main" id="{836066BF-0502-C6CC-971C-AA2FCD110F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9875" y="265670"/>
              <a:ext cx="914400" cy="914400"/>
            </a:xfrm>
            <a:prstGeom prst="rect">
              <a:avLst/>
            </a:prstGeom>
          </p:spPr>
        </p:pic>
      </p:grpSp>
    </p:spTree>
    <p:extLst>
      <p:ext uri="{BB962C8B-B14F-4D97-AF65-F5344CB8AC3E}">
        <p14:creationId xmlns:p14="http://schemas.microsoft.com/office/powerpoint/2010/main" val="203587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81063"/>
            <a:ext cx="7841292" cy="583649"/>
          </a:xfrm>
          <a:solidFill>
            <a:schemeClr val="accent1"/>
          </a:solidFill>
        </p:spPr>
        <p:txBody>
          <a:bodyPr vert="horz" lIns="91440" tIns="45720" rIns="91440" bIns="45720" rtlCol="0" anchor="ctr" anchorCtr="0">
            <a:normAutofit/>
          </a:bodyPr>
          <a:lstStyle/>
          <a:p>
            <a:r>
              <a:rPr lang="en-US">
                <a:solidFill>
                  <a:schemeClr val="bg1"/>
                </a:solidFill>
              </a:rPr>
              <a:t>  What is Vehicle Miles Traveled (VMT)?</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5327559" y="3723864"/>
            <a:ext cx="6414796" cy="1274523"/>
          </a:xfrm>
        </p:spPr>
        <p:txBody>
          <a:bodyPr vert="horz" lIns="91440" tIns="45720" rIns="91440" bIns="45720" rtlCol="0" anchor="t">
            <a:normAutofit/>
          </a:bodyPr>
          <a:lstStyle/>
          <a:p>
            <a:pPr>
              <a:buClr>
                <a:srgbClr val="4472C4">
                  <a:lumMod val="75000"/>
                </a:srgbClr>
              </a:buClr>
            </a:pPr>
            <a:r>
              <a:rPr lang="en-US" sz="3200" b="1">
                <a:solidFill>
                  <a:schemeClr val="accent1">
                    <a:lumMod val="60000"/>
                    <a:lumOff val="40000"/>
                  </a:schemeClr>
                </a:solidFill>
                <a:cs typeface="Arial"/>
              </a:rPr>
              <a:t>VMT measures </a:t>
            </a:r>
            <a:r>
              <a:rPr lang="en-US" sz="3200">
                <a:cs typeface="Arial"/>
              </a:rPr>
              <a:t>total amount of driving generated by a project</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10</a:t>
            </a:fld>
            <a:endParaRPr lang="en-US"/>
          </a:p>
        </p:txBody>
      </p:sp>
      <p:sp>
        <p:nvSpPr>
          <p:cNvPr id="2" name="Text Placeholder 5">
            <a:extLst>
              <a:ext uri="{FF2B5EF4-FFF2-40B4-BE49-F238E27FC236}">
                <a16:creationId xmlns:a16="http://schemas.microsoft.com/office/drawing/2014/main" id="{EE90ED74-1D25-5F1C-0FA9-7158E1362B2A}"/>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4B7D043-4B5F-087D-58A8-79F96BB30538}"/>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9" name="Picture 8" descr="Icon&#10;&#10;Description automatically generated with low confidence">
            <a:extLst>
              <a:ext uri="{FF2B5EF4-FFF2-40B4-BE49-F238E27FC236}">
                <a16:creationId xmlns:a16="http://schemas.microsoft.com/office/drawing/2014/main" id="{20E38C11-C760-C334-AF83-7FBEBCD347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44" y="1356481"/>
            <a:ext cx="4438433" cy="4734767"/>
          </a:xfrm>
          <a:prstGeom prst="rect">
            <a:avLst/>
          </a:prstGeom>
        </p:spPr>
      </p:pic>
    </p:spTree>
    <p:extLst>
      <p:ext uri="{BB962C8B-B14F-4D97-AF65-F5344CB8AC3E}">
        <p14:creationId xmlns:p14="http://schemas.microsoft.com/office/powerpoint/2010/main" val="118927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81063"/>
            <a:ext cx="7841292" cy="583649"/>
          </a:xfrm>
          <a:solidFill>
            <a:schemeClr val="accent1"/>
          </a:solidFill>
        </p:spPr>
        <p:txBody>
          <a:bodyPr vert="horz" lIns="91440" tIns="45720" rIns="91440" bIns="45720" rtlCol="0" anchor="t">
            <a:normAutofit/>
          </a:bodyPr>
          <a:lstStyle/>
          <a:p>
            <a:r>
              <a:rPr lang="en-US">
                <a:solidFill>
                  <a:schemeClr val="bg1"/>
                </a:solidFill>
              </a:rPr>
              <a:t>  What is Vehicle Miles Traveled (VMT)?</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53926" y="1578279"/>
            <a:ext cx="9268865" cy="1850721"/>
          </a:xfrm>
        </p:spPr>
        <p:txBody>
          <a:bodyPr vert="horz" lIns="91440" tIns="45720" rIns="91440" bIns="45720" rtlCol="0" anchor="t">
            <a:normAutofit/>
          </a:bodyPr>
          <a:lstStyle/>
          <a:p>
            <a:pPr>
              <a:buClr>
                <a:srgbClr val="4472C4">
                  <a:lumMod val="75000"/>
                </a:srgbClr>
              </a:buClr>
            </a:pPr>
            <a:r>
              <a:rPr lang="en-US" sz="3200" b="1" dirty="0">
                <a:solidFill>
                  <a:schemeClr val="accent1">
                    <a:lumMod val="60000"/>
                    <a:lumOff val="40000"/>
                  </a:schemeClr>
                </a:solidFill>
                <a:cs typeface="Arial"/>
              </a:rPr>
              <a:t>VMT estimates are based on regional travel patterns –</a:t>
            </a:r>
            <a:r>
              <a:rPr lang="en-US" sz="3200" dirty="0">
                <a:solidFill>
                  <a:schemeClr val="accent1">
                    <a:lumMod val="60000"/>
                    <a:lumOff val="40000"/>
                  </a:schemeClr>
                </a:solidFill>
                <a:cs typeface="Arial"/>
              </a:rPr>
              <a:t>­­­ </a:t>
            </a:r>
            <a:r>
              <a:rPr lang="en-US" sz="3200" dirty="0">
                <a:cs typeface="Arial"/>
              </a:rPr>
              <a:t>which reflect transportation infrastructure, transit service, and land use</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11</a:t>
            </a:fld>
            <a:endParaRPr lang="en-US"/>
          </a:p>
        </p:txBody>
      </p:sp>
      <p:sp>
        <p:nvSpPr>
          <p:cNvPr id="2" name="Text Placeholder 5">
            <a:extLst>
              <a:ext uri="{FF2B5EF4-FFF2-40B4-BE49-F238E27FC236}">
                <a16:creationId xmlns:a16="http://schemas.microsoft.com/office/drawing/2014/main" id="{EE90ED74-1D25-5F1C-0FA9-7158E1362B2A}"/>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4B7D043-4B5F-087D-58A8-79F96BB30538}"/>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9" name="Graphic 8">
            <a:extLst>
              <a:ext uri="{FF2B5EF4-FFF2-40B4-BE49-F238E27FC236}">
                <a16:creationId xmlns:a16="http://schemas.microsoft.com/office/drawing/2014/main" id="{B3742B9E-0486-9EF9-DB47-1880BFCDF8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9209" y="3279079"/>
            <a:ext cx="9350514" cy="2645732"/>
          </a:xfrm>
          <a:prstGeom prst="rect">
            <a:avLst/>
          </a:prstGeom>
        </p:spPr>
      </p:pic>
    </p:spTree>
    <p:extLst>
      <p:ext uri="{BB962C8B-B14F-4D97-AF65-F5344CB8AC3E}">
        <p14:creationId xmlns:p14="http://schemas.microsoft.com/office/powerpoint/2010/main" val="633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81063"/>
            <a:ext cx="7841292" cy="583649"/>
          </a:xfrm>
          <a:solidFill>
            <a:schemeClr val="accent1"/>
          </a:solidFill>
        </p:spPr>
        <p:txBody>
          <a:bodyPr vert="horz" lIns="91440" tIns="45720" rIns="91440" bIns="45720" rtlCol="0" anchor="ctr" anchorCtr="0">
            <a:normAutofit/>
          </a:bodyPr>
          <a:lstStyle/>
          <a:p>
            <a:r>
              <a:rPr lang="en-US">
                <a:solidFill>
                  <a:schemeClr val="bg1"/>
                </a:solidFill>
              </a:rPr>
              <a:t>  What is Vehicle Miles Traveled (VMT)?</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604656" y="2057400"/>
            <a:ext cx="7637469" cy="4165757"/>
          </a:xfrm>
        </p:spPr>
        <p:txBody>
          <a:bodyPr vert="horz" lIns="91440" tIns="45720" rIns="91440" bIns="45720" rtlCol="0" anchor="t">
            <a:normAutofit/>
          </a:bodyPr>
          <a:lstStyle/>
          <a:p>
            <a:pPr>
              <a:buClr>
                <a:srgbClr val="4472C4">
                  <a:lumMod val="75000"/>
                </a:srgbClr>
              </a:buClr>
            </a:pPr>
            <a:r>
              <a:rPr lang="en-US" sz="3200" b="1">
                <a:solidFill>
                  <a:schemeClr val="accent1">
                    <a:lumMod val="60000"/>
                    <a:lumOff val="40000"/>
                  </a:schemeClr>
                </a:solidFill>
                <a:cs typeface="Arial"/>
              </a:rPr>
              <a:t>Better connects environmental impact </a:t>
            </a:r>
            <a:r>
              <a:rPr lang="en-US" sz="3200">
                <a:cs typeface="Arial"/>
              </a:rPr>
              <a:t>measurement to State greenhouse gas emissions reduction goals </a:t>
            </a:r>
          </a:p>
          <a:p>
            <a:endParaRPr lang="en-US" sz="320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12</a:t>
            </a:fld>
            <a:endParaRPr lang="en-US"/>
          </a:p>
        </p:txBody>
      </p:sp>
      <p:sp>
        <p:nvSpPr>
          <p:cNvPr id="2" name="Text Placeholder 5">
            <a:extLst>
              <a:ext uri="{FF2B5EF4-FFF2-40B4-BE49-F238E27FC236}">
                <a16:creationId xmlns:a16="http://schemas.microsoft.com/office/drawing/2014/main" id="{EE90ED74-1D25-5F1C-0FA9-7158E1362B2A}"/>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4B7D043-4B5F-087D-58A8-79F96BB30538}"/>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11" name="Picture 10" descr="Logo, icon&#10;&#10;Description automatically generated">
            <a:extLst>
              <a:ext uri="{FF2B5EF4-FFF2-40B4-BE49-F238E27FC236}">
                <a16:creationId xmlns:a16="http://schemas.microsoft.com/office/drawing/2014/main" id="{91792915-3BB3-6EB9-E5BF-7072052B4E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358" y="2600373"/>
            <a:ext cx="4313898" cy="3824938"/>
          </a:xfrm>
          <a:prstGeom prst="rect">
            <a:avLst/>
          </a:prstGeom>
        </p:spPr>
      </p:pic>
    </p:spTree>
    <p:extLst>
      <p:ext uri="{BB962C8B-B14F-4D97-AF65-F5344CB8AC3E}">
        <p14:creationId xmlns:p14="http://schemas.microsoft.com/office/powerpoint/2010/main" val="335494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81063"/>
            <a:ext cx="7841292" cy="583649"/>
          </a:xfrm>
          <a:solidFill>
            <a:schemeClr val="accent1"/>
          </a:solidFill>
        </p:spPr>
        <p:txBody>
          <a:bodyPr vert="horz" lIns="91440" tIns="45720" rIns="91440" bIns="45720" rtlCol="0" anchor="ctr" anchorCtr="0">
            <a:normAutofit/>
          </a:bodyPr>
          <a:lstStyle/>
          <a:p>
            <a:r>
              <a:rPr lang="en-US">
                <a:solidFill>
                  <a:schemeClr val="bg1"/>
                </a:solidFill>
              </a:rPr>
              <a:t>  What is Vehicle Miles Traveled (VMT)?</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31771" y="3861189"/>
            <a:ext cx="6905300" cy="2078995"/>
          </a:xfrm>
        </p:spPr>
        <p:txBody>
          <a:bodyPr vert="horz" lIns="91440" tIns="45720" rIns="91440" bIns="45720" rtlCol="0" anchor="t">
            <a:normAutofit lnSpcReduction="10000"/>
          </a:bodyPr>
          <a:lstStyle/>
          <a:p>
            <a:pPr>
              <a:buClr>
                <a:srgbClr val="4472C4">
                  <a:lumMod val="75000"/>
                </a:srgbClr>
              </a:buClr>
            </a:pPr>
            <a:r>
              <a:rPr lang="en-US" sz="2800" b="1">
                <a:solidFill>
                  <a:schemeClr val="accent1">
                    <a:lumMod val="60000"/>
                    <a:lumOff val="40000"/>
                  </a:schemeClr>
                </a:solidFill>
                <a:cs typeface="Arial"/>
              </a:rPr>
              <a:t>Can be measured using existing calculations </a:t>
            </a:r>
            <a:r>
              <a:rPr lang="en-US" sz="2800">
                <a:cs typeface="Arial"/>
              </a:rPr>
              <a:t>from a regional travel demand model.</a:t>
            </a:r>
            <a:br>
              <a:rPr lang="en-US" sz="2800">
                <a:cs typeface="Arial"/>
              </a:rPr>
            </a:br>
            <a:r>
              <a:rPr lang="en-US" sz="2800">
                <a:cs typeface="Arial"/>
              </a:rPr>
              <a:t> </a:t>
            </a:r>
            <a:br>
              <a:rPr lang="en-US" sz="2800">
                <a:cs typeface="Arial"/>
              </a:rPr>
            </a:br>
            <a:r>
              <a:rPr lang="en-US" i="1">
                <a:cs typeface="Arial"/>
              </a:rPr>
              <a:t>Does not typically require additional calculation. </a:t>
            </a:r>
          </a:p>
          <a:p>
            <a:endParaRPr lang="en-US" sz="280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13</a:t>
            </a:fld>
            <a:endParaRPr lang="en-US"/>
          </a:p>
        </p:txBody>
      </p:sp>
      <p:sp>
        <p:nvSpPr>
          <p:cNvPr id="2" name="Text Placeholder 5">
            <a:extLst>
              <a:ext uri="{FF2B5EF4-FFF2-40B4-BE49-F238E27FC236}">
                <a16:creationId xmlns:a16="http://schemas.microsoft.com/office/drawing/2014/main" id="{EE90ED74-1D25-5F1C-0FA9-7158E1362B2A}"/>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4B7D043-4B5F-087D-58A8-79F96BB30538}"/>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9" name="Picture 8">
            <a:extLst>
              <a:ext uri="{FF2B5EF4-FFF2-40B4-BE49-F238E27FC236}">
                <a16:creationId xmlns:a16="http://schemas.microsoft.com/office/drawing/2014/main" id="{004A272E-78DC-389B-6D82-1211278AD9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9692" y="1186995"/>
            <a:ext cx="6483590" cy="2461382"/>
          </a:xfrm>
          <a:prstGeom prst="rect">
            <a:avLst/>
          </a:prstGeom>
        </p:spPr>
      </p:pic>
      <p:pic>
        <p:nvPicPr>
          <p:cNvPr id="11" name="Picture 10">
            <a:extLst>
              <a:ext uri="{FF2B5EF4-FFF2-40B4-BE49-F238E27FC236}">
                <a16:creationId xmlns:a16="http://schemas.microsoft.com/office/drawing/2014/main" id="{7625C2B8-FC42-0F10-AF67-DDFCE87AD29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107351" y="2688006"/>
            <a:ext cx="4679407" cy="1865513"/>
          </a:xfrm>
          <a:prstGeom prst="rect">
            <a:avLst/>
          </a:prstGeom>
        </p:spPr>
      </p:pic>
      <p:pic>
        <p:nvPicPr>
          <p:cNvPr id="13" name="Picture 12">
            <a:extLst>
              <a:ext uri="{FF2B5EF4-FFF2-40B4-BE49-F238E27FC236}">
                <a16:creationId xmlns:a16="http://schemas.microsoft.com/office/drawing/2014/main" id="{C91B6E72-3856-17C2-0152-E90C5ED8800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585188" y="4752386"/>
            <a:ext cx="4486366" cy="1763089"/>
          </a:xfrm>
          <a:prstGeom prst="rect">
            <a:avLst/>
          </a:prstGeom>
        </p:spPr>
      </p:pic>
    </p:spTree>
    <p:extLst>
      <p:ext uri="{BB962C8B-B14F-4D97-AF65-F5344CB8AC3E}">
        <p14:creationId xmlns:p14="http://schemas.microsoft.com/office/powerpoint/2010/main" val="422734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VMT Analysis Process</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14</a:t>
            </a:fld>
            <a:endParaRPr lang="en-US"/>
          </a:p>
        </p:txBody>
      </p:sp>
    </p:spTree>
    <p:extLst>
      <p:ext uri="{BB962C8B-B14F-4D97-AF65-F5344CB8AC3E}">
        <p14:creationId xmlns:p14="http://schemas.microsoft.com/office/powerpoint/2010/main" val="383120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429288"/>
            <a:ext cx="8958805" cy="675612"/>
          </a:xfrm>
          <a:solidFill>
            <a:schemeClr val="accent1"/>
          </a:solidFill>
        </p:spPr>
        <p:txBody>
          <a:bodyPr anchor="ctr" anchorCtr="0">
            <a:normAutofit fontScale="90000"/>
          </a:bodyPr>
          <a:lstStyle/>
          <a:p>
            <a:r>
              <a:rPr lang="en-US">
                <a:solidFill>
                  <a:schemeClr val="bg1"/>
                </a:solidFill>
              </a:rPr>
              <a:t> Summary of VMT Analysis Process for CEQA</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15</a:t>
            </a:fld>
            <a:endParaRPr lang="en-US"/>
          </a:p>
        </p:txBody>
      </p:sp>
      <p:pic>
        <p:nvPicPr>
          <p:cNvPr id="30" name="Graphic 29">
            <a:extLst>
              <a:ext uri="{FF2B5EF4-FFF2-40B4-BE49-F238E27FC236}">
                <a16:creationId xmlns:a16="http://schemas.microsoft.com/office/drawing/2014/main" id="{77B56C51-72B8-64A4-9829-701B890D40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9762" y="3209925"/>
            <a:ext cx="752475" cy="438150"/>
          </a:xfrm>
          <a:prstGeom prst="rect">
            <a:avLst/>
          </a:prstGeom>
        </p:spPr>
      </p:pic>
      <p:pic>
        <p:nvPicPr>
          <p:cNvPr id="39" name="Picture 38">
            <a:extLst>
              <a:ext uri="{FF2B5EF4-FFF2-40B4-BE49-F238E27FC236}">
                <a16:creationId xmlns:a16="http://schemas.microsoft.com/office/drawing/2014/main" id="{DFF3C622-35E6-823B-79F2-871E06B4E50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45803" y="2595479"/>
            <a:ext cx="10250988" cy="3663916"/>
          </a:xfrm>
          <a:prstGeom prst="rect">
            <a:avLst/>
          </a:prstGeom>
        </p:spPr>
      </p:pic>
      <p:sp>
        <p:nvSpPr>
          <p:cNvPr id="41" name="TextBox 40">
            <a:extLst>
              <a:ext uri="{FF2B5EF4-FFF2-40B4-BE49-F238E27FC236}">
                <a16:creationId xmlns:a16="http://schemas.microsoft.com/office/drawing/2014/main" id="{43E8B888-FBE2-3B9E-776C-1FF3C1A0B2AB}"/>
              </a:ext>
            </a:extLst>
          </p:cNvPr>
          <p:cNvSpPr txBox="1"/>
          <p:nvPr/>
        </p:nvSpPr>
        <p:spPr>
          <a:xfrm>
            <a:off x="2318089" y="1414901"/>
            <a:ext cx="2454442" cy="923330"/>
          </a:xfrm>
          <a:prstGeom prst="rect">
            <a:avLst/>
          </a:prstGeom>
          <a:solidFill>
            <a:schemeClr val="accent4"/>
          </a:solidFill>
        </p:spPr>
        <p:txBody>
          <a:bodyPr wrap="square" rtlCol="0">
            <a:spAutoFit/>
          </a:bodyPr>
          <a:lstStyle/>
          <a:p>
            <a:pPr algn="ctr"/>
            <a:r>
              <a:rPr lang="en-US" b="1" i="1" dirty="0">
                <a:solidFill>
                  <a:schemeClr val="bg1"/>
                </a:solidFill>
              </a:rPr>
              <a:t>Is the Project Exempt from </a:t>
            </a:r>
            <a:br>
              <a:rPr lang="en-US" b="1" i="1" dirty="0">
                <a:solidFill>
                  <a:schemeClr val="bg1"/>
                </a:solidFill>
              </a:rPr>
            </a:br>
            <a:r>
              <a:rPr lang="en-US" b="1" i="1" dirty="0">
                <a:solidFill>
                  <a:schemeClr val="bg1"/>
                </a:solidFill>
              </a:rPr>
              <a:t>VMT Guidelines?</a:t>
            </a:r>
          </a:p>
        </p:txBody>
      </p:sp>
      <p:sp>
        <p:nvSpPr>
          <p:cNvPr id="42" name="TextBox 41">
            <a:extLst>
              <a:ext uri="{FF2B5EF4-FFF2-40B4-BE49-F238E27FC236}">
                <a16:creationId xmlns:a16="http://schemas.microsoft.com/office/drawing/2014/main" id="{62984CAC-F6EE-A4BA-66BB-9D24F22C9880}"/>
              </a:ext>
            </a:extLst>
          </p:cNvPr>
          <p:cNvSpPr txBox="1"/>
          <p:nvPr/>
        </p:nvSpPr>
        <p:spPr>
          <a:xfrm>
            <a:off x="9158342" y="1414901"/>
            <a:ext cx="2576428" cy="1015663"/>
          </a:xfrm>
          <a:prstGeom prst="rect">
            <a:avLst/>
          </a:prstGeom>
          <a:solidFill>
            <a:schemeClr val="accent6">
              <a:lumMod val="75000"/>
            </a:schemeClr>
          </a:solidFill>
        </p:spPr>
        <p:txBody>
          <a:bodyPr wrap="square" rtlCol="0">
            <a:spAutoFit/>
          </a:bodyPr>
          <a:lstStyle/>
          <a:p>
            <a:pPr algn="ctr"/>
            <a:r>
              <a:rPr lang="en-US" sz="1600" b="1" i="1" dirty="0">
                <a:solidFill>
                  <a:schemeClr val="bg1"/>
                </a:solidFill>
              </a:rPr>
              <a:t>If Above Threshold, </a:t>
            </a:r>
            <a:br>
              <a:rPr lang="en-US" sz="1600" b="1" i="1" dirty="0">
                <a:solidFill>
                  <a:schemeClr val="bg1"/>
                </a:solidFill>
              </a:rPr>
            </a:br>
            <a:r>
              <a:rPr lang="en-US" sz="1600" b="1" i="1" dirty="0">
                <a:solidFill>
                  <a:schemeClr val="bg1"/>
                </a:solidFill>
              </a:rPr>
              <a:t>Apply Mitigation </a:t>
            </a:r>
            <a:br>
              <a:rPr lang="en-US" sz="1600" b="1" i="1" dirty="0">
                <a:solidFill>
                  <a:schemeClr val="bg1"/>
                </a:solidFill>
              </a:rPr>
            </a:br>
            <a:r>
              <a:rPr lang="en-US" sz="1600" b="1" i="1" dirty="0">
                <a:solidFill>
                  <a:schemeClr val="bg1"/>
                </a:solidFill>
              </a:rPr>
              <a:t>and Re-evaluate: </a:t>
            </a:r>
            <a:br>
              <a:rPr lang="en-US" sz="1600" b="1" i="1" dirty="0">
                <a:solidFill>
                  <a:schemeClr val="bg1"/>
                </a:solidFill>
              </a:rPr>
            </a:br>
            <a:r>
              <a:rPr lang="en-US" sz="1200" b="1" i="1" dirty="0">
                <a:solidFill>
                  <a:schemeClr val="bg1"/>
                </a:solidFill>
              </a:rPr>
              <a:t>Is VMT still above the threshold?</a:t>
            </a:r>
          </a:p>
        </p:txBody>
      </p:sp>
      <p:sp>
        <p:nvSpPr>
          <p:cNvPr id="43" name="TextBox 42">
            <a:extLst>
              <a:ext uri="{FF2B5EF4-FFF2-40B4-BE49-F238E27FC236}">
                <a16:creationId xmlns:a16="http://schemas.microsoft.com/office/drawing/2014/main" id="{C3464B02-44EE-65EB-8467-17DE873DF81B}"/>
              </a:ext>
            </a:extLst>
          </p:cNvPr>
          <p:cNvSpPr txBox="1"/>
          <p:nvPr/>
        </p:nvSpPr>
        <p:spPr>
          <a:xfrm>
            <a:off x="9158342" y="2529338"/>
            <a:ext cx="2576428" cy="277002"/>
          </a:xfrm>
          <a:prstGeom prst="rect">
            <a:avLst/>
          </a:prstGeom>
          <a:solidFill>
            <a:schemeClr val="accent6">
              <a:lumMod val="50000"/>
            </a:schemeClr>
          </a:solidFill>
          <a:ln>
            <a:solidFill>
              <a:schemeClr val="accent6">
                <a:lumMod val="50000"/>
              </a:schemeClr>
            </a:solidFill>
          </a:ln>
        </p:spPr>
        <p:txBody>
          <a:bodyPr wrap="square" rtlCol="0">
            <a:spAutoFit/>
          </a:bodyPr>
          <a:lstStyle/>
          <a:p>
            <a:pPr algn="ctr"/>
            <a:r>
              <a:rPr lang="en-US" sz="1200" b="1" dirty="0">
                <a:solidFill>
                  <a:schemeClr val="bg1"/>
                </a:solidFill>
                <a:latin typeface="Arial Narrow" panose="020B0606020202030204" pitchFamily="34" charset="0"/>
              </a:rPr>
              <a:t>If still above threshold, EIR is required</a:t>
            </a:r>
          </a:p>
        </p:txBody>
      </p:sp>
      <p:sp>
        <p:nvSpPr>
          <p:cNvPr id="44" name="Arrow: Striped Right 43">
            <a:extLst>
              <a:ext uri="{FF2B5EF4-FFF2-40B4-BE49-F238E27FC236}">
                <a16:creationId xmlns:a16="http://schemas.microsoft.com/office/drawing/2014/main" id="{7BFD6D76-BA20-E23F-BEA2-1F60A0A05344}"/>
              </a:ext>
            </a:extLst>
          </p:cNvPr>
          <p:cNvSpPr/>
          <p:nvPr/>
        </p:nvSpPr>
        <p:spPr>
          <a:xfrm>
            <a:off x="4499811" y="1640259"/>
            <a:ext cx="1596189" cy="420972"/>
          </a:xfrm>
          <a:prstGeom prst="striped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Striped Right 44">
            <a:extLst>
              <a:ext uri="{FF2B5EF4-FFF2-40B4-BE49-F238E27FC236}">
                <a16:creationId xmlns:a16="http://schemas.microsoft.com/office/drawing/2014/main" id="{590B9DD5-351A-61D8-1CC7-56A2BC283982}"/>
              </a:ext>
            </a:extLst>
          </p:cNvPr>
          <p:cNvSpPr/>
          <p:nvPr/>
        </p:nvSpPr>
        <p:spPr>
          <a:xfrm>
            <a:off x="8277722" y="1640259"/>
            <a:ext cx="794088" cy="420972"/>
          </a:xfrm>
          <a:prstGeom prst="stripedRightArrow">
            <a:avLst/>
          </a:prstGeom>
          <a:solidFill>
            <a:srgbClr val="C1A83B"/>
          </a:solidFill>
          <a:ln>
            <a:solidFill>
              <a:srgbClr val="C1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060B19B-C62F-6881-1CAB-93427E035F4D}"/>
              </a:ext>
            </a:extLst>
          </p:cNvPr>
          <p:cNvSpPr txBox="1"/>
          <p:nvPr/>
        </p:nvSpPr>
        <p:spPr>
          <a:xfrm>
            <a:off x="6220498" y="1421588"/>
            <a:ext cx="2454442" cy="923330"/>
          </a:xfrm>
          <a:prstGeom prst="rect">
            <a:avLst/>
          </a:prstGeom>
          <a:solidFill>
            <a:srgbClr val="C1A83B"/>
          </a:solidFill>
        </p:spPr>
        <p:txBody>
          <a:bodyPr wrap="square" rtlCol="0">
            <a:spAutoFit/>
          </a:bodyPr>
          <a:lstStyle/>
          <a:p>
            <a:pPr algn="ctr"/>
            <a:r>
              <a:rPr lang="en-US" b="1" i="1" dirty="0">
                <a:solidFill>
                  <a:schemeClr val="bg1"/>
                </a:solidFill>
              </a:rPr>
              <a:t>Is the Project Above or Below the </a:t>
            </a:r>
            <a:br>
              <a:rPr lang="en-US" b="1" i="1" dirty="0">
                <a:solidFill>
                  <a:schemeClr val="bg1"/>
                </a:solidFill>
              </a:rPr>
            </a:br>
            <a:r>
              <a:rPr lang="en-US" b="1" i="1" dirty="0">
                <a:solidFill>
                  <a:schemeClr val="bg1"/>
                </a:solidFill>
              </a:rPr>
              <a:t>VMT Threshold?</a:t>
            </a:r>
          </a:p>
        </p:txBody>
      </p:sp>
      <p:sp>
        <p:nvSpPr>
          <p:cNvPr id="46" name="Text Placeholder 5">
            <a:extLst>
              <a:ext uri="{FF2B5EF4-FFF2-40B4-BE49-F238E27FC236}">
                <a16:creationId xmlns:a16="http://schemas.microsoft.com/office/drawing/2014/main" id="{60A0270A-A149-797E-BBBC-1EE8D1931E09}"/>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spTree>
    <p:extLst>
      <p:ext uri="{BB962C8B-B14F-4D97-AF65-F5344CB8AC3E}">
        <p14:creationId xmlns:p14="http://schemas.microsoft.com/office/powerpoint/2010/main" val="180931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435408"/>
            <a:ext cx="10210099" cy="601579"/>
          </a:xfrm>
          <a:solidFill>
            <a:schemeClr val="accent1"/>
          </a:solidFill>
        </p:spPr>
        <p:txBody>
          <a:bodyPr>
            <a:normAutofit/>
          </a:bodyPr>
          <a:lstStyle/>
          <a:p>
            <a:r>
              <a:rPr lang="en-US" dirty="0">
                <a:solidFill>
                  <a:schemeClr val="bg1"/>
                </a:solidFill>
              </a:rPr>
              <a:t>  VMT Policies to Adopt for CEQA Review</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55063" y="4068880"/>
            <a:ext cx="3919952" cy="2553480"/>
          </a:xfrm>
        </p:spPr>
        <p:txBody>
          <a:bodyPr vert="horz" lIns="91440" tIns="45720" rIns="91440" bIns="45720" rtlCol="0" anchor="t">
            <a:normAutofit/>
          </a:bodyPr>
          <a:lstStyle/>
          <a:p>
            <a:pPr marL="285750" indent="-285750">
              <a:buFont typeface="Arial" panose="020B0604020202020204" pitchFamily="34" charset="0"/>
              <a:buChar char="•"/>
            </a:pPr>
            <a:r>
              <a:rPr lang="en-US" sz="1800" b="1">
                <a:solidFill>
                  <a:schemeClr val="accent4">
                    <a:lumMod val="75000"/>
                  </a:schemeClr>
                </a:solidFill>
                <a:cs typeface="Arial"/>
              </a:rPr>
              <a:t>Applies to land use and transportation projects</a:t>
            </a:r>
          </a:p>
          <a:p>
            <a:pPr marL="285750" indent="-285750">
              <a:buFont typeface="Arial" panose="020B0604020202020204" pitchFamily="34" charset="0"/>
              <a:buChar char="•"/>
            </a:pPr>
            <a:r>
              <a:rPr lang="en-US" sz="1800" b="1">
                <a:solidFill>
                  <a:schemeClr val="accent4">
                    <a:lumMod val="75000"/>
                  </a:schemeClr>
                </a:solidFill>
                <a:cs typeface="Arial"/>
              </a:rPr>
              <a:t>Helps agencies quickly identify low-VMT projects </a:t>
            </a:r>
            <a:r>
              <a:rPr lang="en-US" sz="1800">
                <a:cs typeface="Arial"/>
              </a:rPr>
              <a:t>exempt from analysis </a:t>
            </a:r>
            <a:r>
              <a:rPr lang="en-US" sz="1300" i="1">
                <a:cs typeface="Arial"/>
              </a:rPr>
              <a:t>(no CEQA transportation impact)</a:t>
            </a:r>
          </a:p>
          <a:p>
            <a:pPr marL="285750" indent="-285750">
              <a:buFont typeface="Arial" panose="020B0604020202020204" pitchFamily="34" charset="0"/>
              <a:buChar char="•"/>
            </a:pPr>
            <a:r>
              <a:rPr lang="en-US" sz="1800" b="1">
                <a:solidFill>
                  <a:schemeClr val="accent4">
                    <a:lumMod val="75000"/>
                  </a:schemeClr>
                </a:solidFill>
                <a:cs typeface="Arial"/>
              </a:rPr>
              <a:t>Saves staff time </a:t>
            </a:r>
            <a:r>
              <a:rPr lang="en-US" sz="1800">
                <a:cs typeface="Arial"/>
              </a:rPr>
              <a:t>by streamlining the review process</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16</a:t>
            </a:fld>
            <a:endParaRPr lang="en-US"/>
          </a:p>
        </p:txBody>
      </p:sp>
      <p:sp>
        <p:nvSpPr>
          <p:cNvPr id="2" name="Text Placeholder 5">
            <a:extLst>
              <a:ext uri="{FF2B5EF4-FFF2-40B4-BE49-F238E27FC236}">
                <a16:creationId xmlns:a16="http://schemas.microsoft.com/office/drawing/2014/main" id="{54582A8F-24DD-AE25-B25F-60734535799D}"/>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4B530BD0-444F-D2F9-1967-8C58EA3A63D9}"/>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16" name="Picture 15">
            <a:extLst>
              <a:ext uri="{FF2B5EF4-FFF2-40B4-BE49-F238E27FC236}">
                <a16:creationId xmlns:a16="http://schemas.microsoft.com/office/drawing/2014/main" id="{4EF6326C-13DA-C481-B847-509B9BA6A1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5063" y="997949"/>
            <a:ext cx="4603376" cy="2559657"/>
          </a:xfrm>
          <a:prstGeom prst="rect">
            <a:avLst/>
          </a:prstGeom>
        </p:spPr>
      </p:pic>
      <p:pic>
        <p:nvPicPr>
          <p:cNvPr id="20" name="Picture 19">
            <a:extLst>
              <a:ext uri="{FF2B5EF4-FFF2-40B4-BE49-F238E27FC236}">
                <a16:creationId xmlns:a16="http://schemas.microsoft.com/office/drawing/2014/main" id="{A9C6EB5E-7CB3-DB15-A0A7-8EDF0D6F147C}"/>
              </a:ext>
            </a:extLst>
          </p:cNvPr>
          <p:cNvPicPr>
            <a:picLocks noChangeAspect="1"/>
          </p:cNvPicPr>
          <p:nvPr/>
        </p:nvPicPr>
        <p:blipFill rotWithShape="1">
          <a:blip r:embed="rId4">
            <a:extLst>
              <a:ext uri="{28A0092B-C50C-407E-A947-70E740481C1C}">
                <a14:useLocalDpi xmlns:a14="http://schemas.microsoft.com/office/drawing/2010/main" val="0"/>
              </a:ext>
            </a:extLst>
          </a:blip>
          <a:srcRect l="62903" t="58687" b="15843"/>
          <a:stretch/>
        </p:blipFill>
        <p:spPr>
          <a:xfrm>
            <a:off x="8225801" y="2087359"/>
            <a:ext cx="2306324" cy="1486360"/>
          </a:xfrm>
          <a:prstGeom prst="rect">
            <a:avLst/>
          </a:prstGeom>
        </p:spPr>
      </p:pic>
      <p:sp>
        <p:nvSpPr>
          <p:cNvPr id="21" name="Text Placeholder 6">
            <a:extLst>
              <a:ext uri="{FF2B5EF4-FFF2-40B4-BE49-F238E27FC236}">
                <a16:creationId xmlns:a16="http://schemas.microsoft.com/office/drawing/2014/main" id="{A7A7ED78-00EB-5E52-D1DC-E54EDD7BDE48}"/>
              </a:ext>
            </a:extLst>
          </p:cNvPr>
          <p:cNvSpPr txBox="1">
            <a:spLocks/>
          </p:cNvSpPr>
          <p:nvPr/>
        </p:nvSpPr>
        <p:spPr>
          <a:xfrm>
            <a:off x="4309632" y="4451684"/>
            <a:ext cx="3503402" cy="169226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a:solidFill>
                  <a:srgbClr val="BFA639"/>
                </a:solidFill>
                <a:cs typeface="Arial"/>
              </a:rPr>
              <a:t>Provides objective measure </a:t>
            </a:r>
            <a:r>
              <a:rPr lang="en-US" sz="1800">
                <a:cs typeface="Arial"/>
              </a:rPr>
              <a:t>to achieve state GHG reduction goals and reduce VMT, while enabling all communities to grow</a:t>
            </a:r>
          </a:p>
          <a:p>
            <a:pPr lvl="1"/>
            <a:endParaRPr lang="en-US">
              <a:highlight>
                <a:srgbClr val="FFFF00"/>
              </a:highlight>
              <a:cs typeface="Arial"/>
            </a:endParaRPr>
          </a:p>
        </p:txBody>
      </p:sp>
      <p:sp>
        <p:nvSpPr>
          <p:cNvPr id="22" name="Text Placeholder 6">
            <a:extLst>
              <a:ext uri="{FF2B5EF4-FFF2-40B4-BE49-F238E27FC236}">
                <a16:creationId xmlns:a16="http://schemas.microsoft.com/office/drawing/2014/main" id="{E61F793D-78EC-ACBF-5769-B2ECD1F1317C}"/>
              </a:ext>
            </a:extLst>
          </p:cNvPr>
          <p:cNvSpPr txBox="1">
            <a:spLocks/>
          </p:cNvSpPr>
          <p:nvPr/>
        </p:nvSpPr>
        <p:spPr>
          <a:xfrm>
            <a:off x="8082269" y="4052131"/>
            <a:ext cx="3624457" cy="3217093"/>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1">
                <a:solidFill>
                  <a:schemeClr val="accent6">
                    <a:lumMod val="75000"/>
                  </a:schemeClr>
                </a:solidFill>
                <a:cs typeface="Arial"/>
              </a:rPr>
              <a:t>Projects with significant VMT impacts </a:t>
            </a:r>
            <a:r>
              <a:rPr lang="en-US" sz="1800">
                <a:cs typeface="Arial"/>
              </a:rPr>
              <a:t>require mitigation to avoid or substantially reduce the impact. </a:t>
            </a:r>
          </a:p>
          <a:p>
            <a:pPr marL="285750" indent="-285750">
              <a:buFont typeface="Arial" panose="020B0604020202020204" pitchFamily="34" charset="0"/>
              <a:buChar char="•"/>
            </a:pPr>
            <a:r>
              <a:rPr lang="en-US" sz="1800" b="1">
                <a:solidFill>
                  <a:schemeClr val="accent6">
                    <a:lumMod val="75000"/>
                  </a:schemeClr>
                </a:solidFill>
                <a:cs typeface="Arial"/>
              </a:rPr>
              <a:t>Approach provides guidance to developers </a:t>
            </a:r>
            <a:r>
              <a:rPr lang="en-US" sz="1800">
                <a:cs typeface="Arial"/>
              </a:rPr>
              <a:t>while offering benefits to on-site and neighboring communities</a:t>
            </a:r>
          </a:p>
          <a:p>
            <a:endParaRPr lang="en-US">
              <a:cs typeface="Arial"/>
            </a:endParaRPr>
          </a:p>
        </p:txBody>
      </p:sp>
      <p:sp>
        <p:nvSpPr>
          <p:cNvPr id="24" name="TextBox 23">
            <a:extLst>
              <a:ext uri="{FF2B5EF4-FFF2-40B4-BE49-F238E27FC236}">
                <a16:creationId xmlns:a16="http://schemas.microsoft.com/office/drawing/2014/main" id="{9DC7576A-C1D5-2F08-BB9C-16011E12A970}"/>
              </a:ext>
            </a:extLst>
          </p:cNvPr>
          <p:cNvSpPr txBox="1"/>
          <p:nvPr/>
        </p:nvSpPr>
        <p:spPr>
          <a:xfrm>
            <a:off x="255063" y="3590467"/>
            <a:ext cx="3503402" cy="461665"/>
          </a:xfrm>
          <a:prstGeom prst="rect">
            <a:avLst/>
          </a:prstGeom>
          <a:noFill/>
        </p:spPr>
        <p:txBody>
          <a:bodyPr wrap="square">
            <a:spAutoFit/>
          </a:bodyPr>
          <a:lstStyle/>
          <a:p>
            <a:r>
              <a:rPr lang="en-US" sz="2400" b="1">
                <a:solidFill>
                  <a:schemeClr val="accent4"/>
                </a:solidFill>
              </a:rPr>
              <a:t>VMT-based Screens </a:t>
            </a:r>
          </a:p>
        </p:txBody>
      </p:sp>
      <p:sp>
        <p:nvSpPr>
          <p:cNvPr id="26" name="TextBox 25">
            <a:extLst>
              <a:ext uri="{FF2B5EF4-FFF2-40B4-BE49-F238E27FC236}">
                <a16:creationId xmlns:a16="http://schemas.microsoft.com/office/drawing/2014/main" id="{F0987397-045F-795A-FFC8-B6E00F899C4B}"/>
              </a:ext>
            </a:extLst>
          </p:cNvPr>
          <p:cNvSpPr txBox="1"/>
          <p:nvPr/>
        </p:nvSpPr>
        <p:spPr>
          <a:xfrm>
            <a:off x="4309632" y="3590467"/>
            <a:ext cx="2720270" cy="830997"/>
          </a:xfrm>
          <a:prstGeom prst="rect">
            <a:avLst/>
          </a:prstGeom>
          <a:noFill/>
        </p:spPr>
        <p:txBody>
          <a:bodyPr wrap="square">
            <a:spAutoFit/>
          </a:bodyPr>
          <a:lstStyle/>
          <a:p>
            <a:r>
              <a:rPr lang="en-US" sz="2400" b="1">
                <a:solidFill>
                  <a:srgbClr val="BFA639"/>
                </a:solidFill>
              </a:rPr>
              <a:t>VMT-based </a:t>
            </a:r>
            <a:br>
              <a:rPr lang="en-US" sz="2400" b="1">
                <a:solidFill>
                  <a:srgbClr val="BFA639"/>
                </a:solidFill>
              </a:rPr>
            </a:br>
            <a:r>
              <a:rPr lang="en-US" sz="2400" b="1">
                <a:solidFill>
                  <a:srgbClr val="BFA639"/>
                </a:solidFill>
              </a:rPr>
              <a:t>CEQA thresholds</a:t>
            </a:r>
            <a:endParaRPr lang="en-US" sz="2400" b="1">
              <a:solidFill>
                <a:srgbClr val="BFA639"/>
              </a:solidFill>
              <a:cs typeface="Arial"/>
            </a:endParaRPr>
          </a:p>
        </p:txBody>
      </p:sp>
      <p:sp>
        <p:nvSpPr>
          <p:cNvPr id="28" name="TextBox 27">
            <a:extLst>
              <a:ext uri="{FF2B5EF4-FFF2-40B4-BE49-F238E27FC236}">
                <a16:creationId xmlns:a16="http://schemas.microsoft.com/office/drawing/2014/main" id="{D503B6F9-BFA9-E89B-4694-6632B04FA502}"/>
              </a:ext>
            </a:extLst>
          </p:cNvPr>
          <p:cNvSpPr txBox="1"/>
          <p:nvPr/>
        </p:nvSpPr>
        <p:spPr>
          <a:xfrm>
            <a:off x="8108683" y="3616703"/>
            <a:ext cx="3405538" cy="461665"/>
          </a:xfrm>
          <a:prstGeom prst="rect">
            <a:avLst/>
          </a:prstGeom>
          <a:noFill/>
        </p:spPr>
        <p:txBody>
          <a:bodyPr wrap="square">
            <a:spAutoFit/>
          </a:bodyPr>
          <a:lstStyle/>
          <a:p>
            <a:r>
              <a:rPr lang="en-US" sz="2400" b="1">
                <a:solidFill>
                  <a:schemeClr val="accent6"/>
                </a:solidFill>
              </a:rPr>
              <a:t>VMT Mitigation</a:t>
            </a:r>
            <a:endParaRPr lang="en-US" sz="2400">
              <a:solidFill>
                <a:schemeClr val="accent6"/>
              </a:solidFill>
              <a:highlight>
                <a:srgbClr val="FFFF00"/>
              </a:highlight>
              <a:cs typeface="Arial"/>
            </a:endParaRPr>
          </a:p>
        </p:txBody>
      </p:sp>
      <p:pic>
        <p:nvPicPr>
          <p:cNvPr id="8" name="Picture 7" descr="Diagram&#10;&#10;Description automatically generated with medium confidence">
            <a:extLst>
              <a:ext uri="{FF2B5EF4-FFF2-40B4-BE49-F238E27FC236}">
                <a16:creationId xmlns:a16="http://schemas.microsoft.com/office/drawing/2014/main" id="{EBE1DAF2-F982-1A36-2079-C5F9C7D0C9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7246" y="1121851"/>
            <a:ext cx="2631520" cy="2470172"/>
          </a:xfrm>
          <a:prstGeom prst="rect">
            <a:avLst/>
          </a:prstGeom>
        </p:spPr>
      </p:pic>
    </p:spTree>
    <p:extLst>
      <p:ext uri="{BB962C8B-B14F-4D97-AF65-F5344CB8AC3E}">
        <p14:creationId xmlns:p14="http://schemas.microsoft.com/office/powerpoint/2010/main" val="13347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fade">
                                      <p:cBhvr>
                                        <p:cTn id="52" dur="500"/>
                                        <p:tgtEl>
                                          <p:spTgt spid="2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1" end="1"/>
                                            </p:txEl>
                                          </p:spTgt>
                                        </p:tgtEl>
                                        <p:attrNameLst>
                                          <p:attrName>style.visibility</p:attrName>
                                        </p:attrNameLst>
                                      </p:cBhvr>
                                      <p:to>
                                        <p:strVal val="visible"/>
                                      </p:to>
                                    </p:set>
                                    <p:animEffect transition="in" filter="fade">
                                      <p:cBhvr>
                                        <p:cTn id="5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1" grpId="0"/>
      <p:bldP spid="24"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396199"/>
            <a:ext cx="8843211" cy="613611"/>
          </a:xfrm>
          <a:solidFill>
            <a:schemeClr val="accent1"/>
          </a:solidFill>
        </p:spPr>
        <p:txBody>
          <a:bodyPr>
            <a:normAutofit/>
          </a:bodyPr>
          <a:lstStyle/>
          <a:p>
            <a:r>
              <a:rPr lang="en-US" dirty="0">
                <a:solidFill>
                  <a:schemeClr val="bg1"/>
                </a:solidFill>
              </a:rPr>
              <a:t>  Defining Screens: OPR Recommendations </a:t>
            </a:r>
            <a:endParaRPr lang="en-US" dirty="0">
              <a:solidFill>
                <a:schemeClr val="bg1"/>
              </a:solidFill>
              <a:cs typeface="Arial"/>
            </a:endParaRP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5299112" y="1579129"/>
            <a:ext cx="5697679" cy="4665260"/>
          </a:xfrm>
        </p:spPr>
        <p:txBody>
          <a:bodyPr vert="horz" lIns="91440" tIns="45720" rIns="91440" bIns="45720" rtlCol="0" anchor="t">
            <a:noAutofit/>
          </a:bodyPr>
          <a:lstStyle/>
          <a:p>
            <a:pPr>
              <a:spcAft>
                <a:spcPts val="1200"/>
              </a:spcAft>
            </a:pPr>
            <a:r>
              <a:rPr lang="en-US" sz="2400" b="1">
                <a:solidFill>
                  <a:schemeClr val="accent4">
                    <a:lumMod val="75000"/>
                  </a:schemeClr>
                </a:solidFill>
              </a:rPr>
              <a:t>Project</a:t>
            </a:r>
            <a:r>
              <a:rPr lang="en-US" sz="2400">
                <a:solidFill>
                  <a:schemeClr val="accent4">
                    <a:lumMod val="75000"/>
                  </a:schemeClr>
                </a:solidFill>
              </a:rPr>
              <a:t> </a:t>
            </a:r>
            <a:r>
              <a:rPr lang="en-US" sz="2400" b="1">
                <a:solidFill>
                  <a:schemeClr val="accent4">
                    <a:lumMod val="75000"/>
                  </a:schemeClr>
                </a:solidFill>
              </a:rPr>
              <a:t>Screens </a:t>
            </a:r>
            <a:r>
              <a:rPr lang="en-US" sz="2400"/>
              <a:t>recommended by OPR for streamlining analysis exclude projects based on such factors as: </a:t>
            </a:r>
          </a:p>
          <a:p>
            <a:pPr marL="342900" indent="-342900">
              <a:spcAft>
                <a:spcPts val="1200"/>
              </a:spcAft>
              <a:buFont typeface="Arial" panose="020B0604020202020204" pitchFamily="34" charset="0"/>
              <a:buChar char="•"/>
            </a:pPr>
            <a:r>
              <a:rPr lang="en-US" sz="2400"/>
              <a:t>Below a determined size</a:t>
            </a:r>
          </a:p>
          <a:p>
            <a:pPr marL="342900" indent="-342900">
              <a:spcAft>
                <a:spcPts val="1200"/>
              </a:spcAft>
              <a:buFont typeface="Arial" panose="020B0604020202020204" pitchFamily="34" charset="0"/>
              <a:buChar char="•"/>
            </a:pPr>
            <a:r>
              <a:rPr lang="en-US" sz="2400"/>
              <a:t>100% affordable housing </a:t>
            </a:r>
          </a:p>
          <a:p>
            <a:pPr marL="342900" indent="-342900">
              <a:spcAft>
                <a:spcPts val="1200"/>
              </a:spcAft>
              <a:buFont typeface="Arial" panose="020B0604020202020204" pitchFamily="34" charset="0"/>
              <a:buChar char="•"/>
            </a:pPr>
            <a:r>
              <a:rPr lang="en-US" sz="2400"/>
              <a:t>Located in low VMT zones</a:t>
            </a:r>
          </a:p>
          <a:p>
            <a:pPr marL="342900" indent="-342900">
              <a:spcAft>
                <a:spcPts val="1200"/>
              </a:spcAft>
              <a:buFont typeface="Arial" panose="020B0604020202020204" pitchFamily="34" charset="0"/>
              <a:buChar char="•"/>
            </a:pPr>
            <a:r>
              <a:rPr lang="en-US" sz="2400"/>
              <a:t>Located near high frequency transit</a:t>
            </a:r>
          </a:p>
          <a:p>
            <a:pPr marL="342900" indent="-342900">
              <a:spcAft>
                <a:spcPts val="1200"/>
              </a:spcAft>
              <a:buFont typeface="Arial" panose="020B0604020202020204" pitchFamily="34" charset="0"/>
              <a:buChar char="•"/>
            </a:pPr>
            <a:r>
              <a:rPr lang="en-US" sz="2400"/>
              <a:t>Is local serving retail </a:t>
            </a:r>
          </a:p>
          <a:p>
            <a:pPr marL="342900" indent="-342900">
              <a:spcAft>
                <a:spcPts val="1200"/>
              </a:spcAft>
              <a:buFont typeface="Arial" panose="020B0604020202020204" pitchFamily="34" charset="0"/>
              <a:buChar char="•"/>
            </a:pPr>
            <a:r>
              <a:rPr lang="en-US" sz="2400"/>
              <a:t>Is a public facility </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17</a:t>
            </a:fld>
            <a:endParaRPr lang="en-US"/>
          </a:p>
        </p:txBody>
      </p:sp>
      <p:sp>
        <p:nvSpPr>
          <p:cNvPr id="2" name="Text Placeholder 5">
            <a:extLst>
              <a:ext uri="{FF2B5EF4-FFF2-40B4-BE49-F238E27FC236}">
                <a16:creationId xmlns:a16="http://schemas.microsoft.com/office/drawing/2014/main" id="{50A5F23E-83BE-F586-F14A-848AAD2329C6}"/>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659C33A5-0407-4917-B800-4437F0A5D754}"/>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9" name="Picture 8">
            <a:extLst>
              <a:ext uri="{FF2B5EF4-FFF2-40B4-BE49-F238E27FC236}">
                <a16:creationId xmlns:a16="http://schemas.microsoft.com/office/drawing/2014/main" id="{5A57DB60-8748-717E-8E14-CE67690474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39702" y="1969505"/>
            <a:ext cx="4756410" cy="2644752"/>
          </a:xfrm>
          <a:prstGeom prst="rect">
            <a:avLst/>
          </a:prstGeom>
        </p:spPr>
      </p:pic>
      <p:sp>
        <p:nvSpPr>
          <p:cNvPr id="11" name="TextBox 10">
            <a:extLst>
              <a:ext uri="{FF2B5EF4-FFF2-40B4-BE49-F238E27FC236}">
                <a16:creationId xmlns:a16="http://schemas.microsoft.com/office/drawing/2014/main" id="{D04067E4-0A17-48E4-6BDE-49DCDD1349CB}"/>
              </a:ext>
            </a:extLst>
          </p:cNvPr>
          <p:cNvSpPr txBox="1"/>
          <p:nvPr/>
        </p:nvSpPr>
        <p:spPr>
          <a:xfrm>
            <a:off x="449001" y="1166492"/>
            <a:ext cx="3990651" cy="646331"/>
          </a:xfrm>
          <a:prstGeom prst="rect">
            <a:avLst/>
          </a:prstGeom>
          <a:noFill/>
        </p:spPr>
        <p:txBody>
          <a:bodyPr wrap="square">
            <a:spAutoFit/>
          </a:bodyPr>
          <a:lstStyle/>
          <a:p>
            <a:r>
              <a:rPr lang="en-US" b="1">
                <a:solidFill>
                  <a:schemeClr val="accent4">
                    <a:lumMod val="75000"/>
                  </a:schemeClr>
                </a:solidFill>
              </a:rPr>
              <a:t>Screens are informed by project characteristics and location. </a:t>
            </a:r>
          </a:p>
        </p:txBody>
      </p:sp>
      <p:sp>
        <p:nvSpPr>
          <p:cNvPr id="8" name="TextBox 7">
            <a:extLst>
              <a:ext uri="{FF2B5EF4-FFF2-40B4-BE49-F238E27FC236}">
                <a16:creationId xmlns:a16="http://schemas.microsoft.com/office/drawing/2014/main" id="{D73B4B7D-87D5-6AD7-5598-05BFD721FE34}"/>
              </a:ext>
            </a:extLst>
          </p:cNvPr>
          <p:cNvSpPr txBox="1"/>
          <p:nvPr/>
        </p:nvSpPr>
        <p:spPr>
          <a:xfrm>
            <a:off x="573357" y="4773108"/>
            <a:ext cx="4103903" cy="1200329"/>
          </a:xfrm>
          <a:prstGeom prst="rect">
            <a:avLst/>
          </a:prstGeom>
          <a:noFill/>
        </p:spPr>
        <p:txBody>
          <a:bodyPr wrap="square">
            <a:spAutoFit/>
          </a:bodyPr>
          <a:lstStyle/>
          <a:p>
            <a:r>
              <a:rPr lang="en-US" sz="1800" b="1">
                <a:solidFill>
                  <a:schemeClr val="accent4">
                    <a:lumMod val="75000"/>
                  </a:schemeClr>
                </a:solidFill>
                <a:effectLst/>
                <a:latin typeface="Segoe UI" panose="020B0502040204020203" pitchFamily="34" charset="0"/>
              </a:rPr>
              <a:t>Screens help to quickly identify </a:t>
            </a:r>
            <a:r>
              <a:rPr lang="en-US" sz="1800">
                <a:effectLst/>
                <a:latin typeface="Segoe UI" panose="020B0502040204020203" pitchFamily="34" charset="0"/>
              </a:rPr>
              <a:t>when a project should be expected to cause a less-than-significant impact without conducting a detailed study</a:t>
            </a:r>
            <a:endParaRPr lang="en-US"/>
          </a:p>
        </p:txBody>
      </p:sp>
    </p:spTree>
    <p:extLst>
      <p:ext uri="{BB962C8B-B14F-4D97-AF65-F5344CB8AC3E}">
        <p14:creationId xmlns:p14="http://schemas.microsoft.com/office/powerpoint/2010/main" val="308266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fade">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18</a:t>
            </a:fld>
            <a:endParaRPr lang="en-US"/>
          </a:p>
        </p:txBody>
      </p:sp>
      <p:sp>
        <p:nvSpPr>
          <p:cNvPr id="2" name="Text Placeholder 5">
            <a:extLst>
              <a:ext uri="{FF2B5EF4-FFF2-40B4-BE49-F238E27FC236}">
                <a16:creationId xmlns:a16="http://schemas.microsoft.com/office/drawing/2014/main" id="{3A6EA3B4-8D52-8DEE-BE21-E2DCB4D816BC}"/>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5" name="Text Placeholder 5">
            <a:extLst>
              <a:ext uri="{FF2B5EF4-FFF2-40B4-BE49-F238E27FC236}">
                <a16:creationId xmlns:a16="http://schemas.microsoft.com/office/drawing/2014/main" id="{A52C9622-046C-3F0C-75A0-D2C2A74A1B89}"/>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sp>
        <p:nvSpPr>
          <p:cNvPr id="8" name="Title 11">
            <a:extLst>
              <a:ext uri="{FF2B5EF4-FFF2-40B4-BE49-F238E27FC236}">
                <a16:creationId xmlns:a16="http://schemas.microsoft.com/office/drawing/2014/main" id="{ECB5F3A2-309D-AAC0-4524-DFD4E40F7161}"/>
              </a:ext>
            </a:extLst>
          </p:cNvPr>
          <p:cNvSpPr>
            <a:spLocks noGrp="1"/>
          </p:cNvSpPr>
          <p:nvPr>
            <p:ph type="title"/>
          </p:nvPr>
        </p:nvSpPr>
        <p:spPr>
          <a:xfrm>
            <a:off x="0" y="496957"/>
            <a:ext cx="2562896" cy="984114"/>
          </a:xfrm>
          <a:solidFill>
            <a:schemeClr val="accent1"/>
          </a:solidFill>
        </p:spPr>
        <p:txBody>
          <a:bodyPr>
            <a:normAutofit/>
          </a:bodyPr>
          <a:lstStyle/>
          <a:p>
            <a:r>
              <a:rPr lang="en-US" dirty="0">
                <a:solidFill>
                  <a:schemeClr val="bg1"/>
                </a:solidFill>
                <a:ea typeface="+mj-lt"/>
                <a:cs typeface="+mj-lt"/>
              </a:rPr>
              <a:t>  Defining</a:t>
            </a:r>
            <a:br>
              <a:rPr lang="en-US" dirty="0">
                <a:solidFill>
                  <a:schemeClr val="bg1"/>
                </a:solidFill>
                <a:ea typeface="+mj-lt"/>
                <a:cs typeface="+mj-lt"/>
              </a:rPr>
            </a:br>
            <a:r>
              <a:rPr lang="en-US" dirty="0">
                <a:solidFill>
                  <a:schemeClr val="bg1"/>
                </a:solidFill>
                <a:ea typeface="+mj-lt"/>
                <a:cs typeface="+mj-lt"/>
              </a:rPr>
              <a:t>  Screens</a:t>
            </a:r>
            <a:endParaRPr lang="en-US" dirty="0">
              <a:solidFill>
                <a:schemeClr val="bg1"/>
              </a:solidFill>
            </a:endParaRPr>
          </a:p>
        </p:txBody>
      </p:sp>
      <p:sp>
        <p:nvSpPr>
          <p:cNvPr id="9" name="TextBox 8">
            <a:extLst>
              <a:ext uri="{FF2B5EF4-FFF2-40B4-BE49-F238E27FC236}">
                <a16:creationId xmlns:a16="http://schemas.microsoft.com/office/drawing/2014/main" id="{C10DF5D8-30CA-153C-6904-DF158B1871D7}"/>
              </a:ext>
            </a:extLst>
          </p:cNvPr>
          <p:cNvSpPr txBox="1"/>
          <p:nvPr/>
        </p:nvSpPr>
        <p:spPr>
          <a:xfrm>
            <a:off x="196587" y="1587836"/>
            <a:ext cx="2842827" cy="646331"/>
          </a:xfrm>
          <a:prstGeom prst="rect">
            <a:avLst/>
          </a:prstGeom>
          <a:noFill/>
        </p:spPr>
        <p:txBody>
          <a:bodyPr wrap="square">
            <a:spAutoFit/>
          </a:bodyPr>
          <a:lstStyle/>
          <a:p>
            <a:r>
              <a:rPr lang="en-US" sz="1800">
                <a:solidFill>
                  <a:schemeClr val="accent1"/>
                </a:solidFill>
                <a:ea typeface="+mj-lt"/>
                <a:cs typeface="+mj-lt"/>
              </a:rPr>
              <a:t>OPR Recommended Screening Criteria</a:t>
            </a:r>
            <a:endParaRPr lang="en-US">
              <a:solidFill>
                <a:schemeClr val="accent1"/>
              </a:solidFill>
            </a:endParaRPr>
          </a:p>
        </p:txBody>
      </p:sp>
      <p:sp>
        <p:nvSpPr>
          <p:cNvPr id="13" name="TextBox 12">
            <a:extLst>
              <a:ext uri="{FF2B5EF4-FFF2-40B4-BE49-F238E27FC236}">
                <a16:creationId xmlns:a16="http://schemas.microsoft.com/office/drawing/2014/main" id="{BEC18B3E-83A4-21F9-730D-A667953D4E73}"/>
              </a:ext>
            </a:extLst>
          </p:cNvPr>
          <p:cNvSpPr txBox="1"/>
          <p:nvPr/>
        </p:nvSpPr>
        <p:spPr>
          <a:xfrm>
            <a:off x="2976640" y="496832"/>
            <a:ext cx="3310806" cy="369332"/>
          </a:xfrm>
          <a:prstGeom prst="rect">
            <a:avLst/>
          </a:prstGeom>
          <a:solidFill>
            <a:schemeClr val="tx2"/>
          </a:solidFill>
        </p:spPr>
        <p:txBody>
          <a:bodyPr wrap="square">
            <a:spAutoFit/>
          </a:bodyPr>
          <a:lstStyle/>
          <a:p>
            <a:r>
              <a:rPr lang="en-US">
                <a:solidFill>
                  <a:schemeClr val="bg1"/>
                </a:solidFill>
                <a:ea typeface="+mj-lt"/>
                <a:cs typeface="+mj-lt"/>
              </a:rPr>
              <a:t>Project-Based Screens</a:t>
            </a:r>
            <a:endParaRPr lang="en-US"/>
          </a:p>
        </p:txBody>
      </p:sp>
      <p:pic>
        <p:nvPicPr>
          <p:cNvPr id="17" name="Picture 16">
            <a:extLst>
              <a:ext uri="{FF2B5EF4-FFF2-40B4-BE49-F238E27FC236}">
                <a16:creationId xmlns:a16="http://schemas.microsoft.com/office/drawing/2014/main" id="{C5C44F2A-3C6C-1A78-FC0D-B7B020492E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0" b="1503"/>
          <a:stretch/>
        </p:blipFill>
        <p:spPr>
          <a:xfrm>
            <a:off x="2971255" y="897220"/>
            <a:ext cx="3316191" cy="5216977"/>
          </a:xfrm>
          <a:prstGeom prst="rect">
            <a:avLst/>
          </a:prstGeom>
        </p:spPr>
      </p:pic>
      <p:sp>
        <p:nvSpPr>
          <p:cNvPr id="19" name="TextBox 18">
            <a:extLst>
              <a:ext uri="{FF2B5EF4-FFF2-40B4-BE49-F238E27FC236}">
                <a16:creationId xmlns:a16="http://schemas.microsoft.com/office/drawing/2014/main" id="{E4CC289D-F0DC-E389-0E68-7DE3123A73E8}"/>
              </a:ext>
            </a:extLst>
          </p:cNvPr>
          <p:cNvSpPr txBox="1"/>
          <p:nvPr/>
        </p:nvSpPr>
        <p:spPr>
          <a:xfrm>
            <a:off x="7252405" y="489172"/>
            <a:ext cx="3190303" cy="369332"/>
          </a:xfrm>
          <a:prstGeom prst="rect">
            <a:avLst/>
          </a:prstGeom>
          <a:solidFill>
            <a:schemeClr val="tx2"/>
          </a:solidFill>
        </p:spPr>
        <p:txBody>
          <a:bodyPr wrap="square">
            <a:spAutoFit/>
          </a:bodyPr>
          <a:lstStyle/>
          <a:p>
            <a:r>
              <a:rPr lang="en-US">
                <a:solidFill>
                  <a:schemeClr val="bg1"/>
                </a:solidFill>
                <a:ea typeface="+mj-lt"/>
                <a:cs typeface="+mj-lt"/>
              </a:rPr>
              <a:t>Location-Based Screens</a:t>
            </a:r>
            <a:endParaRPr lang="en-US"/>
          </a:p>
        </p:txBody>
      </p:sp>
      <p:pic>
        <p:nvPicPr>
          <p:cNvPr id="25" name="Picture 24">
            <a:extLst>
              <a:ext uri="{FF2B5EF4-FFF2-40B4-BE49-F238E27FC236}">
                <a16:creationId xmlns:a16="http://schemas.microsoft.com/office/drawing/2014/main" id="{E5EA45E3-5F49-F309-133F-62FBA4A19DAF}"/>
              </a:ext>
            </a:extLst>
          </p:cNvPr>
          <p:cNvPicPr>
            <a:picLocks noChangeAspect="1"/>
          </p:cNvPicPr>
          <p:nvPr/>
        </p:nvPicPr>
        <p:blipFill>
          <a:blip r:embed="rId4" cstate="print">
            <a:extLst>
              <a:ext uri="{28A0092B-C50C-407E-A947-70E740481C1C}">
                <a14:useLocalDpi xmlns:a14="http://schemas.microsoft.com/office/drawing/2010/main" val="0"/>
              </a:ext>
            </a:extLst>
          </a:blip>
          <a:srcRect t="721" b="721"/>
          <a:stretch/>
        </p:blipFill>
        <p:spPr>
          <a:xfrm>
            <a:off x="7264124" y="897220"/>
            <a:ext cx="3168123" cy="5072948"/>
          </a:xfrm>
          <a:prstGeom prst="rect">
            <a:avLst/>
          </a:prstGeom>
        </p:spPr>
      </p:pic>
      <p:grpSp>
        <p:nvGrpSpPr>
          <p:cNvPr id="12" name="Group 11">
            <a:extLst>
              <a:ext uri="{FF2B5EF4-FFF2-40B4-BE49-F238E27FC236}">
                <a16:creationId xmlns:a16="http://schemas.microsoft.com/office/drawing/2014/main" id="{E465118B-6202-B719-4630-6B81C4B40028}"/>
              </a:ext>
            </a:extLst>
          </p:cNvPr>
          <p:cNvGrpSpPr/>
          <p:nvPr/>
        </p:nvGrpSpPr>
        <p:grpSpPr>
          <a:xfrm>
            <a:off x="10468467" y="1564609"/>
            <a:ext cx="1603087" cy="954107"/>
            <a:chOff x="10468467" y="1564609"/>
            <a:chExt cx="1603087" cy="954107"/>
          </a:xfrm>
        </p:grpSpPr>
        <p:sp>
          <p:nvSpPr>
            <p:cNvPr id="24" name="TextBox 23">
              <a:extLst>
                <a:ext uri="{FF2B5EF4-FFF2-40B4-BE49-F238E27FC236}">
                  <a16:creationId xmlns:a16="http://schemas.microsoft.com/office/drawing/2014/main" id="{765BAB2B-5858-4F1F-87F9-5AF78B78ACEB}"/>
                </a:ext>
              </a:extLst>
            </p:cNvPr>
            <p:cNvSpPr txBox="1"/>
            <p:nvPr/>
          </p:nvSpPr>
          <p:spPr>
            <a:xfrm>
              <a:off x="10470110" y="1564609"/>
              <a:ext cx="1601444" cy="954107"/>
            </a:xfrm>
            <a:prstGeom prst="rect">
              <a:avLst/>
            </a:prstGeom>
            <a:noFill/>
          </p:spPr>
          <p:txBody>
            <a:bodyPr wrap="square" rtlCol="0">
              <a:spAutoFit/>
            </a:bodyPr>
            <a:lstStyle/>
            <a:p>
              <a:r>
                <a:rPr lang="en-US" sz="800" i="1">
                  <a:solidFill>
                    <a:schemeClr val="tx1">
                      <a:lumMod val="50000"/>
                      <a:lumOff val="50000"/>
                    </a:schemeClr>
                  </a:solidFill>
                </a:rPr>
                <a:t>A site with existing rail transit station, a ferry terminal served by bus or rail services, or the intersection of 2+ major bus routes with a frequency of 15 min or less during peak commute periods</a:t>
              </a:r>
            </a:p>
          </p:txBody>
        </p:sp>
        <p:sp>
          <p:nvSpPr>
            <p:cNvPr id="26" name="Right Bracket 25">
              <a:extLst>
                <a:ext uri="{FF2B5EF4-FFF2-40B4-BE49-F238E27FC236}">
                  <a16:creationId xmlns:a16="http://schemas.microsoft.com/office/drawing/2014/main" id="{1667290D-7C83-9ECD-82A4-27476339BB77}"/>
                </a:ext>
              </a:extLst>
            </p:cNvPr>
            <p:cNvSpPr/>
            <p:nvPr/>
          </p:nvSpPr>
          <p:spPr>
            <a:xfrm>
              <a:off x="10468467" y="1803961"/>
              <a:ext cx="37761" cy="538609"/>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0055ED9-4E29-7850-ADF0-87B9D122CA4F}"/>
              </a:ext>
            </a:extLst>
          </p:cNvPr>
          <p:cNvGrpSpPr/>
          <p:nvPr/>
        </p:nvGrpSpPr>
        <p:grpSpPr>
          <a:xfrm>
            <a:off x="10484507" y="2706053"/>
            <a:ext cx="1570273" cy="1200329"/>
            <a:chOff x="10484507" y="2706053"/>
            <a:chExt cx="1570273" cy="1200329"/>
          </a:xfrm>
        </p:grpSpPr>
        <p:sp>
          <p:nvSpPr>
            <p:cNvPr id="23" name="TextBox 22">
              <a:extLst>
                <a:ext uri="{FF2B5EF4-FFF2-40B4-BE49-F238E27FC236}">
                  <a16:creationId xmlns:a16="http://schemas.microsoft.com/office/drawing/2014/main" id="{3850AD74-95EC-300F-BCEE-06D868E22F3F}"/>
                </a:ext>
              </a:extLst>
            </p:cNvPr>
            <p:cNvSpPr txBox="1"/>
            <p:nvPr/>
          </p:nvSpPr>
          <p:spPr>
            <a:xfrm>
              <a:off x="10486884" y="2706053"/>
              <a:ext cx="1567896" cy="1200329"/>
            </a:xfrm>
            <a:prstGeom prst="rect">
              <a:avLst/>
            </a:prstGeom>
            <a:noFill/>
          </p:spPr>
          <p:txBody>
            <a:bodyPr wrap="square" rtlCol="0">
              <a:spAutoFit/>
            </a:bodyPr>
            <a:lstStyle/>
            <a:p>
              <a:r>
                <a:rPr lang="en-US" sz="800" i="1" dirty="0">
                  <a:solidFill>
                    <a:schemeClr val="tx1">
                      <a:lumMod val="50000"/>
                      <a:lumOff val="50000"/>
                    </a:schemeClr>
                  </a:solidFill>
                </a:rPr>
                <a:t>From OPR’s example criteria, the presumption of no significant impact might not be appropriate if density is greater than 0.75 FAR, which is similar to 35 du/acre.</a:t>
              </a:r>
            </a:p>
            <a:p>
              <a:r>
                <a:rPr lang="en-US" sz="800" i="1" dirty="0">
                  <a:solidFill>
                    <a:schemeClr val="tx1">
                      <a:lumMod val="50000"/>
                      <a:lumOff val="50000"/>
                    </a:schemeClr>
                  </a:solidFill>
                </a:rPr>
                <a:t>If located in a lower density area, the maximum density must be met.</a:t>
              </a:r>
            </a:p>
          </p:txBody>
        </p:sp>
        <p:sp>
          <p:nvSpPr>
            <p:cNvPr id="27" name="Right Bracket 26">
              <a:extLst>
                <a:ext uri="{FF2B5EF4-FFF2-40B4-BE49-F238E27FC236}">
                  <a16:creationId xmlns:a16="http://schemas.microsoft.com/office/drawing/2014/main" id="{43514E73-2B1E-DB61-AE46-7BD586E8EEDB}"/>
                </a:ext>
              </a:extLst>
            </p:cNvPr>
            <p:cNvSpPr/>
            <p:nvPr/>
          </p:nvSpPr>
          <p:spPr>
            <a:xfrm>
              <a:off x="10484507" y="2767725"/>
              <a:ext cx="31060" cy="1046155"/>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000C5605-1281-A40B-F38E-385D3D06C153}"/>
              </a:ext>
            </a:extLst>
          </p:cNvPr>
          <p:cNvGrpSpPr/>
          <p:nvPr/>
        </p:nvGrpSpPr>
        <p:grpSpPr>
          <a:xfrm>
            <a:off x="6287446" y="1198664"/>
            <a:ext cx="925269" cy="1100145"/>
            <a:chOff x="6287446" y="1198664"/>
            <a:chExt cx="925269" cy="1100145"/>
          </a:xfrm>
        </p:grpSpPr>
        <p:sp>
          <p:nvSpPr>
            <p:cNvPr id="3" name="Left Bracket 2">
              <a:extLst>
                <a:ext uri="{FF2B5EF4-FFF2-40B4-BE49-F238E27FC236}">
                  <a16:creationId xmlns:a16="http://schemas.microsoft.com/office/drawing/2014/main" id="{E53CF2D2-F131-D1FA-3762-C8D6081BB35C}"/>
                </a:ext>
              </a:extLst>
            </p:cNvPr>
            <p:cNvSpPr/>
            <p:nvPr/>
          </p:nvSpPr>
          <p:spPr>
            <a:xfrm>
              <a:off x="7150438" y="1206661"/>
              <a:ext cx="62277" cy="1092148"/>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AE208879-3DED-F183-0149-3411E6F7EA87}"/>
                </a:ext>
              </a:extLst>
            </p:cNvPr>
            <p:cNvSpPr txBox="1"/>
            <p:nvPr/>
          </p:nvSpPr>
          <p:spPr>
            <a:xfrm>
              <a:off x="6287446" y="1198664"/>
              <a:ext cx="920220" cy="923330"/>
            </a:xfrm>
            <a:prstGeom prst="rect">
              <a:avLst/>
            </a:prstGeom>
            <a:noFill/>
          </p:spPr>
          <p:txBody>
            <a:bodyPr wrap="square" rtlCol="0">
              <a:spAutoFit/>
            </a:bodyPr>
            <a:lstStyle/>
            <a:p>
              <a:pPr algn="r"/>
              <a:r>
                <a:rPr lang="en-US" sz="900" i="1">
                  <a:solidFill>
                    <a:schemeClr val="tx1">
                      <a:lumMod val="50000"/>
                      <a:lumOff val="50000"/>
                    </a:schemeClr>
                  </a:solidFill>
                </a:rPr>
                <a:t>Must pass one of these screens before considering </a:t>
              </a:r>
              <a:br>
                <a:rPr lang="en-US" sz="900" i="1">
                  <a:solidFill>
                    <a:schemeClr val="tx1">
                      <a:lumMod val="50000"/>
                      <a:lumOff val="50000"/>
                    </a:schemeClr>
                  </a:solidFill>
                </a:rPr>
              </a:br>
              <a:r>
                <a:rPr lang="en-US" sz="900" i="1">
                  <a:solidFill>
                    <a:schemeClr val="tx1">
                      <a:lumMod val="50000"/>
                      <a:lumOff val="50000"/>
                    </a:schemeClr>
                  </a:solidFill>
                </a:rPr>
                <a:t>Other Criteria</a:t>
              </a:r>
            </a:p>
          </p:txBody>
        </p:sp>
      </p:grpSp>
      <p:pic>
        <p:nvPicPr>
          <p:cNvPr id="10" name="Picture 9" descr="Qr code&#10;&#10;Description automatically generated with medium confidence">
            <a:extLst>
              <a:ext uri="{FF2B5EF4-FFF2-40B4-BE49-F238E27FC236}">
                <a16:creationId xmlns:a16="http://schemas.microsoft.com/office/drawing/2014/main" id="{D2958970-8D49-92ED-3213-5D0FB7D79F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677" y="2260493"/>
            <a:ext cx="2697485" cy="1740412"/>
          </a:xfrm>
          <a:prstGeom prst="rect">
            <a:avLst/>
          </a:prstGeom>
        </p:spPr>
      </p:pic>
    </p:spTree>
    <p:extLst>
      <p:ext uri="{BB962C8B-B14F-4D97-AF65-F5344CB8AC3E}">
        <p14:creationId xmlns:p14="http://schemas.microsoft.com/office/powerpoint/2010/main" val="76239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4151" y="457200"/>
            <a:ext cx="8954997" cy="593678"/>
          </a:xfrm>
          <a:solidFill>
            <a:schemeClr val="accent1"/>
          </a:solidFill>
        </p:spPr>
        <p:txBody>
          <a:bodyPr>
            <a:normAutofit fontScale="90000"/>
          </a:bodyPr>
          <a:lstStyle/>
          <a:p>
            <a:r>
              <a:rPr lang="en-US" dirty="0">
                <a:solidFill>
                  <a:schemeClr val="bg1"/>
                </a:solidFill>
              </a:rPr>
              <a:t>  Defining Thresholds – OPR Recommendations</a:t>
            </a:r>
            <a:endParaRPr lang="en-US" dirty="0">
              <a:solidFill>
                <a:schemeClr val="bg1"/>
              </a:solidFill>
              <a:cs typeface="Arial"/>
            </a:endParaRP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19</a:t>
            </a:fld>
            <a:endParaRPr lang="en-US"/>
          </a:p>
        </p:txBody>
      </p:sp>
      <p:sp>
        <p:nvSpPr>
          <p:cNvPr id="2" name="Text Placeholder 5">
            <a:extLst>
              <a:ext uri="{FF2B5EF4-FFF2-40B4-BE49-F238E27FC236}">
                <a16:creationId xmlns:a16="http://schemas.microsoft.com/office/drawing/2014/main" id="{FF656971-FB69-1A14-B233-AD76C3A145CC}"/>
              </a:ext>
            </a:extLst>
          </p:cNvPr>
          <p:cNvSpPr txBox="1">
            <a:spLocks/>
          </p:cNvSpPr>
          <p:nvPr/>
        </p:nvSpPr>
        <p:spPr>
          <a:xfrm>
            <a:off x="10996791" y="0"/>
            <a:ext cx="914930"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Section 1</a:t>
            </a:r>
          </a:p>
        </p:txBody>
      </p:sp>
      <p:sp>
        <p:nvSpPr>
          <p:cNvPr id="3" name="Text Placeholder 5">
            <a:extLst>
              <a:ext uri="{FF2B5EF4-FFF2-40B4-BE49-F238E27FC236}">
                <a16:creationId xmlns:a16="http://schemas.microsoft.com/office/drawing/2014/main" id="{084E19ED-FD5C-D506-0E04-C27628F20221}"/>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10" name="Picture 9">
            <a:extLst>
              <a:ext uri="{FF2B5EF4-FFF2-40B4-BE49-F238E27FC236}">
                <a16:creationId xmlns:a16="http://schemas.microsoft.com/office/drawing/2014/main" id="{CAC00D06-1027-21EF-8E07-D31C865A2B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29448" y="2421144"/>
            <a:ext cx="3890022" cy="3651511"/>
          </a:xfrm>
          <a:prstGeom prst="rect">
            <a:avLst/>
          </a:prstGeom>
        </p:spPr>
      </p:pic>
      <p:pic>
        <p:nvPicPr>
          <p:cNvPr id="7" name="Picture 6">
            <a:extLst>
              <a:ext uri="{FF2B5EF4-FFF2-40B4-BE49-F238E27FC236}">
                <a16:creationId xmlns:a16="http://schemas.microsoft.com/office/drawing/2014/main" id="{EC8B787A-29F6-FC49-107D-113E9C36CA06}"/>
              </a:ext>
            </a:extLst>
          </p:cNvPr>
          <p:cNvPicPr>
            <a:picLocks noChangeAspect="1"/>
          </p:cNvPicPr>
          <p:nvPr/>
        </p:nvPicPr>
        <p:blipFill>
          <a:blip r:embed="rId4" cstate="print">
            <a:extLst>
              <a:ext uri="{28A0092B-C50C-407E-A947-70E740481C1C}">
                <a14:useLocalDpi xmlns:a14="http://schemas.microsoft.com/office/drawing/2010/main" val="0"/>
              </a:ext>
            </a:extLst>
          </a:blip>
          <a:srcRect t="1134" b="1134"/>
          <a:stretch/>
        </p:blipFill>
        <p:spPr>
          <a:xfrm>
            <a:off x="5320266" y="1613375"/>
            <a:ext cx="3051054" cy="4603124"/>
          </a:xfrm>
          <a:prstGeom prst="rect">
            <a:avLst/>
          </a:prstGeom>
        </p:spPr>
      </p:pic>
      <p:grpSp>
        <p:nvGrpSpPr>
          <p:cNvPr id="16" name="Group 15">
            <a:extLst>
              <a:ext uri="{FF2B5EF4-FFF2-40B4-BE49-F238E27FC236}">
                <a16:creationId xmlns:a16="http://schemas.microsoft.com/office/drawing/2014/main" id="{E7C7DD2F-5FD4-10BE-DE7F-05C873C56029}"/>
              </a:ext>
            </a:extLst>
          </p:cNvPr>
          <p:cNvGrpSpPr/>
          <p:nvPr/>
        </p:nvGrpSpPr>
        <p:grpSpPr>
          <a:xfrm>
            <a:off x="8604327" y="4079121"/>
            <a:ext cx="2386969" cy="544487"/>
            <a:chOff x="8173124" y="4086574"/>
            <a:chExt cx="2386969" cy="544487"/>
          </a:xfrm>
        </p:grpSpPr>
        <p:sp>
          <p:nvSpPr>
            <p:cNvPr id="13" name="TextBox 12">
              <a:extLst>
                <a:ext uri="{FF2B5EF4-FFF2-40B4-BE49-F238E27FC236}">
                  <a16:creationId xmlns:a16="http://schemas.microsoft.com/office/drawing/2014/main" id="{AE24BC9C-6F86-0010-0124-9DD600BE26D0}"/>
                </a:ext>
              </a:extLst>
            </p:cNvPr>
            <p:cNvSpPr txBox="1"/>
            <p:nvPr/>
          </p:nvSpPr>
          <p:spPr>
            <a:xfrm>
              <a:off x="8202839" y="4123230"/>
              <a:ext cx="2357254" cy="507831"/>
            </a:xfrm>
            <a:prstGeom prst="rect">
              <a:avLst/>
            </a:prstGeom>
            <a:noFill/>
          </p:spPr>
          <p:txBody>
            <a:bodyPr wrap="square" rtlCol="0">
              <a:spAutoFit/>
            </a:bodyPr>
            <a:lstStyle/>
            <a:p>
              <a:r>
                <a:rPr lang="en-US" sz="900" i="1">
                  <a:solidFill>
                    <a:schemeClr val="tx1">
                      <a:lumMod val="50000"/>
                      <a:lumOff val="50000"/>
                    </a:schemeClr>
                  </a:solidFill>
                </a:rPr>
                <a:t>Each land use component analyzed independently, applying the significance threshold for each category in this table.</a:t>
              </a:r>
            </a:p>
          </p:txBody>
        </p:sp>
        <p:sp>
          <p:nvSpPr>
            <p:cNvPr id="14" name="Right Bracket 13">
              <a:extLst>
                <a:ext uri="{FF2B5EF4-FFF2-40B4-BE49-F238E27FC236}">
                  <a16:creationId xmlns:a16="http://schemas.microsoft.com/office/drawing/2014/main" id="{B873F4ED-5169-FC7D-ED41-407CAB02D5E9}"/>
                </a:ext>
              </a:extLst>
            </p:cNvPr>
            <p:cNvSpPr/>
            <p:nvPr/>
          </p:nvSpPr>
          <p:spPr>
            <a:xfrm>
              <a:off x="8173124" y="4086574"/>
              <a:ext cx="55583" cy="538609"/>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BF888DA-5E56-C31B-EDF6-6376F5477E1B}"/>
              </a:ext>
            </a:extLst>
          </p:cNvPr>
          <p:cNvGrpSpPr/>
          <p:nvPr/>
        </p:nvGrpSpPr>
        <p:grpSpPr>
          <a:xfrm>
            <a:off x="8604327" y="4874398"/>
            <a:ext cx="2889331" cy="461665"/>
            <a:chOff x="8196734" y="5242887"/>
            <a:chExt cx="2889331" cy="461665"/>
          </a:xfrm>
        </p:grpSpPr>
        <p:sp>
          <p:nvSpPr>
            <p:cNvPr id="12" name="TextBox 11">
              <a:extLst>
                <a:ext uri="{FF2B5EF4-FFF2-40B4-BE49-F238E27FC236}">
                  <a16:creationId xmlns:a16="http://schemas.microsoft.com/office/drawing/2014/main" id="{454A2889-BA20-5414-8308-FCECE1E6AB6D}"/>
                </a:ext>
              </a:extLst>
            </p:cNvPr>
            <p:cNvSpPr txBox="1"/>
            <p:nvPr/>
          </p:nvSpPr>
          <p:spPr>
            <a:xfrm>
              <a:off x="8228210" y="5317376"/>
              <a:ext cx="2857855" cy="369332"/>
            </a:xfrm>
            <a:prstGeom prst="rect">
              <a:avLst/>
            </a:prstGeom>
            <a:noFill/>
          </p:spPr>
          <p:txBody>
            <a:bodyPr wrap="square" rtlCol="0">
              <a:spAutoFit/>
            </a:bodyPr>
            <a:lstStyle/>
            <a:p>
              <a:r>
                <a:rPr lang="en-US" sz="900" i="1">
                  <a:solidFill>
                    <a:schemeClr val="tx1">
                      <a:lumMod val="50000"/>
                      <a:lumOff val="50000"/>
                    </a:schemeClr>
                  </a:solidFill>
                </a:rPr>
                <a:t>Analyzed independently, applying the significance threshold for each category in this table.</a:t>
              </a:r>
            </a:p>
          </p:txBody>
        </p:sp>
        <p:sp>
          <p:nvSpPr>
            <p:cNvPr id="15" name="Right Bracket 14">
              <a:extLst>
                <a:ext uri="{FF2B5EF4-FFF2-40B4-BE49-F238E27FC236}">
                  <a16:creationId xmlns:a16="http://schemas.microsoft.com/office/drawing/2014/main" id="{67B081FA-B412-E47D-E1CE-EC0C54A94C56}"/>
                </a:ext>
              </a:extLst>
            </p:cNvPr>
            <p:cNvSpPr/>
            <p:nvPr/>
          </p:nvSpPr>
          <p:spPr>
            <a:xfrm>
              <a:off x="8196734" y="5242887"/>
              <a:ext cx="55583" cy="461665"/>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B498A1B-7DCB-F8F7-456A-B8E13438D923}"/>
              </a:ext>
            </a:extLst>
          </p:cNvPr>
          <p:cNvGrpSpPr/>
          <p:nvPr/>
        </p:nvGrpSpPr>
        <p:grpSpPr>
          <a:xfrm>
            <a:off x="8604327" y="5610990"/>
            <a:ext cx="2889331" cy="461665"/>
            <a:chOff x="8196734" y="5270183"/>
            <a:chExt cx="2889331" cy="461665"/>
          </a:xfrm>
        </p:grpSpPr>
        <p:sp>
          <p:nvSpPr>
            <p:cNvPr id="19" name="TextBox 18">
              <a:extLst>
                <a:ext uri="{FF2B5EF4-FFF2-40B4-BE49-F238E27FC236}">
                  <a16:creationId xmlns:a16="http://schemas.microsoft.com/office/drawing/2014/main" id="{71EA0094-A4D8-F0AB-47FE-993C5873DD18}"/>
                </a:ext>
              </a:extLst>
            </p:cNvPr>
            <p:cNvSpPr txBox="1"/>
            <p:nvPr/>
          </p:nvSpPr>
          <p:spPr>
            <a:xfrm>
              <a:off x="8228210" y="5290080"/>
              <a:ext cx="2857855" cy="369332"/>
            </a:xfrm>
            <a:prstGeom prst="rect">
              <a:avLst/>
            </a:prstGeom>
            <a:noFill/>
          </p:spPr>
          <p:txBody>
            <a:bodyPr wrap="square" rtlCol="0">
              <a:spAutoFit/>
            </a:bodyPr>
            <a:lstStyle/>
            <a:p>
              <a:r>
                <a:rPr lang="en-US" sz="900" i="1">
                  <a:solidFill>
                    <a:schemeClr val="tx1">
                      <a:lumMod val="50000"/>
                      <a:lumOff val="50000"/>
                    </a:schemeClr>
                  </a:solidFill>
                </a:rPr>
                <a:t>Determined on a project-by-project basis, after identifying relevant precedence and project proxies.</a:t>
              </a:r>
            </a:p>
          </p:txBody>
        </p:sp>
        <p:sp>
          <p:nvSpPr>
            <p:cNvPr id="20" name="Right Bracket 19">
              <a:extLst>
                <a:ext uri="{FF2B5EF4-FFF2-40B4-BE49-F238E27FC236}">
                  <a16:creationId xmlns:a16="http://schemas.microsoft.com/office/drawing/2014/main" id="{F9F51808-E05B-77E7-9176-0836EF0D2DB3}"/>
                </a:ext>
              </a:extLst>
            </p:cNvPr>
            <p:cNvSpPr/>
            <p:nvPr/>
          </p:nvSpPr>
          <p:spPr>
            <a:xfrm>
              <a:off x="8196734" y="5270183"/>
              <a:ext cx="55583" cy="461665"/>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TextBox 7">
            <a:extLst>
              <a:ext uri="{FF2B5EF4-FFF2-40B4-BE49-F238E27FC236}">
                <a16:creationId xmlns:a16="http://schemas.microsoft.com/office/drawing/2014/main" id="{8D623ED9-5162-0965-51F8-FDC34E58F83A}"/>
              </a:ext>
            </a:extLst>
          </p:cNvPr>
          <p:cNvSpPr txBox="1"/>
          <p:nvPr/>
        </p:nvSpPr>
        <p:spPr>
          <a:xfrm>
            <a:off x="1602367" y="1613375"/>
            <a:ext cx="3344184" cy="646331"/>
          </a:xfrm>
          <a:prstGeom prst="rect">
            <a:avLst/>
          </a:prstGeom>
          <a:solidFill>
            <a:srgbClr val="E3D8B2"/>
          </a:solidFill>
        </p:spPr>
        <p:txBody>
          <a:bodyPr wrap="square">
            <a:spAutoFit/>
          </a:bodyPr>
          <a:lstStyle/>
          <a:p>
            <a:r>
              <a:rPr lang="en-US" sz="1800" b="1">
                <a:solidFill>
                  <a:schemeClr val="tx1">
                    <a:lumMod val="65000"/>
                    <a:lumOff val="35000"/>
                  </a:schemeClr>
                </a:solidFill>
                <a:effectLst/>
                <a:latin typeface="Segoe UI" panose="020B0502040204020203" pitchFamily="34" charset="0"/>
              </a:rPr>
              <a:t>Used to determine </a:t>
            </a:r>
            <a:r>
              <a:rPr lang="en-US" sz="1800">
                <a:effectLst/>
                <a:latin typeface="Segoe UI" panose="020B0502040204020203" pitchFamily="34" charset="0"/>
              </a:rPr>
              <a:t>whether an impact is significant or not.</a:t>
            </a:r>
            <a:endParaRPr lang="en-US"/>
          </a:p>
        </p:txBody>
      </p:sp>
      <p:sp>
        <p:nvSpPr>
          <p:cNvPr id="21" name="Text Placeholder 2">
            <a:extLst>
              <a:ext uri="{FF2B5EF4-FFF2-40B4-BE49-F238E27FC236}">
                <a16:creationId xmlns:a16="http://schemas.microsoft.com/office/drawing/2014/main" id="{768210FD-1F5C-65F7-15CC-CDF6FE55BE3B}"/>
              </a:ext>
            </a:extLst>
          </p:cNvPr>
          <p:cNvSpPr txBox="1">
            <a:spLocks/>
          </p:cNvSpPr>
          <p:nvPr/>
        </p:nvSpPr>
        <p:spPr>
          <a:xfrm>
            <a:off x="445828" y="1062629"/>
            <a:ext cx="4881743" cy="398512"/>
          </a:xfrm>
          <a:prstGeom prst="rect">
            <a:avLst/>
          </a:prstGeom>
        </p:spPr>
        <p:txBody>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tx1">
                    <a:lumMod val="65000"/>
                    <a:lumOff val="35000"/>
                  </a:schemeClr>
                </a:solidFill>
              </a:rPr>
              <a:t>Thresholds of Significance</a:t>
            </a:r>
          </a:p>
        </p:txBody>
      </p:sp>
    </p:spTree>
    <p:extLst>
      <p:ext uri="{BB962C8B-B14F-4D97-AF65-F5344CB8AC3E}">
        <p14:creationId xmlns:p14="http://schemas.microsoft.com/office/powerpoint/2010/main" val="189749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3BDC1-6769-724E-834D-E72436AE1734}"/>
              </a:ext>
            </a:extLst>
          </p:cNvPr>
          <p:cNvSpPr>
            <a:spLocks noGrp="1"/>
          </p:cNvSpPr>
          <p:nvPr>
            <p:ph type="ctrTitle"/>
          </p:nvPr>
        </p:nvSpPr>
        <p:spPr/>
        <p:txBody>
          <a:bodyPr>
            <a:normAutofit fontScale="90000"/>
          </a:bodyPr>
          <a:lstStyle/>
          <a:p>
            <a:r>
              <a:rPr lang="en-US">
                <a:solidFill>
                  <a:schemeClr val="accent1">
                    <a:lumMod val="60000"/>
                    <a:lumOff val="40000"/>
                  </a:schemeClr>
                </a:solidFill>
              </a:rPr>
              <a:t>Module 3 </a:t>
            </a:r>
            <a:br>
              <a:rPr lang="en-US"/>
            </a:br>
            <a:r>
              <a:rPr lang="en-US"/>
              <a:t>Path to Policy Adoption &amp; Intro to VMT Mitigation</a:t>
            </a:r>
          </a:p>
        </p:txBody>
      </p:sp>
      <p:pic>
        <p:nvPicPr>
          <p:cNvPr id="8" name="Content Placeholder 7" descr="Joint Associatation Bay Area Governments and Metropolitan Transportation Commission logo">
            <a:extLst>
              <a:ext uri="{FF2B5EF4-FFF2-40B4-BE49-F238E27FC236}">
                <a16:creationId xmlns:a16="http://schemas.microsoft.com/office/drawing/2014/main" id="{D4940441-65D9-8140-8D4D-BB957EF93697}"/>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7882" y="3914248"/>
            <a:ext cx="5120640" cy="1310640"/>
          </a:xfrm>
        </p:spPr>
      </p:pic>
    </p:spTree>
    <p:extLst>
      <p:ext uri="{BB962C8B-B14F-4D97-AF65-F5344CB8AC3E}">
        <p14:creationId xmlns:p14="http://schemas.microsoft.com/office/powerpoint/2010/main" val="3308617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3AAFA6-13F2-8617-3E8C-6FED31A379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9" t="1" b="-16324"/>
          <a:stretch/>
        </p:blipFill>
        <p:spPr>
          <a:xfrm>
            <a:off x="7693376" y="24035"/>
            <a:ext cx="4483914" cy="4125386"/>
          </a:xfrm>
          <a:prstGeom prst="rect">
            <a:avLst/>
          </a:prstGeom>
          <a:solidFill>
            <a:schemeClr val="bg1"/>
          </a:solidFill>
        </p:spPr>
      </p:pic>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164151" y="1355362"/>
            <a:ext cx="4929074" cy="768885"/>
          </a:xfrm>
          <a:solidFill>
            <a:schemeClr val="accent1">
              <a:lumMod val="60000"/>
              <a:lumOff val="40000"/>
            </a:schemeClr>
          </a:solidFill>
        </p:spPr>
        <p:txBody>
          <a:bodyPr vert="horz" lIns="91440" tIns="45720" rIns="91440" bIns="45720" rtlCol="0" anchor="t">
            <a:normAutofit fontScale="92500"/>
          </a:bodyPr>
          <a:lstStyle/>
          <a:p>
            <a:r>
              <a:rPr lang="en-US" b="1">
                <a:solidFill>
                  <a:schemeClr val="bg1"/>
                </a:solidFill>
              </a:rPr>
              <a:t>A planner receives a proposed project on their desk  with these specifications…</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20</a:t>
            </a:fld>
            <a:endParaRPr lang="en-US"/>
          </a:p>
        </p:txBody>
      </p:sp>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620" b="-867"/>
          <a:stretch/>
        </p:blipFill>
        <p:spPr>
          <a:xfrm>
            <a:off x="3439595" y="3064458"/>
            <a:ext cx="8746205" cy="3504329"/>
          </a:xfrm>
          <a:prstGeom prst="rect">
            <a:avLst/>
          </a:prstGeom>
        </p:spPr>
      </p:pic>
      <p:sp>
        <p:nvSpPr>
          <p:cNvPr id="15" name="TextBox 14">
            <a:extLst>
              <a:ext uri="{FF2B5EF4-FFF2-40B4-BE49-F238E27FC236}">
                <a16:creationId xmlns:a16="http://schemas.microsoft.com/office/drawing/2014/main" id="{C53270CE-075A-5ADF-9F19-EDEAFAEECF38}"/>
              </a:ext>
            </a:extLst>
          </p:cNvPr>
          <p:cNvSpPr txBox="1"/>
          <p:nvPr/>
        </p:nvSpPr>
        <p:spPr>
          <a:xfrm>
            <a:off x="4195304" y="2335675"/>
            <a:ext cx="3863340" cy="728784"/>
          </a:xfrm>
          <a:prstGeom prst="rect">
            <a:avLst/>
          </a:prstGeom>
          <a:noFill/>
        </p:spPr>
        <p:txBody>
          <a:bodyPr wrap="square">
            <a:spAutoFit/>
          </a:bodyPr>
          <a:lstStyle/>
          <a:p>
            <a:r>
              <a:rPr lang="en-US" sz="2000" b="1">
                <a:solidFill>
                  <a:schemeClr val="accent1"/>
                </a:solidFill>
              </a:rPr>
              <a:t>Mixed-use residential development with 472 units</a:t>
            </a:r>
            <a:endParaRPr lang="en-US" sz="2000" b="1">
              <a:solidFill>
                <a:schemeClr val="accent1"/>
              </a:solidFill>
              <a:cs typeface="Arial"/>
            </a:endParaRPr>
          </a:p>
        </p:txBody>
      </p:sp>
      <p:sp>
        <p:nvSpPr>
          <p:cNvPr id="19" name="TextBox 18">
            <a:extLst>
              <a:ext uri="{FF2B5EF4-FFF2-40B4-BE49-F238E27FC236}">
                <a16:creationId xmlns:a16="http://schemas.microsoft.com/office/drawing/2014/main" id="{C76E4160-A75C-2ACC-DBD1-4BC6DCDB2C1C}"/>
              </a:ext>
            </a:extLst>
          </p:cNvPr>
          <p:cNvSpPr txBox="1"/>
          <p:nvPr/>
        </p:nvSpPr>
        <p:spPr>
          <a:xfrm>
            <a:off x="5070347" y="4318255"/>
            <a:ext cx="1521361" cy="830997"/>
          </a:xfrm>
          <a:prstGeom prst="rect">
            <a:avLst/>
          </a:prstGeom>
          <a:solidFill>
            <a:schemeClr val="tx2"/>
          </a:solidFill>
          <a:ln>
            <a:solidFill>
              <a:schemeClr val="bg1"/>
            </a:solidFill>
          </a:ln>
        </p:spPr>
        <p:txBody>
          <a:bodyPr wrap="square">
            <a:spAutoFit/>
          </a:bodyPr>
          <a:lstStyle/>
          <a:p>
            <a:pPr marL="0" lvl="1" algn="ctr"/>
            <a:r>
              <a:rPr lang="en-US" sz="1600" b="1">
                <a:solidFill>
                  <a:schemeClr val="bg1"/>
                </a:solidFill>
              </a:rPr>
              <a:t>10% affordable housing</a:t>
            </a:r>
            <a:endParaRPr lang="en-US" sz="1600" b="1">
              <a:solidFill>
                <a:schemeClr val="bg1"/>
              </a:solidFill>
              <a:cs typeface="Arial"/>
            </a:endParaRPr>
          </a:p>
        </p:txBody>
      </p:sp>
      <p:sp>
        <p:nvSpPr>
          <p:cNvPr id="21" name="TextBox 20">
            <a:extLst>
              <a:ext uri="{FF2B5EF4-FFF2-40B4-BE49-F238E27FC236}">
                <a16:creationId xmlns:a16="http://schemas.microsoft.com/office/drawing/2014/main" id="{BF2ED733-465E-7820-DA1C-5A4E93E2D49F}"/>
              </a:ext>
            </a:extLst>
          </p:cNvPr>
          <p:cNvSpPr txBox="1"/>
          <p:nvPr/>
        </p:nvSpPr>
        <p:spPr>
          <a:xfrm>
            <a:off x="7238360" y="3473116"/>
            <a:ext cx="1429504" cy="338554"/>
          </a:xfrm>
          <a:prstGeom prst="rect">
            <a:avLst/>
          </a:prstGeom>
          <a:solidFill>
            <a:schemeClr val="tx2"/>
          </a:solidFill>
          <a:ln>
            <a:solidFill>
              <a:schemeClr val="bg1"/>
            </a:solidFill>
          </a:ln>
        </p:spPr>
        <p:txBody>
          <a:bodyPr wrap="square">
            <a:spAutoFit/>
          </a:bodyPr>
          <a:lstStyle/>
          <a:p>
            <a:pPr marL="0" lvl="1" algn="ctr"/>
            <a:r>
              <a:rPr lang="en-US" sz="1600" b="1">
                <a:solidFill>
                  <a:schemeClr val="bg1"/>
                </a:solidFill>
              </a:rPr>
              <a:t>18 units/acre</a:t>
            </a:r>
            <a:endParaRPr lang="en-US" sz="1600" b="1">
              <a:solidFill>
                <a:schemeClr val="bg1"/>
              </a:solidFill>
              <a:cs typeface="Arial"/>
            </a:endParaRPr>
          </a:p>
        </p:txBody>
      </p:sp>
      <p:sp>
        <p:nvSpPr>
          <p:cNvPr id="23" name="TextBox 22">
            <a:extLst>
              <a:ext uri="{FF2B5EF4-FFF2-40B4-BE49-F238E27FC236}">
                <a16:creationId xmlns:a16="http://schemas.microsoft.com/office/drawing/2014/main" id="{B7EB3A10-369E-AF18-25F0-F3196621EC14}"/>
              </a:ext>
            </a:extLst>
          </p:cNvPr>
          <p:cNvSpPr txBox="1"/>
          <p:nvPr/>
        </p:nvSpPr>
        <p:spPr>
          <a:xfrm>
            <a:off x="4466763" y="6021713"/>
            <a:ext cx="2753706" cy="338554"/>
          </a:xfrm>
          <a:prstGeom prst="rect">
            <a:avLst/>
          </a:prstGeom>
          <a:solidFill>
            <a:schemeClr val="tx2"/>
          </a:solidFill>
          <a:ln>
            <a:solidFill>
              <a:schemeClr val="bg1"/>
            </a:solidFill>
          </a:ln>
        </p:spPr>
        <p:txBody>
          <a:bodyPr wrap="square">
            <a:spAutoFit/>
          </a:bodyPr>
          <a:lstStyle/>
          <a:p>
            <a:pPr marL="0" lvl="1" algn="ctr"/>
            <a:r>
              <a:rPr lang="en-US" sz="1600" b="1">
                <a:solidFill>
                  <a:schemeClr val="bg1"/>
                </a:solidFill>
              </a:rPr>
              <a:t>1.0 parking stall per unit </a:t>
            </a:r>
          </a:p>
        </p:txBody>
      </p:sp>
      <p:sp>
        <p:nvSpPr>
          <p:cNvPr id="25" name="TextBox 24">
            <a:extLst>
              <a:ext uri="{FF2B5EF4-FFF2-40B4-BE49-F238E27FC236}">
                <a16:creationId xmlns:a16="http://schemas.microsoft.com/office/drawing/2014/main" id="{4761E40A-5A04-159B-AE74-E3D81F13DFD0}"/>
              </a:ext>
            </a:extLst>
          </p:cNvPr>
          <p:cNvSpPr txBox="1"/>
          <p:nvPr/>
        </p:nvSpPr>
        <p:spPr>
          <a:xfrm>
            <a:off x="8667864" y="5358702"/>
            <a:ext cx="2246179" cy="338554"/>
          </a:xfrm>
          <a:prstGeom prst="rect">
            <a:avLst/>
          </a:prstGeom>
          <a:solidFill>
            <a:schemeClr val="tx2"/>
          </a:solidFill>
        </p:spPr>
        <p:txBody>
          <a:bodyPr wrap="square">
            <a:spAutoFit/>
          </a:bodyPr>
          <a:lstStyle/>
          <a:p>
            <a:pPr marL="0" lvl="1"/>
            <a:r>
              <a:rPr lang="en-US" sz="1600" b="1">
                <a:solidFill>
                  <a:schemeClr val="bg1"/>
                </a:solidFill>
              </a:rPr>
              <a:t> 20,000 Sq Ft retail</a:t>
            </a:r>
          </a:p>
        </p:txBody>
      </p:sp>
      <p:grpSp>
        <p:nvGrpSpPr>
          <p:cNvPr id="9" name="Group 8">
            <a:extLst>
              <a:ext uri="{FF2B5EF4-FFF2-40B4-BE49-F238E27FC236}">
                <a16:creationId xmlns:a16="http://schemas.microsoft.com/office/drawing/2014/main" id="{106E8432-3733-0563-2973-B82089EB27BA}"/>
              </a:ext>
            </a:extLst>
          </p:cNvPr>
          <p:cNvGrpSpPr/>
          <p:nvPr/>
        </p:nvGrpSpPr>
        <p:grpSpPr>
          <a:xfrm>
            <a:off x="0" y="4621098"/>
            <a:ext cx="3524137" cy="1475207"/>
            <a:chOff x="-716101" y="4686355"/>
            <a:chExt cx="3524137" cy="1475207"/>
          </a:xfrm>
        </p:grpSpPr>
        <p:sp>
          <p:nvSpPr>
            <p:cNvPr id="17" name="TextBox 16">
              <a:extLst>
                <a:ext uri="{FF2B5EF4-FFF2-40B4-BE49-F238E27FC236}">
                  <a16:creationId xmlns:a16="http://schemas.microsoft.com/office/drawing/2014/main" id="{7201F024-DB6B-16DB-753E-356E68A21BC5}"/>
                </a:ext>
              </a:extLst>
            </p:cNvPr>
            <p:cNvSpPr txBox="1"/>
            <p:nvPr/>
          </p:nvSpPr>
          <p:spPr>
            <a:xfrm>
              <a:off x="-49111" y="5576787"/>
              <a:ext cx="2246179" cy="584775"/>
            </a:xfrm>
            <a:prstGeom prst="rect">
              <a:avLst/>
            </a:prstGeom>
            <a:solidFill>
              <a:schemeClr val="tx2"/>
            </a:solidFill>
            <a:ln>
              <a:solidFill>
                <a:schemeClr val="bg1"/>
              </a:solidFill>
            </a:ln>
          </p:spPr>
          <p:txBody>
            <a:bodyPr wrap="square">
              <a:spAutoFit/>
            </a:bodyPr>
            <a:lstStyle/>
            <a:p>
              <a:pPr marL="0" lvl="1" algn="ctr"/>
              <a:r>
                <a:rPr lang="en-US" sz="1600" b="1">
                  <a:solidFill>
                    <a:schemeClr val="bg1"/>
                  </a:solidFill>
                </a:rPr>
                <a:t>Located 0.3 mi from train station</a:t>
              </a:r>
            </a:p>
          </p:txBody>
        </p:sp>
        <p:pic>
          <p:nvPicPr>
            <p:cNvPr id="6" name="Picture 5" descr="Icon&#10;&#10;Description automatically generated">
              <a:extLst>
                <a:ext uri="{FF2B5EF4-FFF2-40B4-BE49-F238E27FC236}">
                  <a16:creationId xmlns:a16="http://schemas.microsoft.com/office/drawing/2014/main" id="{8715DDD8-76E3-EDDE-8FE1-1A37019A26A5}"/>
                </a:ext>
              </a:extLst>
            </p:cNvPr>
            <p:cNvPicPr>
              <a:picLocks noChangeAspect="1"/>
            </p:cNvPicPr>
            <p:nvPr/>
          </p:nvPicPr>
          <p:blipFill rotWithShape="1">
            <a:blip r:embed="rId5">
              <a:extLst>
                <a:ext uri="{28A0092B-C50C-407E-A947-70E740481C1C}">
                  <a14:useLocalDpi xmlns:a14="http://schemas.microsoft.com/office/drawing/2010/main" val="0"/>
                </a:ext>
              </a:extLst>
            </a:blip>
            <a:srcRect l="9919" r="-1"/>
            <a:stretch/>
          </p:blipFill>
          <p:spPr>
            <a:xfrm>
              <a:off x="-716101" y="4686355"/>
              <a:ext cx="3524137" cy="951628"/>
            </a:xfrm>
            <a:prstGeom prst="rect">
              <a:avLst/>
            </a:prstGeom>
          </p:spPr>
        </p:pic>
      </p:grpSp>
      <p:sp>
        <p:nvSpPr>
          <p:cNvPr id="14" name="Title 4">
            <a:extLst>
              <a:ext uri="{FF2B5EF4-FFF2-40B4-BE49-F238E27FC236}">
                <a16:creationId xmlns:a16="http://schemas.microsoft.com/office/drawing/2014/main" id="{A2C23CBF-91E9-B042-33CF-A7A5317912B6}"/>
              </a:ext>
            </a:extLst>
          </p:cNvPr>
          <p:cNvSpPr>
            <a:spLocks noGrp="1"/>
          </p:cNvSpPr>
          <p:nvPr>
            <p:ph type="title"/>
          </p:nvPr>
        </p:nvSpPr>
        <p:spPr>
          <a:xfrm>
            <a:off x="0" y="289212"/>
            <a:ext cx="4498847" cy="585216"/>
          </a:xfrm>
          <a:solidFill>
            <a:srgbClr val="8DB48B"/>
          </a:solidFill>
        </p:spPr>
        <p:txBody>
          <a:bodyPr>
            <a:normAutofit/>
          </a:bodyPr>
          <a:lstStyle/>
          <a:p>
            <a:r>
              <a:rPr lang="en-US" dirty="0">
                <a:solidFill>
                  <a:schemeClr val="bg1"/>
                </a:solidFill>
              </a:rPr>
              <a:t>Phase 1 </a:t>
            </a:r>
            <a:r>
              <a:rPr lang="en-US" sz="1800" dirty="0">
                <a:solidFill>
                  <a:schemeClr val="bg1"/>
                </a:solidFill>
              </a:rPr>
              <a:t>Screens</a:t>
            </a:r>
          </a:p>
        </p:txBody>
      </p:sp>
      <p:sp>
        <p:nvSpPr>
          <p:cNvPr id="16" name="Text Placeholder 5">
            <a:extLst>
              <a:ext uri="{FF2B5EF4-FFF2-40B4-BE49-F238E27FC236}">
                <a16:creationId xmlns:a16="http://schemas.microsoft.com/office/drawing/2014/main" id="{2A2B5945-8764-CFB2-6558-7959418A86C0}"/>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Tree>
    <p:extLst>
      <p:ext uri="{BB962C8B-B14F-4D97-AF65-F5344CB8AC3E}">
        <p14:creationId xmlns:p14="http://schemas.microsoft.com/office/powerpoint/2010/main" val="309475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p:bldP spid="19" grpId="0" animBg="1"/>
      <p:bldP spid="21"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06E8432-3733-0563-2973-B82089EB27BA}"/>
              </a:ext>
            </a:extLst>
          </p:cNvPr>
          <p:cNvGrpSpPr/>
          <p:nvPr/>
        </p:nvGrpSpPr>
        <p:grpSpPr>
          <a:xfrm>
            <a:off x="0" y="4034725"/>
            <a:ext cx="3160960" cy="1799630"/>
            <a:chOff x="-352924" y="4686355"/>
            <a:chExt cx="3160960" cy="1799630"/>
          </a:xfrm>
        </p:grpSpPr>
        <p:sp>
          <p:nvSpPr>
            <p:cNvPr id="17" name="TextBox 16">
              <a:extLst>
                <a:ext uri="{FF2B5EF4-FFF2-40B4-BE49-F238E27FC236}">
                  <a16:creationId xmlns:a16="http://schemas.microsoft.com/office/drawing/2014/main" id="{7201F024-DB6B-16DB-753E-356E68A21BC5}"/>
                </a:ext>
              </a:extLst>
            </p:cNvPr>
            <p:cNvSpPr txBox="1"/>
            <p:nvPr/>
          </p:nvSpPr>
          <p:spPr>
            <a:xfrm>
              <a:off x="-170044" y="5654988"/>
              <a:ext cx="2734884" cy="830997"/>
            </a:xfrm>
            <a:prstGeom prst="rect">
              <a:avLst/>
            </a:prstGeom>
            <a:gradFill>
              <a:gsLst>
                <a:gs pos="0">
                  <a:srgbClr val="00B050"/>
                </a:gs>
                <a:gs pos="100000">
                  <a:srgbClr val="0070C0"/>
                </a:gs>
              </a:gsLst>
              <a:lin ang="5400000" scaled="1"/>
            </a:gradFill>
            <a:ln>
              <a:solidFill>
                <a:schemeClr val="bg1"/>
              </a:solidFill>
            </a:ln>
          </p:spPr>
          <p:txBody>
            <a:bodyPr wrap="square">
              <a:spAutoFit/>
            </a:bodyPr>
            <a:lstStyle/>
            <a:p>
              <a:pPr marL="0" lvl="1" algn="ctr"/>
              <a:r>
                <a:rPr lang="en-US" sz="1600" b="1">
                  <a:solidFill>
                    <a:schemeClr val="bg1"/>
                  </a:solidFill>
                </a:rPr>
                <a:t>RESIDENTIAL/RETAIL</a:t>
              </a:r>
            </a:p>
            <a:p>
              <a:pPr marL="0" lvl="1" algn="ctr"/>
              <a:r>
                <a:rPr lang="en-US" sz="1600" b="1">
                  <a:solidFill>
                    <a:schemeClr val="bg1"/>
                  </a:solidFill>
                </a:rPr>
                <a:t>Located 0.3 mi from </a:t>
              </a:r>
            </a:p>
            <a:p>
              <a:pPr marL="0" lvl="1" algn="ctr"/>
              <a:r>
                <a:rPr lang="en-US" sz="1600" b="1">
                  <a:solidFill>
                    <a:schemeClr val="bg1"/>
                  </a:solidFill>
                </a:rPr>
                <a:t>train station</a:t>
              </a:r>
            </a:p>
          </p:txBody>
        </p:sp>
        <p:pic>
          <p:nvPicPr>
            <p:cNvPr id="6" name="Picture 5" descr="Icon&#10;&#10;Description automatically generated">
              <a:extLst>
                <a:ext uri="{FF2B5EF4-FFF2-40B4-BE49-F238E27FC236}">
                  <a16:creationId xmlns:a16="http://schemas.microsoft.com/office/drawing/2014/main" id="{8715DDD8-76E3-EDDE-8FE1-1A37019A26A5}"/>
                </a:ext>
              </a:extLst>
            </p:cNvPr>
            <p:cNvPicPr>
              <a:picLocks noChangeAspect="1"/>
            </p:cNvPicPr>
            <p:nvPr/>
          </p:nvPicPr>
          <p:blipFill rotWithShape="1">
            <a:blip r:embed="rId3">
              <a:extLst>
                <a:ext uri="{28A0092B-C50C-407E-A947-70E740481C1C}">
                  <a14:useLocalDpi xmlns:a14="http://schemas.microsoft.com/office/drawing/2010/main" val="0"/>
                </a:ext>
              </a:extLst>
            </a:blip>
            <a:srcRect l="19204" r="-1"/>
            <a:stretch/>
          </p:blipFill>
          <p:spPr>
            <a:xfrm>
              <a:off x="-352924" y="4686355"/>
              <a:ext cx="3160960" cy="951628"/>
            </a:xfrm>
            <a:prstGeom prst="rect">
              <a:avLst/>
            </a:prstGeom>
          </p:spPr>
        </p:pic>
      </p:gr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86308" y="1064037"/>
            <a:ext cx="7095744" cy="726009"/>
          </a:xfrm>
          <a:solidFill>
            <a:schemeClr val="tx2"/>
          </a:solidFill>
        </p:spPr>
        <p:txBody>
          <a:bodyPr vert="horz" lIns="91440" tIns="45720" rIns="91440" bIns="45720" rtlCol="0" anchor="t">
            <a:normAutofit/>
          </a:bodyPr>
          <a:lstStyle/>
          <a:p>
            <a:pPr algn="ctr"/>
            <a:r>
              <a:rPr lang="en-US" b="1">
                <a:solidFill>
                  <a:schemeClr val="bg1"/>
                </a:solidFill>
              </a:rPr>
              <a:t>Because the project is mixed-use, </a:t>
            </a:r>
            <a:r>
              <a:rPr lang="en-US" b="1">
                <a:solidFill>
                  <a:srgbClr val="92D050"/>
                </a:solidFill>
              </a:rPr>
              <a:t>Residential</a:t>
            </a:r>
            <a:r>
              <a:rPr lang="en-US" b="1">
                <a:solidFill>
                  <a:schemeClr val="bg1"/>
                </a:solidFill>
              </a:rPr>
              <a:t> and </a:t>
            </a:r>
            <a:r>
              <a:rPr lang="en-US" b="1">
                <a:solidFill>
                  <a:schemeClr val="accent3">
                    <a:lumMod val="40000"/>
                    <a:lumOff val="60000"/>
                  </a:schemeClr>
                </a:solidFill>
              </a:rPr>
              <a:t>Retail</a:t>
            </a:r>
            <a:r>
              <a:rPr lang="en-US" b="1">
                <a:solidFill>
                  <a:schemeClr val="bg1"/>
                </a:solidFill>
              </a:rPr>
              <a:t> components must be assessed individually</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21</a:t>
            </a:fld>
            <a:endParaRPr lang="en-US"/>
          </a:p>
        </p:txBody>
      </p:sp>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4">
            <a:extLst>
              <a:ext uri="{28A0092B-C50C-407E-A947-70E740481C1C}">
                <a14:useLocalDpi xmlns:a14="http://schemas.microsoft.com/office/drawing/2010/main" val="0"/>
              </a:ext>
            </a:extLst>
          </a:blip>
          <a:srcRect t="2768" b="2768"/>
          <a:stretch/>
        </p:blipFill>
        <p:spPr>
          <a:xfrm>
            <a:off x="2973738" y="2602179"/>
            <a:ext cx="9345168" cy="3192351"/>
          </a:xfrm>
          <a:prstGeom prst="rect">
            <a:avLst/>
          </a:prstGeom>
        </p:spPr>
      </p:pic>
      <p:sp>
        <p:nvSpPr>
          <p:cNvPr id="19" name="TextBox 18">
            <a:extLst>
              <a:ext uri="{FF2B5EF4-FFF2-40B4-BE49-F238E27FC236}">
                <a16:creationId xmlns:a16="http://schemas.microsoft.com/office/drawing/2014/main" id="{C76E4160-A75C-2ACC-DBD1-4BC6DCDB2C1C}"/>
              </a:ext>
            </a:extLst>
          </p:cNvPr>
          <p:cNvSpPr txBox="1"/>
          <p:nvPr/>
        </p:nvSpPr>
        <p:spPr>
          <a:xfrm>
            <a:off x="4140932" y="3877968"/>
            <a:ext cx="2654548" cy="584775"/>
          </a:xfrm>
          <a:prstGeom prst="rect">
            <a:avLst/>
          </a:prstGeom>
          <a:solidFill>
            <a:srgbClr val="00B050"/>
          </a:solidFill>
          <a:ln>
            <a:solidFill>
              <a:schemeClr val="bg1"/>
            </a:solidFill>
          </a:ln>
        </p:spPr>
        <p:txBody>
          <a:bodyPr wrap="square">
            <a:spAutoFit/>
          </a:bodyPr>
          <a:lstStyle/>
          <a:p>
            <a:pPr marL="0" lvl="1" algn="ctr"/>
            <a:r>
              <a:rPr lang="en-US" sz="1600" b="1" dirty="0">
                <a:solidFill>
                  <a:schemeClr val="bg1"/>
                </a:solidFill>
              </a:rPr>
              <a:t>RESIDENTIAL</a:t>
            </a:r>
          </a:p>
          <a:p>
            <a:pPr marL="0" lvl="1" algn="ctr"/>
            <a:r>
              <a:rPr lang="en-US" sz="1600" b="1" dirty="0">
                <a:solidFill>
                  <a:schemeClr val="bg1"/>
                </a:solidFill>
              </a:rPr>
              <a:t>10% affordable housing</a:t>
            </a:r>
            <a:endParaRPr lang="en-US" sz="1600" b="1" dirty="0">
              <a:solidFill>
                <a:schemeClr val="bg1"/>
              </a:solidFill>
              <a:cs typeface="Arial"/>
            </a:endParaRPr>
          </a:p>
        </p:txBody>
      </p:sp>
      <p:sp>
        <p:nvSpPr>
          <p:cNvPr id="21" name="TextBox 20">
            <a:extLst>
              <a:ext uri="{FF2B5EF4-FFF2-40B4-BE49-F238E27FC236}">
                <a16:creationId xmlns:a16="http://schemas.microsoft.com/office/drawing/2014/main" id="{BF2ED733-465E-7820-DA1C-5A4E93E2D49F}"/>
              </a:ext>
            </a:extLst>
          </p:cNvPr>
          <p:cNvSpPr txBox="1"/>
          <p:nvPr/>
        </p:nvSpPr>
        <p:spPr>
          <a:xfrm>
            <a:off x="6795480" y="2527731"/>
            <a:ext cx="1701684" cy="584775"/>
          </a:xfrm>
          <a:prstGeom prst="rect">
            <a:avLst/>
          </a:prstGeom>
          <a:solidFill>
            <a:srgbClr val="00B050"/>
          </a:solidFill>
          <a:ln>
            <a:solidFill>
              <a:schemeClr val="bg1"/>
            </a:solidFill>
          </a:ln>
        </p:spPr>
        <p:txBody>
          <a:bodyPr wrap="square">
            <a:spAutoFit/>
          </a:bodyPr>
          <a:lstStyle/>
          <a:p>
            <a:pPr marL="0" lvl="1" algn="ctr"/>
            <a:r>
              <a:rPr lang="en-US" sz="1600" b="1">
                <a:solidFill>
                  <a:schemeClr val="bg1"/>
                </a:solidFill>
              </a:rPr>
              <a:t>RESIDENTIAL</a:t>
            </a:r>
          </a:p>
          <a:p>
            <a:pPr marL="0" lvl="1" algn="ctr"/>
            <a:r>
              <a:rPr lang="en-US" sz="1600" b="1">
                <a:solidFill>
                  <a:schemeClr val="bg1"/>
                </a:solidFill>
              </a:rPr>
              <a:t>18 units/acre</a:t>
            </a:r>
            <a:endParaRPr lang="en-US" sz="1600" b="1">
              <a:solidFill>
                <a:schemeClr val="bg1"/>
              </a:solidFill>
              <a:cs typeface="Arial"/>
            </a:endParaRPr>
          </a:p>
        </p:txBody>
      </p:sp>
      <p:sp>
        <p:nvSpPr>
          <p:cNvPr id="23" name="TextBox 22">
            <a:extLst>
              <a:ext uri="{FF2B5EF4-FFF2-40B4-BE49-F238E27FC236}">
                <a16:creationId xmlns:a16="http://schemas.microsoft.com/office/drawing/2014/main" id="{B7EB3A10-369E-AF18-25F0-F3196621EC14}"/>
              </a:ext>
            </a:extLst>
          </p:cNvPr>
          <p:cNvSpPr txBox="1"/>
          <p:nvPr/>
        </p:nvSpPr>
        <p:spPr>
          <a:xfrm>
            <a:off x="3834180" y="5407379"/>
            <a:ext cx="3380288" cy="584775"/>
          </a:xfrm>
          <a:prstGeom prst="rect">
            <a:avLst/>
          </a:prstGeom>
          <a:solidFill>
            <a:srgbClr val="00B050"/>
          </a:solidFill>
          <a:ln>
            <a:solidFill>
              <a:schemeClr val="bg1"/>
            </a:solidFill>
          </a:ln>
        </p:spPr>
        <p:txBody>
          <a:bodyPr wrap="square">
            <a:spAutoFit/>
          </a:bodyPr>
          <a:lstStyle/>
          <a:p>
            <a:pPr marL="0" lvl="1" algn="ctr"/>
            <a:r>
              <a:rPr lang="en-US" sz="1600" b="1">
                <a:solidFill>
                  <a:schemeClr val="bg1"/>
                </a:solidFill>
              </a:rPr>
              <a:t>RESIDENTIAL</a:t>
            </a:r>
          </a:p>
          <a:p>
            <a:pPr marL="0" lvl="1" algn="ctr"/>
            <a:r>
              <a:rPr lang="en-US" sz="1600" b="1">
                <a:solidFill>
                  <a:schemeClr val="bg1"/>
                </a:solidFill>
              </a:rPr>
              <a:t>1.0 parking stall per unit </a:t>
            </a:r>
          </a:p>
        </p:txBody>
      </p:sp>
      <p:sp>
        <p:nvSpPr>
          <p:cNvPr id="25" name="TextBox 24">
            <a:extLst>
              <a:ext uri="{FF2B5EF4-FFF2-40B4-BE49-F238E27FC236}">
                <a16:creationId xmlns:a16="http://schemas.microsoft.com/office/drawing/2014/main" id="{4761E40A-5A04-159B-AE74-E3D81F13DFD0}"/>
              </a:ext>
            </a:extLst>
          </p:cNvPr>
          <p:cNvSpPr txBox="1"/>
          <p:nvPr/>
        </p:nvSpPr>
        <p:spPr>
          <a:xfrm>
            <a:off x="8659367" y="4693965"/>
            <a:ext cx="2246179" cy="584775"/>
          </a:xfrm>
          <a:prstGeom prst="rect">
            <a:avLst/>
          </a:prstGeom>
          <a:solidFill>
            <a:srgbClr val="0070C0"/>
          </a:solidFill>
        </p:spPr>
        <p:txBody>
          <a:bodyPr wrap="square">
            <a:spAutoFit/>
          </a:bodyPr>
          <a:lstStyle/>
          <a:p>
            <a:pPr marL="0" lvl="1" algn="ctr"/>
            <a:r>
              <a:rPr lang="en-US" sz="1600" b="1">
                <a:solidFill>
                  <a:schemeClr val="bg1"/>
                </a:solidFill>
              </a:rPr>
              <a:t> RETAIL</a:t>
            </a:r>
          </a:p>
          <a:p>
            <a:pPr marL="0" lvl="1"/>
            <a:r>
              <a:rPr lang="en-US" sz="1600" b="1">
                <a:solidFill>
                  <a:schemeClr val="bg1"/>
                </a:solidFill>
              </a:rPr>
              <a:t>20,000 Sq Ft retail</a:t>
            </a:r>
          </a:p>
        </p:txBody>
      </p:sp>
      <p:sp>
        <p:nvSpPr>
          <p:cNvPr id="3" name="TextBox 2">
            <a:extLst>
              <a:ext uri="{FF2B5EF4-FFF2-40B4-BE49-F238E27FC236}">
                <a16:creationId xmlns:a16="http://schemas.microsoft.com/office/drawing/2014/main" id="{1A480E4A-C6DE-3867-F70E-9A635E5420AC}"/>
              </a:ext>
            </a:extLst>
          </p:cNvPr>
          <p:cNvSpPr txBox="1"/>
          <p:nvPr/>
        </p:nvSpPr>
        <p:spPr>
          <a:xfrm>
            <a:off x="34290" y="185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18" name="Text Placeholder 5">
            <a:extLst>
              <a:ext uri="{FF2B5EF4-FFF2-40B4-BE49-F238E27FC236}">
                <a16:creationId xmlns:a16="http://schemas.microsoft.com/office/drawing/2014/main" id="{039DF79C-900B-D06B-DCA1-A862F62F9BCF}"/>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24" name="Title 4">
            <a:extLst>
              <a:ext uri="{FF2B5EF4-FFF2-40B4-BE49-F238E27FC236}">
                <a16:creationId xmlns:a16="http://schemas.microsoft.com/office/drawing/2014/main" id="{54ED17FE-B8C6-1DFC-DCDC-D76050DFF6B7}"/>
              </a:ext>
            </a:extLst>
          </p:cNvPr>
          <p:cNvSpPr>
            <a:spLocks noGrp="1"/>
          </p:cNvSpPr>
          <p:nvPr>
            <p:ph type="title"/>
          </p:nvPr>
        </p:nvSpPr>
        <p:spPr>
          <a:xfrm>
            <a:off x="0" y="289212"/>
            <a:ext cx="4498847" cy="585216"/>
          </a:xfrm>
          <a:solidFill>
            <a:srgbClr val="8DB48B"/>
          </a:solidFill>
        </p:spPr>
        <p:txBody>
          <a:bodyPr>
            <a:normAutofit/>
          </a:bodyPr>
          <a:lstStyle/>
          <a:p>
            <a:r>
              <a:rPr lang="en-US" dirty="0">
                <a:solidFill>
                  <a:schemeClr val="bg1"/>
                </a:solidFill>
              </a:rPr>
              <a:t>Phase 1 </a:t>
            </a:r>
            <a:r>
              <a:rPr lang="en-US" sz="1800" dirty="0">
                <a:solidFill>
                  <a:schemeClr val="bg1"/>
                </a:solidFill>
              </a:rPr>
              <a:t>Screens</a:t>
            </a:r>
          </a:p>
        </p:txBody>
      </p:sp>
    </p:spTree>
    <p:extLst>
      <p:ext uri="{BB962C8B-B14F-4D97-AF65-F5344CB8AC3E}">
        <p14:creationId xmlns:p14="http://schemas.microsoft.com/office/powerpoint/2010/main" val="236750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9" grpId="0" animBg="1"/>
      <p:bldP spid="21" grpId="0" animBg="1"/>
      <p:bldP spid="23"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22</a:t>
            </a:fld>
            <a:endParaRPr lang="en-US"/>
          </a:p>
        </p:txBody>
      </p:sp>
      <p:sp>
        <p:nvSpPr>
          <p:cNvPr id="11" name="TextBox 10">
            <a:extLst>
              <a:ext uri="{FF2B5EF4-FFF2-40B4-BE49-F238E27FC236}">
                <a16:creationId xmlns:a16="http://schemas.microsoft.com/office/drawing/2014/main" id="{36C3B49B-5554-2CEC-AA5C-01FD3EF2DFFD}"/>
              </a:ext>
            </a:extLst>
          </p:cNvPr>
          <p:cNvSpPr txBox="1"/>
          <p:nvPr/>
        </p:nvSpPr>
        <p:spPr>
          <a:xfrm>
            <a:off x="4976640" y="777809"/>
            <a:ext cx="3310806" cy="369332"/>
          </a:xfrm>
          <a:prstGeom prst="rect">
            <a:avLst/>
          </a:prstGeom>
          <a:solidFill>
            <a:schemeClr val="tx2"/>
          </a:solidFill>
        </p:spPr>
        <p:txBody>
          <a:bodyPr wrap="square">
            <a:spAutoFit/>
          </a:bodyPr>
          <a:lstStyle/>
          <a:p>
            <a:r>
              <a:rPr lang="en-US">
                <a:solidFill>
                  <a:schemeClr val="bg1"/>
                </a:solidFill>
                <a:ea typeface="+mj-lt"/>
                <a:cs typeface="+mj-lt"/>
              </a:rPr>
              <a:t>Project-Based Screens</a:t>
            </a:r>
            <a:endParaRPr lang="en-US"/>
          </a:p>
        </p:txBody>
      </p:sp>
      <p:pic>
        <p:nvPicPr>
          <p:cNvPr id="12" name="Picture 11">
            <a:extLst>
              <a:ext uri="{FF2B5EF4-FFF2-40B4-BE49-F238E27FC236}">
                <a16:creationId xmlns:a16="http://schemas.microsoft.com/office/drawing/2014/main" id="{E91D0290-4D52-C40B-663C-DE2629A40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0" b="1503"/>
          <a:stretch/>
        </p:blipFill>
        <p:spPr>
          <a:xfrm>
            <a:off x="4971255" y="1178197"/>
            <a:ext cx="3316191" cy="5216977"/>
          </a:xfrm>
          <a:prstGeom prst="rect">
            <a:avLst/>
          </a:prstGeom>
        </p:spPr>
      </p:pic>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5" b="17065"/>
          <a:stretch/>
        </p:blipFill>
        <p:spPr>
          <a:xfrm>
            <a:off x="301682" y="1658094"/>
            <a:ext cx="3756678" cy="1587651"/>
          </a:xfrm>
          <a:prstGeom prst="rect">
            <a:avLst/>
          </a:prstGeom>
        </p:spPr>
      </p:pic>
      <p:sp>
        <p:nvSpPr>
          <p:cNvPr id="32" name="Text Placeholder 6">
            <a:extLst>
              <a:ext uri="{FF2B5EF4-FFF2-40B4-BE49-F238E27FC236}">
                <a16:creationId xmlns:a16="http://schemas.microsoft.com/office/drawing/2014/main" id="{1DE9CB61-B37A-8D07-828F-2168A72E56CF}"/>
              </a:ext>
            </a:extLst>
          </p:cNvPr>
          <p:cNvSpPr>
            <a:spLocks noGrp="1"/>
          </p:cNvSpPr>
          <p:nvPr>
            <p:ph type="body" sz="half" idx="2"/>
          </p:nvPr>
        </p:nvSpPr>
        <p:spPr>
          <a:xfrm>
            <a:off x="219456" y="981932"/>
            <a:ext cx="4279392" cy="698762"/>
          </a:xfrm>
          <a:solidFill>
            <a:schemeClr val="tx2"/>
          </a:solidFill>
        </p:spPr>
        <p:txBody>
          <a:bodyPr vert="horz" lIns="91440" tIns="45720" rIns="91440" bIns="45720" rtlCol="0" anchor="t">
            <a:noAutofit/>
          </a:bodyPr>
          <a:lstStyle/>
          <a:p>
            <a:pPr algn="ctr"/>
            <a:r>
              <a:rPr lang="en-US" sz="1800" b="1">
                <a:solidFill>
                  <a:schemeClr val="bg1"/>
                </a:solidFill>
              </a:rPr>
              <a:t>Let’s check the Project-Based screen first, starting with </a:t>
            </a:r>
            <a:r>
              <a:rPr lang="en-US" sz="1800" b="1">
                <a:solidFill>
                  <a:srgbClr val="92D050"/>
                </a:solidFill>
              </a:rPr>
              <a:t>Residential</a:t>
            </a:r>
            <a:r>
              <a:rPr lang="en-US" sz="1800" b="1">
                <a:solidFill>
                  <a:schemeClr val="bg1"/>
                </a:solidFill>
              </a:rPr>
              <a:t> use…</a:t>
            </a:r>
          </a:p>
        </p:txBody>
      </p:sp>
      <p:grpSp>
        <p:nvGrpSpPr>
          <p:cNvPr id="61" name="Group 60">
            <a:extLst>
              <a:ext uri="{FF2B5EF4-FFF2-40B4-BE49-F238E27FC236}">
                <a16:creationId xmlns:a16="http://schemas.microsoft.com/office/drawing/2014/main" id="{6029400C-E396-1F85-FE13-0CE763AE6B47}"/>
              </a:ext>
            </a:extLst>
          </p:cNvPr>
          <p:cNvGrpSpPr/>
          <p:nvPr/>
        </p:nvGrpSpPr>
        <p:grpSpPr>
          <a:xfrm>
            <a:off x="3211019" y="2135630"/>
            <a:ext cx="4046761" cy="1998195"/>
            <a:chOff x="3211019" y="2135630"/>
            <a:chExt cx="4046761" cy="1998195"/>
          </a:xfrm>
        </p:grpSpPr>
        <p:sp>
          <p:nvSpPr>
            <p:cNvPr id="33" name="Rectangle 32">
              <a:extLst>
                <a:ext uri="{FF2B5EF4-FFF2-40B4-BE49-F238E27FC236}">
                  <a16:creationId xmlns:a16="http://schemas.microsoft.com/office/drawing/2014/main" id="{621DBD44-0C1C-D40C-6436-1F4889506408}"/>
                </a:ext>
              </a:extLst>
            </p:cNvPr>
            <p:cNvSpPr/>
            <p:nvPr/>
          </p:nvSpPr>
          <p:spPr>
            <a:xfrm>
              <a:off x="5692462" y="2135630"/>
              <a:ext cx="1565318" cy="4952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6CF6F1A9-9607-1975-89BE-7132E89B3E55}"/>
                </a:ext>
              </a:extLst>
            </p:cNvPr>
            <p:cNvCxnSpPr>
              <a:cxnSpLocks/>
            </p:cNvCxnSpPr>
            <p:nvPr/>
          </p:nvCxnSpPr>
          <p:spPr>
            <a:xfrm flipV="1">
              <a:off x="3211019" y="2415220"/>
              <a:ext cx="2481443" cy="171860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013B2517-9927-C7C4-EC9A-79FF83D69AE0}"/>
              </a:ext>
            </a:extLst>
          </p:cNvPr>
          <p:cNvSpPr txBox="1"/>
          <p:nvPr/>
        </p:nvSpPr>
        <p:spPr>
          <a:xfrm>
            <a:off x="7592208" y="1492185"/>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41" name="TextBox 40">
            <a:extLst>
              <a:ext uri="{FF2B5EF4-FFF2-40B4-BE49-F238E27FC236}">
                <a16:creationId xmlns:a16="http://schemas.microsoft.com/office/drawing/2014/main" id="{41D0C435-2B08-5C16-52FD-36CCC18C98D2}"/>
              </a:ext>
            </a:extLst>
          </p:cNvPr>
          <p:cNvSpPr txBox="1"/>
          <p:nvPr/>
        </p:nvSpPr>
        <p:spPr>
          <a:xfrm>
            <a:off x="7592208" y="2828720"/>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46" name="TextBox 45">
            <a:extLst>
              <a:ext uri="{FF2B5EF4-FFF2-40B4-BE49-F238E27FC236}">
                <a16:creationId xmlns:a16="http://schemas.microsoft.com/office/drawing/2014/main" id="{EE6134A5-6EC3-E01B-9066-15024E561AFC}"/>
              </a:ext>
            </a:extLst>
          </p:cNvPr>
          <p:cNvSpPr txBox="1"/>
          <p:nvPr/>
        </p:nvSpPr>
        <p:spPr>
          <a:xfrm>
            <a:off x="7592208" y="3487658"/>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47" name="TextBox 46">
            <a:extLst>
              <a:ext uri="{FF2B5EF4-FFF2-40B4-BE49-F238E27FC236}">
                <a16:creationId xmlns:a16="http://schemas.microsoft.com/office/drawing/2014/main" id="{1FCA1BAD-9EAF-8007-22C5-3B84DBE42D25}"/>
              </a:ext>
            </a:extLst>
          </p:cNvPr>
          <p:cNvSpPr txBox="1"/>
          <p:nvPr/>
        </p:nvSpPr>
        <p:spPr>
          <a:xfrm>
            <a:off x="7592208" y="5884400"/>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60" name="TextBox 59">
            <a:extLst>
              <a:ext uri="{FF2B5EF4-FFF2-40B4-BE49-F238E27FC236}">
                <a16:creationId xmlns:a16="http://schemas.microsoft.com/office/drawing/2014/main" id="{1FD59DE5-6B88-F7D6-91CA-7582FDB24767}"/>
              </a:ext>
            </a:extLst>
          </p:cNvPr>
          <p:cNvSpPr txBox="1"/>
          <p:nvPr/>
        </p:nvSpPr>
        <p:spPr>
          <a:xfrm>
            <a:off x="7592208" y="5215775"/>
            <a:ext cx="705392"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64" name="TextBox 63">
            <a:extLst>
              <a:ext uri="{FF2B5EF4-FFF2-40B4-BE49-F238E27FC236}">
                <a16:creationId xmlns:a16="http://schemas.microsoft.com/office/drawing/2014/main" id="{16EC99C9-582D-B065-A054-8D5A3C518C9B}"/>
              </a:ext>
            </a:extLst>
          </p:cNvPr>
          <p:cNvSpPr txBox="1"/>
          <p:nvPr/>
        </p:nvSpPr>
        <p:spPr>
          <a:xfrm>
            <a:off x="5820704" y="1855664"/>
            <a:ext cx="1332301" cy="267266"/>
          </a:xfrm>
          <a:prstGeom prst="rect">
            <a:avLst/>
          </a:prstGeom>
          <a:solidFill>
            <a:srgbClr val="C00000"/>
          </a:solidFill>
          <a:ln w="19050">
            <a:solidFill>
              <a:srgbClr val="C00000"/>
            </a:solidFill>
          </a:ln>
        </p:spPr>
        <p:txBody>
          <a:bodyPr wrap="square" rtlCol="0">
            <a:spAutoFit/>
          </a:bodyPr>
          <a:lstStyle/>
          <a:p>
            <a:pPr algn="ctr"/>
            <a:r>
              <a:rPr lang="en-US" sz="1100">
                <a:solidFill>
                  <a:schemeClr val="bg1"/>
                </a:solidFill>
              </a:rPr>
              <a:t>Fails Requirement</a:t>
            </a:r>
          </a:p>
        </p:txBody>
      </p:sp>
      <p:sp>
        <p:nvSpPr>
          <p:cNvPr id="80" name="TextBox 79">
            <a:extLst>
              <a:ext uri="{FF2B5EF4-FFF2-40B4-BE49-F238E27FC236}">
                <a16:creationId xmlns:a16="http://schemas.microsoft.com/office/drawing/2014/main" id="{AFA000E1-651B-C7F1-071E-25410C66126C}"/>
              </a:ext>
            </a:extLst>
          </p:cNvPr>
          <p:cNvSpPr txBox="1"/>
          <p:nvPr/>
        </p:nvSpPr>
        <p:spPr>
          <a:xfrm>
            <a:off x="34290" y="185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81" name="Text Placeholder 6">
            <a:extLst>
              <a:ext uri="{FF2B5EF4-FFF2-40B4-BE49-F238E27FC236}">
                <a16:creationId xmlns:a16="http://schemas.microsoft.com/office/drawing/2014/main" id="{1C5FD961-AA33-518B-4668-B14EA2FA807A}"/>
              </a:ext>
            </a:extLst>
          </p:cNvPr>
          <p:cNvSpPr txBox="1">
            <a:spLocks/>
          </p:cNvSpPr>
          <p:nvPr/>
        </p:nvSpPr>
        <p:spPr>
          <a:xfrm>
            <a:off x="9061634" y="2979683"/>
            <a:ext cx="2910909" cy="3175314"/>
          </a:xfrm>
          <a:prstGeom prst="rect">
            <a:avLst/>
          </a:prstGeom>
          <a:solidFill>
            <a:srgbClr val="C00000"/>
          </a:solidFill>
          <a:ln>
            <a:solidFill>
              <a:srgbClr val="C00000"/>
            </a:solidFill>
          </a:ln>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800" b="1" dirty="0">
                <a:solidFill>
                  <a:schemeClr val="accent4">
                    <a:lumMod val="40000"/>
                    <a:lumOff val="60000"/>
                  </a:schemeClr>
                </a:solidFill>
              </a:rPr>
              <a:t>Residential</a:t>
            </a:r>
            <a:r>
              <a:rPr lang="en-US" sz="2800" b="1" dirty="0">
                <a:solidFill>
                  <a:schemeClr val="bg1"/>
                </a:solidFill>
              </a:rPr>
              <a:t> portion of Project-Based screen </a:t>
            </a:r>
            <a:br>
              <a:rPr lang="en-US" sz="2800" b="1" dirty="0">
                <a:solidFill>
                  <a:schemeClr val="bg1"/>
                </a:solidFill>
              </a:rPr>
            </a:br>
            <a:r>
              <a:rPr lang="en-US" sz="2800" b="1" dirty="0">
                <a:solidFill>
                  <a:srgbClr val="FFFF00"/>
                </a:solidFill>
              </a:rPr>
              <a:t>does not qualify for exemption</a:t>
            </a:r>
          </a:p>
        </p:txBody>
      </p:sp>
      <p:sp>
        <p:nvSpPr>
          <p:cNvPr id="82" name="TextBox 81">
            <a:extLst>
              <a:ext uri="{FF2B5EF4-FFF2-40B4-BE49-F238E27FC236}">
                <a16:creationId xmlns:a16="http://schemas.microsoft.com/office/drawing/2014/main" id="{6443B9FB-FA6F-2C7C-58CF-FF5E2A135F20}"/>
              </a:ext>
            </a:extLst>
          </p:cNvPr>
          <p:cNvSpPr txBox="1"/>
          <p:nvPr/>
        </p:nvSpPr>
        <p:spPr>
          <a:xfrm>
            <a:off x="219456" y="3287137"/>
            <a:ext cx="3698407" cy="584775"/>
          </a:xfrm>
          <a:prstGeom prst="rect">
            <a:avLst/>
          </a:prstGeom>
          <a:noFill/>
        </p:spPr>
        <p:txBody>
          <a:bodyPr wrap="square" rtlCol="0">
            <a:spAutoFit/>
          </a:bodyPr>
          <a:lstStyle/>
          <a:p>
            <a:r>
              <a:rPr lang="en-US" sz="1600"/>
              <a:t>Residential elements that are relevant to the Project-Based screens:</a:t>
            </a:r>
          </a:p>
        </p:txBody>
      </p:sp>
      <p:sp>
        <p:nvSpPr>
          <p:cNvPr id="7" name="Title 4">
            <a:extLst>
              <a:ext uri="{FF2B5EF4-FFF2-40B4-BE49-F238E27FC236}">
                <a16:creationId xmlns:a16="http://schemas.microsoft.com/office/drawing/2014/main" id="{8CA19884-F5CC-43BE-4468-555948B97208}"/>
              </a:ext>
            </a:extLst>
          </p:cNvPr>
          <p:cNvSpPr>
            <a:spLocks noGrp="1"/>
          </p:cNvSpPr>
          <p:nvPr>
            <p:ph type="title"/>
          </p:nvPr>
        </p:nvSpPr>
        <p:spPr>
          <a:xfrm>
            <a:off x="0" y="289212"/>
            <a:ext cx="4498847" cy="585216"/>
          </a:xfrm>
          <a:solidFill>
            <a:srgbClr val="8DB48B"/>
          </a:solidFill>
        </p:spPr>
        <p:txBody>
          <a:bodyPr>
            <a:normAutofit/>
          </a:bodyPr>
          <a:lstStyle/>
          <a:p>
            <a:r>
              <a:rPr lang="en-US">
                <a:solidFill>
                  <a:schemeClr val="bg1"/>
                </a:solidFill>
              </a:rPr>
              <a:t>Phase 1 </a:t>
            </a:r>
            <a:r>
              <a:rPr lang="en-US" sz="1800">
                <a:solidFill>
                  <a:schemeClr val="bg1"/>
                </a:solidFill>
              </a:rPr>
              <a:t>Screens</a:t>
            </a:r>
          </a:p>
        </p:txBody>
      </p:sp>
      <p:sp>
        <p:nvSpPr>
          <p:cNvPr id="10" name="Text Placeholder 5">
            <a:extLst>
              <a:ext uri="{FF2B5EF4-FFF2-40B4-BE49-F238E27FC236}">
                <a16:creationId xmlns:a16="http://schemas.microsoft.com/office/drawing/2014/main" id="{2215E5C6-73E1-9123-FF5A-909214646565}"/>
              </a:ext>
            </a:extLst>
          </p:cNvPr>
          <p:cNvSpPr txBox="1">
            <a:spLocks/>
          </p:cNvSpPr>
          <p:nvPr/>
        </p:nvSpPr>
        <p:spPr>
          <a:xfrm>
            <a:off x="10289754" y="0"/>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20" name="TextBox 19">
            <a:extLst>
              <a:ext uri="{FF2B5EF4-FFF2-40B4-BE49-F238E27FC236}">
                <a16:creationId xmlns:a16="http://schemas.microsoft.com/office/drawing/2014/main" id="{7E15E0AE-B463-0332-2364-D2BF10B50FE0}"/>
              </a:ext>
            </a:extLst>
          </p:cNvPr>
          <p:cNvSpPr txBox="1"/>
          <p:nvPr/>
        </p:nvSpPr>
        <p:spPr>
          <a:xfrm>
            <a:off x="1311273" y="3913304"/>
            <a:ext cx="2151636" cy="338555"/>
          </a:xfrm>
          <a:prstGeom prst="rect">
            <a:avLst/>
          </a:prstGeom>
          <a:solidFill>
            <a:srgbClr val="00B050"/>
          </a:solidFill>
          <a:ln>
            <a:noFill/>
          </a:ln>
        </p:spPr>
        <p:txBody>
          <a:bodyPr wrap="square">
            <a:spAutoFit/>
          </a:bodyPr>
          <a:lstStyle/>
          <a:p>
            <a:pPr marL="0" lvl="1" algn="ctr"/>
            <a:r>
              <a:rPr lang="en-US" sz="1600" b="1">
                <a:solidFill>
                  <a:schemeClr val="bg1"/>
                </a:solidFill>
              </a:rPr>
              <a:t>472 Attached Units</a:t>
            </a:r>
            <a:endParaRPr lang="en-US" sz="1600" b="1">
              <a:solidFill>
                <a:schemeClr val="bg1"/>
              </a:solidFill>
              <a:cs typeface="Arial"/>
            </a:endParaRPr>
          </a:p>
        </p:txBody>
      </p:sp>
      <p:sp>
        <p:nvSpPr>
          <p:cNvPr id="2" name="TextBox 1">
            <a:extLst>
              <a:ext uri="{FF2B5EF4-FFF2-40B4-BE49-F238E27FC236}">
                <a16:creationId xmlns:a16="http://schemas.microsoft.com/office/drawing/2014/main" id="{7238976B-378B-3430-9AAE-434A4DEBAE5B}"/>
              </a:ext>
            </a:extLst>
          </p:cNvPr>
          <p:cNvSpPr txBox="1"/>
          <p:nvPr/>
        </p:nvSpPr>
        <p:spPr>
          <a:xfrm>
            <a:off x="7652996" y="2156048"/>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dirty="0">
                <a:solidFill>
                  <a:schemeClr val="bg1"/>
                </a:solidFill>
                <a:latin typeface="Arial Narrow" panose="020B0606020202030204" pitchFamily="34" charset="0"/>
              </a:rPr>
              <a:t>FAILS</a:t>
            </a:r>
          </a:p>
        </p:txBody>
      </p:sp>
      <p:sp>
        <p:nvSpPr>
          <p:cNvPr id="3" name="TextBox 2">
            <a:extLst>
              <a:ext uri="{FF2B5EF4-FFF2-40B4-BE49-F238E27FC236}">
                <a16:creationId xmlns:a16="http://schemas.microsoft.com/office/drawing/2014/main" id="{89F56A3B-4A8D-C66A-1117-F8BEF9F07A87}"/>
              </a:ext>
            </a:extLst>
          </p:cNvPr>
          <p:cNvSpPr txBox="1"/>
          <p:nvPr/>
        </p:nvSpPr>
        <p:spPr>
          <a:xfrm>
            <a:off x="7671452" y="4336328"/>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a:solidFill>
                  <a:schemeClr val="bg1"/>
                </a:solidFill>
                <a:latin typeface="Arial Narrow" panose="020B0606020202030204" pitchFamily="34" charset="0"/>
              </a:rPr>
              <a:t>FAILS</a:t>
            </a:r>
          </a:p>
        </p:txBody>
      </p:sp>
    </p:spTree>
    <p:extLst>
      <p:ext uri="{BB962C8B-B14F-4D97-AF65-F5344CB8AC3E}">
        <p14:creationId xmlns:p14="http://schemas.microsoft.com/office/powerpoint/2010/main" val="13559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fade">
                                      <p:cBhvr>
                                        <p:cTn id="7" dur="500"/>
                                        <p:tgtEl>
                                          <p:spTgt spid="3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2000"/>
                                        <p:tgtEl>
                                          <p:spTgt spid="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1000" fill="hold"/>
                                        <p:tgtEl>
                                          <p:spTgt spid="81"/>
                                        </p:tgtEl>
                                        <p:attrNameLst>
                                          <p:attrName>ppt_w</p:attrName>
                                        </p:attrNameLst>
                                      </p:cBhvr>
                                      <p:tavLst>
                                        <p:tav tm="0">
                                          <p:val>
                                            <p:fltVal val="0"/>
                                          </p:val>
                                        </p:tav>
                                        <p:tav tm="100000">
                                          <p:val>
                                            <p:strVal val="#ppt_w"/>
                                          </p:val>
                                        </p:tav>
                                      </p:tavLst>
                                    </p:anim>
                                    <p:anim calcmode="lin" valueType="num">
                                      <p:cBhvr>
                                        <p:cTn id="70" dur="1000" fill="hold"/>
                                        <p:tgtEl>
                                          <p:spTgt spid="81"/>
                                        </p:tgtEl>
                                        <p:attrNameLst>
                                          <p:attrName>ppt_h</p:attrName>
                                        </p:attrNameLst>
                                      </p:cBhvr>
                                      <p:tavLst>
                                        <p:tav tm="0">
                                          <p:val>
                                            <p:fltVal val="0"/>
                                          </p:val>
                                        </p:tav>
                                        <p:tav tm="100000">
                                          <p:val>
                                            <p:strVal val="#ppt_h"/>
                                          </p:val>
                                        </p:tav>
                                      </p:tavLst>
                                    </p:anim>
                                    <p:anim calcmode="lin" valueType="num">
                                      <p:cBhvr>
                                        <p:cTn id="71" dur="1000" fill="hold"/>
                                        <p:tgtEl>
                                          <p:spTgt spid="81"/>
                                        </p:tgtEl>
                                        <p:attrNameLst>
                                          <p:attrName>style.rotation</p:attrName>
                                        </p:attrNameLst>
                                      </p:cBhvr>
                                      <p:tavLst>
                                        <p:tav tm="0">
                                          <p:val>
                                            <p:fltVal val="90"/>
                                          </p:val>
                                        </p:tav>
                                        <p:tav tm="100000">
                                          <p:val>
                                            <p:fltVal val="0"/>
                                          </p:val>
                                        </p:tav>
                                      </p:tavLst>
                                    </p:anim>
                                    <p:animEffect transition="in" filter="fade">
                                      <p:cBhvr>
                                        <p:cTn id="72"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uiExpand="1" build="p" animBg="1"/>
      <p:bldP spid="38" grpId="0" animBg="1"/>
      <p:bldP spid="41" grpId="0" animBg="1"/>
      <p:bldP spid="46" grpId="0" animBg="1"/>
      <p:bldP spid="47" grpId="0" animBg="1"/>
      <p:bldP spid="60" grpId="0" animBg="1"/>
      <p:bldP spid="64" grpId="0" animBg="1"/>
      <p:bldP spid="81" grpId="0" animBg="1"/>
      <p:bldP spid="82" grpId="0"/>
      <p:bldP spid="20" grpId="0" animBg="1"/>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298047FF-AE4D-3ABC-05BA-0C15CF2B44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64"/>
          <a:stretch/>
        </p:blipFill>
        <p:spPr>
          <a:xfrm>
            <a:off x="9347109" y="379927"/>
            <a:ext cx="2907338" cy="2432383"/>
          </a:xfrm>
          <a:prstGeom prst="rect">
            <a:avLst/>
          </a:prstGeom>
        </p:spPr>
      </p:pic>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0542069" y="6425311"/>
            <a:ext cx="915874" cy="365125"/>
          </a:xfrm>
        </p:spPr>
        <p:txBody>
          <a:bodyPr/>
          <a:lstStyle/>
          <a:p>
            <a:fld id="{EDC88F56-F83B-42E3-863E-098C0746C050}" type="slidenum">
              <a:rPr lang="en-US" smtClean="0"/>
              <a:pPr/>
              <a:t>23</a:t>
            </a:fld>
            <a:endParaRPr lang="en-US"/>
          </a:p>
        </p:txBody>
      </p:sp>
      <p:sp>
        <p:nvSpPr>
          <p:cNvPr id="15" name="TextBox 14">
            <a:extLst>
              <a:ext uri="{FF2B5EF4-FFF2-40B4-BE49-F238E27FC236}">
                <a16:creationId xmlns:a16="http://schemas.microsoft.com/office/drawing/2014/main" id="{C53270CE-075A-5ADF-9F19-EDEAFAEECF38}"/>
              </a:ext>
            </a:extLst>
          </p:cNvPr>
          <p:cNvSpPr txBox="1"/>
          <p:nvPr/>
        </p:nvSpPr>
        <p:spPr>
          <a:xfrm>
            <a:off x="34290" y="-4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14" name="TextBox 13">
            <a:extLst>
              <a:ext uri="{FF2B5EF4-FFF2-40B4-BE49-F238E27FC236}">
                <a16:creationId xmlns:a16="http://schemas.microsoft.com/office/drawing/2014/main" id="{1AB4B5C9-949C-B689-1B30-ECC00EFE28B8}"/>
              </a:ext>
            </a:extLst>
          </p:cNvPr>
          <p:cNvSpPr txBox="1"/>
          <p:nvPr/>
        </p:nvSpPr>
        <p:spPr>
          <a:xfrm>
            <a:off x="5686840" y="770149"/>
            <a:ext cx="3190303" cy="369332"/>
          </a:xfrm>
          <a:prstGeom prst="rect">
            <a:avLst/>
          </a:prstGeom>
          <a:solidFill>
            <a:schemeClr val="tx2"/>
          </a:solidFill>
        </p:spPr>
        <p:txBody>
          <a:bodyPr wrap="square">
            <a:spAutoFit/>
          </a:bodyPr>
          <a:lstStyle/>
          <a:p>
            <a:r>
              <a:rPr lang="en-US">
                <a:solidFill>
                  <a:schemeClr val="bg1"/>
                </a:solidFill>
                <a:ea typeface="+mj-lt"/>
                <a:cs typeface="+mj-lt"/>
              </a:rPr>
              <a:t>Location-Based Screens</a:t>
            </a:r>
            <a:endParaRPr lang="en-US"/>
          </a:p>
        </p:txBody>
      </p:sp>
      <p:pic>
        <p:nvPicPr>
          <p:cNvPr id="16" name="Picture 15">
            <a:extLst>
              <a:ext uri="{FF2B5EF4-FFF2-40B4-BE49-F238E27FC236}">
                <a16:creationId xmlns:a16="http://schemas.microsoft.com/office/drawing/2014/main" id="{B72F893F-8DEF-30AC-BE39-5E2A66053E89}"/>
              </a:ext>
            </a:extLst>
          </p:cNvPr>
          <p:cNvPicPr>
            <a:picLocks noChangeAspect="1"/>
          </p:cNvPicPr>
          <p:nvPr/>
        </p:nvPicPr>
        <p:blipFill>
          <a:blip r:embed="rId4" cstate="print">
            <a:extLst>
              <a:ext uri="{28A0092B-C50C-407E-A947-70E740481C1C}">
                <a14:useLocalDpi xmlns:a14="http://schemas.microsoft.com/office/drawing/2010/main" val="0"/>
              </a:ext>
            </a:extLst>
          </a:blip>
          <a:srcRect t="721" b="721"/>
          <a:stretch/>
        </p:blipFill>
        <p:spPr>
          <a:xfrm>
            <a:off x="5698559" y="1190229"/>
            <a:ext cx="3168123" cy="5072948"/>
          </a:xfrm>
          <a:prstGeom prst="rect">
            <a:avLst/>
          </a:prstGeom>
        </p:spPr>
      </p:pic>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5" cstate="print">
            <a:extLst>
              <a:ext uri="{28A0092B-C50C-407E-A947-70E740481C1C}">
                <a14:useLocalDpi xmlns:a14="http://schemas.microsoft.com/office/drawing/2010/main" val="0"/>
              </a:ext>
            </a:extLst>
          </a:blip>
          <a:srcRect t="17066" b="17066"/>
          <a:stretch/>
        </p:blipFill>
        <p:spPr>
          <a:xfrm>
            <a:off x="742172" y="1708862"/>
            <a:ext cx="3756675" cy="1283296"/>
          </a:xfrm>
          <a:prstGeom prst="rect">
            <a:avLst/>
          </a:prstGeom>
        </p:spPr>
      </p:pic>
      <p:sp>
        <p:nvSpPr>
          <p:cNvPr id="38" name="TextBox 37">
            <a:extLst>
              <a:ext uri="{FF2B5EF4-FFF2-40B4-BE49-F238E27FC236}">
                <a16:creationId xmlns:a16="http://schemas.microsoft.com/office/drawing/2014/main" id="{013B2517-9927-C7C4-EC9A-79FF83D69AE0}"/>
              </a:ext>
            </a:extLst>
          </p:cNvPr>
          <p:cNvSpPr txBox="1"/>
          <p:nvPr/>
        </p:nvSpPr>
        <p:spPr>
          <a:xfrm>
            <a:off x="8771811" y="1569624"/>
            <a:ext cx="1847877" cy="246221"/>
          </a:xfrm>
          <a:prstGeom prst="rect">
            <a:avLst/>
          </a:prstGeom>
          <a:solidFill>
            <a:srgbClr val="C00000"/>
          </a:solidFill>
          <a:ln w="19050">
            <a:solidFill>
              <a:schemeClr val="bg1"/>
            </a:solidFill>
          </a:ln>
        </p:spPr>
        <p:txBody>
          <a:bodyPr wrap="square" rtlCol="0">
            <a:spAutoFit/>
          </a:bodyPr>
          <a:lstStyle/>
          <a:p>
            <a:pPr algn="ctr"/>
            <a:r>
              <a:rPr lang="en-US" sz="1000" b="1" dirty="0">
                <a:solidFill>
                  <a:schemeClr val="bg1"/>
                </a:solidFill>
                <a:latin typeface="Arial Narrow" panose="020B0606020202030204" pitchFamily="34" charset="0"/>
              </a:rPr>
              <a:t>Project is not in a Low-VMT area</a:t>
            </a:r>
          </a:p>
        </p:txBody>
      </p:sp>
      <p:grpSp>
        <p:nvGrpSpPr>
          <p:cNvPr id="63" name="Group 62">
            <a:extLst>
              <a:ext uri="{FF2B5EF4-FFF2-40B4-BE49-F238E27FC236}">
                <a16:creationId xmlns:a16="http://schemas.microsoft.com/office/drawing/2014/main" id="{6194FBA1-C261-5D8E-13D3-C8B4C386878B}"/>
              </a:ext>
            </a:extLst>
          </p:cNvPr>
          <p:cNvGrpSpPr/>
          <p:nvPr/>
        </p:nvGrpSpPr>
        <p:grpSpPr>
          <a:xfrm>
            <a:off x="3273276" y="2211245"/>
            <a:ext cx="4351030" cy="2062023"/>
            <a:chOff x="3368445" y="3229657"/>
            <a:chExt cx="6763200" cy="2062023"/>
          </a:xfrm>
        </p:grpSpPr>
        <p:cxnSp>
          <p:nvCxnSpPr>
            <p:cNvPr id="53" name="Straight Connector 52">
              <a:extLst>
                <a:ext uri="{FF2B5EF4-FFF2-40B4-BE49-F238E27FC236}">
                  <a16:creationId xmlns:a16="http://schemas.microsoft.com/office/drawing/2014/main" id="{5566517E-56B7-2E35-E592-7C0EA2D7EFC4}"/>
                </a:ext>
              </a:extLst>
            </p:cNvPr>
            <p:cNvCxnSpPr>
              <a:cxnSpLocks/>
            </p:cNvCxnSpPr>
            <p:nvPr/>
          </p:nvCxnSpPr>
          <p:spPr>
            <a:xfrm flipV="1">
              <a:off x="3368445" y="3581206"/>
              <a:ext cx="4850164" cy="171047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C5C70FA-55A3-7E39-328F-51483DD1ED6A}"/>
                </a:ext>
              </a:extLst>
            </p:cNvPr>
            <p:cNvSpPr/>
            <p:nvPr/>
          </p:nvSpPr>
          <p:spPr>
            <a:xfrm>
              <a:off x="8186224" y="3229657"/>
              <a:ext cx="1945421" cy="373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Sun 58">
            <a:extLst>
              <a:ext uri="{FF2B5EF4-FFF2-40B4-BE49-F238E27FC236}">
                <a16:creationId xmlns:a16="http://schemas.microsoft.com/office/drawing/2014/main" id="{09F63F56-EF0A-5392-B9E3-AEC2C49EB9D3}"/>
              </a:ext>
            </a:extLst>
          </p:cNvPr>
          <p:cNvSpPr/>
          <p:nvPr/>
        </p:nvSpPr>
        <p:spPr>
          <a:xfrm>
            <a:off x="8364612" y="2223277"/>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3968FA4-34F6-7B0F-8966-C10F13432AEC}"/>
              </a:ext>
            </a:extLst>
          </p:cNvPr>
          <p:cNvSpPr txBox="1"/>
          <p:nvPr/>
        </p:nvSpPr>
        <p:spPr>
          <a:xfrm>
            <a:off x="6847633" y="1853945"/>
            <a:ext cx="781903" cy="369332"/>
          </a:xfrm>
          <a:prstGeom prst="rect">
            <a:avLst/>
          </a:prstGeom>
          <a:solidFill>
            <a:srgbClr val="00B050"/>
          </a:solidFill>
          <a:ln w="19050">
            <a:solidFill>
              <a:srgbClr val="00B050"/>
            </a:solidFill>
          </a:ln>
        </p:spPr>
        <p:txBody>
          <a:bodyPr wrap="square" rtlCol="0">
            <a:spAutoFit/>
          </a:bodyPr>
          <a:lstStyle/>
          <a:p>
            <a:pPr algn="ctr"/>
            <a:r>
              <a:rPr lang="en-US" sz="900" b="1" dirty="0">
                <a:solidFill>
                  <a:schemeClr val="bg1"/>
                </a:solidFill>
                <a:latin typeface="Arial Narrow" panose="020B0606020202030204" pitchFamily="34" charset="0"/>
              </a:rPr>
              <a:t>Meets Requirement</a:t>
            </a:r>
          </a:p>
        </p:txBody>
      </p:sp>
      <p:sp>
        <p:nvSpPr>
          <p:cNvPr id="6" name="Text Placeholder 6">
            <a:extLst>
              <a:ext uri="{FF2B5EF4-FFF2-40B4-BE49-F238E27FC236}">
                <a16:creationId xmlns:a16="http://schemas.microsoft.com/office/drawing/2014/main" id="{E30E6FD0-3C42-2DB2-963C-A71B01F20DB8}"/>
              </a:ext>
            </a:extLst>
          </p:cNvPr>
          <p:cNvSpPr txBox="1">
            <a:spLocks/>
          </p:cNvSpPr>
          <p:nvPr/>
        </p:nvSpPr>
        <p:spPr>
          <a:xfrm>
            <a:off x="219456" y="981932"/>
            <a:ext cx="4279392" cy="698762"/>
          </a:xfrm>
          <a:prstGeom prst="rect">
            <a:avLst/>
          </a:prstGeom>
          <a:solidFill>
            <a:schemeClr val="tx1">
              <a:lumMod val="65000"/>
              <a:lumOff val="35000"/>
            </a:schemeClr>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a:solidFill>
                  <a:schemeClr val="bg1"/>
                </a:solidFill>
              </a:rPr>
              <a:t>Now let’s check the Location-Based screen for </a:t>
            </a:r>
            <a:r>
              <a:rPr lang="en-US" sz="1800" b="1">
                <a:solidFill>
                  <a:srgbClr val="BEE395"/>
                </a:solidFill>
              </a:rPr>
              <a:t>Residential</a:t>
            </a:r>
            <a:r>
              <a:rPr lang="en-US" sz="1800" b="1">
                <a:solidFill>
                  <a:schemeClr val="bg1"/>
                </a:solidFill>
              </a:rPr>
              <a:t> use…</a:t>
            </a:r>
          </a:p>
        </p:txBody>
      </p:sp>
      <p:grpSp>
        <p:nvGrpSpPr>
          <p:cNvPr id="9" name="Group 8">
            <a:extLst>
              <a:ext uri="{FF2B5EF4-FFF2-40B4-BE49-F238E27FC236}">
                <a16:creationId xmlns:a16="http://schemas.microsoft.com/office/drawing/2014/main" id="{F9CAB94D-6563-CE8D-880E-BDD4C0F1187F}"/>
              </a:ext>
            </a:extLst>
          </p:cNvPr>
          <p:cNvGrpSpPr/>
          <p:nvPr/>
        </p:nvGrpSpPr>
        <p:grpSpPr>
          <a:xfrm>
            <a:off x="3386018" y="3733592"/>
            <a:ext cx="4374339" cy="1030270"/>
            <a:chOff x="3320937" y="2183339"/>
            <a:chExt cx="6802016" cy="1030270"/>
          </a:xfrm>
        </p:grpSpPr>
        <p:sp>
          <p:nvSpPr>
            <p:cNvPr id="10" name="Rectangle 9">
              <a:extLst>
                <a:ext uri="{FF2B5EF4-FFF2-40B4-BE49-F238E27FC236}">
                  <a16:creationId xmlns:a16="http://schemas.microsoft.com/office/drawing/2014/main" id="{91509B33-6A14-B202-9D07-3AE05D7F11CE}"/>
                </a:ext>
              </a:extLst>
            </p:cNvPr>
            <p:cNvSpPr/>
            <p:nvPr/>
          </p:nvSpPr>
          <p:spPr>
            <a:xfrm>
              <a:off x="8002627" y="2183339"/>
              <a:ext cx="2120326" cy="373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D330420-D172-5E8A-31D1-0A0DCC3BB53A}"/>
                </a:ext>
              </a:extLst>
            </p:cNvPr>
            <p:cNvCxnSpPr>
              <a:cxnSpLocks/>
              <a:stCxn id="23" idx="3"/>
            </p:cNvCxnSpPr>
            <p:nvPr/>
          </p:nvCxnSpPr>
          <p:spPr>
            <a:xfrm flipV="1">
              <a:off x="3320937" y="2556827"/>
              <a:ext cx="4676695" cy="6567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41546483-BFF9-40BE-7990-7B276FB6A63E}"/>
              </a:ext>
            </a:extLst>
          </p:cNvPr>
          <p:cNvSpPr txBox="1"/>
          <p:nvPr/>
        </p:nvSpPr>
        <p:spPr>
          <a:xfrm>
            <a:off x="6991212" y="3363280"/>
            <a:ext cx="786190" cy="373488"/>
          </a:xfrm>
          <a:prstGeom prst="rect">
            <a:avLst/>
          </a:prstGeom>
          <a:solidFill>
            <a:srgbClr val="C00000"/>
          </a:solidFill>
          <a:ln w="19050">
            <a:solidFill>
              <a:srgbClr val="C00000"/>
            </a:solidFill>
          </a:ln>
        </p:spPr>
        <p:txBody>
          <a:bodyPr wrap="square" rtlCol="0">
            <a:spAutoFit/>
          </a:bodyPr>
          <a:lstStyle/>
          <a:p>
            <a:pPr algn="ctr"/>
            <a:r>
              <a:rPr lang="en-US" sz="900" b="1">
                <a:solidFill>
                  <a:schemeClr val="bg1"/>
                </a:solidFill>
                <a:latin typeface="Arial Narrow" panose="020B0606020202030204" pitchFamily="34" charset="0"/>
              </a:rPr>
              <a:t>Fails Requirement</a:t>
            </a:r>
          </a:p>
        </p:txBody>
      </p:sp>
      <p:sp>
        <p:nvSpPr>
          <p:cNvPr id="23" name="TextBox 22">
            <a:extLst>
              <a:ext uri="{FF2B5EF4-FFF2-40B4-BE49-F238E27FC236}">
                <a16:creationId xmlns:a16="http://schemas.microsoft.com/office/drawing/2014/main" id="{2FCC72F1-936A-5441-2B76-97B3E3F36FBA}"/>
              </a:ext>
            </a:extLst>
          </p:cNvPr>
          <p:cNvSpPr txBox="1"/>
          <p:nvPr/>
        </p:nvSpPr>
        <p:spPr>
          <a:xfrm>
            <a:off x="721301" y="4630680"/>
            <a:ext cx="2664717" cy="338555"/>
          </a:xfrm>
          <a:prstGeom prst="rect">
            <a:avLst/>
          </a:prstGeom>
          <a:solidFill>
            <a:srgbClr val="00B050"/>
          </a:solidFill>
          <a:ln>
            <a:noFill/>
          </a:ln>
        </p:spPr>
        <p:txBody>
          <a:bodyPr wrap="square">
            <a:spAutoFit/>
          </a:bodyPr>
          <a:lstStyle/>
          <a:p>
            <a:pPr marL="0" lvl="1"/>
            <a:r>
              <a:rPr lang="en-US" sz="1600" b="1">
                <a:solidFill>
                  <a:schemeClr val="bg1"/>
                </a:solidFill>
              </a:rPr>
              <a:t>18 residential units/acre</a:t>
            </a:r>
            <a:endParaRPr lang="en-US" sz="1600" b="1">
              <a:solidFill>
                <a:schemeClr val="bg1"/>
              </a:solidFill>
              <a:cs typeface="Arial"/>
            </a:endParaRPr>
          </a:p>
        </p:txBody>
      </p:sp>
      <p:sp>
        <p:nvSpPr>
          <p:cNvPr id="27" name="TextBox 26">
            <a:extLst>
              <a:ext uri="{FF2B5EF4-FFF2-40B4-BE49-F238E27FC236}">
                <a16:creationId xmlns:a16="http://schemas.microsoft.com/office/drawing/2014/main" id="{DCF5F407-FFF1-1347-4A7E-4D0563772320}"/>
              </a:ext>
            </a:extLst>
          </p:cNvPr>
          <p:cNvSpPr txBox="1"/>
          <p:nvPr/>
        </p:nvSpPr>
        <p:spPr>
          <a:xfrm>
            <a:off x="219456" y="3255053"/>
            <a:ext cx="3785684" cy="584775"/>
          </a:xfrm>
          <a:prstGeom prst="rect">
            <a:avLst/>
          </a:prstGeom>
          <a:noFill/>
        </p:spPr>
        <p:txBody>
          <a:bodyPr wrap="square" rtlCol="0">
            <a:spAutoFit/>
          </a:bodyPr>
          <a:lstStyle/>
          <a:p>
            <a:r>
              <a:rPr lang="en-US" sz="1600" dirty="0"/>
              <a:t>Residential elements that are relevant to the Location-Based screens:</a:t>
            </a:r>
          </a:p>
        </p:txBody>
      </p:sp>
      <p:sp>
        <p:nvSpPr>
          <p:cNvPr id="28" name="TextBox 27">
            <a:extLst>
              <a:ext uri="{FF2B5EF4-FFF2-40B4-BE49-F238E27FC236}">
                <a16:creationId xmlns:a16="http://schemas.microsoft.com/office/drawing/2014/main" id="{FA4F7239-4CB1-E688-690A-E0A9DB9D7EBF}"/>
              </a:ext>
            </a:extLst>
          </p:cNvPr>
          <p:cNvSpPr txBox="1"/>
          <p:nvPr/>
        </p:nvSpPr>
        <p:spPr>
          <a:xfrm>
            <a:off x="721301" y="4037152"/>
            <a:ext cx="2676527" cy="338554"/>
          </a:xfrm>
          <a:prstGeom prst="rect">
            <a:avLst/>
          </a:prstGeom>
          <a:gradFill>
            <a:gsLst>
              <a:gs pos="6000">
                <a:schemeClr val="accent4"/>
              </a:gs>
              <a:gs pos="100000">
                <a:srgbClr val="0070C0"/>
              </a:gs>
            </a:gsLst>
            <a:lin ang="5400000" scaled="1"/>
          </a:gradFill>
          <a:ln>
            <a:noFill/>
          </a:ln>
        </p:spPr>
        <p:txBody>
          <a:bodyPr wrap="square">
            <a:spAutoFit/>
          </a:bodyPr>
          <a:lstStyle/>
          <a:p>
            <a:pPr marL="0" lvl="1"/>
            <a:r>
              <a:rPr lang="en-US" sz="1600" b="1" dirty="0">
                <a:solidFill>
                  <a:schemeClr val="bg1"/>
                </a:solidFill>
              </a:rPr>
              <a:t>0.3 mi from train station</a:t>
            </a:r>
          </a:p>
        </p:txBody>
      </p:sp>
      <p:sp>
        <p:nvSpPr>
          <p:cNvPr id="72" name="Sun 71">
            <a:extLst>
              <a:ext uri="{FF2B5EF4-FFF2-40B4-BE49-F238E27FC236}">
                <a16:creationId xmlns:a16="http://schemas.microsoft.com/office/drawing/2014/main" id="{40D4B6BA-0440-ED56-8460-F5AC0173A4E1}"/>
              </a:ext>
            </a:extLst>
          </p:cNvPr>
          <p:cNvSpPr/>
          <p:nvPr/>
        </p:nvSpPr>
        <p:spPr>
          <a:xfrm>
            <a:off x="8364611" y="3098744"/>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un 72">
            <a:extLst>
              <a:ext uri="{FF2B5EF4-FFF2-40B4-BE49-F238E27FC236}">
                <a16:creationId xmlns:a16="http://schemas.microsoft.com/office/drawing/2014/main" id="{F34DB1BF-C56C-58CE-53B6-DE859E81AA60}"/>
              </a:ext>
            </a:extLst>
          </p:cNvPr>
          <p:cNvSpPr/>
          <p:nvPr/>
        </p:nvSpPr>
        <p:spPr>
          <a:xfrm>
            <a:off x="8364610" y="4424351"/>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un 73">
            <a:extLst>
              <a:ext uri="{FF2B5EF4-FFF2-40B4-BE49-F238E27FC236}">
                <a16:creationId xmlns:a16="http://schemas.microsoft.com/office/drawing/2014/main" id="{14E18A33-E590-D1BC-97E6-17942C13B547}"/>
              </a:ext>
            </a:extLst>
          </p:cNvPr>
          <p:cNvSpPr/>
          <p:nvPr/>
        </p:nvSpPr>
        <p:spPr>
          <a:xfrm>
            <a:off x="8364609" y="5084919"/>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un 74">
            <a:extLst>
              <a:ext uri="{FF2B5EF4-FFF2-40B4-BE49-F238E27FC236}">
                <a16:creationId xmlns:a16="http://schemas.microsoft.com/office/drawing/2014/main" id="{F9087C18-9980-AAA6-2DE6-E2D6F97EB1B4}"/>
              </a:ext>
            </a:extLst>
          </p:cNvPr>
          <p:cNvSpPr/>
          <p:nvPr/>
        </p:nvSpPr>
        <p:spPr>
          <a:xfrm>
            <a:off x="8359862" y="5745338"/>
            <a:ext cx="315453" cy="315453"/>
          </a:xfrm>
          <a:prstGeom prst="su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6">
            <a:extLst>
              <a:ext uri="{FF2B5EF4-FFF2-40B4-BE49-F238E27FC236}">
                <a16:creationId xmlns:a16="http://schemas.microsoft.com/office/drawing/2014/main" id="{123E3B23-1643-537B-A7DB-E01CD955E7EF}"/>
              </a:ext>
            </a:extLst>
          </p:cNvPr>
          <p:cNvSpPr>
            <a:spLocks noGrp="1"/>
          </p:cNvSpPr>
          <p:nvPr>
            <p:ph type="body" sz="half" idx="2"/>
          </p:nvPr>
        </p:nvSpPr>
        <p:spPr>
          <a:xfrm>
            <a:off x="9447395" y="3242453"/>
            <a:ext cx="2427202" cy="2264882"/>
          </a:xfrm>
          <a:solidFill>
            <a:schemeClr val="accent4">
              <a:lumMod val="50000"/>
            </a:schemeClr>
          </a:solidFill>
        </p:spPr>
        <p:txBody>
          <a:bodyPr vert="horz" lIns="91440" tIns="45720" rIns="91440" bIns="45720" rtlCol="0" anchor="t">
            <a:noAutofit/>
          </a:bodyPr>
          <a:lstStyle/>
          <a:p>
            <a:pPr algn="ctr"/>
            <a:r>
              <a:rPr lang="en-US" sz="1800" b="1" dirty="0">
                <a:solidFill>
                  <a:schemeClr val="bg1"/>
                </a:solidFill>
              </a:rPr>
              <a:t>Since </a:t>
            </a:r>
            <a:r>
              <a:rPr lang="en-US" sz="1800" b="1" u="sng" dirty="0">
                <a:solidFill>
                  <a:schemeClr val="bg1"/>
                </a:solidFill>
              </a:rPr>
              <a:t>all</a:t>
            </a:r>
            <a:r>
              <a:rPr lang="en-US" sz="1800" b="1" dirty="0">
                <a:solidFill>
                  <a:schemeClr val="bg1"/>
                </a:solidFill>
              </a:rPr>
              <a:t> Other Criteria must be met, the </a:t>
            </a:r>
            <a:r>
              <a:rPr lang="en-US" sz="1800" b="1" dirty="0">
                <a:solidFill>
                  <a:srgbClr val="BEE395"/>
                </a:solidFill>
              </a:rPr>
              <a:t>Residential</a:t>
            </a:r>
            <a:r>
              <a:rPr lang="en-US" sz="1800" b="1" dirty="0">
                <a:solidFill>
                  <a:schemeClr val="bg1"/>
                </a:solidFill>
              </a:rPr>
              <a:t> portion of Location-Based screens </a:t>
            </a:r>
            <a:r>
              <a:rPr lang="en-US" sz="1800" b="1" dirty="0">
                <a:solidFill>
                  <a:srgbClr val="FFFF00"/>
                </a:solidFill>
              </a:rPr>
              <a:t>might NOT be exempt from further </a:t>
            </a:r>
            <a:br>
              <a:rPr lang="en-US" sz="1800" b="1" dirty="0">
                <a:solidFill>
                  <a:srgbClr val="FFFF00"/>
                </a:solidFill>
              </a:rPr>
            </a:br>
            <a:r>
              <a:rPr lang="en-US" sz="1800" b="1" dirty="0">
                <a:solidFill>
                  <a:srgbClr val="FFFF00"/>
                </a:solidFill>
              </a:rPr>
              <a:t>VMT analysis</a:t>
            </a:r>
          </a:p>
        </p:txBody>
      </p:sp>
      <p:sp>
        <p:nvSpPr>
          <p:cNvPr id="77" name="Text Placeholder 6">
            <a:extLst>
              <a:ext uri="{FF2B5EF4-FFF2-40B4-BE49-F238E27FC236}">
                <a16:creationId xmlns:a16="http://schemas.microsoft.com/office/drawing/2014/main" id="{D05E3F05-B0E0-8136-7D10-0212F33C1121}"/>
              </a:ext>
            </a:extLst>
          </p:cNvPr>
          <p:cNvSpPr txBox="1">
            <a:spLocks/>
          </p:cNvSpPr>
          <p:nvPr/>
        </p:nvSpPr>
        <p:spPr>
          <a:xfrm>
            <a:off x="9448672" y="5674105"/>
            <a:ext cx="2552696" cy="583361"/>
          </a:xfrm>
          <a:prstGeom prst="rect">
            <a:avLst/>
          </a:prstGeom>
          <a:solidFill>
            <a:srgbClr val="002060"/>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400">
                <a:solidFill>
                  <a:schemeClr val="bg1"/>
                </a:solidFill>
              </a:rPr>
              <a:t>Next, we need to check the </a:t>
            </a:r>
            <a:r>
              <a:rPr lang="en-US" sz="1400" b="1">
                <a:solidFill>
                  <a:schemeClr val="accent3">
                    <a:lumMod val="40000"/>
                    <a:lumOff val="60000"/>
                  </a:schemeClr>
                </a:solidFill>
              </a:rPr>
              <a:t>Retail</a:t>
            </a:r>
            <a:r>
              <a:rPr lang="en-US" sz="1400">
                <a:solidFill>
                  <a:schemeClr val="bg1"/>
                </a:solidFill>
              </a:rPr>
              <a:t> Screens for the project.</a:t>
            </a:r>
          </a:p>
        </p:txBody>
      </p:sp>
      <p:grpSp>
        <p:nvGrpSpPr>
          <p:cNvPr id="80" name="Group 79">
            <a:extLst>
              <a:ext uri="{FF2B5EF4-FFF2-40B4-BE49-F238E27FC236}">
                <a16:creationId xmlns:a16="http://schemas.microsoft.com/office/drawing/2014/main" id="{1CE6C177-C008-234C-44A5-530F1C475AF8}"/>
              </a:ext>
            </a:extLst>
          </p:cNvPr>
          <p:cNvGrpSpPr/>
          <p:nvPr/>
        </p:nvGrpSpPr>
        <p:grpSpPr>
          <a:xfrm>
            <a:off x="4516343" y="1492585"/>
            <a:ext cx="1140620" cy="1092148"/>
            <a:chOff x="4516343" y="1492585"/>
            <a:chExt cx="1140620" cy="1092148"/>
          </a:xfrm>
        </p:grpSpPr>
        <p:sp>
          <p:nvSpPr>
            <p:cNvPr id="78" name="Left Bracket 77">
              <a:extLst>
                <a:ext uri="{FF2B5EF4-FFF2-40B4-BE49-F238E27FC236}">
                  <a16:creationId xmlns:a16="http://schemas.microsoft.com/office/drawing/2014/main" id="{A2A6F3E4-374E-E6D0-7C17-48CB0E819837}"/>
                </a:ext>
              </a:extLst>
            </p:cNvPr>
            <p:cNvSpPr/>
            <p:nvPr/>
          </p:nvSpPr>
          <p:spPr>
            <a:xfrm>
              <a:off x="5594686" y="1492585"/>
              <a:ext cx="62277" cy="1092148"/>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TextBox 78">
              <a:extLst>
                <a:ext uri="{FF2B5EF4-FFF2-40B4-BE49-F238E27FC236}">
                  <a16:creationId xmlns:a16="http://schemas.microsoft.com/office/drawing/2014/main" id="{C132E0AC-0945-6B3F-0B40-F4845B79A6E9}"/>
                </a:ext>
              </a:extLst>
            </p:cNvPr>
            <p:cNvSpPr txBox="1"/>
            <p:nvPr/>
          </p:nvSpPr>
          <p:spPr>
            <a:xfrm>
              <a:off x="4516343" y="1651130"/>
              <a:ext cx="1124353" cy="646331"/>
            </a:xfrm>
            <a:prstGeom prst="rect">
              <a:avLst/>
            </a:prstGeom>
            <a:noFill/>
          </p:spPr>
          <p:txBody>
            <a:bodyPr wrap="square" rtlCol="0">
              <a:spAutoFit/>
            </a:bodyPr>
            <a:lstStyle/>
            <a:p>
              <a:pPr algn="r"/>
              <a:r>
                <a:rPr lang="en-US" sz="900" i="1" dirty="0">
                  <a:solidFill>
                    <a:schemeClr val="tx1">
                      <a:lumMod val="50000"/>
                      <a:lumOff val="50000"/>
                    </a:schemeClr>
                  </a:solidFill>
                </a:rPr>
                <a:t>Must pass one of these screens before considering </a:t>
              </a:r>
              <a:br>
                <a:rPr lang="en-US" sz="900" i="1" dirty="0">
                  <a:solidFill>
                    <a:schemeClr val="tx1">
                      <a:lumMod val="50000"/>
                      <a:lumOff val="50000"/>
                    </a:schemeClr>
                  </a:solidFill>
                </a:rPr>
              </a:br>
              <a:r>
                <a:rPr lang="en-US" sz="900" i="1" dirty="0">
                  <a:solidFill>
                    <a:schemeClr val="tx1">
                      <a:lumMod val="50000"/>
                      <a:lumOff val="50000"/>
                    </a:schemeClr>
                  </a:solidFill>
                </a:rPr>
                <a:t>Other Criteria</a:t>
              </a:r>
            </a:p>
          </p:txBody>
        </p:sp>
      </p:grpSp>
      <p:sp>
        <p:nvSpPr>
          <p:cNvPr id="81" name="TextBox 80">
            <a:extLst>
              <a:ext uri="{FF2B5EF4-FFF2-40B4-BE49-F238E27FC236}">
                <a16:creationId xmlns:a16="http://schemas.microsoft.com/office/drawing/2014/main" id="{470EC7D7-0C2D-119B-0E39-8F7C3A721CC9}"/>
              </a:ext>
            </a:extLst>
          </p:cNvPr>
          <p:cNvSpPr txBox="1"/>
          <p:nvPr/>
        </p:nvSpPr>
        <p:spPr>
          <a:xfrm>
            <a:off x="8255745" y="1492585"/>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a:solidFill>
                  <a:schemeClr val="bg1"/>
                </a:solidFill>
                <a:latin typeface="Arial Narrow" panose="020B0606020202030204" pitchFamily="34" charset="0"/>
              </a:rPr>
              <a:t>FAILS</a:t>
            </a:r>
          </a:p>
        </p:txBody>
      </p:sp>
      <p:sp>
        <p:nvSpPr>
          <p:cNvPr id="82" name="TextBox 81">
            <a:extLst>
              <a:ext uri="{FF2B5EF4-FFF2-40B4-BE49-F238E27FC236}">
                <a16:creationId xmlns:a16="http://schemas.microsoft.com/office/drawing/2014/main" id="{CEF76D82-76C6-2773-6CE3-6458986C2CEC}"/>
              </a:ext>
            </a:extLst>
          </p:cNvPr>
          <p:cNvSpPr txBox="1"/>
          <p:nvPr/>
        </p:nvSpPr>
        <p:spPr>
          <a:xfrm>
            <a:off x="8255745" y="3682438"/>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a:solidFill>
                  <a:schemeClr val="bg1"/>
                </a:solidFill>
                <a:latin typeface="Arial Narrow" panose="020B0606020202030204" pitchFamily="34" charset="0"/>
              </a:rPr>
              <a:t>FAILS</a:t>
            </a:r>
          </a:p>
        </p:txBody>
      </p:sp>
      <p:grpSp>
        <p:nvGrpSpPr>
          <p:cNvPr id="83" name="Group 82">
            <a:extLst>
              <a:ext uri="{FF2B5EF4-FFF2-40B4-BE49-F238E27FC236}">
                <a16:creationId xmlns:a16="http://schemas.microsoft.com/office/drawing/2014/main" id="{A0964774-A2B1-3C52-1E7E-C022C81212EA}"/>
              </a:ext>
            </a:extLst>
          </p:cNvPr>
          <p:cNvGrpSpPr/>
          <p:nvPr/>
        </p:nvGrpSpPr>
        <p:grpSpPr>
          <a:xfrm>
            <a:off x="4500528" y="3032967"/>
            <a:ext cx="1140619" cy="3041402"/>
            <a:chOff x="4440368" y="3105159"/>
            <a:chExt cx="1140619" cy="3041402"/>
          </a:xfrm>
        </p:grpSpPr>
        <p:sp>
          <p:nvSpPr>
            <p:cNvPr id="84" name="Left Bracket 83">
              <a:extLst>
                <a:ext uri="{FF2B5EF4-FFF2-40B4-BE49-F238E27FC236}">
                  <a16:creationId xmlns:a16="http://schemas.microsoft.com/office/drawing/2014/main" id="{36DF1A2A-97B0-FD80-D80B-501F9E5EC703}"/>
                </a:ext>
              </a:extLst>
            </p:cNvPr>
            <p:cNvSpPr/>
            <p:nvPr/>
          </p:nvSpPr>
          <p:spPr>
            <a:xfrm>
              <a:off x="5518710" y="3105159"/>
              <a:ext cx="62277" cy="3041402"/>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TextBox 84">
              <a:extLst>
                <a:ext uri="{FF2B5EF4-FFF2-40B4-BE49-F238E27FC236}">
                  <a16:creationId xmlns:a16="http://schemas.microsoft.com/office/drawing/2014/main" id="{B2283EAA-5D53-CF89-B5A0-FC247797DE70}"/>
                </a:ext>
              </a:extLst>
            </p:cNvPr>
            <p:cNvSpPr txBox="1"/>
            <p:nvPr/>
          </p:nvSpPr>
          <p:spPr>
            <a:xfrm>
              <a:off x="4440368" y="3880853"/>
              <a:ext cx="1124353" cy="369332"/>
            </a:xfrm>
            <a:prstGeom prst="rect">
              <a:avLst/>
            </a:prstGeom>
            <a:noFill/>
          </p:spPr>
          <p:txBody>
            <a:bodyPr wrap="square" rtlCol="0">
              <a:spAutoFit/>
            </a:bodyPr>
            <a:lstStyle/>
            <a:p>
              <a:pPr algn="r"/>
              <a:r>
                <a:rPr lang="en-US" sz="900" i="1" dirty="0">
                  <a:solidFill>
                    <a:schemeClr val="tx1">
                      <a:lumMod val="50000"/>
                      <a:lumOff val="50000"/>
                    </a:schemeClr>
                  </a:solidFill>
                </a:rPr>
                <a:t>Must pass ALL</a:t>
              </a:r>
              <a:br>
                <a:rPr lang="en-US" sz="900" i="1" dirty="0">
                  <a:solidFill>
                    <a:schemeClr val="tx1">
                      <a:lumMod val="50000"/>
                      <a:lumOff val="50000"/>
                    </a:schemeClr>
                  </a:solidFill>
                </a:rPr>
              </a:br>
              <a:r>
                <a:rPr lang="en-US" sz="900" i="1" dirty="0">
                  <a:solidFill>
                    <a:schemeClr val="tx1">
                      <a:lumMod val="50000"/>
                      <a:lumOff val="50000"/>
                    </a:schemeClr>
                  </a:solidFill>
                </a:rPr>
                <a:t>Other Criteria</a:t>
              </a:r>
            </a:p>
          </p:txBody>
        </p:sp>
      </p:grpSp>
      <p:sp>
        <p:nvSpPr>
          <p:cNvPr id="7" name="Title 4">
            <a:extLst>
              <a:ext uri="{FF2B5EF4-FFF2-40B4-BE49-F238E27FC236}">
                <a16:creationId xmlns:a16="http://schemas.microsoft.com/office/drawing/2014/main" id="{F12783AA-B124-E117-3FC7-4EA152796706}"/>
              </a:ext>
            </a:extLst>
          </p:cNvPr>
          <p:cNvSpPr>
            <a:spLocks noGrp="1"/>
          </p:cNvSpPr>
          <p:nvPr>
            <p:ph type="title"/>
          </p:nvPr>
        </p:nvSpPr>
        <p:spPr>
          <a:xfrm>
            <a:off x="0" y="289212"/>
            <a:ext cx="4498847" cy="585216"/>
          </a:xfrm>
          <a:solidFill>
            <a:srgbClr val="8DB48B"/>
          </a:solidFill>
        </p:spPr>
        <p:txBody>
          <a:bodyPr>
            <a:normAutofit/>
          </a:bodyPr>
          <a:lstStyle/>
          <a:p>
            <a:r>
              <a:rPr lang="en-US">
                <a:solidFill>
                  <a:schemeClr val="bg1"/>
                </a:solidFill>
              </a:rPr>
              <a:t>Phase 1 </a:t>
            </a:r>
            <a:r>
              <a:rPr lang="en-US" sz="1800">
                <a:solidFill>
                  <a:schemeClr val="bg1"/>
                </a:solidFill>
              </a:rPr>
              <a:t>Screens</a:t>
            </a:r>
          </a:p>
        </p:txBody>
      </p:sp>
      <p:sp>
        <p:nvSpPr>
          <p:cNvPr id="11" name="Text Placeholder 5">
            <a:extLst>
              <a:ext uri="{FF2B5EF4-FFF2-40B4-BE49-F238E27FC236}">
                <a16:creationId xmlns:a16="http://schemas.microsoft.com/office/drawing/2014/main" id="{BF9F5109-B4C9-215C-9B3D-DD6417A91A84}"/>
              </a:ext>
            </a:extLst>
          </p:cNvPr>
          <p:cNvSpPr txBox="1">
            <a:spLocks/>
          </p:cNvSpPr>
          <p:nvPr/>
        </p:nvSpPr>
        <p:spPr>
          <a:xfrm>
            <a:off x="9738911" y="-57832"/>
            <a:ext cx="246410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 Phase 1</a:t>
            </a:r>
          </a:p>
        </p:txBody>
      </p:sp>
    </p:spTree>
    <p:extLst>
      <p:ext uri="{BB962C8B-B14F-4D97-AF65-F5344CB8AC3E}">
        <p14:creationId xmlns:p14="http://schemas.microsoft.com/office/powerpoint/2010/main" val="230396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 presetClass="exit" presetSubtype="0" fill="hold" grpId="2"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500"/>
                            </p:stCondLst>
                            <p:childTnLst>
                              <p:par>
                                <p:cTn id="64" presetID="42" presetClass="entr" presetSubtype="0" fill="hold" grpId="0"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1000"/>
                                        <p:tgtEl>
                                          <p:spTgt spid="65"/>
                                        </p:tgtEl>
                                      </p:cBhvr>
                                    </p:animEffect>
                                    <p:anim calcmode="lin" valueType="num">
                                      <p:cBhvr>
                                        <p:cTn id="67" dur="1000" fill="hold"/>
                                        <p:tgtEl>
                                          <p:spTgt spid="65"/>
                                        </p:tgtEl>
                                        <p:attrNameLst>
                                          <p:attrName>ppt_x</p:attrName>
                                        </p:attrNameLst>
                                      </p:cBhvr>
                                      <p:tavLst>
                                        <p:tav tm="0">
                                          <p:val>
                                            <p:strVal val="#ppt_x"/>
                                          </p:val>
                                        </p:tav>
                                        <p:tav tm="100000">
                                          <p:val>
                                            <p:strVal val="#ppt_x"/>
                                          </p:val>
                                        </p:tav>
                                      </p:tavLst>
                                    </p:anim>
                                    <p:anim calcmode="lin" valueType="num">
                                      <p:cBhvr>
                                        <p:cTn id="68" dur="1000" fill="hold"/>
                                        <p:tgtEl>
                                          <p:spTgt spid="65"/>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childTnLst>
                          </p:cTn>
                        </p:par>
                        <p:par>
                          <p:cTn id="90" fill="hold">
                            <p:stCondLst>
                              <p:cond delay="1500"/>
                            </p:stCondLst>
                            <p:childTnLst>
                              <p:par>
                                <p:cTn id="91" presetID="1" presetClass="entr" presetSubtype="0"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childTnLst>
                                </p:cTn>
                              </p:par>
                            </p:childTnLst>
                          </p:cTn>
                        </p:par>
                        <p:par>
                          <p:cTn id="93" fill="hold">
                            <p:stCondLst>
                              <p:cond delay="1500"/>
                            </p:stCondLst>
                            <p:childTnLst>
                              <p:par>
                                <p:cTn id="94" presetID="1" presetClass="entr" presetSubtype="0"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childTnLst>
                                </p:cTn>
                              </p:par>
                            </p:childTnLst>
                          </p:cTn>
                        </p:par>
                        <p:par>
                          <p:cTn id="96" fill="hold">
                            <p:stCondLst>
                              <p:cond delay="1500"/>
                            </p:stCondLst>
                            <p:childTnLst>
                              <p:par>
                                <p:cTn id="97" presetID="1"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childTnLst>
                          </p:cTn>
                        </p:par>
                        <p:par>
                          <p:cTn id="99" fill="hold">
                            <p:stCondLst>
                              <p:cond delay="1500"/>
                            </p:stCondLst>
                            <p:childTnLst>
                              <p:par>
                                <p:cTn id="100" presetID="1" presetClass="entr" presetSubtype="0" fill="hold" grpId="0" nodeType="afterEffect">
                                  <p:stCondLst>
                                    <p:cond delay="0"/>
                                  </p:stCondLst>
                                  <p:childTnLst>
                                    <p:set>
                                      <p:cBhvr>
                                        <p:cTn id="101" dur="1" fill="hold">
                                          <p:stCondLst>
                                            <p:cond delay="0"/>
                                          </p:stCondLst>
                                        </p:cTn>
                                        <p:tgtEl>
                                          <p:spTgt spid="7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76">
                                            <p:bg/>
                                          </p:spTgt>
                                        </p:tgtEl>
                                        <p:attrNameLst>
                                          <p:attrName>style.visibility</p:attrName>
                                        </p:attrNameLst>
                                      </p:cBhvr>
                                      <p:to>
                                        <p:strVal val="visible"/>
                                      </p:to>
                                    </p:set>
                                    <p:anim calcmode="lin" valueType="num">
                                      <p:cBhvr>
                                        <p:cTn id="106" dur="1000" fill="hold"/>
                                        <p:tgtEl>
                                          <p:spTgt spid="76">
                                            <p:bg/>
                                          </p:spTgt>
                                        </p:tgtEl>
                                        <p:attrNameLst>
                                          <p:attrName>ppt_w</p:attrName>
                                        </p:attrNameLst>
                                      </p:cBhvr>
                                      <p:tavLst>
                                        <p:tav tm="0">
                                          <p:val>
                                            <p:fltVal val="0"/>
                                          </p:val>
                                        </p:tav>
                                        <p:tav tm="100000">
                                          <p:val>
                                            <p:strVal val="#ppt_w"/>
                                          </p:val>
                                        </p:tav>
                                      </p:tavLst>
                                    </p:anim>
                                    <p:anim calcmode="lin" valueType="num">
                                      <p:cBhvr>
                                        <p:cTn id="107" dur="1000" fill="hold"/>
                                        <p:tgtEl>
                                          <p:spTgt spid="76">
                                            <p:bg/>
                                          </p:spTgt>
                                        </p:tgtEl>
                                        <p:attrNameLst>
                                          <p:attrName>ppt_h</p:attrName>
                                        </p:attrNameLst>
                                      </p:cBhvr>
                                      <p:tavLst>
                                        <p:tav tm="0">
                                          <p:val>
                                            <p:fltVal val="0"/>
                                          </p:val>
                                        </p:tav>
                                        <p:tav tm="100000">
                                          <p:val>
                                            <p:strVal val="#ppt_h"/>
                                          </p:val>
                                        </p:tav>
                                      </p:tavLst>
                                    </p:anim>
                                    <p:anim calcmode="lin" valueType="num">
                                      <p:cBhvr>
                                        <p:cTn id="108" dur="1000" fill="hold"/>
                                        <p:tgtEl>
                                          <p:spTgt spid="76">
                                            <p:bg/>
                                          </p:spTgt>
                                        </p:tgtEl>
                                        <p:attrNameLst>
                                          <p:attrName>style.rotation</p:attrName>
                                        </p:attrNameLst>
                                      </p:cBhvr>
                                      <p:tavLst>
                                        <p:tav tm="0">
                                          <p:val>
                                            <p:fltVal val="90"/>
                                          </p:val>
                                        </p:tav>
                                        <p:tav tm="100000">
                                          <p:val>
                                            <p:fltVal val="0"/>
                                          </p:val>
                                        </p:tav>
                                      </p:tavLst>
                                    </p:anim>
                                    <p:animEffect transition="in" filter="fade">
                                      <p:cBhvr>
                                        <p:cTn id="109" dur="1000"/>
                                        <p:tgtEl>
                                          <p:spTgt spid="76">
                                            <p:bg/>
                                          </p:spTgt>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76">
                                            <p:txEl>
                                              <p:pRg st="0" end="0"/>
                                            </p:txEl>
                                          </p:spTgt>
                                        </p:tgtEl>
                                        <p:attrNameLst>
                                          <p:attrName>style.visibility</p:attrName>
                                        </p:attrNameLst>
                                      </p:cBhvr>
                                      <p:to>
                                        <p:strVal val="visible"/>
                                      </p:to>
                                    </p:set>
                                    <p:anim calcmode="lin" valueType="num">
                                      <p:cBhvr>
                                        <p:cTn id="112" dur="10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113" dur="1000" fill="hold"/>
                                        <p:tgtEl>
                                          <p:spTgt spid="76">
                                            <p:txEl>
                                              <p:pRg st="0" end="0"/>
                                            </p:txEl>
                                          </p:spTgt>
                                        </p:tgtEl>
                                        <p:attrNameLst>
                                          <p:attrName>ppt_h</p:attrName>
                                        </p:attrNameLst>
                                      </p:cBhvr>
                                      <p:tavLst>
                                        <p:tav tm="0">
                                          <p:val>
                                            <p:fltVal val="0"/>
                                          </p:val>
                                        </p:tav>
                                        <p:tav tm="100000">
                                          <p:val>
                                            <p:strVal val="#ppt_h"/>
                                          </p:val>
                                        </p:tav>
                                      </p:tavLst>
                                    </p:anim>
                                    <p:anim calcmode="lin" valueType="num">
                                      <p:cBhvr>
                                        <p:cTn id="114" dur="1000" fill="hold"/>
                                        <p:tgtEl>
                                          <p:spTgt spid="76">
                                            <p:txEl>
                                              <p:pRg st="0" end="0"/>
                                            </p:txEl>
                                          </p:spTgt>
                                        </p:tgtEl>
                                        <p:attrNameLst>
                                          <p:attrName>style.rotation</p:attrName>
                                        </p:attrNameLst>
                                      </p:cBhvr>
                                      <p:tavLst>
                                        <p:tav tm="0">
                                          <p:val>
                                            <p:fltVal val="90"/>
                                          </p:val>
                                        </p:tav>
                                        <p:tav tm="100000">
                                          <p:val>
                                            <p:fltVal val="0"/>
                                          </p:val>
                                        </p:tav>
                                      </p:tavLst>
                                    </p:anim>
                                    <p:animEffect transition="in" filter="fade">
                                      <p:cBhvr>
                                        <p:cTn id="115" dur="1000"/>
                                        <p:tgtEl>
                                          <p:spTgt spid="76">
                                            <p:txEl>
                                              <p:pRg st="0" end="0"/>
                                            </p:txEl>
                                          </p:spTgt>
                                        </p:tgtEl>
                                      </p:cBhvr>
                                    </p:animEffect>
                                  </p:childTnLst>
                                </p:cTn>
                              </p:par>
                              <p:par>
                                <p:cTn id="116" presetID="1" presetClass="exit" presetSubtype="0" fill="hold" nodeType="withEffect">
                                  <p:stCondLst>
                                    <p:cond delay="0"/>
                                  </p:stCondLst>
                                  <p:childTnLst>
                                    <p:set>
                                      <p:cBhvr>
                                        <p:cTn id="117" dur="1" fill="hold">
                                          <p:stCondLst>
                                            <p:cond delay="0"/>
                                          </p:stCondLst>
                                        </p:cTn>
                                        <p:tgtEl>
                                          <p:spTgt spid="80"/>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38"/>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8"/>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6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65"/>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23"/>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9"/>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8"/>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27"/>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31" presetClass="entr" presetSubtype="0" fill="hold" grpId="0" nodeType="clickEffect">
                                  <p:stCondLst>
                                    <p:cond delay="0"/>
                                  </p:stCondLst>
                                  <p:childTnLst>
                                    <p:set>
                                      <p:cBhvr>
                                        <p:cTn id="137" dur="1" fill="hold">
                                          <p:stCondLst>
                                            <p:cond delay="0"/>
                                          </p:stCondLst>
                                        </p:cTn>
                                        <p:tgtEl>
                                          <p:spTgt spid="77"/>
                                        </p:tgtEl>
                                        <p:attrNameLst>
                                          <p:attrName>style.visibility</p:attrName>
                                        </p:attrNameLst>
                                      </p:cBhvr>
                                      <p:to>
                                        <p:strVal val="visible"/>
                                      </p:to>
                                    </p:set>
                                    <p:anim calcmode="lin" valueType="num">
                                      <p:cBhvr>
                                        <p:cTn id="138" dur="1000" fill="hold"/>
                                        <p:tgtEl>
                                          <p:spTgt spid="77"/>
                                        </p:tgtEl>
                                        <p:attrNameLst>
                                          <p:attrName>ppt_w</p:attrName>
                                        </p:attrNameLst>
                                      </p:cBhvr>
                                      <p:tavLst>
                                        <p:tav tm="0">
                                          <p:val>
                                            <p:fltVal val="0"/>
                                          </p:val>
                                        </p:tav>
                                        <p:tav tm="100000">
                                          <p:val>
                                            <p:strVal val="#ppt_w"/>
                                          </p:val>
                                        </p:tav>
                                      </p:tavLst>
                                    </p:anim>
                                    <p:anim calcmode="lin" valueType="num">
                                      <p:cBhvr>
                                        <p:cTn id="139" dur="1000" fill="hold"/>
                                        <p:tgtEl>
                                          <p:spTgt spid="77"/>
                                        </p:tgtEl>
                                        <p:attrNameLst>
                                          <p:attrName>ppt_h</p:attrName>
                                        </p:attrNameLst>
                                      </p:cBhvr>
                                      <p:tavLst>
                                        <p:tav tm="0">
                                          <p:val>
                                            <p:fltVal val="0"/>
                                          </p:val>
                                        </p:tav>
                                        <p:tav tm="100000">
                                          <p:val>
                                            <p:strVal val="#ppt_h"/>
                                          </p:val>
                                        </p:tav>
                                      </p:tavLst>
                                    </p:anim>
                                    <p:anim calcmode="lin" valueType="num">
                                      <p:cBhvr>
                                        <p:cTn id="140" dur="1000" fill="hold"/>
                                        <p:tgtEl>
                                          <p:spTgt spid="77"/>
                                        </p:tgtEl>
                                        <p:attrNameLst>
                                          <p:attrName>style.rotation</p:attrName>
                                        </p:attrNameLst>
                                      </p:cBhvr>
                                      <p:tavLst>
                                        <p:tav tm="0">
                                          <p:val>
                                            <p:fltVal val="90"/>
                                          </p:val>
                                        </p:tav>
                                        <p:tav tm="100000">
                                          <p:val>
                                            <p:fltVal val="0"/>
                                          </p:val>
                                        </p:tav>
                                      </p:tavLst>
                                    </p:anim>
                                    <p:animEffect transition="in" filter="fade">
                                      <p:cBhvr>
                                        <p:cTn id="141"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38" grpId="1" animBg="1"/>
      <p:bldP spid="38" grpId="2" animBg="1"/>
      <p:bldP spid="59" grpId="0" animBg="1"/>
      <p:bldP spid="65" grpId="0" animBg="1"/>
      <p:bldP spid="65" grpId="1" animBg="1"/>
      <p:bldP spid="6" grpId="0" uiExpand="1" build="p" animBg="1"/>
      <p:bldP spid="18" grpId="0" animBg="1"/>
      <p:bldP spid="18" grpId="1" animBg="1"/>
      <p:bldP spid="23" grpId="0" animBg="1"/>
      <p:bldP spid="23" grpId="1" animBg="1"/>
      <p:bldP spid="27" grpId="0"/>
      <p:bldP spid="27" grpId="1"/>
      <p:bldP spid="28" grpId="0" animBg="1"/>
      <p:bldP spid="28" grpId="1" animBg="1"/>
      <p:bldP spid="72" grpId="0" animBg="1"/>
      <p:bldP spid="73" grpId="0" animBg="1"/>
      <p:bldP spid="74" grpId="0" animBg="1"/>
      <p:bldP spid="75" grpId="0" animBg="1"/>
      <p:bldP spid="76" grpId="0" uiExpand="1" build="p" animBg="1"/>
      <p:bldP spid="77" grpId="0" animBg="1"/>
      <p:bldP spid="81" grpId="0" animBg="1"/>
      <p:bldP spid="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24</a:t>
            </a:fld>
            <a:endParaRPr lang="en-US"/>
          </a:p>
        </p:txBody>
      </p:sp>
      <p:sp>
        <p:nvSpPr>
          <p:cNvPr id="15" name="TextBox 14">
            <a:extLst>
              <a:ext uri="{FF2B5EF4-FFF2-40B4-BE49-F238E27FC236}">
                <a16:creationId xmlns:a16="http://schemas.microsoft.com/office/drawing/2014/main" id="{C53270CE-075A-5ADF-9F19-EDEAFAEECF38}"/>
              </a:ext>
            </a:extLst>
          </p:cNvPr>
          <p:cNvSpPr txBox="1"/>
          <p:nvPr/>
        </p:nvSpPr>
        <p:spPr>
          <a:xfrm>
            <a:off x="34290" y="185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grpSp>
        <p:nvGrpSpPr>
          <p:cNvPr id="31" name="Group 30">
            <a:extLst>
              <a:ext uri="{FF2B5EF4-FFF2-40B4-BE49-F238E27FC236}">
                <a16:creationId xmlns:a16="http://schemas.microsoft.com/office/drawing/2014/main" id="{F2249052-FEC5-4EF3-FDDF-E8E03664660F}"/>
              </a:ext>
            </a:extLst>
          </p:cNvPr>
          <p:cNvGrpSpPr/>
          <p:nvPr/>
        </p:nvGrpSpPr>
        <p:grpSpPr>
          <a:xfrm>
            <a:off x="78780" y="1000850"/>
            <a:ext cx="4420068" cy="1395106"/>
            <a:chOff x="-1" y="1943209"/>
            <a:chExt cx="4897860" cy="1545912"/>
          </a:xfrm>
        </p:grpSpPr>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3" cstate="print">
              <a:extLst>
                <a:ext uri="{28A0092B-C50C-407E-A947-70E740481C1C}">
                  <a14:useLocalDpi xmlns:a14="http://schemas.microsoft.com/office/drawing/2010/main" val="0"/>
                </a:ext>
              </a:extLst>
            </a:blip>
            <a:srcRect t="17066" b="17066"/>
            <a:stretch/>
          </p:blipFill>
          <p:spPr>
            <a:xfrm>
              <a:off x="807997" y="1943209"/>
              <a:ext cx="4089862" cy="1397115"/>
            </a:xfrm>
            <a:prstGeom prst="rect">
              <a:avLst/>
            </a:prstGeom>
          </p:spPr>
        </p:pic>
        <p:pic>
          <p:nvPicPr>
            <p:cNvPr id="26" name="Picture 25" descr="Icon&#10;&#10;Description automatically generated">
              <a:extLst>
                <a:ext uri="{FF2B5EF4-FFF2-40B4-BE49-F238E27FC236}">
                  <a16:creationId xmlns:a16="http://schemas.microsoft.com/office/drawing/2014/main" id="{C194EE8A-CD1B-77E0-0F35-FCC8F185D123}"/>
                </a:ext>
              </a:extLst>
            </p:cNvPr>
            <p:cNvPicPr>
              <a:picLocks noChangeAspect="1"/>
            </p:cNvPicPr>
            <p:nvPr/>
          </p:nvPicPr>
          <p:blipFill rotWithShape="1">
            <a:blip r:embed="rId4">
              <a:extLst>
                <a:ext uri="{28A0092B-C50C-407E-A947-70E740481C1C}">
                  <a14:useLocalDpi xmlns:a14="http://schemas.microsoft.com/office/drawing/2010/main" val="0"/>
                </a:ext>
              </a:extLst>
            </a:blip>
            <a:srcRect l="81223" r="-1"/>
            <a:stretch/>
          </p:blipFill>
          <p:spPr>
            <a:xfrm>
              <a:off x="-1" y="2537493"/>
              <a:ext cx="734601" cy="951628"/>
            </a:xfrm>
            <a:prstGeom prst="rect">
              <a:avLst/>
            </a:prstGeom>
          </p:spPr>
        </p:pic>
      </p:grpSp>
      <p:sp>
        <p:nvSpPr>
          <p:cNvPr id="10" name="Text Placeholder 6">
            <a:extLst>
              <a:ext uri="{FF2B5EF4-FFF2-40B4-BE49-F238E27FC236}">
                <a16:creationId xmlns:a16="http://schemas.microsoft.com/office/drawing/2014/main" id="{E5CC6B3F-92CE-2522-D2F7-E27BF0DC3EF5}"/>
              </a:ext>
            </a:extLst>
          </p:cNvPr>
          <p:cNvSpPr>
            <a:spLocks noGrp="1"/>
          </p:cNvSpPr>
          <p:nvPr>
            <p:ph type="body" sz="half" idx="2"/>
          </p:nvPr>
        </p:nvSpPr>
        <p:spPr>
          <a:xfrm>
            <a:off x="219456" y="2388096"/>
            <a:ext cx="4279392" cy="1040904"/>
          </a:xfrm>
          <a:solidFill>
            <a:schemeClr val="tx2"/>
          </a:solidFill>
        </p:spPr>
        <p:txBody>
          <a:bodyPr vert="horz" lIns="91440" tIns="45720" rIns="91440" bIns="45720" rtlCol="0" anchor="t">
            <a:noAutofit/>
          </a:bodyPr>
          <a:lstStyle/>
          <a:p>
            <a:pPr algn="ctr"/>
            <a:r>
              <a:rPr lang="en-US" b="1" dirty="0">
                <a:solidFill>
                  <a:schemeClr val="bg1"/>
                </a:solidFill>
              </a:rPr>
              <a:t>Let’s apply the same </a:t>
            </a:r>
            <a:br>
              <a:rPr lang="en-US" b="1" dirty="0">
                <a:solidFill>
                  <a:schemeClr val="bg1"/>
                </a:solidFill>
              </a:rPr>
            </a:br>
            <a:r>
              <a:rPr lang="en-US" b="1" dirty="0">
                <a:solidFill>
                  <a:schemeClr val="bg1"/>
                </a:solidFill>
              </a:rPr>
              <a:t>Project-Based screens to the project’s </a:t>
            </a:r>
            <a:r>
              <a:rPr lang="en-US" b="1" dirty="0">
                <a:solidFill>
                  <a:schemeClr val="accent3">
                    <a:lumMod val="40000"/>
                    <a:lumOff val="60000"/>
                  </a:schemeClr>
                </a:solidFill>
              </a:rPr>
              <a:t>Retail</a:t>
            </a:r>
            <a:r>
              <a:rPr lang="en-US" b="1" dirty="0">
                <a:solidFill>
                  <a:schemeClr val="bg1"/>
                </a:solidFill>
              </a:rPr>
              <a:t> elements…</a:t>
            </a:r>
          </a:p>
        </p:txBody>
      </p:sp>
      <p:sp>
        <p:nvSpPr>
          <p:cNvPr id="12" name="TextBox 11">
            <a:extLst>
              <a:ext uri="{FF2B5EF4-FFF2-40B4-BE49-F238E27FC236}">
                <a16:creationId xmlns:a16="http://schemas.microsoft.com/office/drawing/2014/main" id="{56C790A2-B758-E4FF-74D4-312FBA0C4D35}"/>
              </a:ext>
            </a:extLst>
          </p:cNvPr>
          <p:cNvSpPr txBox="1"/>
          <p:nvPr/>
        </p:nvSpPr>
        <p:spPr>
          <a:xfrm>
            <a:off x="4976640" y="777809"/>
            <a:ext cx="3310806" cy="369332"/>
          </a:xfrm>
          <a:prstGeom prst="rect">
            <a:avLst/>
          </a:prstGeom>
          <a:solidFill>
            <a:schemeClr val="tx2"/>
          </a:solidFill>
        </p:spPr>
        <p:txBody>
          <a:bodyPr wrap="square">
            <a:spAutoFit/>
          </a:bodyPr>
          <a:lstStyle/>
          <a:p>
            <a:r>
              <a:rPr lang="en-US">
                <a:solidFill>
                  <a:schemeClr val="bg1"/>
                </a:solidFill>
                <a:ea typeface="+mj-lt"/>
                <a:cs typeface="+mj-lt"/>
              </a:rPr>
              <a:t>Project-Based Screens</a:t>
            </a:r>
            <a:endParaRPr lang="en-US"/>
          </a:p>
        </p:txBody>
      </p:sp>
      <p:pic>
        <p:nvPicPr>
          <p:cNvPr id="14" name="Picture 13">
            <a:extLst>
              <a:ext uri="{FF2B5EF4-FFF2-40B4-BE49-F238E27FC236}">
                <a16:creationId xmlns:a16="http://schemas.microsoft.com/office/drawing/2014/main" id="{FEF06F02-B68F-360A-9DA5-C645DC12B9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0" b="1503"/>
          <a:stretch/>
        </p:blipFill>
        <p:spPr>
          <a:xfrm>
            <a:off x="4971255" y="1178197"/>
            <a:ext cx="3316191" cy="5216977"/>
          </a:xfrm>
          <a:prstGeom prst="rect">
            <a:avLst/>
          </a:prstGeom>
        </p:spPr>
      </p:pic>
      <p:sp>
        <p:nvSpPr>
          <p:cNvPr id="16" name="Sun 15">
            <a:extLst>
              <a:ext uri="{FF2B5EF4-FFF2-40B4-BE49-F238E27FC236}">
                <a16:creationId xmlns:a16="http://schemas.microsoft.com/office/drawing/2014/main" id="{596C36C7-B107-E40C-1840-436CB3B61A25}"/>
              </a:ext>
            </a:extLst>
          </p:cNvPr>
          <p:cNvSpPr/>
          <p:nvPr/>
        </p:nvSpPr>
        <p:spPr>
          <a:xfrm>
            <a:off x="7790663" y="5257484"/>
            <a:ext cx="315453" cy="315453"/>
          </a:xfrm>
          <a:prstGeom prst="su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CA4BC7-21EB-486E-7127-B1756B01D8E3}"/>
              </a:ext>
            </a:extLst>
          </p:cNvPr>
          <p:cNvSpPr txBox="1"/>
          <p:nvPr/>
        </p:nvSpPr>
        <p:spPr>
          <a:xfrm>
            <a:off x="786384" y="4345733"/>
            <a:ext cx="2676527" cy="338554"/>
          </a:xfrm>
          <a:prstGeom prst="rect">
            <a:avLst/>
          </a:prstGeom>
          <a:solidFill>
            <a:srgbClr val="0070C0"/>
          </a:solidFill>
          <a:ln>
            <a:noFill/>
          </a:ln>
        </p:spPr>
        <p:txBody>
          <a:bodyPr wrap="square">
            <a:spAutoFit/>
          </a:bodyPr>
          <a:lstStyle/>
          <a:p>
            <a:pPr marL="0" lvl="1"/>
            <a:r>
              <a:rPr lang="en-US" sz="1600" b="1">
                <a:solidFill>
                  <a:schemeClr val="bg1"/>
                </a:solidFill>
              </a:rPr>
              <a:t>20,000 sq ft retail</a:t>
            </a:r>
            <a:endParaRPr lang="en-US" sz="1600" b="1">
              <a:solidFill>
                <a:schemeClr val="bg1"/>
              </a:solidFill>
              <a:cs typeface="Arial"/>
            </a:endParaRPr>
          </a:p>
        </p:txBody>
      </p:sp>
      <p:grpSp>
        <p:nvGrpSpPr>
          <p:cNvPr id="18" name="Group 17">
            <a:extLst>
              <a:ext uri="{FF2B5EF4-FFF2-40B4-BE49-F238E27FC236}">
                <a16:creationId xmlns:a16="http://schemas.microsoft.com/office/drawing/2014/main" id="{7A01A358-B982-BC35-A6D1-44A498A42ABD}"/>
              </a:ext>
            </a:extLst>
          </p:cNvPr>
          <p:cNvGrpSpPr/>
          <p:nvPr/>
        </p:nvGrpSpPr>
        <p:grpSpPr>
          <a:xfrm>
            <a:off x="3304849" y="4484078"/>
            <a:ext cx="4178793" cy="1195725"/>
            <a:chOff x="3417522" y="5502490"/>
            <a:chExt cx="6495476" cy="1195725"/>
          </a:xfrm>
        </p:grpSpPr>
        <p:cxnSp>
          <p:nvCxnSpPr>
            <p:cNvPr id="19" name="Straight Connector 18">
              <a:extLst>
                <a:ext uri="{FF2B5EF4-FFF2-40B4-BE49-F238E27FC236}">
                  <a16:creationId xmlns:a16="http://schemas.microsoft.com/office/drawing/2014/main" id="{FB957079-D2A8-52E4-A459-1BD48AEAF901}"/>
                </a:ext>
              </a:extLst>
            </p:cNvPr>
            <p:cNvCxnSpPr>
              <a:cxnSpLocks/>
            </p:cNvCxnSpPr>
            <p:nvPr/>
          </p:nvCxnSpPr>
          <p:spPr>
            <a:xfrm>
              <a:off x="3417522" y="5502490"/>
              <a:ext cx="3634106" cy="7734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E1E00AD-9068-2124-F6C2-153DABF97B07}"/>
                </a:ext>
              </a:extLst>
            </p:cNvPr>
            <p:cNvSpPr/>
            <p:nvPr/>
          </p:nvSpPr>
          <p:spPr>
            <a:xfrm>
              <a:off x="7051628" y="6217861"/>
              <a:ext cx="2861370" cy="4803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160F1AD-051A-9C25-5DD9-C50EA34CCFA7}"/>
              </a:ext>
            </a:extLst>
          </p:cNvPr>
          <p:cNvSpPr txBox="1"/>
          <p:nvPr/>
        </p:nvSpPr>
        <p:spPr>
          <a:xfrm>
            <a:off x="6051196" y="4753034"/>
            <a:ext cx="1024061" cy="430887"/>
          </a:xfrm>
          <a:prstGeom prst="rect">
            <a:avLst/>
          </a:prstGeom>
          <a:solidFill>
            <a:srgbClr val="0070C0"/>
          </a:solidFill>
          <a:ln w="19050">
            <a:solidFill>
              <a:srgbClr val="0070C0"/>
            </a:solidFill>
          </a:ln>
        </p:spPr>
        <p:txBody>
          <a:bodyPr wrap="square" rtlCol="0">
            <a:spAutoFit/>
          </a:bodyPr>
          <a:lstStyle/>
          <a:p>
            <a:pPr algn="ctr"/>
            <a:r>
              <a:rPr lang="en-US" sz="1100" dirty="0">
                <a:solidFill>
                  <a:schemeClr val="bg1"/>
                </a:solidFill>
              </a:rPr>
              <a:t>Meets Requirement</a:t>
            </a:r>
          </a:p>
        </p:txBody>
      </p:sp>
      <p:sp>
        <p:nvSpPr>
          <p:cNvPr id="27" name="TextBox 26">
            <a:extLst>
              <a:ext uri="{FF2B5EF4-FFF2-40B4-BE49-F238E27FC236}">
                <a16:creationId xmlns:a16="http://schemas.microsoft.com/office/drawing/2014/main" id="{4F8344F9-AD70-207F-D160-8A24238561D1}"/>
              </a:ext>
            </a:extLst>
          </p:cNvPr>
          <p:cNvSpPr txBox="1"/>
          <p:nvPr/>
        </p:nvSpPr>
        <p:spPr>
          <a:xfrm>
            <a:off x="7593669" y="2165949"/>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28" name="TextBox 27">
            <a:extLst>
              <a:ext uri="{FF2B5EF4-FFF2-40B4-BE49-F238E27FC236}">
                <a16:creationId xmlns:a16="http://schemas.microsoft.com/office/drawing/2014/main" id="{6E954EBC-DD1F-5BB6-5AF4-664A908FA60A}"/>
              </a:ext>
            </a:extLst>
          </p:cNvPr>
          <p:cNvSpPr txBox="1"/>
          <p:nvPr/>
        </p:nvSpPr>
        <p:spPr>
          <a:xfrm>
            <a:off x="7591925" y="1498026"/>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29" name="TextBox 28">
            <a:extLst>
              <a:ext uri="{FF2B5EF4-FFF2-40B4-BE49-F238E27FC236}">
                <a16:creationId xmlns:a16="http://schemas.microsoft.com/office/drawing/2014/main" id="{0C776329-894F-2097-D4EE-54C24FE0635D}"/>
              </a:ext>
            </a:extLst>
          </p:cNvPr>
          <p:cNvSpPr txBox="1"/>
          <p:nvPr/>
        </p:nvSpPr>
        <p:spPr>
          <a:xfrm>
            <a:off x="7591925" y="2826753"/>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0" name="TextBox 29">
            <a:extLst>
              <a:ext uri="{FF2B5EF4-FFF2-40B4-BE49-F238E27FC236}">
                <a16:creationId xmlns:a16="http://schemas.microsoft.com/office/drawing/2014/main" id="{A00FC110-1D2F-8D6A-9BEE-2B10436D1572}"/>
              </a:ext>
            </a:extLst>
          </p:cNvPr>
          <p:cNvSpPr txBox="1"/>
          <p:nvPr/>
        </p:nvSpPr>
        <p:spPr>
          <a:xfrm>
            <a:off x="7591925" y="3496809"/>
            <a:ext cx="733926" cy="400110"/>
          </a:xfrm>
          <a:prstGeom prst="rect">
            <a:avLst/>
          </a:prstGeom>
          <a:solidFill>
            <a:schemeClr val="tx2"/>
          </a:solidFill>
          <a:ln w="19050">
            <a:solidFill>
              <a:schemeClr val="tx2"/>
            </a:solidFill>
          </a:ln>
        </p:spPr>
        <p:txBody>
          <a:bodyPr wrap="square" rtlCol="0">
            <a:spAutoFit/>
          </a:bodyPr>
          <a:lstStyle/>
          <a:p>
            <a:pPr algn="ctr"/>
            <a:r>
              <a:rPr lang="en-US" sz="1000" b="1" dirty="0">
                <a:solidFill>
                  <a:schemeClr val="bg1"/>
                </a:solidFill>
                <a:latin typeface="Arial Narrow" panose="020B0606020202030204" pitchFamily="34" charset="0"/>
              </a:rPr>
              <a:t>Not Applicable</a:t>
            </a:r>
          </a:p>
        </p:txBody>
      </p:sp>
      <p:sp>
        <p:nvSpPr>
          <p:cNvPr id="33" name="TextBox 32">
            <a:extLst>
              <a:ext uri="{FF2B5EF4-FFF2-40B4-BE49-F238E27FC236}">
                <a16:creationId xmlns:a16="http://schemas.microsoft.com/office/drawing/2014/main" id="{9A5C0958-2C44-2CB8-41C3-14E563E522EF}"/>
              </a:ext>
            </a:extLst>
          </p:cNvPr>
          <p:cNvSpPr txBox="1"/>
          <p:nvPr/>
        </p:nvSpPr>
        <p:spPr>
          <a:xfrm>
            <a:off x="7591925" y="4352924"/>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4" name="TextBox 33">
            <a:extLst>
              <a:ext uri="{FF2B5EF4-FFF2-40B4-BE49-F238E27FC236}">
                <a16:creationId xmlns:a16="http://schemas.microsoft.com/office/drawing/2014/main" id="{CBABCC90-00FB-AC7F-5832-CE15A03CEDCC}"/>
              </a:ext>
            </a:extLst>
          </p:cNvPr>
          <p:cNvSpPr txBox="1"/>
          <p:nvPr/>
        </p:nvSpPr>
        <p:spPr>
          <a:xfrm>
            <a:off x="7604685" y="5877332"/>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9" name="TextBox 38">
            <a:extLst>
              <a:ext uri="{FF2B5EF4-FFF2-40B4-BE49-F238E27FC236}">
                <a16:creationId xmlns:a16="http://schemas.microsoft.com/office/drawing/2014/main" id="{6E855ACD-7AEE-D55A-A7A3-7CE95E385620}"/>
              </a:ext>
            </a:extLst>
          </p:cNvPr>
          <p:cNvSpPr txBox="1"/>
          <p:nvPr/>
        </p:nvSpPr>
        <p:spPr>
          <a:xfrm>
            <a:off x="207054" y="3725641"/>
            <a:ext cx="3835186" cy="584775"/>
          </a:xfrm>
          <a:prstGeom prst="rect">
            <a:avLst/>
          </a:prstGeom>
          <a:noFill/>
        </p:spPr>
        <p:txBody>
          <a:bodyPr wrap="square" rtlCol="0">
            <a:spAutoFit/>
          </a:bodyPr>
          <a:lstStyle/>
          <a:p>
            <a:r>
              <a:rPr lang="en-US" sz="1600" dirty="0"/>
              <a:t>Retail project elements relevant to the Location-Based screens include:</a:t>
            </a:r>
          </a:p>
        </p:txBody>
      </p:sp>
      <p:sp>
        <p:nvSpPr>
          <p:cNvPr id="40" name="Text Placeholder 6">
            <a:extLst>
              <a:ext uri="{FF2B5EF4-FFF2-40B4-BE49-F238E27FC236}">
                <a16:creationId xmlns:a16="http://schemas.microsoft.com/office/drawing/2014/main" id="{7C45A4B3-C3CE-E6AB-C258-F13256C7CC4B}"/>
              </a:ext>
            </a:extLst>
          </p:cNvPr>
          <p:cNvSpPr txBox="1">
            <a:spLocks/>
          </p:cNvSpPr>
          <p:nvPr/>
        </p:nvSpPr>
        <p:spPr>
          <a:xfrm>
            <a:off x="9022628" y="2566059"/>
            <a:ext cx="2552696" cy="2689934"/>
          </a:xfrm>
          <a:prstGeom prst="rect">
            <a:avLst/>
          </a:prstGeom>
          <a:solidFill>
            <a:srgbClr val="0070C0"/>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solidFill>
                  <a:schemeClr val="accent5">
                    <a:lumMod val="20000"/>
                    <a:lumOff val="80000"/>
                  </a:schemeClr>
                </a:solidFill>
              </a:rPr>
              <a:t>Retail</a:t>
            </a:r>
            <a:r>
              <a:rPr lang="en-US" sz="2400" b="1" dirty="0">
                <a:solidFill>
                  <a:schemeClr val="bg1"/>
                </a:solidFill>
              </a:rPr>
              <a:t> portion of Project-Based screen </a:t>
            </a:r>
            <a:br>
              <a:rPr lang="en-US" sz="2400" b="1" dirty="0">
                <a:solidFill>
                  <a:schemeClr val="bg1"/>
                </a:solidFill>
              </a:rPr>
            </a:br>
            <a:r>
              <a:rPr lang="en-US" sz="2400" b="1" dirty="0">
                <a:solidFill>
                  <a:srgbClr val="FFFF00"/>
                </a:solidFill>
              </a:rPr>
              <a:t>qualifies for exemption from further VMT analysis</a:t>
            </a:r>
          </a:p>
        </p:txBody>
      </p:sp>
      <p:sp>
        <p:nvSpPr>
          <p:cNvPr id="41" name="Text Placeholder 6">
            <a:extLst>
              <a:ext uri="{FF2B5EF4-FFF2-40B4-BE49-F238E27FC236}">
                <a16:creationId xmlns:a16="http://schemas.microsoft.com/office/drawing/2014/main" id="{82804C92-8526-BFA5-DE6C-A7DD00DBB8E2}"/>
              </a:ext>
            </a:extLst>
          </p:cNvPr>
          <p:cNvSpPr txBox="1">
            <a:spLocks/>
          </p:cNvSpPr>
          <p:nvPr/>
        </p:nvSpPr>
        <p:spPr>
          <a:xfrm>
            <a:off x="8645632" y="5679803"/>
            <a:ext cx="3316190" cy="693460"/>
          </a:xfrm>
          <a:prstGeom prst="rect">
            <a:avLst/>
          </a:prstGeom>
          <a:solidFill>
            <a:srgbClr val="002060"/>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a:solidFill>
                  <a:schemeClr val="bg1"/>
                </a:solidFill>
              </a:rPr>
              <a:t>Now let’s check the </a:t>
            </a:r>
            <a:r>
              <a:rPr lang="en-US" sz="1800" b="1" dirty="0">
                <a:solidFill>
                  <a:schemeClr val="accent3">
                    <a:lumMod val="40000"/>
                    <a:lumOff val="60000"/>
                  </a:schemeClr>
                </a:solidFill>
              </a:rPr>
              <a:t>Retail</a:t>
            </a:r>
            <a:r>
              <a:rPr lang="en-US" sz="1800" b="1" dirty="0">
                <a:solidFill>
                  <a:schemeClr val="bg1"/>
                </a:solidFill>
              </a:rPr>
              <a:t> Location-Based screens</a:t>
            </a:r>
          </a:p>
        </p:txBody>
      </p:sp>
      <p:sp>
        <p:nvSpPr>
          <p:cNvPr id="7" name="Title 4">
            <a:extLst>
              <a:ext uri="{FF2B5EF4-FFF2-40B4-BE49-F238E27FC236}">
                <a16:creationId xmlns:a16="http://schemas.microsoft.com/office/drawing/2014/main" id="{360A4177-7329-706D-2B69-0977C3F3233E}"/>
              </a:ext>
            </a:extLst>
          </p:cNvPr>
          <p:cNvSpPr>
            <a:spLocks noGrp="1"/>
          </p:cNvSpPr>
          <p:nvPr>
            <p:ph type="title"/>
          </p:nvPr>
        </p:nvSpPr>
        <p:spPr>
          <a:xfrm>
            <a:off x="0" y="289212"/>
            <a:ext cx="4498847" cy="585216"/>
          </a:xfrm>
          <a:solidFill>
            <a:srgbClr val="8DB48B"/>
          </a:solidFill>
        </p:spPr>
        <p:txBody>
          <a:bodyPr>
            <a:normAutofit/>
          </a:bodyPr>
          <a:lstStyle/>
          <a:p>
            <a:r>
              <a:rPr lang="en-US">
                <a:solidFill>
                  <a:schemeClr val="bg1"/>
                </a:solidFill>
              </a:rPr>
              <a:t>Phase 1 </a:t>
            </a:r>
            <a:r>
              <a:rPr lang="en-US" sz="1800">
                <a:solidFill>
                  <a:schemeClr val="bg1"/>
                </a:solidFill>
              </a:rPr>
              <a:t>Screens</a:t>
            </a:r>
          </a:p>
        </p:txBody>
      </p:sp>
      <p:sp>
        <p:nvSpPr>
          <p:cNvPr id="20" name="Text Placeholder 5">
            <a:extLst>
              <a:ext uri="{FF2B5EF4-FFF2-40B4-BE49-F238E27FC236}">
                <a16:creationId xmlns:a16="http://schemas.microsoft.com/office/drawing/2014/main" id="{F52990A3-124D-9E69-6B33-C47A8F4F1541}"/>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Tree>
    <p:extLst>
      <p:ext uri="{BB962C8B-B14F-4D97-AF65-F5344CB8AC3E}">
        <p14:creationId xmlns:p14="http://schemas.microsoft.com/office/powerpoint/2010/main" val="32404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9"/>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7"/>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10">
                                            <p:txEl>
                                              <p:pRg st="0" end="0"/>
                                            </p:txEl>
                                          </p:spTgt>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
                                            <p:bg/>
                                          </p:spTgt>
                                        </p:tgtEl>
                                        <p:attrNameLst>
                                          <p:attrName>style.visibility</p:attrName>
                                        </p:attrNameLst>
                                      </p:cBhvr>
                                      <p:to>
                                        <p:strVal val="hidden"/>
                                      </p:to>
                                    </p:set>
                                  </p:childTnLst>
                                </p:cTn>
                              </p:par>
                              <p:par>
                                <p:cTn id="83" presetID="3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1000" fill="hold"/>
                                        <p:tgtEl>
                                          <p:spTgt spid="40"/>
                                        </p:tgtEl>
                                        <p:attrNameLst>
                                          <p:attrName>ppt_w</p:attrName>
                                        </p:attrNameLst>
                                      </p:cBhvr>
                                      <p:tavLst>
                                        <p:tav tm="0">
                                          <p:val>
                                            <p:fltVal val="0"/>
                                          </p:val>
                                        </p:tav>
                                        <p:tav tm="100000">
                                          <p:val>
                                            <p:strVal val="#ppt_w"/>
                                          </p:val>
                                        </p:tav>
                                      </p:tavLst>
                                    </p:anim>
                                    <p:anim calcmode="lin" valueType="num">
                                      <p:cBhvr>
                                        <p:cTn id="86" dur="1000" fill="hold"/>
                                        <p:tgtEl>
                                          <p:spTgt spid="40"/>
                                        </p:tgtEl>
                                        <p:attrNameLst>
                                          <p:attrName>ppt_h</p:attrName>
                                        </p:attrNameLst>
                                      </p:cBhvr>
                                      <p:tavLst>
                                        <p:tav tm="0">
                                          <p:val>
                                            <p:fltVal val="0"/>
                                          </p:val>
                                        </p:tav>
                                        <p:tav tm="100000">
                                          <p:val>
                                            <p:strVal val="#ppt_h"/>
                                          </p:val>
                                        </p:tav>
                                      </p:tavLst>
                                    </p:anim>
                                    <p:anim calcmode="lin" valueType="num">
                                      <p:cBhvr>
                                        <p:cTn id="87" dur="1000" fill="hold"/>
                                        <p:tgtEl>
                                          <p:spTgt spid="40"/>
                                        </p:tgtEl>
                                        <p:attrNameLst>
                                          <p:attrName>style.rotation</p:attrName>
                                        </p:attrNameLst>
                                      </p:cBhvr>
                                      <p:tavLst>
                                        <p:tav tm="0">
                                          <p:val>
                                            <p:fltVal val="90"/>
                                          </p:val>
                                        </p:tav>
                                        <p:tav tm="100000">
                                          <p:val>
                                            <p:fltVal val="0"/>
                                          </p:val>
                                        </p:tav>
                                      </p:tavLst>
                                    </p:anim>
                                    <p:animEffect transition="in" filter="fade">
                                      <p:cBhvr>
                                        <p:cTn id="88" dur="10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p:cTn id="93" dur="1000" fill="hold"/>
                                        <p:tgtEl>
                                          <p:spTgt spid="41"/>
                                        </p:tgtEl>
                                        <p:attrNameLst>
                                          <p:attrName>ppt_w</p:attrName>
                                        </p:attrNameLst>
                                      </p:cBhvr>
                                      <p:tavLst>
                                        <p:tav tm="0">
                                          <p:val>
                                            <p:fltVal val="0"/>
                                          </p:val>
                                        </p:tav>
                                        <p:tav tm="100000">
                                          <p:val>
                                            <p:strVal val="#ppt_w"/>
                                          </p:val>
                                        </p:tav>
                                      </p:tavLst>
                                    </p:anim>
                                    <p:anim calcmode="lin" valueType="num">
                                      <p:cBhvr>
                                        <p:cTn id="94" dur="1000" fill="hold"/>
                                        <p:tgtEl>
                                          <p:spTgt spid="41"/>
                                        </p:tgtEl>
                                        <p:attrNameLst>
                                          <p:attrName>ppt_h</p:attrName>
                                        </p:attrNameLst>
                                      </p:cBhvr>
                                      <p:tavLst>
                                        <p:tav tm="0">
                                          <p:val>
                                            <p:fltVal val="0"/>
                                          </p:val>
                                        </p:tav>
                                        <p:tav tm="100000">
                                          <p:val>
                                            <p:strVal val="#ppt_h"/>
                                          </p:val>
                                        </p:tav>
                                      </p:tavLst>
                                    </p:anim>
                                    <p:anim calcmode="lin" valueType="num">
                                      <p:cBhvr>
                                        <p:cTn id="95" dur="1000" fill="hold"/>
                                        <p:tgtEl>
                                          <p:spTgt spid="41"/>
                                        </p:tgtEl>
                                        <p:attrNameLst>
                                          <p:attrName>style.rotation</p:attrName>
                                        </p:attrNameLst>
                                      </p:cBhvr>
                                      <p:tavLst>
                                        <p:tav tm="0">
                                          <p:val>
                                            <p:fltVal val="90"/>
                                          </p:val>
                                        </p:tav>
                                        <p:tav tm="100000">
                                          <p:val>
                                            <p:fltVal val="0"/>
                                          </p:val>
                                        </p:tav>
                                      </p:tavLst>
                                    </p:anim>
                                    <p:animEffect transition="in" filter="fade">
                                      <p:cBhvr>
                                        <p:cTn id="96" dur="1000"/>
                                        <p:tgtEl>
                                          <p:spTgt spid="41"/>
                                        </p:tgtEl>
                                      </p:cBhvr>
                                    </p:animEffect>
                                  </p:childTnLst>
                                </p:cTn>
                              </p:par>
                              <p:par>
                                <p:cTn id="97" presetID="1" presetClass="exit" presetSubtype="0" fill="hold" grpId="1" nodeType="withEffect">
                                  <p:stCondLst>
                                    <p:cond delay="0"/>
                                  </p:stCondLst>
                                  <p:childTnLst>
                                    <p:set>
                                      <p:cBhvr>
                                        <p:cTn id="98" dur="1" fill="hold">
                                          <p:stCondLst>
                                            <p:cond delay="0"/>
                                          </p:stCondLst>
                                        </p:cTn>
                                        <p:tgtEl>
                                          <p:spTgt spid="1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28"/>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9"/>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3"/>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4"/>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40"/>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0" grpId="1" build="p" animBg="1"/>
      <p:bldP spid="12" grpId="0" animBg="1"/>
      <p:bldP spid="12" grpId="1" animBg="1"/>
      <p:bldP spid="16" grpId="0" animBg="1"/>
      <p:bldP spid="16" grpId="1" animBg="1"/>
      <p:bldP spid="17" grpId="0" animBg="1"/>
      <p:bldP spid="17"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P spid="33" grpId="0" animBg="1"/>
      <p:bldP spid="33" grpId="1" animBg="1"/>
      <p:bldP spid="34" grpId="0" animBg="1"/>
      <p:bldP spid="34" grpId="1" animBg="1"/>
      <p:bldP spid="39" grpId="0"/>
      <p:bldP spid="39" grpId="1"/>
      <p:bldP spid="40" grpId="0" animBg="1"/>
      <p:bldP spid="40" grpId="1"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289212"/>
            <a:ext cx="4498847" cy="585216"/>
          </a:xfrm>
          <a:solidFill>
            <a:srgbClr val="8DB48B"/>
          </a:solidFill>
        </p:spPr>
        <p:txBody>
          <a:bodyPr>
            <a:normAutofit/>
          </a:bodyPr>
          <a:lstStyle/>
          <a:p>
            <a:r>
              <a:rPr lang="en-US">
                <a:solidFill>
                  <a:schemeClr val="bg1"/>
                </a:solidFill>
              </a:rPr>
              <a:t>Phase 1 </a:t>
            </a:r>
            <a:r>
              <a:rPr lang="en-US" sz="1800">
                <a:solidFill>
                  <a:schemeClr val="bg1"/>
                </a:solidFill>
              </a:rPr>
              <a:t>Screens</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0542069" y="6425311"/>
            <a:ext cx="915874" cy="365125"/>
          </a:xfrm>
        </p:spPr>
        <p:txBody>
          <a:bodyPr/>
          <a:lstStyle/>
          <a:p>
            <a:fld id="{EDC88F56-F83B-42E3-863E-098C0746C050}" type="slidenum">
              <a:rPr lang="en-US" smtClean="0"/>
              <a:pPr/>
              <a:t>25</a:t>
            </a:fld>
            <a:endParaRPr lang="en-US"/>
          </a:p>
        </p:txBody>
      </p:sp>
      <p:sp>
        <p:nvSpPr>
          <p:cNvPr id="15" name="TextBox 14">
            <a:extLst>
              <a:ext uri="{FF2B5EF4-FFF2-40B4-BE49-F238E27FC236}">
                <a16:creationId xmlns:a16="http://schemas.microsoft.com/office/drawing/2014/main" id="{C53270CE-075A-5ADF-9F19-EDEAFAEECF38}"/>
              </a:ext>
            </a:extLst>
          </p:cNvPr>
          <p:cNvSpPr txBox="1"/>
          <p:nvPr/>
        </p:nvSpPr>
        <p:spPr>
          <a:xfrm>
            <a:off x="34290" y="-4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14" name="TextBox 13">
            <a:extLst>
              <a:ext uri="{FF2B5EF4-FFF2-40B4-BE49-F238E27FC236}">
                <a16:creationId xmlns:a16="http://schemas.microsoft.com/office/drawing/2014/main" id="{1AB4B5C9-949C-B689-1B30-ECC00EFE28B8}"/>
              </a:ext>
            </a:extLst>
          </p:cNvPr>
          <p:cNvSpPr txBox="1"/>
          <p:nvPr/>
        </p:nvSpPr>
        <p:spPr>
          <a:xfrm>
            <a:off x="5686840" y="770149"/>
            <a:ext cx="3190303" cy="369332"/>
          </a:xfrm>
          <a:prstGeom prst="rect">
            <a:avLst/>
          </a:prstGeom>
          <a:solidFill>
            <a:schemeClr val="tx2"/>
          </a:solidFill>
        </p:spPr>
        <p:txBody>
          <a:bodyPr wrap="square">
            <a:spAutoFit/>
          </a:bodyPr>
          <a:lstStyle/>
          <a:p>
            <a:r>
              <a:rPr lang="en-US">
                <a:solidFill>
                  <a:schemeClr val="bg1"/>
                </a:solidFill>
                <a:ea typeface="+mj-lt"/>
                <a:cs typeface="+mj-lt"/>
              </a:rPr>
              <a:t>Location-Based Screens</a:t>
            </a:r>
            <a:endParaRPr lang="en-US"/>
          </a:p>
        </p:txBody>
      </p:sp>
      <p:pic>
        <p:nvPicPr>
          <p:cNvPr id="16" name="Picture 15" descr="Graphical user interface, text&#10;&#10;Description automatically generated">
            <a:extLst>
              <a:ext uri="{FF2B5EF4-FFF2-40B4-BE49-F238E27FC236}">
                <a16:creationId xmlns:a16="http://schemas.microsoft.com/office/drawing/2014/main" id="{B72F893F-8DEF-30AC-BE39-5E2A66053E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75"/>
          <a:stretch/>
        </p:blipFill>
        <p:spPr>
          <a:xfrm>
            <a:off x="5698559" y="1178197"/>
            <a:ext cx="3168123" cy="5072948"/>
          </a:xfrm>
          <a:prstGeom prst="rect">
            <a:avLst/>
          </a:prstGeom>
        </p:spPr>
      </p:pic>
      <p:grpSp>
        <p:nvGrpSpPr>
          <p:cNvPr id="31" name="Group 30">
            <a:extLst>
              <a:ext uri="{FF2B5EF4-FFF2-40B4-BE49-F238E27FC236}">
                <a16:creationId xmlns:a16="http://schemas.microsoft.com/office/drawing/2014/main" id="{F2249052-FEC5-4EF3-FDDF-E8E03664660F}"/>
              </a:ext>
            </a:extLst>
          </p:cNvPr>
          <p:cNvGrpSpPr/>
          <p:nvPr/>
        </p:nvGrpSpPr>
        <p:grpSpPr>
          <a:xfrm>
            <a:off x="-1" y="1708862"/>
            <a:ext cx="4498848" cy="1419972"/>
            <a:chOff x="-1" y="1943209"/>
            <a:chExt cx="4897860" cy="1545912"/>
          </a:xfrm>
        </p:grpSpPr>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4" cstate="print">
              <a:extLst>
                <a:ext uri="{28A0092B-C50C-407E-A947-70E740481C1C}">
                  <a14:useLocalDpi xmlns:a14="http://schemas.microsoft.com/office/drawing/2010/main" val="0"/>
                </a:ext>
              </a:extLst>
            </a:blip>
            <a:srcRect t="17066" b="17066"/>
            <a:stretch/>
          </p:blipFill>
          <p:spPr>
            <a:xfrm>
              <a:off x="807997" y="1943209"/>
              <a:ext cx="4089862" cy="1397115"/>
            </a:xfrm>
            <a:prstGeom prst="rect">
              <a:avLst/>
            </a:prstGeom>
          </p:spPr>
        </p:pic>
        <p:pic>
          <p:nvPicPr>
            <p:cNvPr id="26" name="Picture 25" descr="Icon&#10;&#10;Description automatically generated">
              <a:extLst>
                <a:ext uri="{FF2B5EF4-FFF2-40B4-BE49-F238E27FC236}">
                  <a16:creationId xmlns:a16="http://schemas.microsoft.com/office/drawing/2014/main" id="{C194EE8A-CD1B-77E0-0F35-FCC8F185D123}"/>
                </a:ext>
              </a:extLst>
            </p:cNvPr>
            <p:cNvPicPr>
              <a:picLocks noChangeAspect="1"/>
            </p:cNvPicPr>
            <p:nvPr/>
          </p:nvPicPr>
          <p:blipFill rotWithShape="1">
            <a:blip r:embed="rId5">
              <a:extLst>
                <a:ext uri="{28A0092B-C50C-407E-A947-70E740481C1C}">
                  <a14:useLocalDpi xmlns:a14="http://schemas.microsoft.com/office/drawing/2010/main" val="0"/>
                </a:ext>
              </a:extLst>
            </a:blip>
            <a:srcRect l="81223" r="-1"/>
            <a:stretch/>
          </p:blipFill>
          <p:spPr>
            <a:xfrm>
              <a:off x="-1" y="2537493"/>
              <a:ext cx="734601" cy="951628"/>
            </a:xfrm>
            <a:prstGeom prst="rect">
              <a:avLst/>
            </a:prstGeom>
          </p:spPr>
        </p:pic>
      </p:grpSp>
      <p:sp>
        <p:nvSpPr>
          <p:cNvPr id="38" name="TextBox 37">
            <a:extLst>
              <a:ext uri="{FF2B5EF4-FFF2-40B4-BE49-F238E27FC236}">
                <a16:creationId xmlns:a16="http://schemas.microsoft.com/office/drawing/2014/main" id="{013B2517-9927-C7C4-EC9A-79FF83D69AE0}"/>
              </a:ext>
            </a:extLst>
          </p:cNvPr>
          <p:cNvSpPr txBox="1"/>
          <p:nvPr/>
        </p:nvSpPr>
        <p:spPr>
          <a:xfrm>
            <a:off x="8819969" y="1604916"/>
            <a:ext cx="1847877" cy="246221"/>
          </a:xfrm>
          <a:prstGeom prst="rect">
            <a:avLst/>
          </a:prstGeom>
          <a:solidFill>
            <a:srgbClr val="C00000"/>
          </a:solidFill>
          <a:ln w="19050">
            <a:solidFill>
              <a:srgbClr val="C00000"/>
            </a:solidFill>
          </a:ln>
        </p:spPr>
        <p:txBody>
          <a:bodyPr wrap="square" rtlCol="0">
            <a:spAutoFit/>
          </a:bodyPr>
          <a:lstStyle/>
          <a:p>
            <a:pPr algn="ctr"/>
            <a:r>
              <a:rPr lang="en-US" sz="1000" b="1" dirty="0">
                <a:solidFill>
                  <a:schemeClr val="bg1"/>
                </a:solidFill>
                <a:latin typeface="Arial Narrow" panose="020B0606020202030204" pitchFamily="34" charset="0"/>
              </a:rPr>
              <a:t>Project is not in a Low-VMT area</a:t>
            </a:r>
          </a:p>
        </p:txBody>
      </p:sp>
      <p:grpSp>
        <p:nvGrpSpPr>
          <p:cNvPr id="63" name="Group 62">
            <a:extLst>
              <a:ext uri="{FF2B5EF4-FFF2-40B4-BE49-F238E27FC236}">
                <a16:creationId xmlns:a16="http://schemas.microsoft.com/office/drawing/2014/main" id="{6194FBA1-C261-5D8E-13D3-C8B4C386878B}"/>
              </a:ext>
            </a:extLst>
          </p:cNvPr>
          <p:cNvGrpSpPr/>
          <p:nvPr/>
        </p:nvGrpSpPr>
        <p:grpSpPr>
          <a:xfrm>
            <a:off x="3273276" y="2211245"/>
            <a:ext cx="4351030" cy="2062023"/>
            <a:chOff x="3368445" y="3229657"/>
            <a:chExt cx="6763200" cy="2062023"/>
          </a:xfrm>
        </p:grpSpPr>
        <p:cxnSp>
          <p:nvCxnSpPr>
            <p:cNvPr id="53" name="Straight Connector 52">
              <a:extLst>
                <a:ext uri="{FF2B5EF4-FFF2-40B4-BE49-F238E27FC236}">
                  <a16:creationId xmlns:a16="http://schemas.microsoft.com/office/drawing/2014/main" id="{5566517E-56B7-2E35-E592-7C0EA2D7EFC4}"/>
                </a:ext>
              </a:extLst>
            </p:cNvPr>
            <p:cNvCxnSpPr>
              <a:cxnSpLocks/>
            </p:cNvCxnSpPr>
            <p:nvPr/>
          </p:nvCxnSpPr>
          <p:spPr>
            <a:xfrm flipV="1">
              <a:off x="3368445" y="3581206"/>
              <a:ext cx="4850164" cy="171047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C5C70FA-55A3-7E39-328F-51483DD1ED6A}"/>
                </a:ext>
              </a:extLst>
            </p:cNvPr>
            <p:cNvSpPr/>
            <p:nvPr/>
          </p:nvSpPr>
          <p:spPr>
            <a:xfrm>
              <a:off x="8186224" y="3229657"/>
              <a:ext cx="1945421" cy="37348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Sun 58">
            <a:extLst>
              <a:ext uri="{FF2B5EF4-FFF2-40B4-BE49-F238E27FC236}">
                <a16:creationId xmlns:a16="http://schemas.microsoft.com/office/drawing/2014/main" id="{09F63F56-EF0A-5392-B9E3-AEC2C49EB9D3}"/>
              </a:ext>
            </a:extLst>
          </p:cNvPr>
          <p:cNvSpPr/>
          <p:nvPr/>
        </p:nvSpPr>
        <p:spPr>
          <a:xfrm>
            <a:off x="8364612" y="2247341"/>
            <a:ext cx="315453" cy="315453"/>
          </a:xfrm>
          <a:prstGeom prst="su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3968FA4-34F6-7B0F-8966-C10F13432AEC}"/>
              </a:ext>
            </a:extLst>
          </p:cNvPr>
          <p:cNvSpPr txBox="1"/>
          <p:nvPr/>
        </p:nvSpPr>
        <p:spPr>
          <a:xfrm>
            <a:off x="6498489" y="1775314"/>
            <a:ext cx="1024061" cy="430887"/>
          </a:xfrm>
          <a:prstGeom prst="rect">
            <a:avLst/>
          </a:prstGeom>
          <a:solidFill>
            <a:srgbClr val="00B050"/>
          </a:solidFill>
          <a:ln w="19050">
            <a:solidFill>
              <a:srgbClr val="00B050"/>
            </a:solidFill>
          </a:ln>
        </p:spPr>
        <p:txBody>
          <a:bodyPr wrap="square" rtlCol="0">
            <a:spAutoFit/>
          </a:bodyPr>
          <a:lstStyle/>
          <a:p>
            <a:pPr algn="ctr"/>
            <a:r>
              <a:rPr lang="en-US" sz="1100" dirty="0">
                <a:solidFill>
                  <a:schemeClr val="bg1"/>
                </a:solidFill>
              </a:rPr>
              <a:t>Meets Requirement</a:t>
            </a:r>
          </a:p>
        </p:txBody>
      </p:sp>
      <p:sp>
        <p:nvSpPr>
          <p:cNvPr id="6" name="Text Placeholder 6">
            <a:extLst>
              <a:ext uri="{FF2B5EF4-FFF2-40B4-BE49-F238E27FC236}">
                <a16:creationId xmlns:a16="http://schemas.microsoft.com/office/drawing/2014/main" id="{E30E6FD0-3C42-2DB2-963C-A71B01F20DB8}"/>
              </a:ext>
            </a:extLst>
          </p:cNvPr>
          <p:cNvSpPr txBox="1">
            <a:spLocks/>
          </p:cNvSpPr>
          <p:nvPr/>
        </p:nvSpPr>
        <p:spPr>
          <a:xfrm>
            <a:off x="219456" y="981932"/>
            <a:ext cx="4279392" cy="698762"/>
          </a:xfrm>
          <a:prstGeom prst="rect">
            <a:avLst/>
          </a:prstGeom>
          <a:solidFill>
            <a:schemeClr val="tx2"/>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a:solidFill>
                  <a:schemeClr val="bg1"/>
                </a:solidFill>
              </a:rPr>
              <a:t>Checking for Location-Based </a:t>
            </a:r>
            <a:br>
              <a:rPr lang="en-US" sz="1800" b="1">
                <a:solidFill>
                  <a:schemeClr val="bg1"/>
                </a:solidFill>
              </a:rPr>
            </a:br>
            <a:r>
              <a:rPr lang="en-US" sz="1800" b="1">
                <a:solidFill>
                  <a:schemeClr val="accent3">
                    <a:lumMod val="40000"/>
                    <a:lumOff val="60000"/>
                  </a:schemeClr>
                </a:solidFill>
              </a:rPr>
              <a:t>retail</a:t>
            </a:r>
            <a:r>
              <a:rPr lang="en-US" sz="1800" b="1">
                <a:solidFill>
                  <a:schemeClr val="bg1"/>
                </a:solidFill>
              </a:rPr>
              <a:t> screens…</a:t>
            </a:r>
          </a:p>
        </p:txBody>
      </p:sp>
      <p:sp>
        <p:nvSpPr>
          <p:cNvPr id="27" name="TextBox 26">
            <a:extLst>
              <a:ext uri="{FF2B5EF4-FFF2-40B4-BE49-F238E27FC236}">
                <a16:creationId xmlns:a16="http://schemas.microsoft.com/office/drawing/2014/main" id="{DCF5F407-FFF1-1347-4A7E-4D0563772320}"/>
              </a:ext>
            </a:extLst>
          </p:cNvPr>
          <p:cNvSpPr txBox="1"/>
          <p:nvPr/>
        </p:nvSpPr>
        <p:spPr>
          <a:xfrm>
            <a:off x="219456" y="3255053"/>
            <a:ext cx="3695779" cy="584775"/>
          </a:xfrm>
          <a:prstGeom prst="rect">
            <a:avLst/>
          </a:prstGeom>
          <a:noFill/>
        </p:spPr>
        <p:txBody>
          <a:bodyPr wrap="square" rtlCol="0">
            <a:spAutoFit/>
          </a:bodyPr>
          <a:lstStyle/>
          <a:p>
            <a:r>
              <a:rPr lang="en-US" sz="1600" dirty="0"/>
              <a:t>Retail project elements relevant to the Location-Based screens:</a:t>
            </a:r>
          </a:p>
        </p:txBody>
      </p:sp>
      <p:sp>
        <p:nvSpPr>
          <p:cNvPr id="28" name="TextBox 27">
            <a:extLst>
              <a:ext uri="{FF2B5EF4-FFF2-40B4-BE49-F238E27FC236}">
                <a16:creationId xmlns:a16="http://schemas.microsoft.com/office/drawing/2014/main" id="{FA4F7239-4CB1-E688-690A-E0A9DB9D7EBF}"/>
              </a:ext>
            </a:extLst>
          </p:cNvPr>
          <p:cNvSpPr txBox="1"/>
          <p:nvPr/>
        </p:nvSpPr>
        <p:spPr>
          <a:xfrm>
            <a:off x="721301" y="4037152"/>
            <a:ext cx="2676527" cy="338554"/>
          </a:xfrm>
          <a:prstGeom prst="rect">
            <a:avLst/>
          </a:prstGeom>
          <a:gradFill>
            <a:gsLst>
              <a:gs pos="6000">
                <a:schemeClr val="accent4"/>
              </a:gs>
              <a:gs pos="100000">
                <a:srgbClr val="0070C0"/>
              </a:gs>
            </a:gsLst>
            <a:lin ang="5400000" scaled="1"/>
          </a:gradFill>
          <a:ln>
            <a:noFill/>
          </a:ln>
        </p:spPr>
        <p:txBody>
          <a:bodyPr wrap="square">
            <a:spAutoFit/>
          </a:bodyPr>
          <a:lstStyle/>
          <a:p>
            <a:pPr marL="0" lvl="1"/>
            <a:r>
              <a:rPr lang="en-US" sz="1600" b="1">
                <a:solidFill>
                  <a:schemeClr val="bg1"/>
                </a:solidFill>
              </a:rPr>
              <a:t>0.3 mi from train station</a:t>
            </a:r>
          </a:p>
        </p:txBody>
      </p:sp>
      <p:sp>
        <p:nvSpPr>
          <p:cNvPr id="51" name="TextBox 50">
            <a:extLst>
              <a:ext uri="{FF2B5EF4-FFF2-40B4-BE49-F238E27FC236}">
                <a16:creationId xmlns:a16="http://schemas.microsoft.com/office/drawing/2014/main" id="{66F5A111-5498-7E8B-E26F-31C694552882}"/>
              </a:ext>
            </a:extLst>
          </p:cNvPr>
          <p:cNvSpPr txBox="1"/>
          <p:nvPr/>
        </p:nvSpPr>
        <p:spPr>
          <a:xfrm>
            <a:off x="9221379" y="3489284"/>
            <a:ext cx="2857253" cy="1938992"/>
          </a:xfrm>
          <a:prstGeom prst="rect">
            <a:avLst/>
          </a:prstGeom>
          <a:solidFill>
            <a:srgbClr val="0070C0"/>
          </a:solidFill>
        </p:spPr>
        <p:txBody>
          <a:bodyPr wrap="square" rtlCol="0">
            <a:spAutoFit/>
          </a:bodyPr>
          <a:lstStyle/>
          <a:p>
            <a:pPr algn="ctr"/>
            <a:r>
              <a:rPr lang="en-US" sz="2000" dirty="0">
                <a:solidFill>
                  <a:schemeClr val="bg1"/>
                </a:solidFill>
              </a:rPr>
              <a:t>The </a:t>
            </a:r>
            <a:r>
              <a:rPr lang="en-US" sz="2000" b="1" dirty="0">
                <a:solidFill>
                  <a:schemeClr val="accent3">
                    <a:lumMod val="40000"/>
                    <a:lumOff val="60000"/>
                  </a:schemeClr>
                </a:solidFill>
              </a:rPr>
              <a:t>Retail</a:t>
            </a:r>
            <a:r>
              <a:rPr lang="en-US" sz="2000" dirty="0">
                <a:solidFill>
                  <a:schemeClr val="bg1"/>
                </a:solidFill>
              </a:rPr>
              <a:t> portion of the project </a:t>
            </a:r>
            <a:br>
              <a:rPr lang="en-US" sz="2000" dirty="0">
                <a:solidFill>
                  <a:schemeClr val="bg1"/>
                </a:solidFill>
              </a:rPr>
            </a:br>
            <a:r>
              <a:rPr lang="en-US" sz="2000" b="1" dirty="0">
                <a:solidFill>
                  <a:srgbClr val="FFFF00"/>
                </a:solidFill>
              </a:rPr>
              <a:t>is ALSO exempt from further VMT analysis based on proximity to transit.</a:t>
            </a:r>
            <a:endParaRPr lang="en-US" sz="2000" b="1" dirty="0">
              <a:solidFill>
                <a:schemeClr val="bg1"/>
              </a:solidFill>
            </a:endParaRPr>
          </a:p>
        </p:txBody>
      </p:sp>
      <p:sp>
        <p:nvSpPr>
          <p:cNvPr id="12" name="TextBox 11">
            <a:extLst>
              <a:ext uri="{FF2B5EF4-FFF2-40B4-BE49-F238E27FC236}">
                <a16:creationId xmlns:a16="http://schemas.microsoft.com/office/drawing/2014/main" id="{34575134-F3D4-9F1E-C85F-415ED3467565}"/>
              </a:ext>
            </a:extLst>
          </p:cNvPr>
          <p:cNvSpPr txBox="1"/>
          <p:nvPr/>
        </p:nvSpPr>
        <p:spPr>
          <a:xfrm>
            <a:off x="8255745" y="1492585"/>
            <a:ext cx="546904" cy="430887"/>
          </a:xfrm>
          <a:prstGeom prst="rect">
            <a:avLst/>
          </a:prstGeom>
          <a:solidFill>
            <a:srgbClr val="C00000"/>
          </a:solidFill>
          <a:ln w="19050">
            <a:solidFill>
              <a:srgbClr val="C00000"/>
            </a:solidFill>
          </a:ln>
        </p:spPr>
        <p:txBody>
          <a:bodyPr wrap="square" rtlCol="0" anchor="ctr">
            <a:noAutofit/>
          </a:bodyPr>
          <a:lstStyle/>
          <a:p>
            <a:pPr algn="ctr"/>
            <a:r>
              <a:rPr lang="en-US" sz="1000" b="1">
                <a:solidFill>
                  <a:schemeClr val="bg1"/>
                </a:solidFill>
                <a:latin typeface="Arial Narrow" panose="020B0606020202030204" pitchFamily="34" charset="0"/>
              </a:rPr>
              <a:t>FAILS</a:t>
            </a:r>
          </a:p>
        </p:txBody>
      </p:sp>
      <p:grpSp>
        <p:nvGrpSpPr>
          <p:cNvPr id="21" name="Group 20">
            <a:extLst>
              <a:ext uri="{FF2B5EF4-FFF2-40B4-BE49-F238E27FC236}">
                <a16:creationId xmlns:a16="http://schemas.microsoft.com/office/drawing/2014/main" id="{6A158B95-7FD3-1B81-640B-A690120F9BEA}"/>
              </a:ext>
            </a:extLst>
          </p:cNvPr>
          <p:cNvGrpSpPr/>
          <p:nvPr/>
        </p:nvGrpSpPr>
        <p:grpSpPr>
          <a:xfrm>
            <a:off x="4456183" y="1492585"/>
            <a:ext cx="1140620" cy="1092148"/>
            <a:chOff x="4456183" y="1492585"/>
            <a:chExt cx="1140620" cy="1092148"/>
          </a:xfrm>
        </p:grpSpPr>
        <p:sp>
          <p:nvSpPr>
            <p:cNvPr id="19" name="Left Bracket 18">
              <a:extLst>
                <a:ext uri="{FF2B5EF4-FFF2-40B4-BE49-F238E27FC236}">
                  <a16:creationId xmlns:a16="http://schemas.microsoft.com/office/drawing/2014/main" id="{9079AA16-7E5E-FF26-E115-D0CEA7742664}"/>
                </a:ext>
              </a:extLst>
            </p:cNvPr>
            <p:cNvSpPr/>
            <p:nvPr/>
          </p:nvSpPr>
          <p:spPr>
            <a:xfrm>
              <a:off x="5534526" y="1492585"/>
              <a:ext cx="62277" cy="1092148"/>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BC1FB02E-88BB-3843-A056-B09F61DD38FC}"/>
                </a:ext>
              </a:extLst>
            </p:cNvPr>
            <p:cNvSpPr txBox="1"/>
            <p:nvPr/>
          </p:nvSpPr>
          <p:spPr>
            <a:xfrm>
              <a:off x="4456183" y="1651130"/>
              <a:ext cx="1124353" cy="646331"/>
            </a:xfrm>
            <a:prstGeom prst="rect">
              <a:avLst/>
            </a:prstGeom>
            <a:noFill/>
          </p:spPr>
          <p:txBody>
            <a:bodyPr wrap="square" rtlCol="0">
              <a:spAutoFit/>
            </a:bodyPr>
            <a:lstStyle/>
            <a:p>
              <a:pPr algn="r"/>
              <a:r>
                <a:rPr lang="en-US" sz="900" i="1" dirty="0">
                  <a:solidFill>
                    <a:schemeClr val="tx1">
                      <a:lumMod val="50000"/>
                      <a:lumOff val="50000"/>
                    </a:schemeClr>
                  </a:solidFill>
                </a:rPr>
                <a:t>Must pass one of these screens before considering </a:t>
              </a:r>
              <a:br>
                <a:rPr lang="en-US" sz="900" i="1" dirty="0">
                  <a:solidFill>
                    <a:schemeClr val="tx1">
                      <a:lumMod val="50000"/>
                      <a:lumOff val="50000"/>
                    </a:schemeClr>
                  </a:solidFill>
                </a:rPr>
              </a:br>
              <a:r>
                <a:rPr lang="en-US" sz="900" i="1" dirty="0">
                  <a:solidFill>
                    <a:schemeClr val="tx1">
                      <a:lumMod val="50000"/>
                      <a:lumOff val="50000"/>
                    </a:schemeClr>
                  </a:solidFill>
                </a:rPr>
                <a:t>Other Criteria</a:t>
              </a:r>
            </a:p>
          </p:txBody>
        </p:sp>
      </p:grpSp>
      <p:grpSp>
        <p:nvGrpSpPr>
          <p:cNvPr id="25" name="Group 24">
            <a:extLst>
              <a:ext uri="{FF2B5EF4-FFF2-40B4-BE49-F238E27FC236}">
                <a16:creationId xmlns:a16="http://schemas.microsoft.com/office/drawing/2014/main" id="{70ECCEC2-3F47-B0CB-37A5-6540BDAFCC88}"/>
              </a:ext>
            </a:extLst>
          </p:cNvPr>
          <p:cNvGrpSpPr/>
          <p:nvPr/>
        </p:nvGrpSpPr>
        <p:grpSpPr>
          <a:xfrm>
            <a:off x="4440368" y="3105159"/>
            <a:ext cx="1140619" cy="3041402"/>
            <a:chOff x="4440368" y="3105159"/>
            <a:chExt cx="1140619" cy="3041402"/>
          </a:xfrm>
        </p:grpSpPr>
        <p:sp>
          <p:nvSpPr>
            <p:cNvPr id="22" name="Left Bracket 21">
              <a:extLst>
                <a:ext uri="{FF2B5EF4-FFF2-40B4-BE49-F238E27FC236}">
                  <a16:creationId xmlns:a16="http://schemas.microsoft.com/office/drawing/2014/main" id="{CBD2D872-7B04-4AED-BDAF-FED3235F3386}"/>
                </a:ext>
              </a:extLst>
            </p:cNvPr>
            <p:cNvSpPr/>
            <p:nvPr/>
          </p:nvSpPr>
          <p:spPr>
            <a:xfrm>
              <a:off x="5518710" y="3105159"/>
              <a:ext cx="62277" cy="3041402"/>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9E2C08A1-DDC2-C6FA-9CA3-8A66E76C6233}"/>
                </a:ext>
              </a:extLst>
            </p:cNvPr>
            <p:cNvSpPr txBox="1"/>
            <p:nvPr/>
          </p:nvSpPr>
          <p:spPr>
            <a:xfrm>
              <a:off x="4440368" y="3880853"/>
              <a:ext cx="1124353" cy="369332"/>
            </a:xfrm>
            <a:prstGeom prst="rect">
              <a:avLst/>
            </a:prstGeom>
            <a:noFill/>
          </p:spPr>
          <p:txBody>
            <a:bodyPr wrap="square" rtlCol="0">
              <a:spAutoFit/>
            </a:bodyPr>
            <a:lstStyle/>
            <a:p>
              <a:pPr algn="r"/>
              <a:r>
                <a:rPr lang="en-US" sz="900" i="1">
                  <a:solidFill>
                    <a:schemeClr val="tx1">
                      <a:lumMod val="50000"/>
                      <a:lumOff val="50000"/>
                    </a:schemeClr>
                  </a:solidFill>
                </a:rPr>
                <a:t>Must pass ALL</a:t>
              </a:r>
              <a:br>
                <a:rPr lang="en-US" sz="900" i="1">
                  <a:solidFill>
                    <a:schemeClr val="tx1">
                      <a:lumMod val="50000"/>
                      <a:lumOff val="50000"/>
                    </a:schemeClr>
                  </a:solidFill>
                </a:rPr>
              </a:br>
              <a:r>
                <a:rPr lang="en-US" sz="900" i="1">
                  <a:solidFill>
                    <a:schemeClr val="tx1">
                      <a:lumMod val="50000"/>
                      <a:lumOff val="50000"/>
                    </a:schemeClr>
                  </a:solidFill>
                </a:rPr>
                <a:t>Other Criteria</a:t>
              </a:r>
            </a:p>
          </p:txBody>
        </p:sp>
      </p:grpSp>
      <p:sp>
        <p:nvSpPr>
          <p:cNvPr id="32" name="TextBox 31">
            <a:extLst>
              <a:ext uri="{FF2B5EF4-FFF2-40B4-BE49-F238E27FC236}">
                <a16:creationId xmlns:a16="http://schemas.microsoft.com/office/drawing/2014/main" id="{77C44D7F-73C9-9427-985D-1CF39C3B931B}"/>
              </a:ext>
            </a:extLst>
          </p:cNvPr>
          <p:cNvSpPr txBox="1"/>
          <p:nvPr/>
        </p:nvSpPr>
        <p:spPr>
          <a:xfrm>
            <a:off x="8176899" y="3733108"/>
            <a:ext cx="733926" cy="400110"/>
          </a:xfrm>
          <a:prstGeom prst="rect">
            <a:avLst/>
          </a:prstGeom>
          <a:solidFill>
            <a:schemeClr val="tx2"/>
          </a:solidFill>
          <a:ln w="19050">
            <a:solidFill>
              <a:schemeClr val="tx2"/>
            </a:solidFill>
          </a:ln>
        </p:spPr>
        <p:txBody>
          <a:bodyPr wrap="square" rtlCol="0">
            <a:spAutoFit/>
          </a:bodyPr>
          <a:lstStyle/>
          <a:p>
            <a:pPr algn="ctr"/>
            <a:r>
              <a:rPr lang="en-US" sz="1000" b="1" dirty="0">
                <a:solidFill>
                  <a:schemeClr val="bg1"/>
                </a:solidFill>
                <a:latin typeface="Arial Narrow" panose="020B0606020202030204" pitchFamily="34" charset="0"/>
              </a:rPr>
              <a:t>Not Applicable</a:t>
            </a:r>
          </a:p>
        </p:txBody>
      </p:sp>
      <p:sp>
        <p:nvSpPr>
          <p:cNvPr id="33" name="TextBox 32">
            <a:extLst>
              <a:ext uri="{FF2B5EF4-FFF2-40B4-BE49-F238E27FC236}">
                <a16:creationId xmlns:a16="http://schemas.microsoft.com/office/drawing/2014/main" id="{DDB457AA-5DF7-49F1-B232-1762FD41C4C4}"/>
              </a:ext>
            </a:extLst>
          </p:cNvPr>
          <p:cNvSpPr txBox="1"/>
          <p:nvPr/>
        </p:nvSpPr>
        <p:spPr>
          <a:xfrm>
            <a:off x="8176899" y="3067221"/>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5" name="TextBox 34">
            <a:extLst>
              <a:ext uri="{FF2B5EF4-FFF2-40B4-BE49-F238E27FC236}">
                <a16:creationId xmlns:a16="http://schemas.microsoft.com/office/drawing/2014/main" id="{AE27D89A-AFE1-86A4-EC7B-73C56BAE86CC}"/>
              </a:ext>
            </a:extLst>
          </p:cNvPr>
          <p:cNvSpPr txBox="1"/>
          <p:nvPr/>
        </p:nvSpPr>
        <p:spPr>
          <a:xfrm>
            <a:off x="8176899" y="5070210"/>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36" name="TextBox 35">
            <a:extLst>
              <a:ext uri="{FF2B5EF4-FFF2-40B4-BE49-F238E27FC236}">
                <a16:creationId xmlns:a16="http://schemas.microsoft.com/office/drawing/2014/main" id="{C0306225-CD29-0C7D-59B2-BDC39A754375}"/>
              </a:ext>
            </a:extLst>
          </p:cNvPr>
          <p:cNvSpPr txBox="1"/>
          <p:nvPr/>
        </p:nvSpPr>
        <p:spPr>
          <a:xfrm>
            <a:off x="8176899" y="5733363"/>
            <a:ext cx="733926" cy="400110"/>
          </a:xfrm>
          <a:prstGeom prst="rect">
            <a:avLst/>
          </a:prstGeom>
          <a:solidFill>
            <a:schemeClr val="tx2"/>
          </a:solidFill>
          <a:ln w="19050">
            <a:solidFill>
              <a:schemeClr val="tx2"/>
            </a:solidFill>
          </a:ln>
        </p:spPr>
        <p:txBody>
          <a:bodyPr wrap="square" rtlCol="0">
            <a:spAutoFit/>
          </a:bodyPr>
          <a:lstStyle/>
          <a:p>
            <a:pPr algn="ctr"/>
            <a:r>
              <a:rPr lang="en-US" sz="1000" b="1">
                <a:solidFill>
                  <a:schemeClr val="bg1"/>
                </a:solidFill>
                <a:latin typeface="Arial Narrow" panose="020B0606020202030204" pitchFamily="34" charset="0"/>
              </a:rPr>
              <a:t>Not Applicable</a:t>
            </a:r>
          </a:p>
        </p:txBody>
      </p:sp>
      <p:sp>
        <p:nvSpPr>
          <p:cNvPr id="8" name="Text Placeholder 5">
            <a:extLst>
              <a:ext uri="{FF2B5EF4-FFF2-40B4-BE49-F238E27FC236}">
                <a16:creationId xmlns:a16="http://schemas.microsoft.com/office/drawing/2014/main" id="{0D56E520-AD03-9C80-EE40-FA19819EF3EA}"/>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9" name="TextBox 8">
            <a:extLst>
              <a:ext uri="{FF2B5EF4-FFF2-40B4-BE49-F238E27FC236}">
                <a16:creationId xmlns:a16="http://schemas.microsoft.com/office/drawing/2014/main" id="{A974DA2B-4D6D-7AE3-53EC-5DAF823A00F0}"/>
              </a:ext>
            </a:extLst>
          </p:cNvPr>
          <p:cNvSpPr txBox="1"/>
          <p:nvPr/>
        </p:nvSpPr>
        <p:spPr>
          <a:xfrm>
            <a:off x="721300" y="4542342"/>
            <a:ext cx="2676527" cy="1631216"/>
          </a:xfrm>
          <a:prstGeom prst="rect">
            <a:avLst/>
          </a:prstGeom>
          <a:solidFill>
            <a:schemeClr val="accent4"/>
          </a:solidFill>
        </p:spPr>
        <p:txBody>
          <a:bodyPr wrap="square" rtlCol="0">
            <a:spAutoFit/>
          </a:bodyPr>
          <a:lstStyle/>
          <a:p>
            <a:pPr algn="ctr"/>
            <a:r>
              <a:rPr lang="en-US" sz="2000" dirty="0">
                <a:solidFill>
                  <a:schemeClr val="bg1"/>
                </a:solidFill>
              </a:rPr>
              <a:t>Project </a:t>
            </a:r>
            <a:r>
              <a:rPr lang="en-US" sz="2000" b="1" dirty="0">
                <a:solidFill>
                  <a:schemeClr val="bg1"/>
                </a:solidFill>
              </a:rPr>
              <a:t>ALREADY</a:t>
            </a:r>
            <a:r>
              <a:rPr lang="en-US" sz="2000" dirty="0">
                <a:solidFill>
                  <a:schemeClr val="bg1"/>
                </a:solidFill>
              </a:rPr>
              <a:t> screened out for local-serving retail. It is also within 0.5 mi of </a:t>
            </a:r>
            <a:br>
              <a:rPr lang="en-US" sz="2000" dirty="0">
                <a:solidFill>
                  <a:schemeClr val="bg1"/>
                </a:solidFill>
              </a:rPr>
            </a:br>
            <a:r>
              <a:rPr lang="en-US" sz="2000" dirty="0">
                <a:solidFill>
                  <a:schemeClr val="bg1"/>
                </a:solidFill>
              </a:rPr>
              <a:t>high-quality transit.</a:t>
            </a:r>
          </a:p>
        </p:txBody>
      </p:sp>
      <p:sp>
        <p:nvSpPr>
          <p:cNvPr id="7" name="TextBox 6">
            <a:extLst>
              <a:ext uri="{FF2B5EF4-FFF2-40B4-BE49-F238E27FC236}">
                <a16:creationId xmlns:a16="http://schemas.microsoft.com/office/drawing/2014/main" id="{8F2863B5-5F6F-0DF3-F564-94E4900BC245}"/>
              </a:ext>
            </a:extLst>
          </p:cNvPr>
          <p:cNvSpPr txBox="1"/>
          <p:nvPr/>
        </p:nvSpPr>
        <p:spPr>
          <a:xfrm>
            <a:off x="6945446" y="4130195"/>
            <a:ext cx="1024061" cy="430887"/>
          </a:xfrm>
          <a:prstGeom prst="rect">
            <a:avLst/>
          </a:prstGeom>
          <a:solidFill>
            <a:srgbClr val="00B050"/>
          </a:solidFill>
          <a:ln w="19050">
            <a:solidFill>
              <a:srgbClr val="00B050"/>
            </a:solidFill>
          </a:ln>
        </p:spPr>
        <p:txBody>
          <a:bodyPr wrap="square" rtlCol="0">
            <a:spAutoFit/>
          </a:bodyPr>
          <a:lstStyle/>
          <a:p>
            <a:pPr algn="ctr"/>
            <a:r>
              <a:rPr lang="en-US" sz="1100" dirty="0">
                <a:solidFill>
                  <a:schemeClr val="bg1"/>
                </a:solidFill>
              </a:rPr>
              <a:t>Meets Requirement</a:t>
            </a:r>
          </a:p>
        </p:txBody>
      </p:sp>
      <p:sp>
        <p:nvSpPr>
          <p:cNvPr id="10" name="Sun 9">
            <a:extLst>
              <a:ext uri="{FF2B5EF4-FFF2-40B4-BE49-F238E27FC236}">
                <a16:creationId xmlns:a16="http://schemas.microsoft.com/office/drawing/2014/main" id="{18CFAB1D-94B3-57C8-3AAE-D8681FAD33C8}"/>
              </a:ext>
            </a:extLst>
          </p:cNvPr>
          <p:cNvSpPr/>
          <p:nvPr/>
        </p:nvSpPr>
        <p:spPr>
          <a:xfrm>
            <a:off x="8359411" y="4443987"/>
            <a:ext cx="315453" cy="315453"/>
          </a:xfrm>
          <a:prstGeom prst="su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1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1+#ppt_w/2"/>
                                          </p:val>
                                        </p:tav>
                                        <p:tav tm="100000">
                                          <p:val>
                                            <p:strVal val="#ppt_x"/>
                                          </p:val>
                                        </p:tav>
                                      </p:tavLst>
                                    </p:anim>
                                    <p:anim calcmode="lin" valueType="num">
                                      <p:cBhvr additive="base">
                                        <p:cTn id="35" dur="500" fill="hold"/>
                                        <p:tgtEl>
                                          <p:spTgt spid="38"/>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 presetClass="exit" presetSubtype="0" fill="hold" nodeType="with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22" presetClass="entr" presetSubtype="8" fill="hold"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wipe(left)">
                                      <p:cBhvr>
                                        <p:cTn id="60" dur="500"/>
                                        <p:tgtEl>
                                          <p:spTgt spid="63"/>
                                        </p:tgtEl>
                                      </p:cBhvr>
                                    </p:animEffect>
                                  </p:childTnLst>
                                </p:cTn>
                              </p:par>
                            </p:childTnLst>
                          </p:cTn>
                        </p:par>
                        <p:par>
                          <p:cTn id="61" fill="hold">
                            <p:stCondLst>
                              <p:cond delay="5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1500"/>
                            </p:stCondLst>
                            <p:childTnLst>
                              <p:par>
                                <p:cTn id="68" presetID="1" presetClass="entr" presetSubtype="0"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childTnLst>
                                </p:cTn>
                              </p:par>
                              <p:par>
                                <p:cTn id="70" presetID="1" presetClass="exit" presetSubtype="0" fill="hold" grpId="1" nodeType="withEffect">
                                  <p:stCondLst>
                                    <p:cond delay="0"/>
                                  </p:stCondLst>
                                  <p:childTnLst>
                                    <p:set>
                                      <p:cBhvr>
                                        <p:cTn id="71" dur="1" fill="hold">
                                          <p:stCondLst>
                                            <p:cond delay="0"/>
                                          </p:stCondLst>
                                        </p:cTn>
                                        <p:tgtEl>
                                          <p:spTgt spid="27"/>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8"/>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9"/>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63"/>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65"/>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2000"/>
                            </p:stCondLst>
                            <p:childTnLst>
                              <p:par>
                                <p:cTn id="93" presetID="42" presetClass="entr" presetSubtype="0"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1000"/>
                                        <p:tgtEl>
                                          <p:spTgt spid="7"/>
                                        </p:tgtEl>
                                      </p:cBhvr>
                                    </p:animEffect>
                                    <p:anim calcmode="lin" valueType="num">
                                      <p:cBhvr>
                                        <p:cTn id="96" dur="1000" fill="hold"/>
                                        <p:tgtEl>
                                          <p:spTgt spid="7"/>
                                        </p:tgtEl>
                                        <p:attrNameLst>
                                          <p:attrName>ppt_x</p:attrName>
                                        </p:attrNameLst>
                                      </p:cBhvr>
                                      <p:tavLst>
                                        <p:tav tm="0">
                                          <p:val>
                                            <p:strVal val="#ppt_x"/>
                                          </p:val>
                                        </p:tav>
                                        <p:tav tm="100000">
                                          <p:val>
                                            <p:strVal val="#ppt_x"/>
                                          </p:val>
                                        </p:tav>
                                      </p:tavLst>
                                    </p:anim>
                                    <p:anim calcmode="lin" valueType="num">
                                      <p:cBhvr>
                                        <p:cTn id="97" dur="1000" fill="hold"/>
                                        <p:tgtEl>
                                          <p:spTgt spid="7"/>
                                        </p:tgtEl>
                                        <p:attrNameLst>
                                          <p:attrName>ppt_y</p:attrName>
                                        </p:attrNameLst>
                                      </p:cBhvr>
                                      <p:tavLst>
                                        <p:tav tm="0">
                                          <p:val>
                                            <p:strVal val="#ppt_y+.1"/>
                                          </p:val>
                                        </p:tav>
                                        <p:tav tm="100000">
                                          <p:val>
                                            <p:strVal val="#ppt_y"/>
                                          </p:val>
                                        </p:tav>
                                      </p:tavLst>
                                    </p:anim>
                                  </p:childTnLst>
                                </p:cTn>
                              </p:par>
                              <p:par>
                                <p:cTn id="98" presetID="1" presetClass="exit" presetSubtype="0" fill="hold" grpId="1" nodeType="withEffect">
                                  <p:stCondLst>
                                    <p:cond delay="0"/>
                                  </p:stCondLst>
                                  <p:childTnLst>
                                    <p:set>
                                      <p:cBhvr>
                                        <p:cTn id="99" dur="1" fill="hold">
                                          <p:stCondLst>
                                            <p:cond delay="0"/>
                                          </p:stCondLst>
                                        </p:cTn>
                                        <p:tgtEl>
                                          <p:spTgt spid="7"/>
                                        </p:tgtEl>
                                        <p:attrNameLst>
                                          <p:attrName>style.visibility</p:attrName>
                                        </p:attrNameLst>
                                      </p:cBhvr>
                                      <p:to>
                                        <p:strVal val="hidden"/>
                                      </p:to>
                                    </p:set>
                                  </p:childTnLst>
                                </p:cTn>
                              </p:par>
                            </p:childTnLst>
                          </p:cTn>
                        </p:par>
                        <p:par>
                          <p:cTn id="100" fill="hold">
                            <p:stCondLst>
                              <p:cond delay="3000"/>
                            </p:stCondLst>
                            <p:childTnLst>
                              <p:par>
                                <p:cTn id="101" presetID="1" presetClass="entr" presetSubtype="0"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P spid="59" grpId="0" animBg="1"/>
      <p:bldP spid="65" grpId="0" animBg="1"/>
      <p:bldP spid="65" grpId="1" animBg="1"/>
      <p:bldP spid="6" grpId="0" uiExpand="1" build="p" animBg="1"/>
      <p:bldP spid="27" grpId="0"/>
      <p:bldP spid="27" grpId="1"/>
      <p:bldP spid="28" grpId="0" animBg="1"/>
      <p:bldP spid="28" grpId="1" animBg="1"/>
      <p:bldP spid="12" grpId="0" animBg="1"/>
      <p:bldP spid="32" grpId="0" animBg="1"/>
      <p:bldP spid="33" grpId="0" animBg="1"/>
      <p:bldP spid="35" grpId="0" animBg="1"/>
      <p:bldP spid="36" grpId="0" animBg="1"/>
      <p:bldP spid="9" grpId="0" animBg="1"/>
      <p:bldP spid="9" grpId="1" animBg="1"/>
      <p:bldP spid="7" grpId="0" animBg="1"/>
      <p:bldP spid="7" grpId="1"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289212"/>
            <a:ext cx="3838575" cy="585216"/>
          </a:xfrm>
          <a:solidFill>
            <a:srgbClr val="8DB48B"/>
          </a:solidFill>
        </p:spPr>
        <p:txBody>
          <a:bodyPr>
            <a:normAutofit/>
          </a:bodyPr>
          <a:lstStyle/>
          <a:p>
            <a:r>
              <a:rPr lang="en-US">
                <a:solidFill>
                  <a:schemeClr val="bg1"/>
                </a:solidFill>
              </a:rPr>
              <a:t>Phase 1 </a:t>
            </a:r>
            <a:r>
              <a:rPr lang="en-US" sz="1800">
                <a:solidFill>
                  <a:schemeClr val="bg1"/>
                </a:solidFill>
              </a:rPr>
              <a:t>Screens Summary</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0542069" y="6425311"/>
            <a:ext cx="915874" cy="365125"/>
          </a:xfrm>
        </p:spPr>
        <p:txBody>
          <a:bodyPr/>
          <a:lstStyle/>
          <a:p>
            <a:fld id="{EDC88F56-F83B-42E3-863E-098C0746C050}" type="slidenum">
              <a:rPr lang="en-US" smtClean="0"/>
              <a:pPr/>
              <a:t>26</a:t>
            </a:fld>
            <a:endParaRPr lang="en-US"/>
          </a:p>
        </p:txBody>
      </p:sp>
      <p:sp>
        <p:nvSpPr>
          <p:cNvPr id="15" name="TextBox 14">
            <a:extLst>
              <a:ext uri="{FF2B5EF4-FFF2-40B4-BE49-F238E27FC236}">
                <a16:creationId xmlns:a16="http://schemas.microsoft.com/office/drawing/2014/main" id="{C53270CE-075A-5ADF-9F19-EDEAFAEECF38}"/>
              </a:ext>
            </a:extLst>
          </p:cNvPr>
          <p:cNvSpPr txBox="1"/>
          <p:nvPr/>
        </p:nvSpPr>
        <p:spPr>
          <a:xfrm>
            <a:off x="34290" y="-475"/>
            <a:ext cx="4464558" cy="276999"/>
          </a:xfrm>
          <a:prstGeom prst="rect">
            <a:avLst/>
          </a:prstGeom>
          <a:noFill/>
        </p:spPr>
        <p:txBody>
          <a:bodyPr wrap="square">
            <a:spAutoFit/>
          </a:bodyPr>
          <a:lstStyle/>
          <a:p>
            <a:r>
              <a:rPr lang="en-US" sz="1200" b="1">
                <a:solidFill>
                  <a:schemeClr val="tx2"/>
                </a:solidFill>
              </a:rPr>
              <a:t>Mixed-use residential development with 472 units</a:t>
            </a:r>
            <a:endParaRPr lang="en-US" sz="1200" b="1">
              <a:solidFill>
                <a:schemeClr val="tx2"/>
              </a:solidFill>
              <a:cs typeface="Arial"/>
            </a:endParaRPr>
          </a:p>
        </p:txBody>
      </p:sp>
      <p:grpSp>
        <p:nvGrpSpPr>
          <p:cNvPr id="31" name="Group 30">
            <a:extLst>
              <a:ext uri="{FF2B5EF4-FFF2-40B4-BE49-F238E27FC236}">
                <a16:creationId xmlns:a16="http://schemas.microsoft.com/office/drawing/2014/main" id="{F2249052-FEC5-4EF3-FDDF-E8E03664660F}"/>
              </a:ext>
            </a:extLst>
          </p:cNvPr>
          <p:cNvGrpSpPr/>
          <p:nvPr/>
        </p:nvGrpSpPr>
        <p:grpSpPr>
          <a:xfrm>
            <a:off x="3981865" y="264673"/>
            <a:ext cx="2066925" cy="652384"/>
            <a:chOff x="-1" y="1943209"/>
            <a:chExt cx="4897860" cy="1545912"/>
          </a:xfrm>
        </p:grpSpPr>
        <p:pic>
          <p:nvPicPr>
            <p:cNvPr id="13" name="Picture 12">
              <a:extLst>
                <a:ext uri="{FF2B5EF4-FFF2-40B4-BE49-F238E27FC236}">
                  <a16:creationId xmlns:a16="http://schemas.microsoft.com/office/drawing/2014/main" id="{0A48B612-F082-B857-0F50-813CA330C1A4}"/>
                </a:ext>
              </a:extLst>
            </p:cNvPr>
            <p:cNvPicPr>
              <a:picLocks noChangeAspect="1"/>
            </p:cNvPicPr>
            <p:nvPr/>
          </p:nvPicPr>
          <p:blipFill>
            <a:blip r:embed="rId3" cstate="print">
              <a:extLst>
                <a:ext uri="{28A0092B-C50C-407E-A947-70E740481C1C}">
                  <a14:useLocalDpi xmlns:a14="http://schemas.microsoft.com/office/drawing/2010/main" val="0"/>
                </a:ext>
              </a:extLst>
            </a:blip>
            <a:srcRect t="17066" b="17066"/>
            <a:stretch/>
          </p:blipFill>
          <p:spPr>
            <a:xfrm>
              <a:off x="807997" y="1943209"/>
              <a:ext cx="4089862" cy="1397115"/>
            </a:xfrm>
            <a:prstGeom prst="rect">
              <a:avLst/>
            </a:prstGeom>
          </p:spPr>
        </p:pic>
        <p:pic>
          <p:nvPicPr>
            <p:cNvPr id="26" name="Picture 25" descr="Icon&#10;&#10;Description automatically generated">
              <a:extLst>
                <a:ext uri="{FF2B5EF4-FFF2-40B4-BE49-F238E27FC236}">
                  <a16:creationId xmlns:a16="http://schemas.microsoft.com/office/drawing/2014/main" id="{C194EE8A-CD1B-77E0-0F35-FCC8F185D1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223" r="-1"/>
            <a:stretch/>
          </p:blipFill>
          <p:spPr>
            <a:xfrm>
              <a:off x="-1" y="2537493"/>
              <a:ext cx="734601" cy="951628"/>
            </a:xfrm>
            <a:prstGeom prst="rect">
              <a:avLst/>
            </a:prstGeom>
          </p:spPr>
        </p:pic>
      </p:grpSp>
      <p:sp>
        <p:nvSpPr>
          <p:cNvPr id="8" name="Text Placeholder 5">
            <a:extLst>
              <a:ext uri="{FF2B5EF4-FFF2-40B4-BE49-F238E27FC236}">
                <a16:creationId xmlns:a16="http://schemas.microsoft.com/office/drawing/2014/main" id="{0D56E520-AD03-9C80-EE40-FA19819EF3EA}"/>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41" name="TextBox 40">
            <a:extLst>
              <a:ext uri="{FF2B5EF4-FFF2-40B4-BE49-F238E27FC236}">
                <a16:creationId xmlns:a16="http://schemas.microsoft.com/office/drawing/2014/main" id="{1C755C68-5668-8082-C75A-5FA69092D334}"/>
              </a:ext>
            </a:extLst>
          </p:cNvPr>
          <p:cNvSpPr txBox="1"/>
          <p:nvPr/>
        </p:nvSpPr>
        <p:spPr>
          <a:xfrm>
            <a:off x="8206094" y="1054858"/>
            <a:ext cx="3116492" cy="347656"/>
          </a:xfrm>
          <a:prstGeom prst="rect">
            <a:avLst/>
          </a:prstGeom>
          <a:solidFill>
            <a:schemeClr val="tx2"/>
          </a:solidFill>
        </p:spPr>
        <p:txBody>
          <a:bodyPr wrap="square">
            <a:spAutoFit/>
          </a:bodyPr>
          <a:lstStyle/>
          <a:p>
            <a:r>
              <a:rPr lang="en-US" dirty="0">
                <a:solidFill>
                  <a:schemeClr val="bg1"/>
                </a:solidFill>
                <a:ea typeface="+mj-lt"/>
                <a:cs typeface="+mj-lt"/>
              </a:rPr>
              <a:t>Project-Based Screens</a:t>
            </a:r>
            <a:endParaRPr lang="en-US" dirty="0"/>
          </a:p>
        </p:txBody>
      </p:sp>
      <p:grpSp>
        <p:nvGrpSpPr>
          <p:cNvPr id="11" name="Group 10">
            <a:extLst>
              <a:ext uri="{FF2B5EF4-FFF2-40B4-BE49-F238E27FC236}">
                <a16:creationId xmlns:a16="http://schemas.microsoft.com/office/drawing/2014/main" id="{A4E05365-024E-0714-A90D-9F9B981CDDDB}"/>
              </a:ext>
            </a:extLst>
          </p:cNvPr>
          <p:cNvGrpSpPr/>
          <p:nvPr/>
        </p:nvGrpSpPr>
        <p:grpSpPr>
          <a:xfrm>
            <a:off x="8188644" y="1589243"/>
            <a:ext cx="3151392" cy="806435"/>
            <a:chOff x="8201025" y="4920342"/>
            <a:chExt cx="3151392" cy="806435"/>
          </a:xfrm>
        </p:grpSpPr>
        <p:pic>
          <p:nvPicPr>
            <p:cNvPr id="42" name="Picture 41">
              <a:extLst>
                <a:ext uri="{FF2B5EF4-FFF2-40B4-BE49-F238E27FC236}">
                  <a16:creationId xmlns:a16="http://schemas.microsoft.com/office/drawing/2014/main" id="{0E51C138-8DA4-8EF6-A344-179EB851E75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0124" b="13788"/>
            <a:stretch/>
          </p:blipFill>
          <p:spPr>
            <a:xfrm>
              <a:off x="8201025" y="4920342"/>
              <a:ext cx="3121561" cy="806435"/>
            </a:xfrm>
            <a:prstGeom prst="rect">
              <a:avLst/>
            </a:prstGeom>
          </p:spPr>
        </p:pic>
        <p:grpSp>
          <p:nvGrpSpPr>
            <p:cNvPr id="72" name="Group 71">
              <a:extLst>
                <a:ext uri="{FF2B5EF4-FFF2-40B4-BE49-F238E27FC236}">
                  <a16:creationId xmlns:a16="http://schemas.microsoft.com/office/drawing/2014/main" id="{E8889950-5332-2C6B-7FF6-E54582E639CF}"/>
                </a:ext>
              </a:extLst>
            </p:cNvPr>
            <p:cNvGrpSpPr/>
            <p:nvPr/>
          </p:nvGrpSpPr>
          <p:grpSpPr>
            <a:xfrm>
              <a:off x="8230856" y="5121269"/>
              <a:ext cx="3121561" cy="605508"/>
              <a:chOff x="8230856" y="5121269"/>
              <a:chExt cx="3121561" cy="605508"/>
            </a:xfrm>
          </p:grpSpPr>
          <p:sp>
            <p:nvSpPr>
              <p:cNvPr id="45" name="Rectangle 44">
                <a:extLst>
                  <a:ext uri="{FF2B5EF4-FFF2-40B4-BE49-F238E27FC236}">
                    <a16:creationId xmlns:a16="http://schemas.microsoft.com/office/drawing/2014/main" id="{B815DC28-C4C7-A5E1-A6F6-776E86678DB2}"/>
                  </a:ext>
                </a:extLst>
              </p:cNvPr>
              <p:cNvSpPr/>
              <p:nvPr/>
            </p:nvSpPr>
            <p:spPr>
              <a:xfrm>
                <a:off x="8230856" y="5121269"/>
                <a:ext cx="3076187" cy="60550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6300018-3944-D5BC-582D-F92EA0A5102B}"/>
                  </a:ext>
                </a:extLst>
              </p:cNvPr>
              <p:cNvSpPr txBox="1"/>
              <p:nvPr/>
            </p:nvSpPr>
            <p:spPr>
              <a:xfrm>
                <a:off x="10519329" y="5224357"/>
                <a:ext cx="833088" cy="400110"/>
              </a:xfrm>
              <a:prstGeom prst="rect">
                <a:avLst/>
              </a:prstGeom>
              <a:solidFill>
                <a:srgbClr val="0070C0"/>
              </a:solidFill>
              <a:ln w="19050">
                <a:solidFill>
                  <a:srgbClr val="0070C0"/>
                </a:solidFill>
              </a:ln>
            </p:spPr>
            <p:txBody>
              <a:bodyPr wrap="square" rtlCol="0">
                <a:spAutoFit/>
              </a:bodyPr>
              <a:lstStyle/>
              <a:p>
                <a:pPr algn="ctr"/>
                <a:r>
                  <a:rPr lang="en-US" sz="1000" b="1">
                    <a:solidFill>
                      <a:schemeClr val="bg1"/>
                    </a:solidFill>
                    <a:latin typeface="Arial Narrow" panose="020B0606020202030204" pitchFamily="34" charset="0"/>
                  </a:rPr>
                  <a:t>Meets Retail Requirement</a:t>
                </a:r>
              </a:p>
            </p:txBody>
          </p:sp>
        </p:grpSp>
      </p:grpSp>
      <p:sp>
        <p:nvSpPr>
          <p:cNvPr id="14" name="TextBox 13">
            <a:extLst>
              <a:ext uri="{FF2B5EF4-FFF2-40B4-BE49-F238E27FC236}">
                <a16:creationId xmlns:a16="http://schemas.microsoft.com/office/drawing/2014/main" id="{1AB4B5C9-949C-B689-1B30-ECC00EFE28B8}"/>
              </a:ext>
            </a:extLst>
          </p:cNvPr>
          <p:cNvSpPr txBox="1"/>
          <p:nvPr/>
        </p:nvSpPr>
        <p:spPr>
          <a:xfrm>
            <a:off x="4786116" y="1050165"/>
            <a:ext cx="3003062" cy="347656"/>
          </a:xfrm>
          <a:prstGeom prst="rect">
            <a:avLst/>
          </a:prstGeom>
          <a:solidFill>
            <a:schemeClr val="tx2"/>
          </a:solidFill>
        </p:spPr>
        <p:txBody>
          <a:bodyPr wrap="square">
            <a:spAutoFit/>
          </a:bodyPr>
          <a:lstStyle/>
          <a:p>
            <a:r>
              <a:rPr lang="en-US" dirty="0">
                <a:solidFill>
                  <a:schemeClr val="bg1"/>
                </a:solidFill>
                <a:ea typeface="+mj-lt"/>
                <a:cs typeface="+mj-lt"/>
              </a:rPr>
              <a:t>Location-Based Screens</a:t>
            </a:r>
            <a:endParaRPr lang="en-US" dirty="0"/>
          </a:p>
        </p:txBody>
      </p:sp>
      <p:grpSp>
        <p:nvGrpSpPr>
          <p:cNvPr id="22" name="Group 21">
            <a:extLst>
              <a:ext uri="{FF2B5EF4-FFF2-40B4-BE49-F238E27FC236}">
                <a16:creationId xmlns:a16="http://schemas.microsoft.com/office/drawing/2014/main" id="{82B15066-5253-766A-7507-FAC8ADBBB3E2}"/>
              </a:ext>
            </a:extLst>
          </p:cNvPr>
          <p:cNvGrpSpPr/>
          <p:nvPr/>
        </p:nvGrpSpPr>
        <p:grpSpPr>
          <a:xfrm>
            <a:off x="4781305" y="1585416"/>
            <a:ext cx="3015247" cy="620633"/>
            <a:chOff x="4771533" y="2266200"/>
            <a:chExt cx="3015247" cy="620633"/>
          </a:xfrm>
        </p:grpSpPr>
        <p:pic>
          <p:nvPicPr>
            <p:cNvPr id="16" name="Picture 15" descr="Graphical user interface, text&#10;&#10;Description automatically generated">
              <a:extLst>
                <a:ext uri="{FF2B5EF4-FFF2-40B4-BE49-F238E27FC236}">
                  <a16:creationId xmlns:a16="http://schemas.microsoft.com/office/drawing/2014/main" id="{B72F893F-8DEF-30AC-BE39-5E2A66053E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197" b="70030"/>
            <a:stretch/>
          </p:blipFill>
          <p:spPr>
            <a:xfrm>
              <a:off x="4771533" y="2266200"/>
              <a:ext cx="2982184" cy="619056"/>
            </a:xfrm>
            <a:prstGeom prst="rect">
              <a:avLst/>
            </a:prstGeom>
          </p:spPr>
        </p:pic>
        <p:grpSp>
          <p:nvGrpSpPr>
            <p:cNvPr id="70" name="Group 69">
              <a:extLst>
                <a:ext uri="{FF2B5EF4-FFF2-40B4-BE49-F238E27FC236}">
                  <a16:creationId xmlns:a16="http://schemas.microsoft.com/office/drawing/2014/main" id="{5245DBB8-0A63-FCF5-F396-81E99FABB3A2}"/>
                </a:ext>
              </a:extLst>
            </p:cNvPr>
            <p:cNvGrpSpPr/>
            <p:nvPr/>
          </p:nvGrpSpPr>
          <p:grpSpPr>
            <a:xfrm>
              <a:off x="4801364" y="2287328"/>
              <a:ext cx="2985416" cy="599505"/>
              <a:chOff x="4789698" y="2274803"/>
              <a:chExt cx="2985416" cy="599505"/>
            </a:xfrm>
          </p:grpSpPr>
          <p:sp>
            <p:nvSpPr>
              <p:cNvPr id="55" name="Rectangle 54">
                <a:extLst>
                  <a:ext uri="{FF2B5EF4-FFF2-40B4-BE49-F238E27FC236}">
                    <a16:creationId xmlns:a16="http://schemas.microsoft.com/office/drawing/2014/main" id="{8C5C70FA-55A3-7E39-328F-51483DD1ED6A}"/>
                  </a:ext>
                </a:extLst>
              </p:cNvPr>
              <p:cNvSpPr/>
              <p:nvPr/>
            </p:nvSpPr>
            <p:spPr>
              <a:xfrm>
                <a:off x="4789698" y="2274803"/>
                <a:ext cx="2982184" cy="59950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3968FA4-34F6-7B0F-8966-C10F13432AEC}"/>
                  </a:ext>
                </a:extLst>
              </p:cNvPr>
              <p:cNvSpPr txBox="1"/>
              <p:nvPr/>
            </p:nvSpPr>
            <p:spPr>
              <a:xfrm>
                <a:off x="6674388" y="2385667"/>
                <a:ext cx="1100726" cy="376627"/>
              </a:xfrm>
              <a:prstGeom prst="rect">
                <a:avLst/>
              </a:prstGeom>
              <a:solidFill>
                <a:srgbClr val="00B050"/>
              </a:solidFill>
              <a:ln w="19050">
                <a:solidFill>
                  <a:srgbClr val="00B050"/>
                </a:solidFill>
              </a:ln>
            </p:spPr>
            <p:txBody>
              <a:bodyPr wrap="square" rtlCol="0">
                <a:spAutoFit/>
              </a:bodyPr>
              <a:lstStyle/>
              <a:p>
                <a:pPr algn="ctr"/>
                <a:r>
                  <a:rPr lang="en-US" sz="1000" b="1" dirty="0">
                    <a:solidFill>
                      <a:schemeClr val="bg1"/>
                    </a:solidFill>
                    <a:latin typeface="Arial Narrow" panose="020B0606020202030204" pitchFamily="34" charset="0"/>
                  </a:rPr>
                  <a:t>Meets Residential Requirement</a:t>
                </a:r>
              </a:p>
            </p:txBody>
          </p:sp>
        </p:grpSp>
      </p:grpSp>
      <p:grpSp>
        <p:nvGrpSpPr>
          <p:cNvPr id="20" name="Group 19">
            <a:extLst>
              <a:ext uri="{FF2B5EF4-FFF2-40B4-BE49-F238E27FC236}">
                <a16:creationId xmlns:a16="http://schemas.microsoft.com/office/drawing/2014/main" id="{D6721E8F-F02C-FD37-8074-6C7577865BA9}"/>
              </a:ext>
            </a:extLst>
          </p:cNvPr>
          <p:cNvGrpSpPr/>
          <p:nvPr/>
        </p:nvGrpSpPr>
        <p:grpSpPr>
          <a:xfrm>
            <a:off x="4781305" y="2599574"/>
            <a:ext cx="3026088" cy="601833"/>
            <a:chOff x="4789698" y="1631051"/>
            <a:chExt cx="3026088" cy="601833"/>
          </a:xfrm>
        </p:grpSpPr>
        <p:pic>
          <p:nvPicPr>
            <p:cNvPr id="19" name="Picture 18" descr="Graphical user interface, text&#10;&#10;Description automatically generated">
              <a:extLst>
                <a:ext uri="{FF2B5EF4-FFF2-40B4-BE49-F238E27FC236}">
                  <a16:creationId xmlns:a16="http://schemas.microsoft.com/office/drawing/2014/main" id="{B38A0F9B-E517-8311-20A4-7D29A984C15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529" b="83102"/>
            <a:stretch/>
          </p:blipFill>
          <p:spPr>
            <a:xfrm>
              <a:off x="4789698" y="1631051"/>
              <a:ext cx="2982184" cy="599506"/>
            </a:xfrm>
            <a:prstGeom prst="rect">
              <a:avLst/>
            </a:prstGeom>
          </p:spPr>
        </p:pic>
        <p:grpSp>
          <p:nvGrpSpPr>
            <p:cNvPr id="69" name="Group 68">
              <a:extLst>
                <a:ext uri="{FF2B5EF4-FFF2-40B4-BE49-F238E27FC236}">
                  <a16:creationId xmlns:a16="http://schemas.microsoft.com/office/drawing/2014/main" id="{5FE9F2EE-238A-4EEE-39DD-264F4F1E7D07}"/>
                </a:ext>
              </a:extLst>
            </p:cNvPr>
            <p:cNvGrpSpPr/>
            <p:nvPr/>
          </p:nvGrpSpPr>
          <p:grpSpPr>
            <a:xfrm>
              <a:off x="4789698" y="1633378"/>
              <a:ext cx="3026088" cy="599506"/>
              <a:chOff x="4789698" y="1633378"/>
              <a:chExt cx="3026088" cy="599506"/>
            </a:xfrm>
          </p:grpSpPr>
          <p:sp>
            <p:nvSpPr>
              <p:cNvPr id="12" name="TextBox 11">
                <a:extLst>
                  <a:ext uri="{FF2B5EF4-FFF2-40B4-BE49-F238E27FC236}">
                    <a16:creationId xmlns:a16="http://schemas.microsoft.com/office/drawing/2014/main" id="{34575134-F3D4-9F1E-C85F-415ED3467565}"/>
                  </a:ext>
                </a:extLst>
              </p:cNvPr>
              <p:cNvSpPr txBox="1"/>
              <p:nvPr/>
            </p:nvSpPr>
            <p:spPr>
              <a:xfrm>
                <a:off x="6771118" y="1731964"/>
                <a:ext cx="1044668" cy="405598"/>
              </a:xfrm>
              <a:prstGeom prst="rect">
                <a:avLst/>
              </a:prstGeom>
              <a:solidFill>
                <a:srgbClr val="C00000"/>
              </a:solidFill>
              <a:ln w="19050">
                <a:solidFill>
                  <a:srgbClr val="C00000"/>
                </a:solidFill>
              </a:ln>
            </p:spPr>
            <p:txBody>
              <a:bodyPr wrap="square" rtlCol="0" anchor="ctr">
                <a:noAutofit/>
              </a:bodyPr>
              <a:lstStyle/>
              <a:p>
                <a:pPr algn="ctr"/>
                <a:r>
                  <a:rPr lang="en-US" sz="1000" b="1" dirty="0">
                    <a:solidFill>
                      <a:schemeClr val="bg1"/>
                    </a:solidFill>
                    <a:latin typeface="Arial Narrow" panose="020B0606020202030204" pitchFamily="34" charset="0"/>
                  </a:rPr>
                  <a:t>Fails Residential Requirement</a:t>
                </a:r>
              </a:p>
            </p:txBody>
          </p:sp>
          <p:sp>
            <p:nvSpPr>
              <p:cNvPr id="66" name="Rectangle 65">
                <a:extLst>
                  <a:ext uri="{FF2B5EF4-FFF2-40B4-BE49-F238E27FC236}">
                    <a16:creationId xmlns:a16="http://schemas.microsoft.com/office/drawing/2014/main" id="{80E7FA73-B684-834B-30C0-729CF8D8EC21}"/>
                  </a:ext>
                </a:extLst>
              </p:cNvPr>
              <p:cNvSpPr/>
              <p:nvPr/>
            </p:nvSpPr>
            <p:spPr>
              <a:xfrm>
                <a:off x="4789698" y="1633378"/>
                <a:ext cx="2982184" cy="5995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TextBox 73">
            <a:extLst>
              <a:ext uri="{FF2B5EF4-FFF2-40B4-BE49-F238E27FC236}">
                <a16:creationId xmlns:a16="http://schemas.microsoft.com/office/drawing/2014/main" id="{E207A584-BB6B-8271-4929-873503E8F7AC}"/>
              </a:ext>
            </a:extLst>
          </p:cNvPr>
          <p:cNvSpPr txBox="1"/>
          <p:nvPr/>
        </p:nvSpPr>
        <p:spPr>
          <a:xfrm>
            <a:off x="867110" y="1050165"/>
            <a:ext cx="3050640" cy="1169551"/>
          </a:xfrm>
          <a:prstGeom prst="rect">
            <a:avLst/>
          </a:prstGeom>
          <a:solidFill>
            <a:schemeClr val="accent1"/>
          </a:solidFill>
        </p:spPr>
        <p:txBody>
          <a:bodyPr wrap="square">
            <a:spAutoFit/>
          </a:bodyPr>
          <a:lstStyle/>
          <a:p>
            <a:pPr marL="171450" marR="0" lvl="1" indent="-171450">
              <a:spcBef>
                <a:spcPts val="300"/>
              </a:spcBef>
              <a:spcAft>
                <a:spcPts val="300"/>
              </a:spcAft>
              <a:buFont typeface="Arial" panose="020B0604020202020204" pitchFamily="34" charset="0"/>
              <a:buChar char="•"/>
            </a:pPr>
            <a:r>
              <a:rPr lang="en-US" sz="20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Retail is screened out</a:t>
            </a:r>
          </a:p>
          <a:p>
            <a:pPr marL="171450" marR="0" lvl="1" indent="-171450">
              <a:spcBef>
                <a:spcPts val="300"/>
              </a:spcBef>
              <a:spcAft>
                <a:spcPts val="300"/>
              </a:spcAft>
              <a:buFont typeface="Arial" panose="020B0604020202020204" pitchFamily="34" charset="0"/>
              <a:buChar char="•"/>
            </a:pPr>
            <a:r>
              <a:rPr lang="en-US" sz="20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Some requirements are met </a:t>
            </a:r>
          </a:p>
          <a:p>
            <a:pPr marL="171450" marR="0" lvl="1" indent="-171450">
              <a:spcBef>
                <a:spcPts val="300"/>
              </a:spcBef>
              <a:spcAft>
                <a:spcPts val="300"/>
              </a:spcAft>
              <a:buFont typeface="Arial" panose="020B0604020202020204" pitchFamily="34" charset="0"/>
              <a:buChar char="•"/>
            </a:pPr>
            <a:r>
              <a:rPr lang="en-US" sz="20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Some are not applicable</a:t>
            </a:r>
          </a:p>
        </p:txBody>
      </p:sp>
      <p:sp>
        <p:nvSpPr>
          <p:cNvPr id="78" name="TextBox 77">
            <a:extLst>
              <a:ext uri="{FF2B5EF4-FFF2-40B4-BE49-F238E27FC236}">
                <a16:creationId xmlns:a16="http://schemas.microsoft.com/office/drawing/2014/main" id="{464E46B9-3251-4083-BC44-D432FA37907D}"/>
              </a:ext>
            </a:extLst>
          </p:cNvPr>
          <p:cNvSpPr txBox="1"/>
          <p:nvPr/>
        </p:nvSpPr>
        <p:spPr>
          <a:xfrm>
            <a:off x="867110" y="4241779"/>
            <a:ext cx="5222288" cy="1384995"/>
          </a:xfrm>
          <a:prstGeom prst="rect">
            <a:avLst/>
          </a:prstGeom>
          <a:solidFill>
            <a:srgbClr val="C00000"/>
          </a:solidFill>
        </p:spPr>
        <p:txBody>
          <a:bodyPr wrap="square">
            <a:spAutoFit/>
          </a:bodyPr>
          <a:lstStyle/>
          <a:p>
            <a:pPr marL="0" marR="0" lvl="1" algn="ctr">
              <a:spcBef>
                <a:spcPts val="300"/>
              </a:spcBef>
              <a:spcAft>
                <a:spcPts val="300"/>
              </a:spcAft>
            </a:pPr>
            <a:r>
              <a:rPr lang="en-US" sz="2800" kern="50" dirty="0">
                <a:solidFill>
                  <a:schemeClr val="bg1"/>
                </a:solidFill>
                <a:latin typeface="Arial Narrow" panose="020B0606020202030204" pitchFamily="34" charset="0"/>
                <a:ea typeface="SimSun" panose="02010600030101010101" pitchFamily="2" charset="-122"/>
                <a:cs typeface="Arial Narrow" panose="020B0606020202030204" pitchFamily="34" charset="0"/>
              </a:rPr>
              <a:t>O</a:t>
            </a:r>
            <a:r>
              <a:rPr lang="en-US" sz="28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verall, the Residential element fails the screens because of the </a:t>
            </a:r>
            <a:r>
              <a:rPr lang="en-US" sz="2800" kern="50" dirty="0">
                <a:solidFill>
                  <a:schemeClr val="bg1"/>
                </a:solidFill>
                <a:latin typeface="Arial Narrow" panose="020B0606020202030204" pitchFamily="34" charset="0"/>
                <a:ea typeface="SimSun" panose="02010600030101010101" pitchFamily="2" charset="-122"/>
                <a:cs typeface="Arial Narrow" panose="020B0606020202030204" pitchFamily="34" charset="0"/>
              </a:rPr>
              <a:t>Low-VMT area and Residential </a:t>
            </a:r>
            <a:r>
              <a:rPr lang="en-US" sz="2800" b="0" i="0" u="none" kern="50" dirty="0">
                <a:solidFill>
                  <a:schemeClr val="bg1"/>
                </a:solidFill>
                <a:effectLst/>
                <a:latin typeface="Arial Narrow" panose="020B0606020202030204" pitchFamily="34" charset="0"/>
                <a:ea typeface="SimSun" panose="02010600030101010101" pitchFamily="2" charset="-122"/>
                <a:cs typeface="Arial Narrow" panose="020B0606020202030204" pitchFamily="34" charset="0"/>
              </a:rPr>
              <a:t>density screens.</a:t>
            </a:r>
          </a:p>
        </p:txBody>
      </p:sp>
      <p:sp>
        <p:nvSpPr>
          <p:cNvPr id="79" name="Text Placeholder 6">
            <a:extLst>
              <a:ext uri="{FF2B5EF4-FFF2-40B4-BE49-F238E27FC236}">
                <a16:creationId xmlns:a16="http://schemas.microsoft.com/office/drawing/2014/main" id="{5D44F316-FD73-224C-7BE9-2E3425757E5B}"/>
              </a:ext>
            </a:extLst>
          </p:cNvPr>
          <p:cNvSpPr txBox="1">
            <a:spLocks/>
          </p:cNvSpPr>
          <p:nvPr/>
        </p:nvSpPr>
        <p:spPr>
          <a:xfrm>
            <a:off x="7562278" y="4241779"/>
            <a:ext cx="4374292" cy="2019353"/>
          </a:xfrm>
          <a:prstGeom prst="rect">
            <a:avLst/>
          </a:prstGeom>
          <a:solidFill>
            <a:srgbClr val="C1A83B"/>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dirty="0">
                <a:solidFill>
                  <a:schemeClr val="bg1"/>
                </a:solidFill>
              </a:rPr>
              <a:t>Phase 2: Now, it’s time to check the applicable </a:t>
            </a:r>
            <a:r>
              <a:rPr lang="en-US" sz="2400" b="1" dirty="0">
                <a:solidFill>
                  <a:schemeClr val="bg1"/>
                </a:solidFill>
              </a:rPr>
              <a:t>Residential</a:t>
            </a:r>
            <a:r>
              <a:rPr lang="en-US" sz="2400" dirty="0">
                <a:solidFill>
                  <a:schemeClr val="bg1"/>
                </a:solidFill>
              </a:rPr>
              <a:t> </a:t>
            </a:r>
            <a:r>
              <a:rPr lang="en-US" sz="2400" b="1" dirty="0">
                <a:solidFill>
                  <a:schemeClr val="bg1"/>
                </a:solidFill>
              </a:rPr>
              <a:t>VMT Thresholds </a:t>
            </a:r>
            <a:r>
              <a:rPr lang="en-US" sz="2400" dirty="0">
                <a:solidFill>
                  <a:schemeClr val="bg1"/>
                </a:solidFill>
              </a:rPr>
              <a:t>to see if those qualify for exemption.</a:t>
            </a:r>
          </a:p>
        </p:txBody>
      </p:sp>
      <p:grpSp>
        <p:nvGrpSpPr>
          <p:cNvPr id="21" name="Group 20">
            <a:extLst>
              <a:ext uri="{FF2B5EF4-FFF2-40B4-BE49-F238E27FC236}">
                <a16:creationId xmlns:a16="http://schemas.microsoft.com/office/drawing/2014/main" id="{3FD033BD-53FA-BF1E-90F5-3951498331E8}"/>
              </a:ext>
            </a:extLst>
          </p:cNvPr>
          <p:cNvGrpSpPr/>
          <p:nvPr/>
        </p:nvGrpSpPr>
        <p:grpSpPr>
          <a:xfrm>
            <a:off x="4774506" y="3292101"/>
            <a:ext cx="3032887" cy="651680"/>
            <a:chOff x="4789698" y="3008339"/>
            <a:chExt cx="3032887" cy="651680"/>
          </a:xfrm>
        </p:grpSpPr>
        <p:pic>
          <p:nvPicPr>
            <p:cNvPr id="17" name="Picture 16" descr="Graphical user interface, text&#10;&#10;Description automatically generated">
              <a:extLst>
                <a:ext uri="{FF2B5EF4-FFF2-40B4-BE49-F238E27FC236}">
                  <a16:creationId xmlns:a16="http://schemas.microsoft.com/office/drawing/2014/main" id="{36F82DC3-206C-0E36-9C78-D306EED9BA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7712" b="39795"/>
            <a:stretch/>
          </p:blipFill>
          <p:spPr>
            <a:xfrm>
              <a:off x="4804596" y="3054510"/>
              <a:ext cx="2982184" cy="605509"/>
            </a:xfrm>
            <a:prstGeom prst="rect">
              <a:avLst/>
            </a:prstGeom>
          </p:spPr>
        </p:pic>
        <p:grpSp>
          <p:nvGrpSpPr>
            <p:cNvPr id="71" name="Group 70">
              <a:extLst>
                <a:ext uri="{FF2B5EF4-FFF2-40B4-BE49-F238E27FC236}">
                  <a16:creationId xmlns:a16="http://schemas.microsoft.com/office/drawing/2014/main" id="{19D29946-0474-62D2-3F1C-EA2AD7E40D10}"/>
                </a:ext>
              </a:extLst>
            </p:cNvPr>
            <p:cNvGrpSpPr/>
            <p:nvPr/>
          </p:nvGrpSpPr>
          <p:grpSpPr>
            <a:xfrm>
              <a:off x="4789698" y="3008339"/>
              <a:ext cx="3032887" cy="638517"/>
              <a:chOff x="4789698" y="3713741"/>
              <a:chExt cx="3032887" cy="638517"/>
            </a:xfrm>
          </p:grpSpPr>
          <p:sp>
            <p:nvSpPr>
              <p:cNvPr id="60" name="Rectangle 59">
                <a:extLst>
                  <a:ext uri="{FF2B5EF4-FFF2-40B4-BE49-F238E27FC236}">
                    <a16:creationId xmlns:a16="http://schemas.microsoft.com/office/drawing/2014/main" id="{70A23A0E-D9F6-F18F-7A3F-9AE4D8F0FDF1}"/>
                  </a:ext>
                </a:extLst>
              </p:cNvPr>
              <p:cNvSpPr/>
              <p:nvPr/>
            </p:nvSpPr>
            <p:spPr>
              <a:xfrm>
                <a:off x="4789698" y="3713741"/>
                <a:ext cx="2992031" cy="6385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9813F92A-B2E7-E463-FD18-7C80247C967F}"/>
                  </a:ext>
                </a:extLst>
              </p:cNvPr>
              <p:cNvSpPr txBox="1"/>
              <p:nvPr/>
            </p:nvSpPr>
            <p:spPr>
              <a:xfrm>
                <a:off x="6817036" y="3857031"/>
                <a:ext cx="1005549" cy="376627"/>
              </a:xfrm>
              <a:prstGeom prst="rect">
                <a:avLst/>
              </a:prstGeom>
              <a:solidFill>
                <a:srgbClr val="C00000"/>
              </a:solidFill>
              <a:ln w="19050">
                <a:solidFill>
                  <a:srgbClr val="C00000"/>
                </a:solidFill>
              </a:ln>
            </p:spPr>
            <p:txBody>
              <a:bodyPr wrap="square" rtlCol="0">
                <a:spAutoFit/>
              </a:bodyPr>
              <a:lstStyle/>
              <a:p>
                <a:pPr algn="ctr"/>
                <a:r>
                  <a:rPr lang="en-US" sz="1000" b="1" dirty="0">
                    <a:solidFill>
                      <a:schemeClr val="bg1"/>
                    </a:solidFill>
                    <a:latin typeface="Arial Narrow" panose="020B0606020202030204" pitchFamily="34" charset="0"/>
                  </a:rPr>
                  <a:t>Fails Residential Requirement</a:t>
                </a:r>
              </a:p>
            </p:txBody>
          </p:sp>
        </p:grpSp>
      </p:grpSp>
      <p:sp>
        <p:nvSpPr>
          <p:cNvPr id="2" name="Arrow: Down 1">
            <a:extLst>
              <a:ext uri="{FF2B5EF4-FFF2-40B4-BE49-F238E27FC236}">
                <a16:creationId xmlns:a16="http://schemas.microsoft.com/office/drawing/2014/main" id="{A14B4F82-0B74-DAB0-EF2C-5CFDDB939EFB}"/>
              </a:ext>
            </a:extLst>
          </p:cNvPr>
          <p:cNvSpPr/>
          <p:nvPr/>
        </p:nvSpPr>
        <p:spPr>
          <a:xfrm rot="16200000">
            <a:off x="6676708" y="4466150"/>
            <a:ext cx="298261" cy="1472878"/>
          </a:xfrm>
          <a:prstGeom prst="downArrow">
            <a:avLst/>
          </a:prstGeom>
          <a:solidFill>
            <a:srgbClr val="C1A83B"/>
          </a:solidFill>
          <a:ln>
            <a:solidFill>
              <a:srgbClr val="C1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12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par>
                                <p:cTn id="58" presetID="10" presetClass="exit" presetSubtype="0" fill="hold" grpId="1" nodeType="withEffect">
                                  <p:stCondLst>
                                    <p:cond delay="0"/>
                                  </p:stCondLst>
                                  <p:childTnLst>
                                    <p:animEffect transition="out" filter="fade">
                                      <p:cBhvr>
                                        <p:cTn id="59" dur="500"/>
                                        <p:tgtEl>
                                          <p:spTgt spid="74">
                                            <p:txEl>
                                              <p:pRg st="0" end="0"/>
                                            </p:txEl>
                                          </p:spTgt>
                                        </p:tgtEl>
                                      </p:cBhvr>
                                    </p:animEffect>
                                    <p:set>
                                      <p:cBhvr>
                                        <p:cTn id="60" dur="1" fill="hold">
                                          <p:stCondLst>
                                            <p:cond delay="499"/>
                                          </p:stCondLst>
                                        </p:cTn>
                                        <p:tgtEl>
                                          <p:spTgt spid="74">
                                            <p:txEl>
                                              <p:pRg st="0" end="0"/>
                                            </p:txEl>
                                          </p:spTgt>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74">
                                            <p:txEl>
                                              <p:pRg st="1" end="1"/>
                                            </p:txEl>
                                          </p:spTgt>
                                        </p:tgtEl>
                                      </p:cBhvr>
                                    </p:animEffect>
                                    <p:set>
                                      <p:cBhvr>
                                        <p:cTn id="63" dur="1" fill="hold">
                                          <p:stCondLst>
                                            <p:cond delay="499"/>
                                          </p:stCondLst>
                                        </p:cTn>
                                        <p:tgtEl>
                                          <p:spTgt spid="74">
                                            <p:txEl>
                                              <p:pRg st="1" end="1"/>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74">
                                            <p:txEl>
                                              <p:pRg st="2" end="2"/>
                                            </p:txEl>
                                          </p:spTgt>
                                        </p:tgtEl>
                                      </p:cBhvr>
                                    </p:animEffect>
                                    <p:set>
                                      <p:cBhvr>
                                        <p:cTn id="66" dur="1" fill="hold">
                                          <p:stCondLst>
                                            <p:cond delay="499"/>
                                          </p:stCondLst>
                                        </p:cTn>
                                        <p:tgtEl>
                                          <p:spTgt spid="74">
                                            <p:txEl>
                                              <p:pRg st="2" end="2"/>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4">
                                            <p:bg/>
                                          </p:spTgt>
                                        </p:tgtEl>
                                      </p:cBhvr>
                                    </p:animEffect>
                                    <p:set>
                                      <p:cBhvr>
                                        <p:cTn id="69" dur="1" fill="hold">
                                          <p:stCondLst>
                                            <p:cond delay="499"/>
                                          </p:stCondLst>
                                        </p:cTn>
                                        <p:tgtEl>
                                          <p:spTgt spid="74">
                                            <p:bg/>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1"/>
                                        </p:tgtEl>
                                      </p:cBhvr>
                                    </p:animEffect>
                                    <p:set>
                                      <p:cBhvr>
                                        <p:cTn id="81" dur="1" fill="hold">
                                          <p:stCondLst>
                                            <p:cond delay="499"/>
                                          </p:stCondLst>
                                        </p:cTn>
                                        <p:tgtEl>
                                          <p:spTgt spid="2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78"/>
                                        </p:tgtEl>
                                      </p:cBhvr>
                                    </p:animEffect>
                                    <p:set>
                                      <p:cBhvr>
                                        <p:cTn id="84" dur="1" fill="hold">
                                          <p:stCondLst>
                                            <p:cond delay="499"/>
                                          </p:stCondLst>
                                        </p:cTn>
                                        <p:tgtEl>
                                          <p:spTgt spid="7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up)">
                                      <p:cBhvr>
                                        <p:cTn id="8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14" grpId="0" animBg="1"/>
      <p:bldP spid="14" grpId="1" animBg="1"/>
      <p:bldP spid="74" grpId="0" uiExpand="1" build="p" animBg="1"/>
      <p:bldP spid="74" grpId="1" build="allAtOnce" animBg="1"/>
      <p:bldP spid="78" grpId="0" animBg="1"/>
      <p:bldP spid="78" grpId="1" animBg="1"/>
      <p:bldP spid="79"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27</a:t>
            </a:fld>
            <a:endParaRPr lang="en-US"/>
          </a:p>
        </p:txBody>
      </p:sp>
      <p:pic>
        <p:nvPicPr>
          <p:cNvPr id="7" name="Picture 6">
            <a:extLst>
              <a:ext uri="{FF2B5EF4-FFF2-40B4-BE49-F238E27FC236}">
                <a16:creationId xmlns:a16="http://schemas.microsoft.com/office/drawing/2014/main" id="{EC8B787A-29F6-FC49-107D-113E9C36CA06}"/>
              </a:ext>
            </a:extLst>
          </p:cNvPr>
          <p:cNvPicPr>
            <a:picLocks noChangeAspect="1"/>
          </p:cNvPicPr>
          <p:nvPr/>
        </p:nvPicPr>
        <p:blipFill>
          <a:blip r:embed="rId3" cstate="print">
            <a:extLst>
              <a:ext uri="{28A0092B-C50C-407E-A947-70E740481C1C}">
                <a14:useLocalDpi xmlns:a14="http://schemas.microsoft.com/office/drawing/2010/main" val="0"/>
              </a:ext>
            </a:extLst>
          </a:blip>
          <a:srcRect t="1236" b="1236"/>
          <a:stretch/>
        </p:blipFill>
        <p:spPr>
          <a:xfrm>
            <a:off x="3533978" y="1906647"/>
            <a:ext cx="3051054" cy="4603124"/>
          </a:xfrm>
          <a:prstGeom prst="rect">
            <a:avLst/>
          </a:prstGeom>
        </p:spPr>
      </p:pic>
      <p:sp>
        <p:nvSpPr>
          <p:cNvPr id="23" name="TextBox 22">
            <a:extLst>
              <a:ext uri="{FF2B5EF4-FFF2-40B4-BE49-F238E27FC236}">
                <a16:creationId xmlns:a16="http://schemas.microsoft.com/office/drawing/2014/main" id="{67B72A3F-B6AE-B772-32BB-784DC71E85DA}"/>
              </a:ext>
            </a:extLst>
          </p:cNvPr>
          <p:cNvSpPr txBox="1"/>
          <p:nvPr/>
        </p:nvSpPr>
        <p:spPr>
          <a:xfrm>
            <a:off x="34290" y="-4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sp>
        <p:nvSpPr>
          <p:cNvPr id="24" name="Text Placeholder 6">
            <a:extLst>
              <a:ext uri="{FF2B5EF4-FFF2-40B4-BE49-F238E27FC236}">
                <a16:creationId xmlns:a16="http://schemas.microsoft.com/office/drawing/2014/main" id="{20E016A0-961F-996E-531A-DD681E55BF7B}"/>
              </a:ext>
            </a:extLst>
          </p:cNvPr>
          <p:cNvSpPr txBox="1">
            <a:spLocks/>
          </p:cNvSpPr>
          <p:nvPr/>
        </p:nvSpPr>
        <p:spPr>
          <a:xfrm>
            <a:off x="221312" y="972751"/>
            <a:ext cx="5495544" cy="619915"/>
          </a:xfrm>
          <a:prstGeom prst="rect">
            <a:avLst/>
          </a:prstGeom>
          <a:solidFill>
            <a:schemeClr val="tx2"/>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dirty="0">
                <a:solidFill>
                  <a:schemeClr val="bg1"/>
                </a:solidFill>
              </a:rPr>
              <a:t>In phase 2 we determine the project’s VMT and determine if it’s above or below the threshold …</a:t>
            </a:r>
          </a:p>
        </p:txBody>
      </p:sp>
      <p:pic>
        <p:nvPicPr>
          <p:cNvPr id="3" name="Picture 2">
            <a:extLst>
              <a:ext uri="{FF2B5EF4-FFF2-40B4-BE49-F238E27FC236}">
                <a16:creationId xmlns:a16="http://schemas.microsoft.com/office/drawing/2014/main" id="{499A321B-0782-7BFE-7246-CEEFE7F10B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4" r="2694"/>
          <a:stretch/>
        </p:blipFill>
        <p:spPr>
          <a:xfrm>
            <a:off x="6613281" y="1906646"/>
            <a:ext cx="5578719" cy="4603124"/>
          </a:xfrm>
          <a:prstGeom prst="rect">
            <a:avLst/>
          </a:prstGeom>
        </p:spPr>
      </p:pic>
      <p:grpSp>
        <p:nvGrpSpPr>
          <p:cNvPr id="40" name="Group 39">
            <a:extLst>
              <a:ext uri="{FF2B5EF4-FFF2-40B4-BE49-F238E27FC236}">
                <a16:creationId xmlns:a16="http://schemas.microsoft.com/office/drawing/2014/main" id="{46F3AC37-33D9-2AE8-7474-E4CED3CF8BF8}"/>
              </a:ext>
            </a:extLst>
          </p:cNvPr>
          <p:cNvGrpSpPr/>
          <p:nvPr/>
        </p:nvGrpSpPr>
        <p:grpSpPr>
          <a:xfrm>
            <a:off x="1507524" y="3748864"/>
            <a:ext cx="1906009" cy="2555473"/>
            <a:chOff x="1507524" y="3748864"/>
            <a:chExt cx="1906009" cy="2555473"/>
          </a:xfrm>
        </p:grpSpPr>
        <p:sp>
          <p:nvSpPr>
            <p:cNvPr id="31" name="Arrow: Down 30">
              <a:extLst>
                <a:ext uri="{FF2B5EF4-FFF2-40B4-BE49-F238E27FC236}">
                  <a16:creationId xmlns:a16="http://schemas.microsoft.com/office/drawing/2014/main" id="{A506304C-D33B-1620-CE1E-57DA19B8BF8B}"/>
                </a:ext>
              </a:extLst>
            </p:cNvPr>
            <p:cNvSpPr/>
            <p:nvPr/>
          </p:nvSpPr>
          <p:spPr>
            <a:xfrm>
              <a:off x="2318647" y="3748864"/>
              <a:ext cx="298261" cy="6463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01E507A-69C2-EEA7-A868-BACC0DE9995B}"/>
                </a:ext>
              </a:extLst>
            </p:cNvPr>
            <p:cNvSpPr txBox="1"/>
            <p:nvPr/>
          </p:nvSpPr>
          <p:spPr>
            <a:xfrm>
              <a:off x="1507524" y="4473066"/>
              <a:ext cx="1906009" cy="1831271"/>
            </a:xfrm>
            <a:prstGeom prst="rect">
              <a:avLst/>
            </a:prstGeom>
            <a:solidFill>
              <a:srgbClr val="C00000"/>
            </a:solidFill>
          </p:spPr>
          <p:txBody>
            <a:bodyPr wrap="square" rtlCol="0">
              <a:spAutoFit/>
            </a:bodyPr>
            <a:lstStyle/>
            <a:p>
              <a:pPr algn="ctr"/>
              <a:r>
                <a:rPr lang="en-US" b="1" dirty="0">
                  <a:solidFill>
                    <a:schemeClr val="bg1"/>
                  </a:solidFill>
                </a:rPr>
                <a:t>FAIL</a:t>
              </a:r>
            </a:p>
            <a:p>
              <a:pPr algn="ctr">
                <a:spcBef>
                  <a:spcPts val="600"/>
                </a:spcBef>
              </a:pPr>
              <a:r>
                <a:rPr lang="en-US" dirty="0">
                  <a:solidFill>
                    <a:schemeClr val="bg1"/>
                  </a:solidFill>
                </a:rPr>
                <a:t>High VMT location requires </a:t>
              </a:r>
              <a:r>
                <a:rPr lang="en-US" u="sng" dirty="0">
                  <a:solidFill>
                    <a:schemeClr val="bg1"/>
                  </a:solidFill>
                </a:rPr>
                <a:t>further analysis </a:t>
              </a:r>
              <a:r>
                <a:rPr lang="en-US" dirty="0">
                  <a:solidFill>
                    <a:schemeClr val="bg1"/>
                  </a:solidFill>
                </a:rPr>
                <a:t>and possible mitigation</a:t>
              </a:r>
            </a:p>
          </p:txBody>
        </p:sp>
      </p:grpSp>
      <p:sp>
        <p:nvSpPr>
          <p:cNvPr id="12" name="Arrow: Down 11">
            <a:extLst>
              <a:ext uri="{FF2B5EF4-FFF2-40B4-BE49-F238E27FC236}">
                <a16:creationId xmlns:a16="http://schemas.microsoft.com/office/drawing/2014/main" id="{D4CC1DE0-7792-2064-CD80-21E64A871DEB}"/>
              </a:ext>
            </a:extLst>
          </p:cNvPr>
          <p:cNvSpPr/>
          <p:nvPr/>
        </p:nvSpPr>
        <p:spPr>
          <a:xfrm>
            <a:off x="384785" y="2386111"/>
            <a:ext cx="298261" cy="536627"/>
          </a:xfrm>
          <a:prstGeom prst="downArrow">
            <a:avLst/>
          </a:prstGeom>
          <a:solidFill>
            <a:srgbClr val="C1A83B"/>
          </a:solidFill>
          <a:ln>
            <a:solidFill>
              <a:srgbClr val="C1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C653F3-A013-3020-CE99-20702FE48A31}"/>
              </a:ext>
            </a:extLst>
          </p:cNvPr>
          <p:cNvSpPr txBox="1"/>
          <p:nvPr/>
        </p:nvSpPr>
        <p:spPr>
          <a:xfrm>
            <a:off x="203104" y="1891404"/>
            <a:ext cx="3032959" cy="646331"/>
          </a:xfrm>
          <a:prstGeom prst="rect">
            <a:avLst/>
          </a:prstGeom>
          <a:solidFill>
            <a:srgbClr val="C1A83B"/>
          </a:solidFill>
          <a:ln>
            <a:solidFill>
              <a:srgbClr val="C1A83B"/>
            </a:solidFill>
          </a:ln>
        </p:spPr>
        <p:txBody>
          <a:bodyPr wrap="square" rtlCol="0">
            <a:spAutoFit/>
          </a:bodyPr>
          <a:lstStyle/>
          <a:p>
            <a:pPr algn="ctr"/>
            <a:r>
              <a:rPr lang="en-US" b="1" dirty="0">
                <a:solidFill>
                  <a:schemeClr val="bg1"/>
                </a:solidFill>
              </a:rPr>
              <a:t>Calculate project area VMT per capita/employee</a:t>
            </a:r>
          </a:p>
        </p:txBody>
      </p:sp>
      <p:sp>
        <p:nvSpPr>
          <p:cNvPr id="35" name="Title 4">
            <a:extLst>
              <a:ext uri="{FF2B5EF4-FFF2-40B4-BE49-F238E27FC236}">
                <a16:creationId xmlns:a16="http://schemas.microsoft.com/office/drawing/2014/main" id="{FE61F187-32D1-417B-15E5-94DB59F7F0B9}"/>
              </a:ext>
            </a:extLst>
          </p:cNvPr>
          <p:cNvSpPr>
            <a:spLocks noGrp="1"/>
          </p:cNvSpPr>
          <p:nvPr>
            <p:ph type="title"/>
          </p:nvPr>
        </p:nvSpPr>
        <p:spPr>
          <a:xfrm>
            <a:off x="0" y="289212"/>
            <a:ext cx="4848225" cy="585216"/>
          </a:xfrm>
          <a:solidFill>
            <a:srgbClr val="C1A83B"/>
          </a:solidFill>
        </p:spPr>
        <p:txBody>
          <a:bodyPr>
            <a:normAutofit/>
          </a:bodyPr>
          <a:lstStyle/>
          <a:p>
            <a:r>
              <a:rPr lang="en-US">
                <a:solidFill>
                  <a:schemeClr val="bg1"/>
                </a:solidFill>
              </a:rPr>
              <a:t>Phase 2 </a:t>
            </a:r>
            <a:r>
              <a:rPr lang="en-US" sz="1800">
                <a:solidFill>
                  <a:schemeClr val="bg1"/>
                </a:solidFill>
              </a:rPr>
              <a:t>Thresholds of Significance</a:t>
            </a:r>
          </a:p>
        </p:txBody>
      </p:sp>
      <p:sp>
        <p:nvSpPr>
          <p:cNvPr id="36" name="Text Placeholder 5">
            <a:extLst>
              <a:ext uri="{FF2B5EF4-FFF2-40B4-BE49-F238E27FC236}">
                <a16:creationId xmlns:a16="http://schemas.microsoft.com/office/drawing/2014/main" id="{7D623928-D840-87C1-9B1B-267ADE7B5184}"/>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grpSp>
        <p:nvGrpSpPr>
          <p:cNvPr id="6" name="Group 5">
            <a:extLst>
              <a:ext uri="{FF2B5EF4-FFF2-40B4-BE49-F238E27FC236}">
                <a16:creationId xmlns:a16="http://schemas.microsoft.com/office/drawing/2014/main" id="{F25EF4A0-CE9C-03AD-B775-F2C5544EA79C}"/>
              </a:ext>
            </a:extLst>
          </p:cNvPr>
          <p:cNvGrpSpPr/>
          <p:nvPr/>
        </p:nvGrpSpPr>
        <p:grpSpPr>
          <a:xfrm>
            <a:off x="5988004" y="169550"/>
            <a:ext cx="5941363" cy="1380580"/>
            <a:chOff x="6029324" y="69486"/>
            <a:chExt cx="5941363" cy="1380580"/>
          </a:xfrm>
        </p:grpSpPr>
        <p:sp>
          <p:nvSpPr>
            <p:cNvPr id="2" name="TextBox 1">
              <a:extLst>
                <a:ext uri="{FF2B5EF4-FFF2-40B4-BE49-F238E27FC236}">
                  <a16:creationId xmlns:a16="http://schemas.microsoft.com/office/drawing/2014/main" id="{F154EBFB-CCC2-40CE-E937-8998719A2370}"/>
                </a:ext>
              </a:extLst>
            </p:cNvPr>
            <p:cNvSpPr txBox="1"/>
            <p:nvPr/>
          </p:nvSpPr>
          <p:spPr>
            <a:xfrm>
              <a:off x="6029324" y="926846"/>
              <a:ext cx="5941363" cy="523220"/>
            </a:xfrm>
            <a:prstGeom prst="rect">
              <a:avLst/>
            </a:prstGeom>
            <a:solidFill>
              <a:schemeClr val="tx2"/>
            </a:solidFill>
          </p:spPr>
          <p:txBody>
            <a:bodyPr wrap="square" rtlCol="0">
              <a:spAutoFit/>
            </a:bodyPr>
            <a:lstStyle/>
            <a:p>
              <a:r>
                <a:rPr lang="en-US" sz="1400" dirty="0">
                  <a:solidFill>
                    <a:schemeClr val="bg1"/>
                  </a:solidFill>
                </a:rPr>
                <a:t>The project’s </a:t>
              </a:r>
              <a:r>
                <a:rPr lang="en-US" sz="1400" b="1" dirty="0">
                  <a:solidFill>
                    <a:schemeClr val="accent3">
                      <a:lumMod val="40000"/>
                      <a:lumOff val="60000"/>
                    </a:schemeClr>
                  </a:solidFill>
                </a:rPr>
                <a:t>Retail</a:t>
              </a:r>
              <a:r>
                <a:rPr lang="en-US" sz="1400" dirty="0">
                  <a:solidFill>
                    <a:schemeClr val="bg1"/>
                  </a:solidFill>
                </a:rPr>
                <a:t> portion has screened out, but </a:t>
              </a:r>
              <a:r>
                <a:rPr lang="en-US" sz="1400" b="1" dirty="0">
                  <a:solidFill>
                    <a:srgbClr val="92D050"/>
                  </a:solidFill>
                </a:rPr>
                <a:t>Residential </a:t>
              </a:r>
              <a:r>
                <a:rPr lang="en-US" sz="1400" dirty="0">
                  <a:solidFill>
                    <a:schemeClr val="bg1"/>
                  </a:solidFill>
                </a:rPr>
                <a:t>elements failing Phase 1 Screening require additional analysis.</a:t>
              </a:r>
            </a:p>
          </p:txBody>
        </p:sp>
        <p:pic>
          <p:nvPicPr>
            <p:cNvPr id="5" name="Picture 4">
              <a:extLst>
                <a:ext uri="{FF2B5EF4-FFF2-40B4-BE49-F238E27FC236}">
                  <a16:creationId xmlns:a16="http://schemas.microsoft.com/office/drawing/2014/main" id="{B0ED8093-BCE9-136D-80E2-A49D127730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92" t="27334" r="64977" b="52057"/>
            <a:stretch/>
          </p:blipFill>
          <p:spPr>
            <a:xfrm>
              <a:off x="6029324" y="69486"/>
              <a:ext cx="1074138" cy="7386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15" name="TextBox 14">
            <a:extLst>
              <a:ext uri="{FF2B5EF4-FFF2-40B4-BE49-F238E27FC236}">
                <a16:creationId xmlns:a16="http://schemas.microsoft.com/office/drawing/2014/main" id="{8C269BAA-FD3C-F9FC-1E7F-E9CE895E1B77}"/>
              </a:ext>
            </a:extLst>
          </p:cNvPr>
          <p:cNvSpPr txBox="1"/>
          <p:nvPr/>
        </p:nvSpPr>
        <p:spPr>
          <a:xfrm>
            <a:off x="5716856" y="2229645"/>
            <a:ext cx="839926" cy="498588"/>
          </a:xfrm>
          <a:prstGeom prst="rect">
            <a:avLst/>
          </a:prstGeom>
          <a:solidFill>
            <a:srgbClr val="C00000"/>
          </a:solidFill>
          <a:ln w="19050">
            <a:solidFill>
              <a:srgbClr val="C00000"/>
            </a:solidFill>
          </a:ln>
        </p:spPr>
        <p:txBody>
          <a:bodyPr wrap="square" rtlCol="0" anchor="ctr">
            <a:noAutofit/>
          </a:bodyPr>
          <a:lstStyle/>
          <a:p>
            <a:pPr algn="ctr"/>
            <a:r>
              <a:rPr lang="en-US" sz="1000" b="1" dirty="0">
                <a:solidFill>
                  <a:schemeClr val="bg1"/>
                </a:solidFill>
                <a:latin typeface="Arial Narrow" panose="020B0606020202030204" pitchFamily="34" charset="0"/>
              </a:rPr>
              <a:t>Fails Residential Requirement</a:t>
            </a:r>
          </a:p>
        </p:txBody>
      </p:sp>
      <p:grpSp>
        <p:nvGrpSpPr>
          <p:cNvPr id="8" name="Group 7">
            <a:extLst>
              <a:ext uri="{FF2B5EF4-FFF2-40B4-BE49-F238E27FC236}">
                <a16:creationId xmlns:a16="http://schemas.microsoft.com/office/drawing/2014/main" id="{34E64D04-67DD-1607-182D-FED70B41C44D}"/>
              </a:ext>
            </a:extLst>
          </p:cNvPr>
          <p:cNvGrpSpPr/>
          <p:nvPr/>
        </p:nvGrpSpPr>
        <p:grpSpPr>
          <a:xfrm>
            <a:off x="3004049" y="2105025"/>
            <a:ext cx="3540362" cy="1134366"/>
            <a:chOff x="3004049" y="2105025"/>
            <a:chExt cx="3540362" cy="1134366"/>
          </a:xfrm>
        </p:grpSpPr>
        <p:cxnSp>
          <p:nvCxnSpPr>
            <p:cNvPr id="16" name="Straight Connector 15">
              <a:extLst>
                <a:ext uri="{FF2B5EF4-FFF2-40B4-BE49-F238E27FC236}">
                  <a16:creationId xmlns:a16="http://schemas.microsoft.com/office/drawing/2014/main" id="{B39F7470-1BF0-99D3-0BB8-1AEE6341838D}"/>
                </a:ext>
              </a:extLst>
            </p:cNvPr>
            <p:cNvCxnSpPr>
              <a:cxnSpLocks/>
            </p:cNvCxnSpPr>
            <p:nvPr/>
          </p:nvCxnSpPr>
          <p:spPr>
            <a:xfrm flipV="1">
              <a:off x="3004049" y="2841977"/>
              <a:ext cx="558178" cy="39741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71975C5-D5D4-2680-2BAB-03B1EAC19680}"/>
                </a:ext>
              </a:extLst>
            </p:cNvPr>
            <p:cNvSpPr/>
            <p:nvPr/>
          </p:nvSpPr>
          <p:spPr>
            <a:xfrm>
              <a:off x="3562227" y="2105025"/>
              <a:ext cx="2982184" cy="7369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45C98AB0-21F1-35FA-5EE1-D6563A8245EA}"/>
              </a:ext>
            </a:extLst>
          </p:cNvPr>
          <p:cNvSpPr txBox="1"/>
          <p:nvPr/>
        </p:nvSpPr>
        <p:spPr>
          <a:xfrm>
            <a:off x="104776" y="2974164"/>
            <a:ext cx="3131288" cy="723275"/>
          </a:xfrm>
          <a:prstGeom prst="rect">
            <a:avLst/>
          </a:prstGeom>
          <a:solidFill>
            <a:srgbClr val="BFA639"/>
          </a:solidFill>
        </p:spPr>
        <p:txBody>
          <a:bodyPr wrap="square" rtlCol="0">
            <a:spAutoFit/>
          </a:bodyPr>
          <a:lstStyle/>
          <a:p>
            <a:pPr algn="ctr"/>
            <a:r>
              <a:rPr lang="en-US" sz="1400" b="1" dirty="0">
                <a:solidFill>
                  <a:schemeClr val="bg1"/>
                </a:solidFill>
              </a:rPr>
              <a:t>Is it 15% below existing VMT </a:t>
            </a:r>
            <a:br>
              <a:rPr lang="en-US" sz="1400" b="1" dirty="0">
                <a:solidFill>
                  <a:schemeClr val="bg1"/>
                </a:solidFill>
              </a:rPr>
            </a:br>
            <a:r>
              <a:rPr lang="en-US" sz="1400" b="1" dirty="0">
                <a:solidFill>
                  <a:schemeClr val="bg1"/>
                </a:solidFill>
              </a:rPr>
              <a:t>per capita for the City/region</a:t>
            </a:r>
            <a:br>
              <a:rPr lang="en-US" sz="1200" b="1" dirty="0">
                <a:solidFill>
                  <a:schemeClr val="bg1"/>
                </a:solidFill>
              </a:rPr>
            </a:br>
            <a:r>
              <a:rPr lang="en-US" sz="1300" dirty="0">
                <a:solidFill>
                  <a:schemeClr val="bg1"/>
                </a:solidFill>
              </a:rPr>
              <a:t>for the residential portion of the project?</a:t>
            </a:r>
          </a:p>
        </p:txBody>
      </p:sp>
      <p:sp>
        <p:nvSpPr>
          <p:cNvPr id="21" name="TextBox 20">
            <a:extLst>
              <a:ext uri="{FF2B5EF4-FFF2-40B4-BE49-F238E27FC236}">
                <a16:creationId xmlns:a16="http://schemas.microsoft.com/office/drawing/2014/main" id="{40A23294-2835-0BF5-AE8B-6167B2730E18}"/>
              </a:ext>
            </a:extLst>
          </p:cNvPr>
          <p:cNvSpPr txBox="1"/>
          <p:nvPr/>
        </p:nvSpPr>
        <p:spPr>
          <a:xfrm>
            <a:off x="5883230" y="2985862"/>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26" name="TextBox 25">
            <a:extLst>
              <a:ext uri="{FF2B5EF4-FFF2-40B4-BE49-F238E27FC236}">
                <a16:creationId xmlns:a16="http://schemas.microsoft.com/office/drawing/2014/main" id="{0494177B-6ABA-B8FB-09A0-182076A5992A}"/>
              </a:ext>
            </a:extLst>
          </p:cNvPr>
          <p:cNvSpPr txBox="1"/>
          <p:nvPr/>
        </p:nvSpPr>
        <p:spPr>
          <a:xfrm>
            <a:off x="5873037" y="3697439"/>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27" name="TextBox 26">
            <a:extLst>
              <a:ext uri="{FF2B5EF4-FFF2-40B4-BE49-F238E27FC236}">
                <a16:creationId xmlns:a16="http://schemas.microsoft.com/office/drawing/2014/main" id="{A741434A-2CC9-64FE-36E9-A98537F00EC3}"/>
              </a:ext>
            </a:extLst>
          </p:cNvPr>
          <p:cNvSpPr txBox="1"/>
          <p:nvPr/>
        </p:nvSpPr>
        <p:spPr>
          <a:xfrm>
            <a:off x="5873037" y="4392028"/>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28" name="TextBox 27">
            <a:extLst>
              <a:ext uri="{FF2B5EF4-FFF2-40B4-BE49-F238E27FC236}">
                <a16:creationId xmlns:a16="http://schemas.microsoft.com/office/drawing/2014/main" id="{46B19BB7-2A74-AE3B-D880-5180EC8198D1}"/>
              </a:ext>
            </a:extLst>
          </p:cNvPr>
          <p:cNvSpPr txBox="1"/>
          <p:nvPr/>
        </p:nvSpPr>
        <p:spPr>
          <a:xfrm>
            <a:off x="5873037" y="5148868"/>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32" name="TextBox 31">
            <a:extLst>
              <a:ext uri="{FF2B5EF4-FFF2-40B4-BE49-F238E27FC236}">
                <a16:creationId xmlns:a16="http://schemas.microsoft.com/office/drawing/2014/main" id="{814EF52D-F40D-ECBF-B96B-B8E90A7CC5EB}"/>
              </a:ext>
            </a:extLst>
          </p:cNvPr>
          <p:cNvSpPr txBox="1"/>
          <p:nvPr/>
        </p:nvSpPr>
        <p:spPr>
          <a:xfrm>
            <a:off x="5870859" y="5904754"/>
            <a:ext cx="673552" cy="457200"/>
          </a:xfrm>
          <a:prstGeom prst="rect">
            <a:avLst/>
          </a:prstGeom>
          <a:solidFill>
            <a:schemeClr val="tx2"/>
          </a:solidFill>
          <a:ln w="19050">
            <a:solidFill>
              <a:schemeClr val="tx2"/>
            </a:solidFill>
          </a:ln>
        </p:spPr>
        <p:txBody>
          <a:bodyPr wrap="square" rtlCol="0" anchor="ctr">
            <a:spAutoFit/>
          </a:bodyPr>
          <a:lstStyle/>
          <a:p>
            <a:pPr algn="ctr"/>
            <a:r>
              <a:rPr lang="en-US" sz="800" b="1">
                <a:solidFill>
                  <a:schemeClr val="bg1"/>
                </a:solidFill>
                <a:latin typeface="Arial Narrow" panose="020B0606020202030204" pitchFamily="34" charset="0"/>
              </a:rPr>
              <a:t>Not Applicable</a:t>
            </a:r>
          </a:p>
        </p:txBody>
      </p:sp>
      <p:sp>
        <p:nvSpPr>
          <p:cNvPr id="33" name="TextBox 32">
            <a:extLst>
              <a:ext uri="{FF2B5EF4-FFF2-40B4-BE49-F238E27FC236}">
                <a16:creationId xmlns:a16="http://schemas.microsoft.com/office/drawing/2014/main" id="{7DEA4518-FA70-8D56-C0BA-5C3935C87068}"/>
              </a:ext>
            </a:extLst>
          </p:cNvPr>
          <p:cNvSpPr txBox="1"/>
          <p:nvPr/>
        </p:nvSpPr>
        <p:spPr>
          <a:xfrm>
            <a:off x="6591253" y="2196502"/>
            <a:ext cx="1847877" cy="553998"/>
          </a:xfrm>
          <a:prstGeom prst="rect">
            <a:avLst/>
          </a:prstGeom>
          <a:solidFill>
            <a:srgbClr val="7A0000"/>
          </a:solidFill>
          <a:ln w="19050">
            <a:solidFill>
              <a:schemeClr val="bg1"/>
            </a:solidFill>
          </a:ln>
        </p:spPr>
        <p:txBody>
          <a:bodyPr wrap="square" rtlCol="0">
            <a:spAutoFit/>
          </a:bodyPr>
          <a:lstStyle/>
          <a:p>
            <a:pPr algn="ctr"/>
            <a:r>
              <a:rPr lang="en-US" sz="1000" b="1" dirty="0">
                <a:solidFill>
                  <a:schemeClr val="bg1"/>
                </a:solidFill>
                <a:latin typeface="Arial Narrow" panose="020B0606020202030204" pitchFamily="34" charset="0"/>
              </a:rPr>
              <a:t>Expected VMT per capita for the residential component </a:t>
            </a:r>
            <a:r>
              <a:rPr lang="en-US" sz="1000" b="1" u="sng" dirty="0">
                <a:solidFill>
                  <a:schemeClr val="bg1"/>
                </a:solidFill>
                <a:latin typeface="Arial Narrow" panose="020B0606020202030204" pitchFamily="34" charset="0"/>
              </a:rPr>
              <a:t>exceeds</a:t>
            </a:r>
            <a:r>
              <a:rPr lang="en-US" sz="1000" b="1" dirty="0">
                <a:solidFill>
                  <a:schemeClr val="bg1"/>
                </a:solidFill>
                <a:latin typeface="Arial Narrow" panose="020B0606020202030204" pitchFamily="34" charset="0"/>
              </a:rPr>
              <a:t> the threshold of significance</a:t>
            </a:r>
          </a:p>
        </p:txBody>
      </p:sp>
    </p:spTree>
    <p:extLst>
      <p:ext uri="{BB962C8B-B14F-4D97-AF65-F5344CB8AC3E}">
        <p14:creationId xmlns:p14="http://schemas.microsoft.com/office/powerpoint/2010/main" val="28642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500"/>
                                        <p:tgtEl>
                                          <p:spTgt spid="2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500"/>
                                        <p:tgtEl>
                                          <p:spTgt spid="2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xit" presetSubtype="0" fill="hold" nodeType="withEffect">
                                  <p:stCondLst>
                                    <p:cond delay="0"/>
                                  </p:stCondLst>
                                  <p:childTnLst>
                                    <p:set>
                                      <p:cBhvr>
                                        <p:cTn id="17" dur="1" fill="hold">
                                          <p:stCondLst>
                                            <p:cond delay="0"/>
                                          </p:stCondLst>
                                        </p:cTn>
                                        <p:tgtEl>
                                          <p:spTgt spid="6"/>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4">
                                            <p:bg/>
                                          </p:spTgt>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500"/>
                            </p:stCondLst>
                            <p:childTnLst>
                              <p:par>
                                <p:cTn id="34" presetID="1" presetClass="exit" presetSubtype="0" fill="hold" nodeType="afterEffect">
                                  <p:stCondLst>
                                    <p:cond delay="0"/>
                                  </p:stCondLst>
                                  <p:childTnLst>
                                    <p:set>
                                      <p:cBhvr>
                                        <p:cTn id="35" dur="1" fill="hold">
                                          <p:stCondLst>
                                            <p:cond delay="0"/>
                                          </p:stCondLst>
                                        </p:cTn>
                                        <p:tgtEl>
                                          <p:spTgt spid="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1+#ppt_w/2"/>
                                          </p:val>
                                        </p:tav>
                                        <p:tav tm="100000">
                                          <p:val>
                                            <p:strVal val="#ppt_x"/>
                                          </p:val>
                                        </p:tav>
                                      </p:tavLst>
                                    </p:anim>
                                    <p:anim calcmode="lin" valueType="num">
                                      <p:cBhvr additive="base">
                                        <p:cTn id="5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par>
                          <p:cTn id="57" fill="hold">
                            <p:stCondLst>
                              <p:cond delay="0"/>
                            </p:stCondLst>
                            <p:childTnLst>
                              <p:par>
                                <p:cTn id="58" presetID="22" presetClass="entr" presetSubtype="1"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up)">
                                      <p:cBhvr>
                                        <p:cTn id="60" dur="500"/>
                                        <p:tgtEl>
                                          <p:spTgt spid="4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P spid="24" grpId="1" build="allAtOnce" animBg="1"/>
      <p:bldP spid="12" grpId="0" animBg="1"/>
      <p:bldP spid="10" grpId="0" animBg="1"/>
      <p:bldP spid="15" grpId="0" animBg="1"/>
      <p:bldP spid="13" grpId="0" animBg="1"/>
      <p:bldP spid="21" grpId="0" animBg="1"/>
      <p:bldP spid="26" grpId="0" animBg="1"/>
      <p:bldP spid="27" grpId="0" animBg="1"/>
      <p:bldP spid="28"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28</a:t>
            </a:fld>
            <a:endParaRPr lang="en-US"/>
          </a:p>
        </p:txBody>
      </p:sp>
      <p:sp>
        <p:nvSpPr>
          <p:cNvPr id="9" name="Text Placeholder 5">
            <a:extLst>
              <a:ext uri="{FF2B5EF4-FFF2-40B4-BE49-F238E27FC236}">
                <a16:creationId xmlns:a16="http://schemas.microsoft.com/office/drawing/2014/main" id="{9B1E0991-A108-5BD9-1FAC-A143563AF7BF}"/>
              </a:ext>
            </a:extLst>
          </p:cNvPr>
          <p:cNvSpPr txBox="1">
            <a:spLocks/>
          </p:cNvSpPr>
          <p:nvPr/>
        </p:nvSpPr>
        <p:spPr>
          <a:xfrm>
            <a:off x="10344122" y="-24781"/>
            <a:ext cx="1847878"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8" name="TextBox 7">
            <a:extLst>
              <a:ext uri="{FF2B5EF4-FFF2-40B4-BE49-F238E27FC236}">
                <a16:creationId xmlns:a16="http://schemas.microsoft.com/office/drawing/2014/main" id="{A5D7AF3B-DB7C-FCBB-9BC9-A125C21E3D14}"/>
              </a:ext>
            </a:extLst>
          </p:cNvPr>
          <p:cNvSpPr txBox="1"/>
          <p:nvPr/>
        </p:nvSpPr>
        <p:spPr>
          <a:xfrm>
            <a:off x="-22860" y="-475"/>
            <a:ext cx="4464558" cy="246221"/>
          </a:xfrm>
          <a:prstGeom prst="rect">
            <a:avLst/>
          </a:prstGeom>
          <a:noFill/>
        </p:spPr>
        <p:txBody>
          <a:bodyPr wrap="square">
            <a:spAutoFit/>
          </a:bodyPr>
          <a:lstStyle/>
          <a:p>
            <a:r>
              <a:rPr lang="en-US" sz="1000" b="1">
                <a:solidFill>
                  <a:schemeClr val="tx2"/>
                </a:solidFill>
              </a:rPr>
              <a:t>Mixed-use residential development with 472 units</a:t>
            </a:r>
            <a:endParaRPr lang="en-US" sz="1000" b="1">
              <a:solidFill>
                <a:schemeClr val="tx2"/>
              </a:solidFill>
              <a:cs typeface="Arial"/>
            </a:endParaRPr>
          </a:p>
        </p:txBody>
      </p:sp>
      <p:sp>
        <p:nvSpPr>
          <p:cNvPr id="10" name="Text Placeholder 6">
            <a:extLst>
              <a:ext uri="{FF2B5EF4-FFF2-40B4-BE49-F238E27FC236}">
                <a16:creationId xmlns:a16="http://schemas.microsoft.com/office/drawing/2014/main" id="{829027D3-4050-0EAD-899C-F482C9059A7E}"/>
              </a:ext>
            </a:extLst>
          </p:cNvPr>
          <p:cNvSpPr txBox="1">
            <a:spLocks/>
          </p:cNvSpPr>
          <p:nvPr/>
        </p:nvSpPr>
        <p:spPr>
          <a:xfrm>
            <a:off x="3110865" y="289211"/>
            <a:ext cx="4886556" cy="619915"/>
          </a:xfrm>
          <a:prstGeom prst="rect">
            <a:avLst/>
          </a:prstGeom>
          <a:solidFill>
            <a:schemeClr val="tx2"/>
          </a:solidFill>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a:solidFill>
                  <a:schemeClr val="bg1"/>
                </a:solidFill>
              </a:rPr>
              <a:t>In this phase, we determine options for project VMT mitigation in two categories:</a:t>
            </a:r>
          </a:p>
        </p:txBody>
      </p:sp>
      <p:sp>
        <p:nvSpPr>
          <p:cNvPr id="11" name="Title 4">
            <a:extLst>
              <a:ext uri="{FF2B5EF4-FFF2-40B4-BE49-F238E27FC236}">
                <a16:creationId xmlns:a16="http://schemas.microsoft.com/office/drawing/2014/main" id="{573F5BAC-A0E0-0EDF-A15B-CF4028CAFBB6}"/>
              </a:ext>
            </a:extLst>
          </p:cNvPr>
          <p:cNvSpPr>
            <a:spLocks noGrp="1"/>
          </p:cNvSpPr>
          <p:nvPr>
            <p:ph type="title"/>
          </p:nvPr>
        </p:nvSpPr>
        <p:spPr>
          <a:xfrm>
            <a:off x="0" y="289211"/>
            <a:ext cx="3076575" cy="637953"/>
          </a:xfrm>
          <a:solidFill>
            <a:schemeClr val="accent6">
              <a:lumMod val="75000"/>
            </a:schemeClr>
          </a:solidFill>
        </p:spPr>
        <p:txBody>
          <a:bodyPr>
            <a:normAutofit/>
          </a:bodyPr>
          <a:lstStyle/>
          <a:p>
            <a:r>
              <a:rPr lang="en-US">
                <a:solidFill>
                  <a:schemeClr val="bg1"/>
                </a:solidFill>
              </a:rPr>
              <a:t>Phase 3 </a:t>
            </a:r>
            <a:r>
              <a:rPr lang="en-US" sz="1800">
                <a:solidFill>
                  <a:schemeClr val="bg1"/>
                </a:solidFill>
              </a:rPr>
              <a:t>Mitigation</a:t>
            </a:r>
          </a:p>
        </p:txBody>
      </p:sp>
      <p:sp>
        <p:nvSpPr>
          <p:cNvPr id="6" name="TextBox 1">
            <a:extLst>
              <a:ext uri="{FF2B5EF4-FFF2-40B4-BE49-F238E27FC236}">
                <a16:creationId xmlns:a16="http://schemas.microsoft.com/office/drawing/2014/main" id="{01DD1843-DEEC-FC02-A879-3E6CF34C77EA}"/>
              </a:ext>
            </a:extLst>
          </p:cNvPr>
          <p:cNvSpPr txBox="1"/>
          <p:nvPr/>
        </p:nvSpPr>
        <p:spPr>
          <a:xfrm>
            <a:off x="827151" y="2544698"/>
            <a:ext cx="4493713" cy="35548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lnSpc>
                <a:spcPct val="150000"/>
              </a:lnSpc>
            </a:pPr>
            <a:r>
              <a:rPr lang="en-US" b="1" i="0" dirty="0">
                <a:effectLst/>
                <a:cs typeface="Segoe UI"/>
              </a:rPr>
              <a:t>Site-Specific Features</a:t>
            </a:r>
          </a:p>
          <a:p>
            <a:pPr marL="171450" indent="-171450" fontAlgn="base">
              <a:spcAft>
                <a:spcPts val="1200"/>
              </a:spcAft>
              <a:buFont typeface="Arial" panose="020B0604020202020204" pitchFamily="34" charset="0"/>
              <a:buChar char="•"/>
            </a:pPr>
            <a:r>
              <a:rPr lang="en-US" sz="1600" dirty="0">
                <a:cs typeface="Segoe UI"/>
              </a:rPr>
              <a:t>Increase residential density​</a:t>
            </a:r>
          </a:p>
          <a:p>
            <a:pPr marL="171450" indent="-171450" algn="l" rtl="0" fontAlgn="base">
              <a:spcAft>
                <a:spcPts val="1200"/>
              </a:spcAft>
              <a:buFont typeface="Arial" panose="020B0604020202020204" pitchFamily="34" charset="0"/>
              <a:buChar char="•"/>
            </a:pPr>
            <a:r>
              <a:rPr lang="en-US" sz="1600" i="0" dirty="0">
                <a:effectLst/>
                <a:cs typeface="Segoe UI"/>
              </a:rPr>
              <a:t>Commute </a:t>
            </a:r>
            <a:r>
              <a:rPr lang="en-US" sz="1600" dirty="0">
                <a:cs typeface="Segoe UI"/>
              </a:rPr>
              <a:t>t</a:t>
            </a:r>
            <a:r>
              <a:rPr lang="en-US" sz="1600" i="0" dirty="0">
                <a:effectLst/>
                <a:cs typeface="Segoe UI"/>
              </a:rPr>
              <a:t>rip reduction </a:t>
            </a:r>
            <a:r>
              <a:rPr lang="en-US" sz="1600" dirty="0">
                <a:cs typeface="Segoe UI"/>
              </a:rPr>
              <a:t>p</a:t>
            </a:r>
            <a:r>
              <a:rPr lang="en-US" sz="1600" i="0" dirty="0">
                <a:effectLst/>
                <a:cs typeface="Segoe UI"/>
              </a:rPr>
              <a:t>rograms​</a:t>
            </a:r>
          </a:p>
          <a:p>
            <a:pPr marL="171450" indent="-171450" algn="l" rtl="0" fontAlgn="base">
              <a:spcAft>
                <a:spcPts val="1200"/>
              </a:spcAft>
              <a:buFont typeface="Arial" panose="020B0604020202020204" pitchFamily="34" charset="0"/>
              <a:buChar char="•"/>
            </a:pPr>
            <a:r>
              <a:rPr lang="en-US" sz="1600" i="0" dirty="0">
                <a:effectLst/>
                <a:cs typeface="Segoe UI"/>
              </a:rPr>
              <a:t>Price or unbundle </a:t>
            </a:r>
            <a:r>
              <a:rPr lang="en-US" sz="1600" dirty="0">
                <a:cs typeface="Segoe UI"/>
              </a:rPr>
              <a:t>p</a:t>
            </a:r>
            <a:r>
              <a:rPr lang="en-US" sz="1600" i="0" dirty="0">
                <a:effectLst/>
                <a:cs typeface="Segoe UI"/>
              </a:rPr>
              <a:t>arking​</a:t>
            </a:r>
          </a:p>
          <a:p>
            <a:pPr marL="171450" indent="-171450" algn="l" rtl="0" fontAlgn="base">
              <a:spcAft>
                <a:spcPts val="1200"/>
              </a:spcAft>
              <a:buFont typeface="Arial" panose="020B0604020202020204" pitchFamily="34" charset="0"/>
              <a:buChar char="•"/>
            </a:pPr>
            <a:r>
              <a:rPr lang="en-US" sz="1600" i="0" dirty="0">
                <a:effectLst/>
                <a:cs typeface="Segoe UI"/>
              </a:rPr>
              <a:t>Provide parking “cash-out” ​</a:t>
            </a:r>
          </a:p>
          <a:p>
            <a:pPr marL="171450" indent="-171450" algn="l" rtl="0" fontAlgn="base">
              <a:spcAft>
                <a:spcPts val="1200"/>
              </a:spcAft>
              <a:buFont typeface="Arial" panose="020B0604020202020204" pitchFamily="34" charset="0"/>
              <a:buChar char="•"/>
            </a:pPr>
            <a:r>
              <a:rPr lang="en-US" sz="1600" i="0" dirty="0">
                <a:effectLst/>
                <a:cs typeface="Segoe UI"/>
              </a:rPr>
              <a:t>Limit parking </a:t>
            </a:r>
            <a:r>
              <a:rPr lang="en-US" sz="1600" dirty="0">
                <a:cs typeface="Segoe UI"/>
              </a:rPr>
              <a:t>s</a:t>
            </a:r>
            <a:r>
              <a:rPr lang="en-US" sz="1600" i="0" dirty="0">
                <a:effectLst/>
                <a:cs typeface="Segoe UI"/>
              </a:rPr>
              <a:t>upply​</a:t>
            </a:r>
          </a:p>
          <a:p>
            <a:pPr marL="171450" indent="-171450" algn="l" rtl="0" fontAlgn="base">
              <a:spcAft>
                <a:spcPts val="1200"/>
              </a:spcAft>
              <a:buFont typeface="Arial" panose="020B0604020202020204" pitchFamily="34" charset="0"/>
              <a:buChar char="•"/>
            </a:pPr>
            <a:r>
              <a:rPr lang="en-US" sz="1600" i="0" dirty="0">
                <a:effectLst/>
                <a:cs typeface="Segoe UI"/>
              </a:rPr>
              <a:t>Integrate affordable </a:t>
            </a:r>
            <a:r>
              <a:rPr lang="en-US" sz="1600" dirty="0">
                <a:cs typeface="Segoe UI"/>
              </a:rPr>
              <a:t>h</a:t>
            </a:r>
            <a:r>
              <a:rPr lang="en-US" sz="1600" i="0" dirty="0">
                <a:effectLst/>
                <a:cs typeface="Segoe UI"/>
              </a:rPr>
              <a:t>ousing​</a:t>
            </a:r>
          </a:p>
          <a:p>
            <a:pPr marL="171450" indent="-171450" algn="l" rtl="0" fontAlgn="base">
              <a:spcAft>
                <a:spcPts val="1200"/>
              </a:spcAft>
              <a:buFont typeface="Arial" panose="020B0604020202020204" pitchFamily="34" charset="0"/>
              <a:buChar char="•"/>
            </a:pPr>
            <a:r>
              <a:rPr lang="en-US" sz="1600" i="0" dirty="0">
                <a:effectLst/>
                <a:cs typeface="Segoe UI"/>
              </a:rPr>
              <a:t>Provide ridesharing </a:t>
            </a:r>
            <a:r>
              <a:rPr lang="en-US" sz="1600" dirty="0">
                <a:cs typeface="Segoe UI"/>
              </a:rPr>
              <a:t>p</a:t>
            </a:r>
            <a:r>
              <a:rPr lang="en-US" sz="1600" i="0" dirty="0">
                <a:effectLst/>
                <a:cs typeface="Segoe UI"/>
              </a:rPr>
              <a:t>rogram​</a:t>
            </a:r>
          </a:p>
          <a:p>
            <a:pPr marL="171450" indent="-171450" algn="l" rtl="0" fontAlgn="base">
              <a:spcAft>
                <a:spcPts val="1200"/>
              </a:spcAft>
              <a:buFont typeface="Arial" panose="020B0604020202020204" pitchFamily="34" charset="0"/>
              <a:buChar char="•"/>
            </a:pPr>
            <a:r>
              <a:rPr lang="en-US" sz="1600" i="0" dirty="0">
                <a:effectLst/>
                <a:cs typeface="Segoe UI"/>
              </a:rPr>
              <a:t>Provide subsidized </a:t>
            </a:r>
            <a:r>
              <a:rPr lang="en-US" sz="1600" dirty="0">
                <a:cs typeface="Segoe UI"/>
              </a:rPr>
              <a:t>t</a:t>
            </a:r>
            <a:r>
              <a:rPr lang="en-US" sz="1600" i="0" dirty="0">
                <a:effectLst/>
                <a:cs typeface="Segoe UI"/>
              </a:rPr>
              <a:t>ransit </a:t>
            </a:r>
            <a:r>
              <a:rPr lang="en-US" sz="1600" dirty="0">
                <a:cs typeface="Segoe UI"/>
              </a:rPr>
              <a:t>p</a:t>
            </a:r>
            <a:r>
              <a:rPr lang="en-US" sz="1600" i="0" dirty="0">
                <a:effectLst/>
                <a:cs typeface="Segoe UI"/>
              </a:rPr>
              <a:t>asses</a:t>
            </a:r>
          </a:p>
        </p:txBody>
      </p:sp>
      <p:sp>
        <p:nvSpPr>
          <p:cNvPr id="7" name="TextBox 2">
            <a:extLst>
              <a:ext uri="{FF2B5EF4-FFF2-40B4-BE49-F238E27FC236}">
                <a16:creationId xmlns:a16="http://schemas.microsoft.com/office/drawing/2014/main" id="{6163E965-DD6A-D3F2-6C88-9B9F8E711BDB}"/>
              </a:ext>
            </a:extLst>
          </p:cNvPr>
          <p:cNvSpPr txBox="1"/>
          <p:nvPr/>
        </p:nvSpPr>
        <p:spPr>
          <a:xfrm>
            <a:off x="5968566" y="2458432"/>
            <a:ext cx="4785160" cy="37292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50000"/>
              </a:lnSpc>
            </a:pPr>
            <a:r>
              <a:rPr lang="en-US" b="1">
                <a:latin typeface="+mj-lt"/>
                <a:cs typeface="Segoe UI"/>
              </a:rPr>
              <a:t>Community-Based Measures</a:t>
            </a:r>
          </a:p>
          <a:p>
            <a:pPr marL="171450" indent="-171450" fontAlgn="base">
              <a:spcAft>
                <a:spcPts val="800"/>
              </a:spcAft>
              <a:buFont typeface="Arial" panose="020B0604020202020204" pitchFamily="34" charset="0"/>
              <a:buChar char="•"/>
            </a:pPr>
            <a:r>
              <a:rPr lang="en-US" sz="1600">
                <a:latin typeface="+mj-lt"/>
                <a:cs typeface="Segoe UI"/>
              </a:rPr>
              <a:t>Provide community-based travel planning​</a:t>
            </a:r>
          </a:p>
          <a:p>
            <a:pPr marL="171450" indent="-171450" fontAlgn="base">
              <a:spcAft>
                <a:spcPts val="800"/>
              </a:spcAft>
              <a:buFont typeface="Arial" panose="020B0604020202020204" pitchFamily="34" charset="0"/>
              <a:buChar char="•"/>
            </a:pPr>
            <a:r>
              <a:rPr lang="en-US" sz="1600">
                <a:latin typeface="+mj-lt"/>
                <a:cs typeface="Segoe UI"/>
              </a:rPr>
              <a:t>Charge for public parking​</a:t>
            </a:r>
          </a:p>
          <a:p>
            <a:pPr marL="171450" indent="-171450" fontAlgn="base">
              <a:spcAft>
                <a:spcPts val="800"/>
              </a:spcAft>
              <a:buFont typeface="Arial" panose="020B0604020202020204" pitchFamily="34" charset="0"/>
              <a:buChar char="•"/>
            </a:pPr>
            <a:r>
              <a:rPr lang="en-US" sz="1600">
                <a:latin typeface="+mj-lt"/>
                <a:cs typeface="Segoe UI"/>
              </a:rPr>
              <a:t>Provide pedestrian network improvements​</a:t>
            </a:r>
          </a:p>
          <a:p>
            <a:pPr marL="171450" indent="-171450" fontAlgn="base">
              <a:spcAft>
                <a:spcPts val="800"/>
              </a:spcAft>
              <a:buFont typeface="Arial" panose="020B0604020202020204" pitchFamily="34" charset="0"/>
              <a:buChar char="•"/>
            </a:pPr>
            <a:r>
              <a:rPr lang="en-US" sz="1600">
                <a:latin typeface="+mj-lt"/>
                <a:cs typeface="Segoe UI"/>
              </a:rPr>
              <a:t>Construct or improve bicycle facilities​</a:t>
            </a:r>
          </a:p>
          <a:p>
            <a:pPr marL="171450" indent="-171450" fontAlgn="base">
              <a:spcAft>
                <a:spcPts val="800"/>
              </a:spcAft>
              <a:buFont typeface="Arial" panose="020B0604020202020204" pitchFamily="34" charset="0"/>
              <a:buChar char="•"/>
            </a:pPr>
            <a:r>
              <a:rPr lang="en-US" sz="1600">
                <a:latin typeface="+mj-lt"/>
                <a:cs typeface="Segoe UI"/>
              </a:rPr>
              <a:t>Expand transit network or service​</a:t>
            </a:r>
          </a:p>
          <a:p>
            <a:pPr marL="171450" indent="-171450" fontAlgn="base">
              <a:spcAft>
                <a:spcPts val="800"/>
              </a:spcAft>
              <a:buFont typeface="Arial" panose="020B0604020202020204" pitchFamily="34" charset="0"/>
              <a:buChar char="•"/>
            </a:pPr>
            <a:r>
              <a:rPr lang="en-US" sz="1600">
                <a:latin typeface="+mj-lt"/>
                <a:cs typeface="Segoe UI"/>
              </a:rPr>
              <a:t>Improve bus stops and other transit </a:t>
            </a:r>
          </a:p>
          <a:p>
            <a:pPr marL="171450" indent="-171450" fontAlgn="base">
              <a:spcAft>
                <a:spcPts val="800"/>
              </a:spcAft>
              <a:buFont typeface="Arial" panose="020B0604020202020204" pitchFamily="34" charset="0"/>
              <a:buChar char="•"/>
            </a:pPr>
            <a:r>
              <a:rPr lang="en-US" sz="1600">
                <a:latin typeface="+mj-lt"/>
                <a:cs typeface="Segoe UI"/>
              </a:rPr>
              <a:t>Supportive roadway treatments​</a:t>
            </a:r>
          </a:p>
          <a:p>
            <a:pPr marL="171450" indent="-171450" fontAlgn="base">
              <a:spcAft>
                <a:spcPts val="800"/>
              </a:spcAft>
              <a:buFont typeface="Arial" panose="020B0604020202020204" pitchFamily="34" charset="0"/>
              <a:buChar char="•"/>
            </a:pPr>
            <a:r>
              <a:rPr lang="en-US" sz="1600">
                <a:latin typeface="+mj-lt"/>
                <a:cs typeface="Segoe UI"/>
              </a:rPr>
              <a:t>Implement a carshare program​</a:t>
            </a:r>
          </a:p>
          <a:p>
            <a:pPr marL="171450" indent="-171450" fontAlgn="base">
              <a:spcAft>
                <a:spcPts val="800"/>
              </a:spcAft>
              <a:buFont typeface="Arial" panose="020B0604020202020204" pitchFamily="34" charset="0"/>
              <a:buChar char="•"/>
            </a:pPr>
            <a:r>
              <a:rPr lang="en-US" sz="1600">
                <a:latin typeface="+mj-lt"/>
                <a:cs typeface="Segoe UI"/>
              </a:rPr>
              <a:t>Implement bike or scooter share program </a:t>
            </a:r>
            <a:r>
              <a:rPr lang="en-US" sz="1200" i="1">
                <a:latin typeface="+mj-lt"/>
                <a:cs typeface="Segoe UI"/>
              </a:rPr>
              <a:t>(conventional or electric)</a:t>
            </a:r>
          </a:p>
        </p:txBody>
      </p:sp>
      <p:grpSp>
        <p:nvGrpSpPr>
          <p:cNvPr id="3" name="Group 2">
            <a:extLst>
              <a:ext uri="{FF2B5EF4-FFF2-40B4-BE49-F238E27FC236}">
                <a16:creationId xmlns:a16="http://schemas.microsoft.com/office/drawing/2014/main" id="{390F4449-271A-4447-1E83-E63415007F08}"/>
              </a:ext>
            </a:extLst>
          </p:cNvPr>
          <p:cNvGrpSpPr/>
          <p:nvPr/>
        </p:nvGrpSpPr>
        <p:grpSpPr>
          <a:xfrm>
            <a:off x="169926" y="1175136"/>
            <a:ext cx="4498848" cy="1419972"/>
            <a:chOff x="-1" y="1943209"/>
            <a:chExt cx="4897860" cy="1545912"/>
          </a:xfrm>
        </p:grpSpPr>
        <p:pic>
          <p:nvPicPr>
            <p:cNvPr id="5" name="Picture 4">
              <a:extLst>
                <a:ext uri="{FF2B5EF4-FFF2-40B4-BE49-F238E27FC236}">
                  <a16:creationId xmlns:a16="http://schemas.microsoft.com/office/drawing/2014/main" id="{76AAE179-9C8F-CABE-2584-2D23270F8113}"/>
                </a:ext>
              </a:extLst>
            </p:cNvPr>
            <p:cNvPicPr>
              <a:picLocks noChangeAspect="1"/>
            </p:cNvPicPr>
            <p:nvPr/>
          </p:nvPicPr>
          <p:blipFill>
            <a:blip r:embed="rId3" cstate="print">
              <a:extLst>
                <a:ext uri="{28A0092B-C50C-407E-A947-70E740481C1C}">
                  <a14:useLocalDpi xmlns:a14="http://schemas.microsoft.com/office/drawing/2010/main" val="0"/>
                </a:ext>
              </a:extLst>
            </a:blip>
            <a:srcRect t="17066" b="17066"/>
            <a:stretch/>
          </p:blipFill>
          <p:spPr>
            <a:xfrm>
              <a:off x="807997" y="1943209"/>
              <a:ext cx="4089862" cy="1397115"/>
            </a:xfrm>
            <a:prstGeom prst="rect">
              <a:avLst/>
            </a:prstGeom>
          </p:spPr>
        </p:pic>
        <p:pic>
          <p:nvPicPr>
            <p:cNvPr id="12" name="Picture 11" descr="Icon&#10;&#10;Description automatically generated">
              <a:extLst>
                <a:ext uri="{FF2B5EF4-FFF2-40B4-BE49-F238E27FC236}">
                  <a16:creationId xmlns:a16="http://schemas.microsoft.com/office/drawing/2014/main" id="{A482878F-9CCD-E828-F652-780BFC4344F8}"/>
                </a:ext>
              </a:extLst>
            </p:cNvPr>
            <p:cNvPicPr>
              <a:picLocks noChangeAspect="1"/>
            </p:cNvPicPr>
            <p:nvPr/>
          </p:nvPicPr>
          <p:blipFill rotWithShape="1">
            <a:blip r:embed="rId4">
              <a:extLst>
                <a:ext uri="{28A0092B-C50C-407E-A947-70E740481C1C}">
                  <a14:useLocalDpi xmlns:a14="http://schemas.microsoft.com/office/drawing/2010/main" val="0"/>
                </a:ext>
              </a:extLst>
            </a:blip>
            <a:srcRect l="81223" r="-1"/>
            <a:stretch/>
          </p:blipFill>
          <p:spPr>
            <a:xfrm>
              <a:off x="-1" y="2537493"/>
              <a:ext cx="734601" cy="951628"/>
            </a:xfrm>
            <a:prstGeom prst="rect">
              <a:avLst/>
            </a:prstGeom>
          </p:spPr>
        </p:pic>
      </p:grpSp>
      <p:pic>
        <p:nvPicPr>
          <p:cNvPr id="19" name="Picture 18" descr="Diagram&#10;&#10;Description automatically generated">
            <a:extLst>
              <a:ext uri="{FF2B5EF4-FFF2-40B4-BE49-F238E27FC236}">
                <a16:creationId xmlns:a16="http://schemas.microsoft.com/office/drawing/2014/main" id="{46CA941A-B499-6047-A906-058EA7F2FA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164" b="12467"/>
          <a:stretch/>
        </p:blipFill>
        <p:spPr>
          <a:xfrm>
            <a:off x="5656175" y="1175136"/>
            <a:ext cx="5499505" cy="1320064"/>
          </a:xfrm>
          <a:prstGeom prst="rect">
            <a:avLst/>
          </a:prstGeom>
        </p:spPr>
      </p:pic>
    </p:spTree>
    <p:extLst>
      <p:ext uri="{BB962C8B-B14F-4D97-AF65-F5344CB8AC3E}">
        <p14:creationId xmlns:p14="http://schemas.microsoft.com/office/powerpoint/2010/main" val="311556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7" end="7"/>
                                            </p:txEl>
                                          </p:spTgt>
                                        </p:tgtEl>
                                        <p:attrNameLst>
                                          <p:attrName>style.visibility</p:attrName>
                                        </p:attrNameLst>
                                      </p:cBhvr>
                                      <p:to>
                                        <p:strVal val="visible"/>
                                      </p:to>
                                    </p:set>
                                    <p:animEffect transition="in" filter="fade">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fade">
                                      <p:cBhvr>
                                        <p:cTn id="55" dur="500"/>
                                        <p:tgtEl>
                                          <p:spTgt spid="6">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500"/>
                                        <p:tgtEl>
                                          <p:spTgt spid="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Effect transition="in" filter="fade">
                                      <p:cBhvr>
                                        <p:cTn id="73" dur="500"/>
                                        <p:tgtEl>
                                          <p:spTgt spid="7">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xEl>
                                              <p:pRg st="3" end="3"/>
                                            </p:txEl>
                                          </p:spTgt>
                                        </p:tgtEl>
                                        <p:attrNameLst>
                                          <p:attrName>style.visibility</p:attrName>
                                        </p:attrNameLst>
                                      </p:cBhvr>
                                      <p:to>
                                        <p:strVal val="visible"/>
                                      </p:to>
                                    </p:set>
                                    <p:animEffect transition="in" filter="fade">
                                      <p:cBhvr>
                                        <p:cTn id="78" dur="500"/>
                                        <p:tgtEl>
                                          <p:spTgt spid="7">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
                                            <p:txEl>
                                              <p:pRg st="4" end="4"/>
                                            </p:txEl>
                                          </p:spTgt>
                                        </p:tgtEl>
                                        <p:attrNameLst>
                                          <p:attrName>style.visibility</p:attrName>
                                        </p:attrNameLst>
                                      </p:cBhvr>
                                      <p:to>
                                        <p:strVal val="visible"/>
                                      </p:to>
                                    </p:set>
                                    <p:animEffect transition="in" filter="fade">
                                      <p:cBhvr>
                                        <p:cTn id="83" dur="500"/>
                                        <p:tgtEl>
                                          <p:spTgt spid="7">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Effect transition="in" filter="fade">
                                      <p:cBhvr>
                                        <p:cTn id="88" dur="500"/>
                                        <p:tgtEl>
                                          <p:spTgt spid="7">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
                                            <p:txEl>
                                              <p:pRg st="6" end="6"/>
                                            </p:txEl>
                                          </p:spTgt>
                                        </p:tgtEl>
                                        <p:attrNameLst>
                                          <p:attrName>style.visibility</p:attrName>
                                        </p:attrNameLst>
                                      </p:cBhvr>
                                      <p:to>
                                        <p:strVal val="visible"/>
                                      </p:to>
                                    </p:set>
                                    <p:animEffect transition="in" filter="fade">
                                      <p:cBhvr>
                                        <p:cTn id="93" dur="500"/>
                                        <p:tgtEl>
                                          <p:spTgt spid="7">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
                                            <p:txEl>
                                              <p:pRg st="7" end="7"/>
                                            </p:txEl>
                                          </p:spTgt>
                                        </p:tgtEl>
                                        <p:attrNameLst>
                                          <p:attrName>style.visibility</p:attrName>
                                        </p:attrNameLst>
                                      </p:cBhvr>
                                      <p:to>
                                        <p:strVal val="visible"/>
                                      </p:to>
                                    </p:set>
                                    <p:animEffect transition="in" filter="fade">
                                      <p:cBhvr>
                                        <p:cTn id="98" dur="500"/>
                                        <p:tgtEl>
                                          <p:spTgt spid="7">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7">
                                            <p:txEl>
                                              <p:pRg st="8" end="8"/>
                                            </p:txEl>
                                          </p:spTgt>
                                        </p:tgtEl>
                                        <p:attrNameLst>
                                          <p:attrName>style.visibility</p:attrName>
                                        </p:attrNameLst>
                                      </p:cBhvr>
                                      <p:to>
                                        <p:strVal val="visible"/>
                                      </p:to>
                                    </p:set>
                                    <p:animEffect transition="in" filter="fade">
                                      <p:cBhvr>
                                        <p:cTn id="103" dur="500"/>
                                        <p:tgtEl>
                                          <p:spTgt spid="7">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
                                            <p:txEl>
                                              <p:pRg st="9" end="9"/>
                                            </p:txEl>
                                          </p:spTgt>
                                        </p:tgtEl>
                                        <p:attrNameLst>
                                          <p:attrName>style.visibility</p:attrName>
                                        </p:attrNameLst>
                                      </p:cBhvr>
                                      <p:to>
                                        <p:strVal val="visible"/>
                                      </p:to>
                                    </p:set>
                                    <p:animEffect transition="in" filter="fade">
                                      <p:cBhvr>
                                        <p:cTn id="108"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81A992F0-62C7-D57C-8EC6-EA98BFC8C480}"/>
              </a:ext>
            </a:extLst>
          </p:cNvPr>
          <p:cNvGrpSpPr/>
          <p:nvPr/>
        </p:nvGrpSpPr>
        <p:grpSpPr>
          <a:xfrm>
            <a:off x="4328248" y="3737843"/>
            <a:ext cx="2931868" cy="2424513"/>
            <a:chOff x="4328248" y="4200556"/>
            <a:chExt cx="2931868" cy="2424513"/>
          </a:xfrm>
        </p:grpSpPr>
        <p:grpSp>
          <p:nvGrpSpPr>
            <p:cNvPr id="45" name="Group 44">
              <a:extLst>
                <a:ext uri="{FF2B5EF4-FFF2-40B4-BE49-F238E27FC236}">
                  <a16:creationId xmlns:a16="http://schemas.microsoft.com/office/drawing/2014/main" id="{14AA3071-FBA7-2B7D-363E-7BA055E4D124}"/>
                </a:ext>
              </a:extLst>
            </p:cNvPr>
            <p:cNvGrpSpPr/>
            <p:nvPr/>
          </p:nvGrpSpPr>
          <p:grpSpPr>
            <a:xfrm>
              <a:off x="4418278" y="4200556"/>
              <a:ext cx="1538276" cy="1632143"/>
              <a:chOff x="4330142" y="4200556"/>
              <a:chExt cx="1538276" cy="1632143"/>
            </a:xfrm>
          </p:grpSpPr>
          <p:sp>
            <p:nvSpPr>
              <p:cNvPr id="31" name="Arrow: Down 30">
                <a:extLst>
                  <a:ext uri="{FF2B5EF4-FFF2-40B4-BE49-F238E27FC236}">
                    <a16:creationId xmlns:a16="http://schemas.microsoft.com/office/drawing/2014/main" id="{A506304C-D33B-1620-CE1E-57DA19B8BF8B}"/>
                  </a:ext>
                </a:extLst>
              </p:cNvPr>
              <p:cNvSpPr/>
              <p:nvPr/>
            </p:nvSpPr>
            <p:spPr>
              <a:xfrm>
                <a:off x="4950150" y="4200556"/>
                <a:ext cx="298261" cy="6463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01E507A-69C2-EEA7-A868-BACC0DE9995B}"/>
                  </a:ext>
                </a:extLst>
              </p:cNvPr>
              <p:cNvSpPr txBox="1"/>
              <p:nvPr/>
            </p:nvSpPr>
            <p:spPr>
              <a:xfrm>
                <a:off x="4330142" y="4924758"/>
                <a:ext cx="1538276" cy="907941"/>
              </a:xfrm>
              <a:prstGeom prst="rect">
                <a:avLst/>
              </a:prstGeom>
              <a:solidFill>
                <a:srgbClr val="C00000"/>
              </a:solidFill>
            </p:spPr>
            <p:txBody>
              <a:bodyPr wrap="square" rtlCol="0">
                <a:spAutoFit/>
              </a:bodyPr>
              <a:lstStyle/>
              <a:p>
                <a:pPr algn="ctr"/>
                <a:r>
                  <a:rPr lang="en-US" sz="1200" b="1">
                    <a:solidFill>
                      <a:schemeClr val="bg1"/>
                    </a:solidFill>
                  </a:rPr>
                  <a:t>SIGNIFICANT VMT IMPACT REMAINS</a:t>
                </a:r>
              </a:p>
              <a:p>
                <a:pPr algn="ctr">
                  <a:spcBef>
                    <a:spcPts val="600"/>
                  </a:spcBef>
                </a:pPr>
                <a:r>
                  <a:rPr lang="en-US" sz="1200">
                    <a:solidFill>
                      <a:schemeClr val="bg1"/>
                    </a:solidFill>
                  </a:rPr>
                  <a:t>Project sponsor addresses impacts</a:t>
                </a:r>
              </a:p>
            </p:txBody>
          </p:sp>
        </p:grpSp>
        <p:sp>
          <p:nvSpPr>
            <p:cNvPr id="48" name="TextBox 47">
              <a:extLst>
                <a:ext uri="{FF2B5EF4-FFF2-40B4-BE49-F238E27FC236}">
                  <a16:creationId xmlns:a16="http://schemas.microsoft.com/office/drawing/2014/main" id="{584FB628-6472-849A-D33A-FF217BF8CFD5}"/>
                </a:ext>
              </a:extLst>
            </p:cNvPr>
            <p:cNvSpPr txBox="1"/>
            <p:nvPr/>
          </p:nvSpPr>
          <p:spPr>
            <a:xfrm>
              <a:off x="4328248" y="5840239"/>
              <a:ext cx="2931868" cy="784830"/>
            </a:xfrm>
            <a:prstGeom prst="rect">
              <a:avLst/>
            </a:prstGeom>
            <a:noFill/>
          </p:spPr>
          <p:txBody>
            <a:bodyPr wrap="square" rtlCol="0">
              <a:spAutoFit/>
            </a:bodyPr>
            <a:lstStyle/>
            <a:p>
              <a:r>
                <a:rPr lang="en-US" sz="900" i="1" u="sng">
                  <a:solidFill>
                    <a:schemeClr val="tx1">
                      <a:lumMod val="50000"/>
                      <a:lumOff val="50000"/>
                    </a:schemeClr>
                  </a:solidFill>
                </a:rPr>
                <a:t>Further Mitigation Options</a:t>
              </a:r>
              <a:r>
                <a:rPr lang="en-US" sz="900" i="1">
                  <a:solidFill>
                    <a:schemeClr val="tx1">
                      <a:lumMod val="50000"/>
                      <a:lumOff val="50000"/>
                    </a:schemeClr>
                  </a:solidFill>
                </a:rPr>
                <a:t>:</a:t>
              </a:r>
            </a:p>
            <a:p>
              <a:pPr marL="109538" indent="-109538">
                <a:buFont typeface="Arial" panose="020B0604020202020204" pitchFamily="34" charset="0"/>
                <a:buChar char="•"/>
              </a:pPr>
              <a:r>
                <a:rPr lang="en-US" sz="900" i="1">
                  <a:solidFill>
                    <a:schemeClr val="tx1">
                      <a:lumMod val="50000"/>
                      <a:lumOff val="50000"/>
                    </a:schemeClr>
                  </a:solidFill>
                </a:rPr>
                <a:t>Seek statement of overriding consideration</a:t>
              </a:r>
            </a:p>
            <a:p>
              <a:pPr marL="109538" indent="-109538">
                <a:buFont typeface="Arial" panose="020B0604020202020204" pitchFamily="34" charset="0"/>
                <a:buChar char="•"/>
              </a:pPr>
              <a:r>
                <a:rPr lang="en-US" sz="900" i="1">
                  <a:solidFill>
                    <a:schemeClr val="tx1">
                      <a:lumMod val="50000"/>
                      <a:lumOff val="50000"/>
                    </a:schemeClr>
                  </a:solidFill>
                </a:rPr>
                <a:t>Change location to lower VMT area</a:t>
              </a:r>
            </a:p>
            <a:p>
              <a:pPr marL="109538" indent="-109538">
                <a:buFont typeface="Arial" panose="020B0604020202020204" pitchFamily="34" charset="0"/>
                <a:buChar char="•"/>
              </a:pPr>
              <a:r>
                <a:rPr lang="en-US" sz="900" i="1">
                  <a:solidFill>
                    <a:schemeClr val="tx1">
                      <a:lumMod val="50000"/>
                      <a:lumOff val="50000"/>
                    </a:schemeClr>
                  </a:solidFill>
                </a:rPr>
                <a:t>Adjust other project aspects to lower screening score(s) (e.g., more affordable housing, etc.)</a:t>
              </a:r>
            </a:p>
          </p:txBody>
        </p:sp>
      </p:gr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29</a:t>
            </a:fld>
            <a:endParaRPr lang="en-US"/>
          </a:p>
        </p:txBody>
      </p:sp>
      <p:sp>
        <p:nvSpPr>
          <p:cNvPr id="23" name="TextBox 22">
            <a:extLst>
              <a:ext uri="{FF2B5EF4-FFF2-40B4-BE49-F238E27FC236}">
                <a16:creationId xmlns:a16="http://schemas.microsoft.com/office/drawing/2014/main" id="{67B72A3F-B6AE-B772-32BB-784DC71E85DA}"/>
              </a:ext>
            </a:extLst>
          </p:cNvPr>
          <p:cNvSpPr txBox="1"/>
          <p:nvPr/>
        </p:nvSpPr>
        <p:spPr>
          <a:xfrm>
            <a:off x="34290" y="-475"/>
            <a:ext cx="4464558" cy="307777"/>
          </a:xfrm>
          <a:prstGeom prst="rect">
            <a:avLst/>
          </a:prstGeom>
          <a:noFill/>
        </p:spPr>
        <p:txBody>
          <a:bodyPr wrap="square">
            <a:spAutoFit/>
          </a:bodyPr>
          <a:lstStyle/>
          <a:p>
            <a:r>
              <a:rPr lang="en-US" sz="1400" b="1">
                <a:solidFill>
                  <a:schemeClr val="tx2"/>
                </a:solidFill>
              </a:rPr>
              <a:t>Mixed-use residential development with 472 units</a:t>
            </a:r>
            <a:endParaRPr lang="en-US" sz="1400" b="1">
              <a:solidFill>
                <a:schemeClr val="tx2"/>
              </a:solidFill>
              <a:cs typeface="Arial"/>
            </a:endParaRPr>
          </a:p>
        </p:txBody>
      </p:sp>
      <p:grpSp>
        <p:nvGrpSpPr>
          <p:cNvPr id="47" name="Group 46">
            <a:extLst>
              <a:ext uri="{FF2B5EF4-FFF2-40B4-BE49-F238E27FC236}">
                <a16:creationId xmlns:a16="http://schemas.microsoft.com/office/drawing/2014/main" id="{A522F069-0E89-356A-0A9D-37B6C0B6D863}"/>
              </a:ext>
            </a:extLst>
          </p:cNvPr>
          <p:cNvGrpSpPr/>
          <p:nvPr/>
        </p:nvGrpSpPr>
        <p:grpSpPr>
          <a:xfrm>
            <a:off x="2157709" y="3737844"/>
            <a:ext cx="1799369" cy="1634572"/>
            <a:chOff x="2058560" y="4200557"/>
            <a:chExt cx="1799369" cy="1634572"/>
          </a:xfrm>
        </p:grpSpPr>
        <p:sp>
          <p:nvSpPr>
            <p:cNvPr id="30" name="Arrow: Down 29">
              <a:extLst>
                <a:ext uri="{FF2B5EF4-FFF2-40B4-BE49-F238E27FC236}">
                  <a16:creationId xmlns:a16="http://schemas.microsoft.com/office/drawing/2014/main" id="{D72DA5D2-7407-AB58-A078-8C3DA202B716}"/>
                </a:ext>
              </a:extLst>
            </p:cNvPr>
            <p:cNvSpPr/>
            <p:nvPr/>
          </p:nvSpPr>
          <p:spPr>
            <a:xfrm>
              <a:off x="2809114" y="4200557"/>
              <a:ext cx="298261" cy="646331"/>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0D381E6-90A7-16B9-7937-DE830E0859B2}"/>
                </a:ext>
              </a:extLst>
            </p:cNvPr>
            <p:cNvSpPr txBox="1"/>
            <p:nvPr/>
          </p:nvSpPr>
          <p:spPr>
            <a:xfrm>
              <a:off x="2058560" y="4927188"/>
              <a:ext cx="1799369" cy="907941"/>
            </a:xfrm>
            <a:prstGeom prst="rect">
              <a:avLst/>
            </a:prstGeom>
            <a:solidFill>
              <a:schemeClr val="accent4"/>
            </a:solidFill>
          </p:spPr>
          <p:txBody>
            <a:bodyPr wrap="square" rtlCol="0">
              <a:spAutoFit/>
            </a:bodyPr>
            <a:lstStyle/>
            <a:p>
              <a:pPr algn="ctr"/>
              <a:r>
                <a:rPr lang="en-US" sz="1200" b="1">
                  <a:solidFill>
                    <a:schemeClr val="bg1"/>
                  </a:solidFill>
                </a:rPr>
                <a:t>MITIGATION SUCCESSFUL</a:t>
              </a:r>
            </a:p>
            <a:p>
              <a:pPr algn="ctr">
                <a:spcBef>
                  <a:spcPts val="600"/>
                </a:spcBef>
              </a:pPr>
              <a:r>
                <a:rPr lang="en-US" sz="1200">
                  <a:solidFill>
                    <a:schemeClr val="bg1"/>
                  </a:solidFill>
                </a:rPr>
                <a:t>Mitigated Negative Declaration Issued</a:t>
              </a:r>
            </a:p>
          </p:txBody>
        </p:sp>
      </p:grpSp>
      <p:grpSp>
        <p:nvGrpSpPr>
          <p:cNvPr id="49" name="Group 48">
            <a:extLst>
              <a:ext uri="{FF2B5EF4-FFF2-40B4-BE49-F238E27FC236}">
                <a16:creationId xmlns:a16="http://schemas.microsoft.com/office/drawing/2014/main" id="{72818442-F6FE-F8D0-3043-0AFF3D6261B6}"/>
              </a:ext>
            </a:extLst>
          </p:cNvPr>
          <p:cNvGrpSpPr/>
          <p:nvPr/>
        </p:nvGrpSpPr>
        <p:grpSpPr>
          <a:xfrm>
            <a:off x="203104" y="1271031"/>
            <a:ext cx="2587838" cy="1200329"/>
            <a:chOff x="203104" y="1733744"/>
            <a:chExt cx="2587838" cy="1200329"/>
          </a:xfrm>
        </p:grpSpPr>
        <p:sp>
          <p:nvSpPr>
            <p:cNvPr id="12" name="Arrow: Down 11">
              <a:extLst>
                <a:ext uri="{FF2B5EF4-FFF2-40B4-BE49-F238E27FC236}">
                  <a16:creationId xmlns:a16="http://schemas.microsoft.com/office/drawing/2014/main" id="{D4CC1DE0-7792-2064-CD80-21E64A871DEB}"/>
                </a:ext>
              </a:extLst>
            </p:cNvPr>
            <p:cNvSpPr/>
            <p:nvPr/>
          </p:nvSpPr>
          <p:spPr>
            <a:xfrm rot="16200000">
              <a:off x="2318646" y="1702427"/>
              <a:ext cx="298261" cy="646331"/>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C653F3-A013-3020-CE99-20702FE48A31}"/>
                </a:ext>
              </a:extLst>
            </p:cNvPr>
            <p:cNvSpPr txBox="1"/>
            <p:nvPr/>
          </p:nvSpPr>
          <p:spPr>
            <a:xfrm>
              <a:off x="203104" y="1733744"/>
              <a:ext cx="2022303" cy="1200329"/>
            </a:xfrm>
            <a:prstGeom prst="rect">
              <a:avLst/>
            </a:prstGeom>
            <a:solidFill>
              <a:schemeClr val="accent6">
                <a:lumMod val="75000"/>
              </a:schemeClr>
            </a:solidFill>
          </p:spPr>
          <p:txBody>
            <a:bodyPr wrap="square" rtlCol="0">
              <a:spAutoFit/>
            </a:bodyPr>
            <a:lstStyle/>
            <a:p>
              <a:pPr algn="ctr"/>
              <a:r>
                <a:rPr lang="en-US" b="1">
                  <a:solidFill>
                    <a:schemeClr val="bg1"/>
                  </a:solidFill>
                </a:rPr>
                <a:t>Determine land use place type based on project location</a:t>
              </a:r>
            </a:p>
          </p:txBody>
        </p:sp>
      </p:grpSp>
      <p:grpSp>
        <p:nvGrpSpPr>
          <p:cNvPr id="54" name="Group 53">
            <a:extLst>
              <a:ext uri="{FF2B5EF4-FFF2-40B4-BE49-F238E27FC236}">
                <a16:creationId xmlns:a16="http://schemas.microsoft.com/office/drawing/2014/main" id="{5842B6DE-C1D3-FAD5-BE36-A94C1EBAD1DF}"/>
              </a:ext>
            </a:extLst>
          </p:cNvPr>
          <p:cNvGrpSpPr/>
          <p:nvPr/>
        </p:nvGrpSpPr>
        <p:grpSpPr>
          <a:xfrm>
            <a:off x="6948189" y="581820"/>
            <a:ext cx="5243811" cy="5157963"/>
            <a:chOff x="6969541" y="581820"/>
            <a:chExt cx="5222459" cy="5136963"/>
          </a:xfrm>
        </p:grpSpPr>
        <p:pic>
          <p:nvPicPr>
            <p:cNvPr id="3" name="Picture 2">
              <a:extLst>
                <a:ext uri="{FF2B5EF4-FFF2-40B4-BE49-F238E27FC236}">
                  <a16:creationId xmlns:a16="http://schemas.microsoft.com/office/drawing/2014/main" id="{499A321B-0782-7BFE-7246-CEEFE7F10B45}"/>
                </a:ext>
              </a:extLst>
            </p:cNvPr>
            <p:cNvPicPr>
              <a:picLocks noChangeAspect="1"/>
            </p:cNvPicPr>
            <p:nvPr/>
          </p:nvPicPr>
          <p:blipFill>
            <a:blip r:embed="rId3" cstate="print">
              <a:extLst>
                <a:ext uri="{28A0092B-C50C-407E-A947-70E740481C1C}">
                  <a14:useLocalDpi xmlns:a14="http://schemas.microsoft.com/office/drawing/2010/main" val="0"/>
                </a:ext>
              </a:extLst>
            </a:blip>
            <a:srcRect l="3128" r="3128"/>
            <a:stretch/>
          </p:blipFill>
          <p:spPr>
            <a:xfrm>
              <a:off x="6969541" y="1349487"/>
              <a:ext cx="5222459" cy="4369296"/>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id="{773F9936-EB87-2DA4-2060-640FFBBCB6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4188" y="581820"/>
              <a:ext cx="2022983" cy="868062"/>
            </a:xfrm>
            <a:prstGeom prst="rect">
              <a:avLst/>
            </a:prstGeom>
          </p:spPr>
        </p:pic>
      </p:grpSp>
      <p:sp>
        <p:nvSpPr>
          <p:cNvPr id="32" name="Text Placeholder 5">
            <a:extLst>
              <a:ext uri="{FF2B5EF4-FFF2-40B4-BE49-F238E27FC236}">
                <a16:creationId xmlns:a16="http://schemas.microsoft.com/office/drawing/2014/main" id="{E4C628ED-CC5F-B76B-4C96-84C4AE250BEE}"/>
              </a:ext>
            </a:extLst>
          </p:cNvPr>
          <p:cNvSpPr txBox="1">
            <a:spLocks/>
          </p:cNvSpPr>
          <p:nvPr/>
        </p:nvSpPr>
        <p:spPr>
          <a:xfrm>
            <a:off x="10300771" y="-57832"/>
            <a:ext cx="1902246" cy="396199"/>
          </a:xfrm>
          <a:prstGeom prst="rect">
            <a:avLst/>
          </a:prstGeom>
          <a:solidFill>
            <a:schemeClr val="accent1"/>
          </a:solidFill>
        </p:spPr>
        <p:txBody>
          <a:bodyPr vert="horz" wrap="squar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 example</a:t>
            </a:r>
          </a:p>
        </p:txBody>
      </p:sp>
      <p:sp>
        <p:nvSpPr>
          <p:cNvPr id="35" name="Title 4">
            <a:extLst>
              <a:ext uri="{FF2B5EF4-FFF2-40B4-BE49-F238E27FC236}">
                <a16:creationId xmlns:a16="http://schemas.microsoft.com/office/drawing/2014/main" id="{FE61F187-32D1-417B-15E5-94DB59F7F0B9}"/>
              </a:ext>
            </a:extLst>
          </p:cNvPr>
          <p:cNvSpPr>
            <a:spLocks noGrp="1"/>
          </p:cNvSpPr>
          <p:nvPr>
            <p:ph type="title"/>
          </p:nvPr>
        </p:nvSpPr>
        <p:spPr>
          <a:xfrm>
            <a:off x="0" y="289212"/>
            <a:ext cx="4498847" cy="585216"/>
          </a:xfrm>
          <a:solidFill>
            <a:schemeClr val="accent6">
              <a:lumMod val="75000"/>
            </a:schemeClr>
          </a:solidFill>
          <a:ln>
            <a:solidFill>
              <a:schemeClr val="accent6">
                <a:lumMod val="75000"/>
              </a:schemeClr>
            </a:solidFill>
          </a:ln>
        </p:spPr>
        <p:txBody>
          <a:bodyPr>
            <a:normAutofit/>
          </a:bodyPr>
          <a:lstStyle/>
          <a:p>
            <a:r>
              <a:rPr lang="en-US" dirty="0">
                <a:solidFill>
                  <a:schemeClr val="bg1"/>
                </a:solidFill>
              </a:rPr>
              <a:t>Phase 3 </a:t>
            </a:r>
            <a:r>
              <a:rPr lang="en-US" sz="1800" dirty="0">
                <a:solidFill>
                  <a:schemeClr val="bg1"/>
                </a:solidFill>
              </a:rPr>
              <a:t>Mitigation</a:t>
            </a:r>
          </a:p>
        </p:txBody>
      </p:sp>
      <p:grpSp>
        <p:nvGrpSpPr>
          <p:cNvPr id="41" name="Group 40">
            <a:extLst>
              <a:ext uri="{FF2B5EF4-FFF2-40B4-BE49-F238E27FC236}">
                <a16:creationId xmlns:a16="http://schemas.microsoft.com/office/drawing/2014/main" id="{EDDE4ACB-0CF1-E784-D55D-23D33070ED6F}"/>
              </a:ext>
            </a:extLst>
          </p:cNvPr>
          <p:cNvGrpSpPr/>
          <p:nvPr/>
        </p:nvGrpSpPr>
        <p:grpSpPr>
          <a:xfrm>
            <a:off x="2234830" y="1356179"/>
            <a:ext cx="3633588" cy="1422776"/>
            <a:chOff x="2326538" y="1840926"/>
            <a:chExt cx="3633588" cy="1422776"/>
          </a:xfrm>
        </p:grpSpPr>
        <p:grpSp>
          <p:nvGrpSpPr>
            <p:cNvPr id="26" name="Group 25">
              <a:extLst>
                <a:ext uri="{FF2B5EF4-FFF2-40B4-BE49-F238E27FC236}">
                  <a16:creationId xmlns:a16="http://schemas.microsoft.com/office/drawing/2014/main" id="{B783E28D-CF0C-84FA-81DC-3C05F1BFD2CE}"/>
                </a:ext>
              </a:extLst>
            </p:cNvPr>
            <p:cNvGrpSpPr/>
            <p:nvPr/>
          </p:nvGrpSpPr>
          <p:grpSpPr>
            <a:xfrm>
              <a:off x="2326538" y="2826398"/>
              <a:ext cx="2789252" cy="437304"/>
              <a:chOff x="2249423" y="2639109"/>
              <a:chExt cx="2789252" cy="437304"/>
            </a:xfrm>
          </p:grpSpPr>
          <p:grpSp>
            <p:nvGrpSpPr>
              <p:cNvPr id="19" name="Group 18">
                <a:extLst>
                  <a:ext uri="{FF2B5EF4-FFF2-40B4-BE49-F238E27FC236}">
                    <a16:creationId xmlns:a16="http://schemas.microsoft.com/office/drawing/2014/main" id="{CE6A72AB-8A8F-5854-B4E6-7C56C4B1CA26}"/>
                  </a:ext>
                </a:extLst>
              </p:cNvPr>
              <p:cNvGrpSpPr/>
              <p:nvPr/>
            </p:nvGrpSpPr>
            <p:grpSpPr>
              <a:xfrm>
                <a:off x="3462129" y="2707081"/>
                <a:ext cx="1576546" cy="369332"/>
                <a:chOff x="2922301" y="2707081"/>
                <a:chExt cx="1576546" cy="369332"/>
              </a:xfrm>
            </p:grpSpPr>
            <p:sp>
              <p:nvSpPr>
                <p:cNvPr id="6" name="Rectangle 5">
                  <a:extLst>
                    <a:ext uri="{FF2B5EF4-FFF2-40B4-BE49-F238E27FC236}">
                      <a16:creationId xmlns:a16="http://schemas.microsoft.com/office/drawing/2014/main" id="{74E17CDA-49D6-FC37-17AB-38B694E40614}"/>
                    </a:ext>
                  </a:extLst>
                </p:cNvPr>
                <p:cNvSpPr/>
                <p:nvPr/>
              </p:nvSpPr>
              <p:spPr>
                <a:xfrm>
                  <a:off x="2922301" y="2736898"/>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3A5C95-7F1F-F96E-142B-8628D1017E1F}"/>
                    </a:ext>
                  </a:extLst>
                </p:cNvPr>
                <p:cNvSpPr txBox="1"/>
                <p:nvPr/>
              </p:nvSpPr>
              <p:spPr>
                <a:xfrm>
                  <a:off x="3220562" y="2707081"/>
                  <a:ext cx="1278285" cy="369332"/>
                </a:xfrm>
                <a:prstGeom prst="rect">
                  <a:avLst/>
                </a:prstGeom>
                <a:noFill/>
              </p:spPr>
              <p:txBody>
                <a:bodyPr wrap="square">
                  <a:spAutoFit/>
                </a:bodyPr>
                <a:lstStyle/>
                <a:p>
                  <a:r>
                    <a:rPr lang="en-US" sz="1800" dirty="0">
                      <a:solidFill>
                        <a:schemeClr val="accent6">
                          <a:lumMod val="75000"/>
                        </a:schemeClr>
                      </a:solidFill>
                    </a:rPr>
                    <a:t>Suburban</a:t>
                  </a:r>
                  <a:endParaRPr lang="en-US" dirty="0">
                    <a:solidFill>
                      <a:schemeClr val="accent6">
                        <a:lumMod val="75000"/>
                      </a:schemeClr>
                    </a:solidFill>
                  </a:endParaRPr>
                </a:p>
              </p:txBody>
            </p:sp>
          </p:grpSp>
          <p:pic>
            <p:nvPicPr>
              <p:cNvPr id="21" name="Graphic 20">
                <a:extLst>
                  <a:ext uri="{FF2B5EF4-FFF2-40B4-BE49-F238E27FC236}">
                    <a16:creationId xmlns:a16="http://schemas.microsoft.com/office/drawing/2014/main" id="{4A66A9A7-1B30-1E78-CE00-F2681DBF11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49423" y="2639109"/>
                <a:ext cx="1114425" cy="342900"/>
              </a:xfrm>
              <a:prstGeom prst="rect">
                <a:avLst/>
              </a:prstGeom>
            </p:spPr>
          </p:pic>
        </p:grpSp>
        <p:grpSp>
          <p:nvGrpSpPr>
            <p:cNvPr id="37" name="Group 36">
              <a:extLst>
                <a:ext uri="{FF2B5EF4-FFF2-40B4-BE49-F238E27FC236}">
                  <a16:creationId xmlns:a16="http://schemas.microsoft.com/office/drawing/2014/main" id="{06F9A64E-B816-B8C7-606C-937D88B9F759}"/>
                </a:ext>
              </a:extLst>
            </p:cNvPr>
            <p:cNvGrpSpPr/>
            <p:nvPr/>
          </p:nvGrpSpPr>
          <p:grpSpPr>
            <a:xfrm>
              <a:off x="2669438" y="2371265"/>
              <a:ext cx="3290688" cy="369332"/>
              <a:chOff x="3319436" y="2301642"/>
              <a:chExt cx="3290688" cy="369332"/>
            </a:xfrm>
          </p:grpSpPr>
          <p:grpSp>
            <p:nvGrpSpPr>
              <p:cNvPr id="18" name="Group 17">
                <a:extLst>
                  <a:ext uri="{FF2B5EF4-FFF2-40B4-BE49-F238E27FC236}">
                    <a16:creationId xmlns:a16="http://schemas.microsoft.com/office/drawing/2014/main" id="{B4B681B8-DA0D-616E-5BC7-5BFECC6813CD}"/>
                  </a:ext>
                </a:extLst>
              </p:cNvPr>
              <p:cNvGrpSpPr/>
              <p:nvPr/>
            </p:nvGrpSpPr>
            <p:grpSpPr>
              <a:xfrm>
                <a:off x="4189244" y="2301642"/>
                <a:ext cx="2420880" cy="369332"/>
                <a:chOff x="2922301" y="2301642"/>
                <a:chExt cx="2420880" cy="369332"/>
              </a:xfrm>
            </p:grpSpPr>
            <p:sp>
              <p:nvSpPr>
                <p:cNvPr id="5" name="Rectangle 4">
                  <a:extLst>
                    <a:ext uri="{FF2B5EF4-FFF2-40B4-BE49-F238E27FC236}">
                      <a16:creationId xmlns:a16="http://schemas.microsoft.com/office/drawing/2014/main" id="{799DE1CE-7C96-331F-CF5C-7B178E197494}"/>
                    </a:ext>
                  </a:extLst>
                </p:cNvPr>
                <p:cNvSpPr/>
                <p:nvPr/>
              </p:nvSpPr>
              <p:spPr>
                <a:xfrm>
                  <a:off x="2922301" y="2313542"/>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E0827E-1CF5-544F-ADF1-9DC3D8803905}"/>
                    </a:ext>
                  </a:extLst>
                </p:cNvPr>
                <p:cNvSpPr txBox="1"/>
                <p:nvPr/>
              </p:nvSpPr>
              <p:spPr>
                <a:xfrm>
                  <a:off x="3220562" y="2301642"/>
                  <a:ext cx="2122619" cy="369332"/>
                </a:xfrm>
                <a:prstGeom prst="rect">
                  <a:avLst/>
                </a:prstGeom>
                <a:noFill/>
              </p:spPr>
              <p:txBody>
                <a:bodyPr wrap="square">
                  <a:spAutoFit/>
                </a:bodyPr>
                <a:lstStyle/>
                <a:p>
                  <a:r>
                    <a:rPr lang="en-US" sz="1800" dirty="0">
                      <a:solidFill>
                        <a:schemeClr val="accent6">
                          <a:lumMod val="75000"/>
                        </a:schemeClr>
                      </a:solidFill>
                    </a:rPr>
                    <a:t>Suburban</a:t>
                  </a:r>
                  <a:r>
                    <a:rPr lang="en-US" sz="1800" dirty="0">
                      <a:solidFill>
                        <a:schemeClr val="accent1"/>
                      </a:solidFill>
                    </a:rPr>
                    <a:t> </a:t>
                  </a:r>
                  <a:r>
                    <a:rPr lang="en-US" sz="1800" dirty="0">
                      <a:solidFill>
                        <a:schemeClr val="accent6">
                          <a:lumMod val="75000"/>
                        </a:schemeClr>
                      </a:solidFill>
                    </a:rPr>
                    <a:t>Center</a:t>
                  </a:r>
                  <a:endParaRPr lang="en-US" dirty="0">
                    <a:solidFill>
                      <a:schemeClr val="accent6">
                        <a:lumMod val="75000"/>
                      </a:schemeClr>
                    </a:solidFill>
                  </a:endParaRPr>
                </a:p>
              </p:txBody>
            </p:sp>
          </p:grpSp>
          <p:pic>
            <p:nvPicPr>
              <p:cNvPr id="28" name="Graphic 27">
                <a:extLst>
                  <a:ext uri="{FF2B5EF4-FFF2-40B4-BE49-F238E27FC236}">
                    <a16:creationId xmlns:a16="http://schemas.microsoft.com/office/drawing/2014/main" id="{EFA654A8-12B7-6694-8EE3-B464B44C64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19436" y="2335186"/>
                <a:ext cx="771525" cy="228600"/>
              </a:xfrm>
              <a:prstGeom prst="rect">
                <a:avLst/>
              </a:prstGeom>
            </p:spPr>
          </p:pic>
        </p:grpSp>
        <p:grpSp>
          <p:nvGrpSpPr>
            <p:cNvPr id="36" name="Group 35">
              <a:extLst>
                <a:ext uri="{FF2B5EF4-FFF2-40B4-BE49-F238E27FC236}">
                  <a16:creationId xmlns:a16="http://schemas.microsoft.com/office/drawing/2014/main" id="{B85B15B6-8588-9D3B-0D05-FDFEC28F1D03}"/>
                </a:ext>
              </a:extLst>
            </p:cNvPr>
            <p:cNvGrpSpPr/>
            <p:nvPr/>
          </p:nvGrpSpPr>
          <p:grpSpPr>
            <a:xfrm>
              <a:off x="2951643" y="1840926"/>
              <a:ext cx="1816790" cy="378435"/>
              <a:chOff x="3601641" y="1840926"/>
              <a:chExt cx="1816790" cy="378435"/>
            </a:xfrm>
          </p:grpSpPr>
          <p:grpSp>
            <p:nvGrpSpPr>
              <p:cNvPr id="17" name="Group 16">
                <a:extLst>
                  <a:ext uri="{FF2B5EF4-FFF2-40B4-BE49-F238E27FC236}">
                    <a16:creationId xmlns:a16="http://schemas.microsoft.com/office/drawing/2014/main" id="{DD2256BD-CBE4-FB00-4D5F-5B6C0FE1F711}"/>
                  </a:ext>
                </a:extLst>
              </p:cNvPr>
              <p:cNvGrpSpPr/>
              <p:nvPr/>
            </p:nvGrpSpPr>
            <p:grpSpPr>
              <a:xfrm>
                <a:off x="4189244" y="1840926"/>
                <a:ext cx="1229187" cy="369332"/>
                <a:chOff x="2922301" y="1840926"/>
                <a:chExt cx="1229187" cy="369332"/>
              </a:xfrm>
            </p:grpSpPr>
            <p:sp>
              <p:nvSpPr>
                <p:cNvPr id="2" name="Rectangle 1">
                  <a:extLst>
                    <a:ext uri="{FF2B5EF4-FFF2-40B4-BE49-F238E27FC236}">
                      <a16:creationId xmlns:a16="http://schemas.microsoft.com/office/drawing/2014/main" id="{B9757847-A5E5-789E-6A87-040053C8F544}"/>
                    </a:ext>
                  </a:extLst>
                </p:cNvPr>
                <p:cNvSpPr/>
                <p:nvPr/>
              </p:nvSpPr>
              <p:spPr>
                <a:xfrm>
                  <a:off x="2922301" y="1890187"/>
                  <a:ext cx="298262" cy="298262"/>
                </a:xfrm>
                <a:prstGeom prst="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6DC26B-7272-C4DC-DBF5-A9750B91948A}"/>
                    </a:ext>
                  </a:extLst>
                </p:cNvPr>
                <p:cNvSpPr txBox="1"/>
                <p:nvPr/>
              </p:nvSpPr>
              <p:spPr>
                <a:xfrm>
                  <a:off x="3220563" y="1840926"/>
                  <a:ext cx="930925" cy="369332"/>
                </a:xfrm>
                <a:prstGeom prst="rect">
                  <a:avLst/>
                </a:prstGeom>
                <a:noFill/>
              </p:spPr>
              <p:txBody>
                <a:bodyPr wrap="square">
                  <a:spAutoFit/>
                </a:bodyPr>
                <a:lstStyle/>
                <a:p>
                  <a:r>
                    <a:rPr lang="en-US" sz="1800" dirty="0">
                      <a:solidFill>
                        <a:schemeClr val="accent6">
                          <a:lumMod val="75000"/>
                        </a:schemeClr>
                      </a:solidFill>
                    </a:rPr>
                    <a:t>Urban</a:t>
                  </a:r>
                  <a:endParaRPr lang="en-US" dirty="0">
                    <a:solidFill>
                      <a:schemeClr val="accent6">
                        <a:lumMod val="75000"/>
                      </a:schemeClr>
                    </a:solidFill>
                  </a:endParaRPr>
                </a:p>
              </p:txBody>
            </p:sp>
          </p:grpSp>
          <p:pic>
            <p:nvPicPr>
              <p:cNvPr id="34" name="Graphic 33">
                <a:extLst>
                  <a:ext uri="{FF2B5EF4-FFF2-40B4-BE49-F238E27FC236}">
                    <a16:creationId xmlns:a16="http://schemas.microsoft.com/office/drawing/2014/main" id="{9C15C101-5254-16CD-EAF5-7718F963E3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01641" y="1876461"/>
                <a:ext cx="504825" cy="342900"/>
              </a:xfrm>
              <a:prstGeom prst="rect">
                <a:avLst/>
              </a:prstGeom>
            </p:spPr>
          </p:pic>
        </p:grpSp>
      </p:grpSp>
      <p:grpSp>
        <p:nvGrpSpPr>
          <p:cNvPr id="56" name="Group 55">
            <a:extLst>
              <a:ext uri="{FF2B5EF4-FFF2-40B4-BE49-F238E27FC236}">
                <a16:creationId xmlns:a16="http://schemas.microsoft.com/office/drawing/2014/main" id="{2697B944-C76B-17FA-41DA-06F9B3202DE6}"/>
              </a:ext>
            </a:extLst>
          </p:cNvPr>
          <p:cNvGrpSpPr/>
          <p:nvPr/>
        </p:nvGrpSpPr>
        <p:grpSpPr>
          <a:xfrm>
            <a:off x="2058560" y="2684551"/>
            <a:ext cx="3986128" cy="1488463"/>
            <a:chOff x="2058560" y="3147264"/>
            <a:chExt cx="3986128" cy="1488463"/>
          </a:xfrm>
        </p:grpSpPr>
        <p:grpSp>
          <p:nvGrpSpPr>
            <p:cNvPr id="53" name="Group 52">
              <a:extLst>
                <a:ext uri="{FF2B5EF4-FFF2-40B4-BE49-F238E27FC236}">
                  <a16:creationId xmlns:a16="http://schemas.microsoft.com/office/drawing/2014/main" id="{21767E41-079D-3930-70C0-913738ABADB6}"/>
                </a:ext>
              </a:extLst>
            </p:cNvPr>
            <p:cNvGrpSpPr/>
            <p:nvPr/>
          </p:nvGrpSpPr>
          <p:grpSpPr>
            <a:xfrm>
              <a:off x="2058560" y="3147264"/>
              <a:ext cx="3986128" cy="1119246"/>
              <a:chOff x="2058560" y="3147264"/>
              <a:chExt cx="3986128" cy="1119246"/>
            </a:xfrm>
          </p:grpSpPr>
          <p:sp>
            <p:nvSpPr>
              <p:cNvPr id="13" name="TextBox 12">
                <a:extLst>
                  <a:ext uri="{FF2B5EF4-FFF2-40B4-BE49-F238E27FC236}">
                    <a16:creationId xmlns:a16="http://schemas.microsoft.com/office/drawing/2014/main" id="{45C98AB0-21F1-35FA-5EE1-D6563A8245EA}"/>
                  </a:ext>
                </a:extLst>
              </p:cNvPr>
              <p:cNvSpPr txBox="1"/>
              <p:nvPr/>
            </p:nvSpPr>
            <p:spPr>
              <a:xfrm>
                <a:off x="2058560" y="3743290"/>
                <a:ext cx="3986128" cy="523220"/>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400" b="1">
                    <a:solidFill>
                      <a:schemeClr val="bg1"/>
                    </a:solidFill>
                  </a:rPr>
                  <a:t>Calculate &amp; Apply VMT Mitigation Measures</a:t>
                </a:r>
                <a:br>
                  <a:rPr lang="en-US" sz="1200" b="1">
                    <a:solidFill>
                      <a:schemeClr val="bg1"/>
                    </a:solidFill>
                  </a:rPr>
                </a:br>
                <a:r>
                  <a:rPr lang="en-US" sz="1400">
                    <a:solidFill>
                      <a:schemeClr val="bg1"/>
                    </a:solidFill>
                  </a:rPr>
                  <a:t>Use local Mobility Management Tools</a:t>
                </a:r>
              </a:p>
            </p:txBody>
          </p:sp>
          <p:grpSp>
            <p:nvGrpSpPr>
              <p:cNvPr id="52" name="Group 51">
                <a:extLst>
                  <a:ext uri="{FF2B5EF4-FFF2-40B4-BE49-F238E27FC236}">
                    <a16:creationId xmlns:a16="http://schemas.microsoft.com/office/drawing/2014/main" id="{49C39034-111D-D217-E611-E8C5B4ACDEC8}"/>
                  </a:ext>
                </a:extLst>
              </p:cNvPr>
              <p:cNvGrpSpPr/>
              <p:nvPr/>
            </p:nvGrpSpPr>
            <p:grpSpPr>
              <a:xfrm>
                <a:off x="2144611" y="3147264"/>
                <a:ext cx="3569848" cy="497061"/>
                <a:chOff x="2214010" y="3203596"/>
                <a:chExt cx="3569848" cy="497061"/>
              </a:xfrm>
            </p:grpSpPr>
            <p:sp>
              <p:nvSpPr>
                <p:cNvPr id="39" name="Arrow: Down 38">
                  <a:extLst>
                    <a:ext uri="{FF2B5EF4-FFF2-40B4-BE49-F238E27FC236}">
                      <a16:creationId xmlns:a16="http://schemas.microsoft.com/office/drawing/2014/main" id="{F6A23AC2-5AEC-293D-166F-E8606D3435F9}"/>
                    </a:ext>
                  </a:extLst>
                </p:cNvPr>
                <p:cNvSpPr/>
                <p:nvPr/>
              </p:nvSpPr>
              <p:spPr>
                <a:xfrm>
                  <a:off x="3902493" y="3377492"/>
                  <a:ext cx="298262" cy="32316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Bracket 42">
                  <a:extLst>
                    <a:ext uri="{FF2B5EF4-FFF2-40B4-BE49-F238E27FC236}">
                      <a16:creationId xmlns:a16="http://schemas.microsoft.com/office/drawing/2014/main" id="{9F063583-00E4-C9FB-9226-B3E9147A82F2}"/>
                    </a:ext>
                  </a:extLst>
                </p:cNvPr>
                <p:cNvSpPr/>
                <p:nvPr/>
              </p:nvSpPr>
              <p:spPr>
                <a:xfrm rot="16200000">
                  <a:off x="3912195" y="1505411"/>
                  <a:ext cx="173477" cy="3569848"/>
                </a:xfrm>
                <a:prstGeom prst="leftBracket">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55" name="TextBox 54">
              <a:extLst>
                <a:ext uri="{FF2B5EF4-FFF2-40B4-BE49-F238E27FC236}">
                  <a16:creationId xmlns:a16="http://schemas.microsoft.com/office/drawing/2014/main" id="{54157731-12E3-C97C-A6B7-3A9EC2B6388B}"/>
                </a:ext>
              </a:extLst>
            </p:cNvPr>
            <p:cNvSpPr txBox="1"/>
            <p:nvPr/>
          </p:nvSpPr>
          <p:spPr>
            <a:xfrm>
              <a:off x="3122343" y="4266395"/>
              <a:ext cx="2033549" cy="369332"/>
            </a:xfrm>
            <a:prstGeom prst="rect">
              <a:avLst/>
            </a:prstGeom>
            <a:noFill/>
          </p:spPr>
          <p:txBody>
            <a:bodyPr wrap="square" rtlCol="0">
              <a:spAutoFit/>
            </a:bodyPr>
            <a:lstStyle/>
            <a:p>
              <a:pPr algn="ctr"/>
              <a:r>
                <a:rPr lang="en-US" sz="900" i="1">
                  <a:solidFill>
                    <a:schemeClr val="tx1">
                      <a:lumMod val="50000"/>
                      <a:lumOff val="50000"/>
                    </a:schemeClr>
                  </a:solidFill>
                </a:rPr>
                <a:t>Mitigations can include TDM, VMT banks, VMT fees, VMT exchanges </a:t>
              </a:r>
            </a:p>
          </p:txBody>
        </p:sp>
      </p:grpSp>
      <p:sp>
        <p:nvSpPr>
          <p:cNvPr id="7" name="TextBox 6">
            <a:extLst>
              <a:ext uri="{FF2B5EF4-FFF2-40B4-BE49-F238E27FC236}">
                <a16:creationId xmlns:a16="http://schemas.microsoft.com/office/drawing/2014/main" id="{D5203018-4F5E-1D32-1551-92D4A0D09327}"/>
              </a:ext>
            </a:extLst>
          </p:cNvPr>
          <p:cNvSpPr txBox="1"/>
          <p:nvPr/>
        </p:nvSpPr>
        <p:spPr>
          <a:xfrm>
            <a:off x="7612793" y="2858446"/>
            <a:ext cx="3914602" cy="646331"/>
          </a:xfrm>
          <a:prstGeom prst="rect">
            <a:avLst/>
          </a:prstGeom>
          <a:solidFill>
            <a:srgbClr val="FFFF00"/>
          </a:solidFill>
        </p:spPr>
        <p:txBody>
          <a:bodyPr wrap="square" rtlCol="0">
            <a:spAutoFit/>
          </a:bodyPr>
          <a:lstStyle/>
          <a:p>
            <a:pPr algn="ctr"/>
            <a:r>
              <a:rPr lang="en-US" b="1" dirty="0"/>
              <a:t>PLACEHOLDER FOR Screenshot of County-specific Tools</a:t>
            </a:r>
          </a:p>
        </p:txBody>
      </p:sp>
    </p:spTree>
    <p:extLst>
      <p:ext uri="{BB962C8B-B14F-4D97-AF65-F5344CB8AC3E}">
        <p14:creationId xmlns:p14="http://schemas.microsoft.com/office/powerpoint/2010/main" val="14950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up)">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Introduction</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3</a:t>
            </a:fld>
            <a:endParaRPr lang="en-US"/>
          </a:p>
        </p:txBody>
      </p:sp>
    </p:spTree>
    <p:extLst>
      <p:ext uri="{BB962C8B-B14F-4D97-AF65-F5344CB8AC3E}">
        <p14:creationId xmlns:p14="http://schemas.microsoft.com/office/powerpoint/2010/main" val="187223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Adoption Strategy and Implementation </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30</a:t>
            </a:fld>
            <a:endParaRPr lang="en-US"/>
          </a:p>
        </p:txBody>
      </p:sp>
    </p:spTree>
    <p:extLst>
      <p:ext uri="{BB962C8B-B14F-4D97-AF65-F5344CB8AC3E}">
        <p14:creationId xmlns:p14="http://schemas.microsoft.com/office/powerpoint/2010/main" val="2529717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31</a:t>
            </a:fld>
            <a:endParaRPr lang="en-US"/>
          </a:p>
        </p:txBody>
      </p:sp>
      <p:graphicFrame>
        <p:nvGraphicFramePr>
          <p:cNvPr id="10" name="Diagram 9">
            <a:extLst>
              <a:ext uri="{FF2B5EF4-FFF2-40B4-BE49-F238E27FC236}">
                <a16:creationId xmlns:a16="http://schemas.microsoft.com/office/drawing/2014/main" id="{A628466D-5831-53A4-63C2-D043EE39910C}"/>
              </a:ext>
            </a:extLst>
          </p:cNvPr>
          <p:cNvGraphicFramePr/>
          <p:nvPr>
            <p:extLst>
              <p:ext uri="{D42A27DB-BD31-4B8C-83A1-F6EECF244321}">
                <p14:modId xmlns:p14="http://schemas.microsoft.com/office/powerpoint/2010/main" val="3244836562"/>
              </p:ext>
            </p:extLst>
          </p:nvPr>
        </p:nvGraphicFramePr>
        <p:xfrm>
          <a:off x="4638101" y="744005"/>
          <a:ext cx="7433453" cy="604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4">
            <a:extLst>
              <a:ext uri="{FF2B5EF4-FFF2-40B4-BE49-F238E27FC236}">
                <a16:creationId xmlns:a16="http://schemas.microsoft.com/office/drawing/2014/main" id="{0E84DC59-BF77-8771-84B5-097BA2412DF1}"/>
              </a:ext>
            </a:extLst>
          </p:cNvPr>
          <p:cNvSpPr>
            <a:spLocks noGrp="1"/>
          </p:cNvSpPr>
          <p:nvPr>
            <p:ph type="title"/>
          </p:nvPr>
        </p:nvSpPr>
        <p:spPr>
          <a:xfrm>
            <a:off x="0" y="457201"/>
            <a:ext cx="5165124" cy="617838"/>
          </a:xfrm>
          <a:solidFill>
            <a:schemeClr val="accent1"/>
          </a:solidFill>
        </p:spPr>
        <p:txBody>
          <a:bodyPr vert="horz" lIns="91440" tIns="45720" rIns="91440" bIns="45720" rtlCol="0" anchor="ctr" anchorCtr="0">
            <a:normAutofit/>
          </a:bodyPr>
          <a:lstStyle/>
          <a:p>
            <a:r>
              <a:rPr lang="en-US">
                <a:solidFill>
                  <a:schemeClr val="bg1"/>
                </a:solidFill>
              </a:rPr>
              <a:t>  Policy Requirements</a:t>
            </a:r>
          </a:p>
        </p:txBody>
      </p:sp>
      <p:sp>
        <p:nvSpPr>
          <p:cNvPr id="11" name="TextBox 10">
            <a:extLst>
              <a:ext uri="{FF2B5EF4-FFF2-40B4-BE49-F238E27FC236}">
                <a16:creationId xmlns:a16="http://schemas.microsoft.com/office/drawing/2014/main" id="{CEAFD113-8122-C327-2CFD-3F5E68F83635}"/>
              </a:ext>
            </a:extLst>
          </p:cNvPr>
          <p:cNvSpPr txBox="1"/>
          <p:nvPr/>
        </p:nvSpPr>
        <p:spPr>
          <a:xfrm>
            <a:off x="272667" y="1216747"/>
            <a:ext cx="4892457" cy="830997"/>
          </a:xfrm>
          <a:prstGeom prst="rect">
            <a:avLst/>
          </a:prstGeom>
          <a:solidFill>
            <a:schemeClr val="tx1">
              <a:lumMod val="75000"/>
              <a:lumOff val="25000"/>
            </a:schemeClr>
          </a:solidFill>
        </p:spPr>
        <p:txBody>
          <a:bodyPr wrap="square">
            <a:spAutoFit/>
          </a:bodyPr>
          <a:lstStyle/>
          <a:p>
            <a:r>
              <a:rPr lang="en-US" sz="2400" b="1">
                <a:solidFill>
                  <a:schemeClr val="bg1"/>
                </a:solidFill>
              </a:rPr>
              <a:t>SB 743 requires VMT-based significance criteria</a:t>
            </a:r>
          </a:p>
        </p:txBody>
      </p:sp>
      <p:sp>
        <p:nvSpPr>
          <p:cNvPr id="13" name="TextBox 12">
            <a:extLst>
              <a:ext uri="{FF2B5EF4-FFF2-40B4-BE49-F238E27FC236}">
                <a16:creationId xmlns:a16="http://schemas.microsoft.com/office/drawing/2014/main" id="{788F8B51-0CA6-D83D-896D-2B9C52FEB242}"/>
              </a:ext>
            </a:extLst>
          </p:cNvPr>
          <p:cNvSpPr txBox="1"/>
          <p:nvPr/>
        </p:nvSpPr>
        <p:spPr>
          <a:xfrm>
            <a:off x="605928" y="2170963"/>
            <a:ext cx="3888954" cy="584775"/>
          </a:xfrm>
          <a:prstGeom prst="rect">
            <a:avLst/>
          </a:prstGeom>
          <a:solidFill>
            <a:schemeClr val="tx2"/>
          </a:solidFill>
        </p:spPr>
        <p:txBody>
          <a:bodyPr wrap="square">
            <a:spAutoFit/>
          </a:bodyPr>
          <a:lstStyle/>
          <a:p>
            <a:r>
              <a:rPr lang="en-US" sz="1600" b="1">
                <a:solidFill>
                  <a:schemeClr val="bg1"/>
                </a:solidFill>
              </a:rPr>
              <a:t>Define VMT analysis screens and VMT thresholds for common land uses</a:t>
            </a:r>
          </a:p>
        </p:txBody>
      </p:sp>
      <p:sp>
        <p:nvSpPr>
          <p:cNvPr id="16" name="TextBox 15">
            <a:extLst>
              <a:ext uri="{FF2B5EF4-FFF2-40B4-BE49-F238E27FC236}">
                <a16:creationId xmlns:a16="http://schemas.microsoft.com/office/drawing/2014/main" id="{A9C7507B-D5DD-9192-6F0B-DCE6EC0D7645}"/>
              </a:ext>
            </a:extLst>
          </p:cNvPr>
          <p:cNvSpPr txBox="1"/>
          <p:nvPr/>
        </p:nvSpPr>
        <p:spPr>
          <a:xfrm>
            <a:off x="638085" y="2878957"/>
            <a:ext cx="3888954" cy="584775"/>
          </a:xfrm>
          <a:prstGeom prst="rect">
            <a:avLst/>
          </a:prstGeom>
          <a:solidFill>
            <a:schemeClr val="tx2"/>
          </a:solidFill>
        </p:spPr>
        <p:txBody>
          <a:bodyPr wrap="square">
            <a:spAutoFit/>
          </a:bodyPr>
          <a:lstStyle/>
          <a:p>
            <a:r>
              <a:rPr lang="en-US" sz="1600" b="1">
                <a:solidFill>
                  <a:schemeClr val="bg1"/>
                </a:solidFill>
              </a:rPr>
              <a:t>Remove LOS-based analysis from CEQA policy</a:t>
            </a:r>
          </a:p>
        </p:txBody>
      </p:sp>
      <p:pic>
        <p:nvPicPr>
          <p:cNvPr id="17" name="Picture 16" descr="Logo&#10;&#10;Description automatically generated">
            <a:extLst>
              <a:ext uri="{FF2B5EF4-FFF2-40B4-BE49-F238E27FC236}">
                <a16:creationId xmlns:a16="http://schemas.microsoft.com/office/drawing/2014/main" id="{65B44964-19E8-8BD1-9605-1263E1B2CD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6186" y="457202"/>
            <a:ext cx="2589857" cy="1592750"/>
          </a:xfrm>
          <a:prstGeom prst="rect">
            <a:avLst/>
          </a:prstGeom>
        </p:spPr>
      </p:pic>
      <p:sp>
        <p:nvSpPr>
          <p:cNvPr id="3" name="TextBox 2">
            <a:extLst>
              <a:ext uri="{FF2B5EF4-FFF2-40B4-BE49-F238E27FC236}">
                <a16:creationId xmlns:a16="http://schemas.microsoft.com/office/drawing/2014/main" id="{E6254B5C-A1CE-2697-6C64-D8904031F721}"/>
              </a:ext>
            </a:extLst>
          </p:cNvPr>
          <p:cNvSpPr txBox="1"/>
          <p:nvPr/>
        </p:nvSpPr>
        <p:spPr>
          <a:xfrm>
            <a:off x="2628900" y="5041087"/>
            <a:ext cx="1745690" cy="707886"/>
          </a:xfrm>
          <a:prstGeom prst="rect">
            <a:avLst/>
          </a:prstGeom>
          <a:solidFill>
            <a:schemeClr val="bg1">
              <a:lumMod val="75000"/>
            </a:schemeClr>
          </a:solidFill>
        </p:spPr>
        <p:txBody>
          <a:bodyPr wrap="square" rtlCol="0">
            <a:spAutoFit/>
          </a:bodyPr>
          <a:lstStyle/>
          <a:p>
            <a:pPr algn="r"/>
            <a:r>
              <a:rPr lang="en-US" sz="2000" b="1"/>
              <a:t>Typical Engagement</a:t>
            </a:r>
          </a:p>
        </p:txBody>
      </p:sp>
      <p:sp>
        <p:nvSpPr>
          <p:cNvPr id="7" name="TextBox 6">
            <a:extLst>
              <a:ext uri="{FF2B5EF4-FFF2-40B4-BE49-F238E27FC236}">
                <a16:creationId xmlns:a16="http://schemas.microsoft.com/office/drawing/2014/main" id="{2CAE0561-B647-368A-4C99-8C25C0DF7925}"/>
              </a:ext>
            </a:extLst>
          </p:cNvPr>
          <p:cNvSpPr txBox="1"/>
          <p:nvPr/>
        </p:nvSpPr>
        <p:spPr>
          <a:xfrm>
            <a:off x="4638100" y="5225753"/>
            <a:ext cx="3648650" cy="292388"/>
          </a:xfrm>
          <a:prstGeom prst="rect">
            <a:avLst/>
          </a:prstGeom>
          <a:solidFill>
            <a:schemeClr val="accent1">
              <a:lumMod val="75000"/>
            </a:schemeClr>
          </a:solidFill>
        </p:spPr>
        <p:txBody>
          <a:bodyPr wrap="square" rtlCol="0">
            <a:spAutoFit/>
          </a:bodyPr>
          <a:lstStyle/>
          <a:p>
            <a:pPr algn="ctr"/>
            <a:r>
              <a:rPr lang="en-US" sz="1300" i="1">
                <a:solidFill>
                  <a:schemeClr val="bg1"/>
                </a:solidFill>
              </a:rPr>
              <a:t>Internal Staff</a:t>
            </a:r>
          </a:p>
        </p:txBody>
      </p:sp>
      <p:sp>
        <p:nvSpPr>
          <p:cNvPr id="12" name="TextBox 11">
            <a:extLst>
              <a:ext uri="{FF2B5EF4-FFF2-40B4-BE49-F238E27FC236}">
                <a16:creationId xmlns:a16="http://schemas.microsoft.com/office/drawing/2014/main" id="{7B8DC2F0-AA78-F6AE-8A57-2D673EC622C5}"/>
              </a:ext>
            </a:extLst>
          </p:cNvPr>
          <p:cNvSpPr txBox="1"/>
          <p:nvPr/>
        </p:nvSpPr>
        <p:spPr>
          <a:xfrm>
            <a:off x="8550262" y="5225753"/>
            <a:ext cx="1615590" cy="292388"/>
          </a:xfrm>
          <a:prstGeom prst="rect">
            <a:avLst/>
          </a:prstGeom>
          <a:solidFill>
            <a:schemeClr val="accent2">
              <a:lumMod val="50000"/>
            </a:schemeClr>
          </a:solidFill>
        </p:spPr>
        <p:txBody>
          <a:bodyPr wrap="square" rtlCol="0">
            <a:spAutoFit/>
          </a:bodyPr>
          <a:lstStyle/>
          <a:p>
            <a:pPr algn="ctr"/>
            <a:r>
              <a:rPr lang="en-US" sz="1300" i="1">
                <a:solidFill>
                  <a:schemeClr val="bg1"/>
                </a:solidFill>
              </a:rPr>
              <a:t>Decision Makers</a:t>
            </a:r>
          </a:p>
        </p:txBody>
      </p:sp>
      <p:sp>
        <p:nvSpPr>
          <p:cNvPr id="14" name="TextBox 13">
            <a:extLst>
              <a:ext uri="{FF2B5EF4-FFF2-40B4-BE49-F238E27FC236}">
                <a16:creationId xmlns:a16="http://schemas.microsoft.com/office/drawing/2014/main" id="{9D5C5D10-FBE4-3DB6-6F01-F7D46BBFABC6}"/>
              </a:ext>
            </a:extLst>
          </p:cNvPr>
          <p:cNvSpPr txBox="1"/>
          <p:nvPr/>
        </p:nvSpPr>
        <p:spPr>
          <a:xfrm>
            <a:off x="10455965" y="5225753"/>
            <a:ext cx="1615590" cy="692497"/>
          </a:xfrm>
          <a:prstGeom prst="rect">
            <a:avLst/>
          </a:prstGeom>
          <a:solidFill>
            <a:schemeClr val="accent6">
              <a:lumMod val="50000"/>
            </a:schemeClr>
          </a:solidFill>
        </p:spPr>
        <p:txBody>
          <a:bodyPr wrap="square" rtlCol="0">
            <a:spAutoFit/>
          </a:bodyPr>
          <a:lstStyle/>
          <a:p>
            <a:pPr algn="ctr"/>
            <a:r>
              <a:rPr lang="en-US" sz="1300" i="1">
                <a:solidFill>
                  <a:schemeClr val="bg1"/>
                </a:solidFill>
              </a:rPr>
              <a:t>Internal Staff, </a:t>
            </a:r>
            <a:br>
              <a:rPr lang="en-US" sz="1300" i="1">
                <a:solidFill>
                  <a:schemeClr val="bg1"/>
                </a:solidFill>
              </a:rPr>
            </a:br>
            <a:r>
              <a:rPr lang="en-US" sz="1300" i="1">
                <a:solidFill>
                  <a:schemeClr val="bg1"/>
                </a:solidFill>
              </a:rPr>
              <a:t>may need Decision Maker input</a:t>
            </a:r>
          </a:p>
        </p:txBody>
      </p:sp>
      <p:sp>
        <p:nvSpPr>
          <p:cNvPr id="15" name="Text Placeholder 1">
            <a:extLst>
              <a:ext uri="{FF2B5EF4-FFF2-40B4-BE49-F238E27FC236}">
                <a16:creationId xmlns:a16="http://schemas.microsoft.com/office/drawing/2014/main" id="{A77D7ECE-19BD-3624-02EA-73F6F6FBA33F}"/>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370579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graphicEl>
                                              <a:dgm id="{5D3D94F4-B226-4565-9F0B-7E798CB018FD}"/>
                                            </p:graphicEl>
                                          </p:spTgt>
                                        </p:tgtEl>
                                        <p:attrNameLst>
                                          <p:attrName>style.visibility</p:attrName>
                                        </p:attrNameLst>
                                      </p:cBhvr>
                                      <p:to>
                                        <p:strVal val="visible"/>
                                      </p:to>
                                    </p:set>
                                    <p:animEffect transition="in" filter="wipe(left)">
                                      <p:cBhvr>
                                        <p:cTn id="26" dur="500"/>
                                        <p:tgtEl>
                                          <p:spTgt spid="10">
                                            <p:graphicEl>
                                              <a:dgm id="{5D3D94F4-B226-4565-9F0B-7E798CB018F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graphicEl>
                                              <a:dgm id="{E97B3772-E929-49E4-92ED-976195CA46FD}"/>
                                            </p:graphicEl>
                                          </p:spTgt>
                                        </p:tgtEl>
                                        <p:attrNameLst>
                                          <p:attrName>style.visibility</p:attrName>
                                        </p:attrNameLst>
                                      </p:cBhvr>
                                      <p:to>
                                        <p:strVal val="visible"/>
                                      </p:to>
                                    </p:set>
                                    <p:animEffect transition="in" filter="wipe(left)">
                                      <p:cBhvr>
                                        <p:cTn id="31" dur="500"/>
                                        <p:tgtEl>
                                          <p:spTgt spid="10">
                                            <p:graphicEl>
                                              <a:dgm id="{E97B3772-E929-49E4-92ED-976195CA46F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graphicEl>
                                              <a:dgm id="{9025BAFB-0B8D-4B1C-B92F-369C0AF1BE87}"/>
                                            </p:graphicEl>
                                          </p:spTgt>
                                        </p:tgtEl>
                                        <p:attrNameLst>
                                          <p:attrName>style.visibility</p:attrName>
                                        </p:attrNameLst>
                                      </p:cBhvr>
                                      <p:to>
                                        <p:strVal val="visible"/>
                                      </p:to>
                                    </p:set>
                                    <p:animEffect transition="in" filter="wipe(left)">
                                      <p:cBhvr>
                                        <p:cTn id="36" dur="500"/>
                                        <p:tgtEl>
                                          <p:spTgt spid="10">
                                            <p:graphicEl>
                                              <a:dgm id="{9025BAFB-0B8D-4B1C-B92F-369C0AF1BE8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graphicEl>
                                              <a:dgm id="{2D1342FF-93BF-4A21-9D73-068EEFCDA8A3}"/>
                                            </p:graphicEl>
                                          </p:spTgt>
                                        </p:tgtEl>
                                        <p:attrNameLst>
                                          <p:attrName>style.visibility</p:attrName>
                                        </p:attrNameLst>
                                      </p:cBhvr>
                                      <p:to>
                                        <p:strVal val="visible"/>
                                      </p:to>
                                    </p:set>
                                    <p:animEffect transition="in" filter="wipe(left)">
                                      <p:cBhvr>
                                        <p:cTn id="41" dur="500"/>
                                        <p:tgtEl>
                                          <p:spTgt spid="10">
                                            <p:graphicEl>
                                              <a:dgm id="{2D1342FF-93BF-4A21-9D73-068EEFCDA8A3}"/>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graphicEl>
                                              <a:dgm id="{FC9228E9-4F4E-4892-A4A3-7CA672525236}"/>
                                            </p:graphicEl>
                                          </p:spTgt>
                                        </p:tgtEl>
                                        <p:attrNameLst>
                                          <p:attrName>style.visibility</p:attrName>
                                        </p:attrNameLst>
                                      </p:cBhvr>
                                      <p:to>
                                        <p:strVal val="visible"/>
                                      </p:to>
                                    </p:set>
                                    <p:animEffect transition="in" filter="wipe(left)">
                                      <p:cBhvr>
                                        <p:cTn id="46" dur="500"/>
                                        <p:tgtEl>
                                          <p:spTgt spid="10">
                                            <p:graphicEl>
                                              <a:dgm id="{FC9228E9-4F4E-4892-A4A3-7CA6725252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11" grpId="0" animBg="1"/>
      <p:bldP spid="13"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32</a:t>
            </a:fld>
            <a:endParaRPr lang="en-US"/>
          </a:p>
        </p:txBody>
      </p:sp>
      <p:sp>
        <p:nvSpPr>
          <p:cNvPr id="9" name="Text Placeholder 1">
            <a:extLst>
              <a:ext uri="{FF2B5EF4-FFF2-40B4-BE49-F238E27FC236}">
                <a16:creationId xmlns:a16="http://schemas.microsoft.com/office/drawing/2014/main" id="{DCA6F247-8EBD-0B52-57BB-AA2463F9D912}"/>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
        <p:nvSpPr>
          <p:cNvPr id="3" name="Title 4">
            <a:extLst>
              <a:ext uri="{FF2B5EF4-FFF2-40B4-BE49-F238E27FC236}">
                <a16:creationId xmlns:a16="http://schemas.microsoft.com/office/drawing/2014/main" id="{687BC0D3-0B87-42FD-31ED-252004910657}"/>
              </a:ext>
            </a:extLst>
          </p:cNvPr>
          <p:cNvSpPr txBox="1">
            <a:spLocks/>
          </p:cNvSpPr>
          <p:nvPr/>
        </p:nvSpPr>
        <p:spPr>
          <a:xfrm>
            <a:off x="-1" y="457201"/>
            <a:ext cx="8829675" cy="617838"/>
          </a:xfrm>
          <a:prstGeom prst="rect">
            <a:avLst/>
          </a:prstGeom>
          <a:solidFill>
            <a:schemeClr val="accent1"/>
          </a:solidFill>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dirty="0">
                <a:solidFill>
                  <a:schemeClr val="bg1"/>
                </a:solidFill>
              </a:rPr>
              <a:t>The Basics: VMT Policies to adopt for CEQA Review</a:t>
            </a:r>
          </a:p>
        </p:txBody>
      </p:sp>
      <p:sp>
        <p:nvSpPr>
          <p:cNvPr id="11" name="TextBox 10">
            <a:extLst>
              <a:ext uri="{FF2B5EF4-FFF2-40B4-BE49-F238E27FC236}">
                <a16:creationId xmlns:a16="http://schemas.microsoft.com/office/drawing/2014/main" id="{F18FD7EC-1D5F-B62A-6093-B2FB43637FDC}"/>
              </a:ext>
            </a:extLst>
          </p:cNvPr>
          <p:cNvSpPr txBox="1"/>
          <p:nvPr/>
        </p:nvSpPr>
        <p:spPr>
          <a:xfrm>
            <a:off x="120446" y="3351935"/>
            <a:ext cx="4221955" cy="1323439"/>
          </a:xfrm>
          <a:prstGeom prst="rect">
            <a:avLst/>
          </a:prstGeom>
          <a:solidFill>
            <a:srgbClr val="E3D8B2"/>
          </a:solidFill>
        </p:spPr>
        <p:txBody>
          <a:bodyPr wrap="square">
            <a:spAutoFit/>
          </a:bodyPr>
          <a:lstStyle/>
          <a:p>
            <a:r>
              <a:rPr lang="en-US" sz="1600" b="1"/>
              <a:t>Adopt VMT-based CEQA </a:t>
            </a:r>
            <a:r>
              <a:rPr lang="en-US" sz="1600" b="1" u="sng"/>
              <a:t>Thresholds</a:t>
            </a:r>
            <a:endParaRPr lang="en-US" sz="1600" b="1" u="sng">
              <a:cs typeface="Arial"/>
            </a:endParaRPr>
          </a:p>
          <a:p>
            <a:pPr marL="171450" lvl="1" indent="-171450">
              <a:buFont typeface="Arial" panose="020B0604020202020204" pitchFamily="34" charset="0"/>
              <a:buChar char="•"/>
            </a:pPr>
            <a:r>
              <a:rPr lang="en-US" sz="1600">
                <a:cs typeface="Arial"/>
              </a:rPr>
              <a:t>Thresholds provide an objective measure to achieve state GHG reduction goals and reduce VMT while enabling all communities to grow.</a:t>
            </a:r>
          </a:p>
        </p:txBody>
      </p:sp>
      <p:sp>
        <p:nvSpPr>
          <p:cNvPr id="13" name="TextBox 12">
            <a:extLst>
              <a:ext uri="{FF2B5EF4-FFF2-40B4-BE49-F238E27FC236}">
                <a16:creationId xmlns:a16="http://schemas.microsoft.com/office/drawing/2014/main" id="{C9AF67A8-E122-3411-53F9-84F59F54704F}"/>
              </a:ext>
            </a:extLst>
          </p:cNvPr>
          <p:cNvSpPr txBox="1"/>
          <p:nvPr/>
        </p:nvSpPr>
        <p:spPr>
          <a:xfrm>
            <a:off x="4457201" y="3341543"/>
            <a:ext cx="3581399" cy="2369880"/>
          </a:xfrm>
          <a:prstGeom prst="rect">
            <a:avLst/>
          </a:prstGeom>
          <a:solidFill>
            <a:srgbClr val="D5E4D4"/>
          </a:solidFill>
        </p:spPr>
        <p:txBody>
          <a:bodyPr wrap="square">
            <a:spAutoFit/>
          </a:bodyPr>
          <a:lstStyle/>
          <a:p>
            <a:pPr>
              <a:spcAft>
                <a:spcPts val="1200"/>
              </a:spcAft>
            </a:pPr>
            <a:r>
              <a:rPr lang="en-US" sz="1600" b="1"/>
              <a:t>Adopt VMT-based </a:t>
            </a:r>
            <a:r>
              <a:rPr lang="en-US" sz="1600" b="1" u="sng"/>
              <a:t>Screens</a:t>
            </a:r>
            <a:r>
              <a:rPr lang="en-US" sz="1600" b="1"/>
              <a:t> for land use and transportation projects</a:t>
            </a:r>
          </a:p>
          <a:p>
            <a:pPr marL="171450" lvl="1" indent="-171450">
              <a:spcAft>
                <a:spcPts val="1200"/>
              </a:spcAft>
              <a:buFont typeface="Arial" panose="020B0604020202020204" pitchFamily="34" charset="0"/>
              <a:buChar char="•"/>
            </a:pPr>
            <a:r>
              <a:rPr lang="en-US" sz="1600">
                <a:cs typeface="Arial"/>
              </a:rPr>
              <a:t>Screens help agencies quickly identify low-VMT projects that do no need analysis (no CEQA transportation impact).</a:t>
            </a:r>
          </a:p>
          <a:p>
            <a:pPr marL="171450" lvl="1" indent="-171450">
              <a:spcAft>
                <a:spcPts val="1200"/>
              </a:spcAft>
              <a:buFont typeface="Arial" panose="020B0604020202020204" pitchFamily="34" charset="0"/>
              <a:buChar char="•"/>
            </a:pPr>
            <a:r>
              <a:rPr lang="en-US" sz="1600">
                <a:cs typeface="Arial"/>
              </a:rPr>
              <a:t>Saves staff time by streamlining the review process.</a:t>
            </a:r>
          </a:p>
        </p:txBody>
      </p:sp>
      <p:sp>
        <p:nvSpPr>
          <p:cNvPr id="17" name="TextBox 16">
            <a:extLst>
              <a:ext uri="{FF2B5EF4-FFF2-40B4-BE49-F238E27FC236}">
                <a16:creationId xmlns:a16="http://schemas.microsoft.com/office/drawing/2014/main" id="{D0287FC4-ECED-3833-4A34-1E206F8A795A}"/>
              </a:ext>
            </a:extLst>
          </p:cNvPr>
          <p:cNvSpPr txBox="1"/>
          <p:nvPr/>
        </p:nvSpPr>
        <p:spPr>
          <a:xfrm>
            <a:off x="8153401" y="3351934"/>
            <a:ext cx="3771900" cy="2369880"/>
          </a:xfrm>
          <a:prstGeom prst="rect">
            <a:avLst/>
          </a:prstGeom>
          <a:solidFill>
            <a:srgbClr val="D5C6C1"/>
          </a:solidFill>
        </p:spPr>
        <p:txBody>
          <a:bodyPr wrap="square">
            <a:spAutoFit/>
          </a:bodyPr>
          <a:lstStyle/>
          <a:p>
            <a:pPr>
              <a:spcAft>
                <a:spcPts val="1200"/>
              </a:spcAft>
            </a:pPr>
            <a:r>
              <a:rPr lang="en-US" sz="1600" b="1"/>
              <a:t>Identify a </a:t>
            </a:r>
            <a:r>
              <a:rPr lang="en-US" sz="1600" b="1" u="sng"/>
              <a:t>VMT mitigation</a:t>
            </a:r>
            <a:r>
              <a:rPr lang="en-US" sz="1600" b="1"/>
              <a:t> approach</a:t>
            </a:r>
            <a:endParaRPr lang="en-US" sz="1600" b="1">
              <a:highlight>
                <a:srgbClr val="FFFF00"/>
              </a:highlight>
              <a:cs typeface="Arial"/>
            </a:endParaRPr>
          </a:p>
          <a:p>
            <a:pPr marL="171450" lvl="1" indent="-171450">
              <a:spcAft>
                <a:spcPts val="1200"/>
              </a:spcAft>
              <a:buFont typeface="Arial" panose="020B0604020202020204" pitchFamily="34" charset="0"/>
              <a:buChar char="•"/>
            </a:pPr>
            <a:r>
              <a:rPr lang="en-US" sz="1600">
                <a:cs typeface="Arial"/>
              </a:rPr>
              <a:t>Projects with significant VMT impacts require mitigation to avoid or substantially reduce the impact. </a:t>
            </a:r>
          </a:p>
          <a:p>
            <a:pPr marL="171450" lvl="1" indent="-171450">
              <a:spcAft>
                <a:spcPts val="1200"/>
              </a:spcAft>
              <a:buFont typeface="Arial" panose="020B0604020202020204" pitchFamily="34" charset="0"/>
              <a:buChar char="•"/>
            </a:pPr>
            <a:r>
              <a:rPr lang="en-US" sz="1600">
                <a:cs typeface="Arial"/>
              </a:rPr>
              <a:t>Identify a VMT mitigation approach provides guidance to developers while offering benefits to on-site and neighboring communities.</a:t>
            </a:r>
          </a:p>
        </p:txBody>
      </p:sp>
      <p:pic>
        <p:nvPicPr>
          <p:cNvPr id="18" name="Picture 17">
            <a:extLst>
              <a:ext uri="{FF2B5EF4-FFF2-40B4-BE49-F238E27FC236}">
                <a16:creationId xmlns:a16="http://schemas.microsoft.com/office/drawing/2014/main" id="{9B4CE995-54FE-7F12-D4D5-8E441073C110}"/>
              </a:ext>
            </a:extLst>
          </p:cNvPr>
          <p:cNvPicPr>
            <a:picLocks noChangeAspect="1"/>
          </p:cNvPicPr>
          <p:nvPr/>
        </p:nvPicPr>
        <p:blipFill rotWithShape="1">
          <a:blip r:embed="rId3">
            <a:extLst>
              <a:ext uri="{28A0092B-C50C-407E-A947-70E740481C1C}">
                <a14:useLocalDpi xmlns:a14="http://schemas.microsoft.com/office/drawing/2010/main" val="0"/>
              </a:ext>
            </a:extLst>
          </a:blip>
          <a:srcRect l="6892" t="27334" r="64977" b="52057"/>
          <a:stretch/>
        </p:blipFill>
        <p:spPr>
          <a:xfrm>
            <a:off x="970657" y="1573874"/>
            <a:ext cx="2220217" cy="15268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 name="Picture 19" descr="Qr code&#10;&#10;Description automatically generated with medium confidence">
            <a:extLst>
              <a:ext uri="{FF2B5EF4-FFF2-40B4-BE49-F238E27FC236}">
                <a16:creationId xmlns:a16="http://schemas.microsoft.com/office/drawing/2014/main" id="{6D689CD0-7EF7-21EC-8028-D05E6CA857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1990" y="1214195"/>
            <a:ext cx="3271820" cy="2110971"/>
          </a:xfrm>
          <a:prstGeom prst="rect">
            <a:avLst/>
          </a:prstGeom>
        </p:spPr>
      </p:pic>
      <p:pic>
        <p:nvPicPr>
          <p:cNvPr id="21" name="Picture 20">
            <a:extLst>
              <a:ext uri="{FF2B5EF4-FFF2-40B4-BE49-F238E27FC236}">
                <a16:creationId xmlns:a16="http://schemas.microsoft.com/office/drawing/2014/main" id="{E64B9172-D6B1-B82A-B8DB-D12C180882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03" t="58687" b="15843"/>
          <a:stretch/>
        </p:blipFill>
        <p:spPr>
          <a:xfrm>
            <a:off x="8153401" y="1350054"/>
            <a:ext cx="1762125" cy="1135639"/>
          </a:xfrm>
          <a:prstGeom prst="rect">
            <a:avLst/>
          </a:prstGeom>
        </p:spPr>
      </p:pic>
      <p:pic>
        <p:nvPicPr>
          <p:cNvPr id="22" name="Picture 21">
            <a:extLst>
              <a:ext uri="{FF2B5EF4-FFF2-40B4-BE49-F238E27FC236}">
                <a16:creationId xmlns:a16="http://schemas.microsoft.com/office/drawing/2014/main" id="{1E74AEC8-25B6-CFAE-0001-278806D9C34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2903" t="58687" b="15843"/>
          <a:stretch/>
        </p:blipFill>
        <p:spPr>
          <a:xfrm>
            <a:off x="9503772" y="2067639"/>
            <a:ext cx="1537607" cy="990944"/>
          </a:xfrm>
          <a:prstGeom prst="rect">
            <a:avLst/>
          </a:prstGeom>
        </p:spPr>
      </p:pic>
      <p:pic>
        <p:nvPicPr>
          <p:cNvPr id="23" name="Picture 22">
            <a:extLst>
              <a:ext uri="{FF2B5EF4-FFF2-40B4-BE49-F238E27FC236}">
                <a16:creationId xmlns:a16="http://schemas.microsoft.com/office/drawing/2014/main" id="{D531CBB2-1288-CD5D-B849-773366BDC4C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903" t="58687" b="15843"/>
          <a:stretch/>
        </p:blipFill>
        <p:spPr>
          <a:xfrm>
            <a:off x="10908189" y="2650807"/>
            <a:ext cx="1046375" cy="674359"/>
          </a:xfrm>
          <a:prstGeom prst="rect">
            <a:avLst/>
          </a:prstGeom>
        </p:spPr>
      </p:pic>
    </p:spTree>
    <p:extLst>
      <p:ext uri="{BB962C8B-B14F-4D97-AF65-F5344CB8AC3E}">
        <p14:creationId xmlns:p14="http://schemas.microsoft.com/office/powerpoint/2010/main" val="19954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fade">
                                      <p:cBhvr>
                                        <p:cTn id="18" dur="500"/>
                                        <p:tgtEl>
                                          <p:spTgt spid="1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7">
                                            <p:bg/>
                                          </p:spTgt>
                                        </p:tgtEl>
                                        <p:attrNameLst>
                                          <p:attrName>style.visibility</p:attrName>
                                        </p:attrNameLst>
                                      </p:cBhvr>
                                      <p:to>
                                        <p:strVal val="visible"/>
                                      </p:to>
                                    </p:set>
                                    <p:animEffect transition="in" filter="fade">
                                      <p:cBhvr>
                                        <p:cTn id="48" dur="500"/>
                                        <p:tgtEl>
                                          <p:spTgt spid="17">
                                            <p:bg/>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fade">
                                      <p:cBhvr>
                                        <p:cTn id="56" dur="5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fade">
                                      <p:cBhvr>
                                        <p:cTn id="61"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uiExpand="1" build="p" animBg="1"/>
      <p:bldP spid="17"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208050" y="1183020"/>
            <a:ext cx="4957074" cy="720552"/>
          </a:xfrm>
          <a:solidFill>
            <a:schemeClr val="tx2"/>
          </a:solidFill>
        </p:spPr>
        <p:txBody>
          <a:bodyPr vert="horz" lIns="91440" tIns="45720" rIns="91440" bIns="45720" rtlCol="0" anchor="t">
            <a:normAutofit lnSpcReduction="10000"/>
          </a:bodyPr>
          <a:lstStyle/>
          <a:p>
            <a:pPr>
              <a:buClr>
                <a:schemeClr val="bg1"/>
              </a:buClr>
            </a:pPr>
            <a:r>
              <a:rPr lang="en-US">
                <a:solidFill>
                  <a:schemeClr val="bg1"/>
                </a:solidFill>
              </a:rPr>
              <a:t>Adopt new VMT thresholds for Transportation Analysis in CEQA </a:t>
            </a:r>
          </a:p>
          <a:p>
            <a:endParaRPr lang="en-US">
              <a:solidFill>
                <a:schemeClr val="bg1"/>
              </a:solidFill>
            </a:endParaRP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33</a:t>
            </a:fld>
            <a:endParaRPr lang="en-US"/>
          </a:p>
        </p:txBody>
      </p:sp>
      <p:sp>
        <p:nvSpPr>
          <p:cNvPr id="14" name="Title 4">
            <a:extLst>
              <a:ext uri="{FF2B5EF4-FFF2-40B4-BE49-F238E27FC236}">
                <a16:creationId xmlns:a16="http://schemas.microsoft.com/office/drawing/2014/main" id="{8EC778AA-D976-B445-539B-6905B9D6EC6F}"/>
              </a:ext>
            </a:extLst>
          </p:cNvPr>
          <p:cNvSpPr txBox="1">
            <a:spLocks/>
          </p:cNvSpPr>
          <p:nvPr/>
        </p:nvSpPr>
        <p:spPr>
          <a:xfrm>
            <a:off x="111061" y="-144978"/>
            <a:ext cx="5165125" cy="5411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r>
              <a:rPr lang="en-US" sz="2200"/>
              <a:t>Adopting Thresholds of Significance</a:t>
            </a:r>
          </a:p>
        </p:txBody>
      </p:sp>
      <p:sp>
        <p:nvSpPr>
          <p:cNvPr id="3" name="Title 4">
            <a:extLst>
              <a:ext uri="{FF2B5EF4-FFF2-40B4-BE49-F238E27FC236}">
                <a16:creationId xmlns:a16="http://schemas.microsoft.com/office/drawing/2014/main" id="{F429C0E7-1CDB-BA7C-46E5-1DD6C6C67F54}"/>
              </a:ext>
            </a:extLst>
          </p:cNvPr>
          <p:cNvSpPr>
            <a:spLocks noGrp="1"/>
          </p:cNvSpPr>
          <p:nvPr>
            <p:ph type="title"/>
          </p:nvPr>
        </p:nvSpPr>
        <p:spPr>
          <a:xfrm>
            <a:off x="0" y="457201"/>
            <a:ext cx="5165124" cy="617838"/>
          </a:xfrm>
          <a:solidFill>
            <a:schemeClr val="accent1"/>
          </a:solidFill>
        </p:spPr>
        <p:txBody>
          <a:bodyPr vert="horz" lIns="91440" tIns="45720" rIns="91440" bIns="45720" rtlCol="0" anchor="ctr" anchorCtr="0">
            <a:normAutofit/>
          </a:bodyPr>
          <a:lstStyle/>
          <a:p>
            <a:r>
              <a:rPr lang="en-US">
                <a:solidFill>
                  <a:schemeClr val="bg1"/>
                </a:solidFill>
              </a:rPr>
              <a:t>  Policy Requirements</a:t>
            </a:r>
          </a:p>
        </p:txBody>
      </p:sp>
      <p:pic>
        <p:nvPicPr>
          <p:cNvPr id="5" name="Picture 4" descr="Logo&#10;&#10;Description automatically generated">
            <a:extLst>
              <a:ext uri="{FF2B5EF4-FFF2-40B4-BE49-F238E27FC236}">
                <a16:creationId xmlns:a16="http://schemas.microsoft.com/office/drawing/2014/main" id="{8832D2CD-D6BF-85A1-9B0C-A83473091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186" y="457202"/>
            <a:ext cx="2351839" cy="1446370"/>
          </a:xfrm>
          <a:prstGeom prst="rect">
            <a:avLst/>
          </a:prstGeom>
        </p:spPr>
      </p:pic>
      <p:sp>
        <p:nvSpPr>
          <p:cNvPr id="11" name="Text Placeholder 2">
            <a:extLst>
              <a:ext uri="{FF2B5EF4-FFF2-40B4-BE49-F238E27FC236}">
                <a16:creationId xmlns:a16="http://schemas.microsoft.com/office/drawing/2014/main" id="{CAA95E07-3B63-FBC9-F253-D0E6E36F9B0B}"/>
              </a:ext>
            </a:extLst>
          </p:cNvPr>
          <p:cNvSpPr txBox="1">
            <a:spLocks/>
          </p:cNvSpPr>
          <p:nvPr/>
        </p:nvSpPr>
        <p:spPr>
          <a:xfrm>
            <a:off x="697888" y="2165922"/>
            <a:ext cx="4881743" cy="398512"/>
          </a:xfrm>
          <a:prstGeom prst="rect">
            <a:avLst/>
          </a:prstGeom>
        </p:spPr>
        <p:txBody>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1"/>
                </a:solidFill>
              </a:rPr>
              <a:t>Thresholds of Significance</a:t>
            </a:r>
          </a:p>
        </p:txBody>
      </p:sp>
      <p:sp>
        <p:nvSpPr>
          <p:cNvPr id="15" name="TextBox 14">
            <a:extLst>
              <a:ext uri="{FF2B5EF4-FFF2-40B4-BE49-F238E27FC236}">
                <a16:creationId xmlns:a16="http://schemas.microsoft.com/office/drawing/2014/main" id="{11CE9A73-E8ED-CF94-DD10-8059D13381A6}"/>
              </a:ext>
            </a:extLst>
          </p:cNvPr>
          <p:cNvSpPr txBox="1"/>
          <p:nvPr/>
        </p:nvSpPr>
        <p:spPr>
          <a:xfrm>
            <a:off x="665091" y="4538032"/>
            <a:ext cx="4755207" cy="923330"/>
          </a:xfrm>
          <a:prstGeom prst="rect">
            <a:avLst/>
          </a:prstGeom>
          <a:solidFill>
            <a:schemeClr val="accent1"/>
          </a:solidFill>
        </p:spPr>
        <p:txBody>
          <a:bodyPr wrap="square">
            <a:spAutoFit/>
          </a:bodyPr>
          <a:lstStyle/>
          <a:p>
            <a:pPr lvl="0"/>
            <a:r>
              <a:rPr lang="en-US">
                <a:solidFill>
                  <a:schemeClr val="bg1"/>
                </a:solidFill>
              </a:rPr>
              <a:t>OPR recommends a significance threshold of </a:t>
            </a:r>
            <a:r>
              <a:rPr lang="en-US" b="1">
                <a:solidFill>
                  <a:schemeClr val="accent3">
                    <a:lumMod val="20000"/>
                    <a:lumOff val="80000"/>
                  </a:schemeClr>
                </a:solidFill>
              </a:rPr>
              <a:t>15% below </a:t>
            </a:r>
            <a:r>
              <a:rPr lang="en-US">
                <a:solidFill>
                  <a:schemeClr val="bg1"/>
                </a:solidFill>
              </a:rPr>
              <a:t>existing average daily VMT per capita for most land uses.</a:t>
            </a:r>
          </a:p>
        </p:txBody>
      </p:sp>
      <p:sp>
        <p:nvSpPr>
          <p:cNvPr id="16" name="TextBox 15">
            <a:extLst>
              <a:ext uri="{FF2B5EF4-FFF2-40B4-BE49-F238E27FC236}">
                <a16:creationId xmlns:a16="http://schemas.microsoft.com/office/drawing/2014/main" id="{15944EF1-7760-3125-7654-05589BDEBFA0}"/>
              </a:ext>
            </a:extLst>
          </p:cNvPr>
          <p:cNvSpPr txBox="1"/>
          <p:nvPr/>
        </p:nvSpPr>
        <p:spPr>
          <a:xfrm>
            <a:off x="7733842" y="4528170"/>
            <a:ext cx="4337712" cy="646331"/>
          </a:xfrm>
          <a:prstGeom prst="rect">
            <a:avLst/>
          </a:prstGeom>
          <a:solidFill>
            <a:schemeClr val="accent1"/>
          </a:solidFill>
        </p:spPr>
        <p:txBody>
          <a:bodyPr wrap="square">
            <a:spAutoFit/>
          </a:bodyPr>
          <a:lstStyle/>
          <a:p>
            <a:pPr lvl="0"/>
            <a:r>
              <a:rPr lang="en-US">
                <a:solidFill>
                  <a:schemeClr val="bg1"/>
                </a:solidFill>
              </a:rPr>
              <a:t>Retail and Transportation projects should not increase total regional VMT.</a:t>
            </a:r>
          </a:p>
        </p:txBody>
      </p:sp>
      <p:sp>
        <p:nvSpPr>
          <p:cNvPr id="22" name="TextBox 21">
            <a:extLst>
              <a:ext uri="{FF2B5EF4-FFF2-40B4-BE49-F238E27FC236}">
                <a16:creationId xmlns:a16="http://schemas.microsoft.com/office/drawing/2014/main" id="{A9BFE933-CA16-7414-7E32-6E7163505205}"/>
              </a:ext>
            </a:extLst>
          </p:cNvPr>
          <p:cNvSpPr txBox="1"/>
          <p:nvPr/>
        </p:nvSpPr>
        <p:spPr>
          <a:xfrm>
            <a:off x="7733842" y="5302186"/>
            <a:ext cx="4029989" cy="923330"/>
          </a:xfrm>
          <a:prstGeom prst="rect">
            <a:avLst/>
          </a:prstGeom>
          <a:noFill/>
        </p:spPr>
        <p:txBody>
          <a:bodyPr wrap="square">
            <a:spAutoFit/>
          </a:bodyPr>
          <a:lstStyle/>
          <a:p>
            <a:pPr lvl="0"/>
            <a:r>
              <a:rPr lang="en-US" i="1">
                <a:solidFill>
                  <a:schemeClr val="tx1">
                    <a:lumMod val="65000"/>
                    <a:lumOff val="35000"/>
                  </a:schemeClr>
                </a:solidFill>
              </a:rPr>
              <a:t>This is based on CARB models calculating GHG reductions needed to achieve state climate goals</a:t>
            </a:r>
          </a:p>
        </p:txBody>
      </p:sp>
      <p:sp>
        <p:nvSpPr>
          <p:cNvPr id="24" name="TextBox 23">
            <a:extLst>
              <a:ext uri="{FF2B5EF4-FFF2-40B4-BE49-F238E27FC236}">
                <a16:creationId xmlns:a16="http://schemas.microsoft.com/office/drawing/2014/main" id="{FF58848F-C3AC-0304-577D-6B4F06912029}"/>
              </a:ext>
            </a:extLst>
          </p:cNvPr>
          <p:cNvSpPr txBox="1"/>
          <p:nvPr/>
        </p:nvSpPr>
        <p:spPr>
          <a:xfrm>
            <a:off x="1005620" y="5461362"/>
            <a:ext cx="4266281" cy="661988"/>
          </a:xfrm>
          <a:prstGeom prst="rect">
            <a:avLst/>
          </a:prstGeom>
          <a:noFill/>
        </p:spPr>
        <p:txBody>
          <a:bodyPr wrap="square">
            <a:spAutoFit/>
          </a:bodyPr>
          <a:lstStyle/>
          <a:p>
            <a:pPr lvl="0"/>
            <a:r>
              <a:rPr lang="en-US" i="1">
                <a:solidFill>
                  <a:schemeClr val="tx1">
                    <a:lumMod val="65000"/>
                    <a:lumOff val="35000"/>
                  </a:schemeClr>
                </a:solidFill>
              </a:rPr>
              <a:t>VMT is based on location and typically determined by a travel demand model</a:t>
            </a:r>
          </a:p>
        </p:txBody>
      </p:sp>
      <p:pic>
        <p:nvPicPr>
          <p:cNvPr id="26" name="Graphic 25">
            <a:extLst>
              <a:ext uri="{FF2B5EF4-FFF2-40B4-BE49-F238E27FC236}">
                <a16:creationId xmlns:a16="http://schemas.microsoft.com/office/drawing/2014/main" id="{3C7029BF-38C7-84B3-1837-849455F94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3842" y="2390623"/>
            <a:ext cx="4322746" cy="1271396"/>
          </a:xfrm>
          <a:prstGeom prst="rect">
            <a:avLst/>
          </a:prstGeom>
        </p:spPr>
      </p:pic>
      <p:pic>
        <p:nvPicPr>
          <p:cNvPr id="28" name="Graphic 27">
            <a:extLst>
              <a:ext uri="{FF2B5EF4-FFF2-40B4-BE49-F238E27FC236}">
                <a16:creationId xmlns:a16="http://schemas.microsoft.com/office/drawing/2014/main" id="{4782D348-DDFA-F7D3-ABBC-AE078522C4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5960" y="3238435"/>
            <a:ext cx="1133475" cy="1162050"/>
          </a:xfrm>
          <a:prstGeom prst="rect">
            <a:avLst/>
          </a:prstGeom>
        </p:spPr>
      </p:pic>
      <p:pic>
        <p:nvPicPr>
          <p:cNvPr id="35" name="Picture 34">
            <a:extLst>
              <a:ext uri="{FF2B5EF4-FFF2-40B4-BE49-F238E27FC236}">
                <a16:creationId xmlns:a16="http://schemas.microsoft.com/office/drawing/2014/main" id="{995DBB9E-15F7-C403-B4A5-D6A3325A4E5B}"/>
              </a:ext>
            </a:extLst>
          </p:cNvPr>
          <p:cNvPicPr>
            <a:picLocks noChangeAspect="1"/>
          </p:cNvPicPr>
          <p:nvPr/>
        </p:nvPicPr>
        <p:blipFill rotWithShape="1">
          <a:blip r:embed="rId8">
            <a:extLst>
              <a:ext uri="{28A0092B-C50C-407E-A947-70E740481C1C}">
                <a14:useLocalDpi xmlns:a14="http://schemas.microsoft.com/office/drawing/2010/main" val="0"/>
              </a:ext>
            </a:extLst>
          </a:blip>
          <a:srcRect l="6892" t="27334" r="64977" b="52057"/>
          <a:stretch/>
        </p:blipFill>
        <p:spPr>
          <a:xfrm>
            <a:off x="1351658" y="2546991"/>
            <a:ext cx="2614414" cy="17978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Text Placeholder 1">
            <a:extLst>
              <a:ext uri="{FF2B5EF4-FFF2-40B4-BE49-F238E27FC236}">
                <a16:creationId xmlns:a16="http://schemas.microsoft.com/office/drawing/2014/main" id="{13B69788-FA5A-9194-D0AE-8CF5B4F28148}"/>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18825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1" grpId="0"/>
      <p:bldP spid="15" grpId="0" animBg="1"/>
      <p:bldP spid="16" grpId="0" animBg="1"/>
      <p:bldP spid="22"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34</a:t>
            </a:fld>
            <a:endParaRPr lang="en-US"/>
          </a:p>
        </p:txBody>
      </p:sp>
      <p:sp>
        <p:nvSpPr>
          <p:cNvPr id="3" name="Text Placeholder 6">
            <a:extLst>
              <a:ext uri="{FF2B5EF4-FFF2-40B4-BE49-F238E27FC236}">
                <a16:creationId xmlns:a16="http://schemas.microsoft.com/office/drawing/2014/main" id="{00C91E53-4A9C-C4A3-868A-034A630B8149}"/>
              </a:ext>
            </a:extLst>
          </p:cNvPr>
          <p:cNvSpPr txBox="1">
            <a:spLocks/>
          </p:cNvSpPr>
          <p:nvPr/>
        </p:nvSpPr>
        <p:spPr>
          <a:xfrm>
            <a:off x="68394" y="1340021"/>
            <a:ext cx="5836645" cy="528783"/>
          </a:xfrm>
          <a:prstGeom prst="rect">
            <a:avLst/>
          </a:prstGeom>
          <a:solidFill>
            <a:schemeClr val="tx2"/>
          </a:solidFill>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ClrTx/>
              <a:buSzPct val="90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ClrTx/>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ClrTx/>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accent1">
                  <a:lumMod val="75000"/>
                </a:schemeClr>
              </a:buClr>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chemeClr val="bg1"/>
              </a:buClr>
            </a:pPr>
            <a:r>
              <a:rPr lang="en-US">
                <a:solidFill>
                  <a:schemeClr val="bg1"/>
                </a:solidFill>
              </a:rPr>
              <a:t>Adopt VMT analysis screening criteria</a:t>
            </a:r>
          </a:p>
          <a:p>
            <a:endParaRPr lang="en-US">
              <a:solidFill>
                <a:schemeClr val="bg1"/>
              </a:solidFill>
            </a:endParaRPr>
          </a:p>
        </p:txBody>
      </p:sp>
      <p:sp>
        <p:nvSpPr>
          <p:cNvPr id="5" name="Title 4">
            <a:extLst>
              <a:ext uri="{FF2B5EF4-FFF2-40B4-BE49-F238E27FC236}">
                <a16:creationId xmlns:a16="http://schemas.microsoft.com/office/drawing/2014/main" id="{320DCACF-9971-E654-4ADA-035B77F301EA}"/>
              </a:ext>
            </a:extLst>
          </p:cNvPr>
          <p:cNvSpPr>
            <a:spLocks noGrp="1"/>
          </p:cNvSpPr>
          <p:nvPr>
            <p:ph type="title"/>
          </p:nvPr>
        </p:nvSpPr>
        <p:spPr>
          <a:xfrm>
            <a:off x="-1" y="457200"/>
            <a:ext cx="5905041" cy="725819"/>
          </a:xfrm>
          <a:solidFill>
            <a:schemeClr val="accent1"/>
          </a:solidFill>
        </p:spPr>
        <p:txBody>
          <a:bodyPr vert="horz" lIns="91440" tIns="45720" rIns="91440" bIns="45720" rtlCol="0" anchor="ctr" anchorCtr="0">
            <a:normAutofit/>
          </a:bodyPr>
          <a:lstStyle/>
          <a:p>
            <a:r>
              <a:rPr lang="en-US">
                <a:solidFill>
                  <a:schemeClr val="bg1"/>
                </a:solidFill>
              </a:rPr>
              <a:t> Adopting Screening Criteria</a:t>
            </a:r>
          </a:p>
        </p:txBody>
      </p:sp>
      <p:sp>
        <p:nvSpPr>
          <p:cNvPr id="17" name="TextBox 16">
            <a:extLst>
              <a:ext uri="{FF2B5EF4-FFF2-40B4-BE49-F238E27FC236}">
                <a16:creationId xmlns:a16="http://schemas.microsoft.com/office/drawing/2014/main" id="{C83BE55B-CB38-F2B4-FF15-D58E182C9F72}"/>
              </a:ext>
            </a:extLst>
          </p:cNvPr>
          <p:cNvSpPr txBox="1"/>
          <p:nvPr/>
        </p:nvSpPr>
        <p:spPr>
          <a:xfrm>
            <a:off x="177576" y="2073782"/>
            <a:ext cx="4908652" cy="646331"/>
          </a:xfrm>
          <a:prstGeom prst="rect">
            <a:avLst/>
          </a:prstGeom>
          <a:noFill/>
        </p:spPr>
        <p:txBody>
          <a:bodyPr wrap="square">
            <a:spAutoFit/>
          </a:bodyPr>
          <a:lstStyle/>
          <a:p>
            <a:pPr lvl="0"/>
            <a:r>
              <a:rPr lang="en-US"/>
              <a:t>OPR Recommends establishing screens to streamline analysis for projects, including:</a:t>
            </a:r>
          </a:p>
        </p:txBody>
      </p:sp>
      <p:grpSp>
        <p:nvGrpSpPr>
          <p:cNvPr id="49" name="Group 48">
            <a:extLst>
              <a:ext uri="{FF2B5EF4-FFF2-40B4-BE49-F238E27FC236}">
                <a16:creationId xmlns:a16="http://schemas.microsoft.com/office/drawing/2014/main" id="{DB52DA54-1812-CE40-3938-E444FF92808A}"/>
              </a:ext>
            </a:extLst>
          </p:cNvPr>
          <p:cNvGrpSpPr/>
          <p:nvPr/>
        </p:nvGrpSpPr>
        <p:grpSpPr>
          <a:xfrm>
            <a:off x="181248" y="3155051"/>
            <a:ext cx="2353968" cy="2500719"/>
            <a:chOff x="181248" y="3155051"/>
            <a:chExt cx="2353968" cy="2500719"/>
          </a:xfrm>
        </p:grpSpPr>
        <p:sp>
          <p:nvSpPr>
            <p:cNvPr id="19" name="TextBox 18">
              <a:extLst>
                <a:ext uri="{FF2B5EF4-FFF2-40B4-BE49-F238E27FC236}">
                  <a16:creationId xmlns:a16="http://schemas.microsoft.com/office/drawing/2014/main" id="{4FB473C6-8026-54FB-5E7B-D33D17D9B2E7}"/>
                </a:ext>
              </a:extLst>
            </p:cNvPr>
            <p:cNvSpPr txBox="1"/>
            <p:nvPr/>
          </p:nvSpPr>
          <p:spPr>
            <a:xfrm>
              <a:off x="181248" y="4578552"/>
              <a:ext cx="2353968" cy="1077218"/>
            </a:xfrm>
            <a:prstGeom prst="rect">
              <a:avLst/>
            </a:prstGeom>
            <a:noFill/>
          </p:spPr>
          <p:txBody>
            <a:bodyPr wrap="square">
              <a:spAutoFit/>
            </a:bodyPr>
            <a:lstStyle/>
            <a:p>
              <a:pPr lvl="0"/>
              <a:r>
                <a:rPr lang="en-US" sz="1600" b="1"/>
                <a:t>Small Project Screen</a:t>
              </a:r>
              <a:r>
                <a:rPr lang="en-US" sz="1600"/>
                <a:t> Projects that are below a determined size </a:t>
              </a:r>
              <a:r>
                <a:rPr lang="en-US" sz="1600" i="1"/>
                <a:t>(&lt;110 daily trips)</a:t>
              </a:r>
            </a:p>
          </p:txBody>
        </p:sp>
        <p:pic>
          <p:nvPicPr>
            <p:cNvPr id="32" name="Graphic 31">
              <a:extLst>
                <a:ext uri="{FF2B5EF4-FFF2-40B4-BE49-F238E27FC236}">
                  <a16:creationId xmlns:a16="http://schemas.microsoft.com/office/drawing/2014/main" id="{27921223-04CC-0AD8-AD24-8A33C102F0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029" y="3155051"/>
              <a:ext cx="1311927" cy="1391438"/>
            </a:xfrm>
            <a:prstGeom prst="rect">
              <a:avLst/>
            </a:prstGeom>
          </p:spPr>
        </p:pic>
      </p:grpSp>
      <p:grpSp>
        <p:nvGrpSpPr>
          <p:cNvPr id="51" name="Group 50">
            <a:extLst>
              <a:ext uri="{FF2B5EF4-FFF2-40B4-BE49-F238E27FC236}">
                <a16:creationId xmlns:a16="http://schemas.microsoft.com/office/drawing/2014/main" id="{1BE90ECD-363A-609D-0B25-347593243090}"/>
              </a:ext>
            </a:extLst>
          </p:cNvPr>
          <p:cNvGrpSpPr/>
          <p:nvPr/>
        </p:nvGrpSpPr>
        <p:grpSpPr>
          <a:xfrm>
            <a:off x="5335559" y="3281878"/>
            <a:ext cx="2353968" cy="2081504"/>
            <a:chOff x="5335559" y="3281878"/>
            <a:chExt cx="2353968" cy="2081504"/>
          </a:xfrm>
        </p:grpSpPr>
        <p:sp>
          <p:nvSpPr>
            <p:cNvPr id="23" name="TextBox 22">
              <a:extLst>
                <a:ext uri="{FF2B5EF4-FFF2-40B4-BE49-F238E27FC236}">
                  <a16:creationId xmlns:a16="http://schemas.microsoft.com/office/drawing/2014/main" id="{1886566F-5EE5-D741-D763-479B79EBE270}"/>
                </a:ext>
              </a:extLst>
            </p:cNvPr>
            <p:cNvSpPr txBox="1"/>
            <p:nvPr/>
          </p:nvSpPr>
          <p:spPr>
            <a:xfrm>
              <a:off x="5335559" y="4578552"/>
              <a:ext cx="2353968" cy="784830"/>
            </a:xfrm>
            <a:prstGeom prst="rect">
              <a:avLst/>
            </a:prstGeom>
            <a:noFill/>
          </p:spPr>
          <p:txBody>
            <a:bodyPr wrap="square">
              <a:spAutoFit/>
            </a:bodyPr>
            <a:lstStyle/>
            <a:p>
              <a:pPr lvl="0"/>
              <a:r>
                <a:rPr lang="en-US" sz="1500" b="1"/>
                <a:t>Location Based Screen </a:t>
              </a:r>
              <a:r>
                <a:rPr lang="en-US" sz="1500"/>
                <a:t>Projects located in low VMT zones</a:t>
              </a:r>
            </a:p>
          </p:txBody>
        </p:sp>
        <p:pic>
          <p:nvPicPr>
            <p:cNvPr id="36" name="Graphic 35">
              <a:extLst>
                <a:ext uri="{FF2B5EF4-FFF2-40B4-BE49-F238E27FC236}">
                  <a16:creationId xmlns:a16="http://schemas.microsoft.com/office/drawing/2014/main" id="{F04AA56A-F180-4C81-DF7E-074A2FD145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74533" y="3281878"/>
              <a:ext cx="1545636" cy="1264611"/>
            </a:xfrm>
            <a:prstGeom prst="rect">
              <a:avLst/>
            </a:prstGeom>
          </p:spPr>
        </p:pic>
      </p:grpSp>
      <p:grpSp>
        <p:nvGrpSpPr>
          <p:cNvPr id="52" name="Group 51">
            <a:extLst>
              <a:ext uri="{FF2B5EF4-FFF2-40B4-BE49-F238E27FC236}">
                <a16:creationId xmlns:a16="http://schemas.microsoft.com/office/drawing/2014/main" id="{C0B5DA2C-BF21-658C-FD1F-17FF757C4F00}"/>
              </a:ext>
            </a:extLst>
          </p:cNvPr>
          <p:cNvGrpSpPr/>
          <p:nvPr/>
        </p:nvGrpSpPr>
        <p:grpSpPr>
          <a:xfrm>
            <a:off x="7755280" y="2936764"/>
            <a:ext cx="2114529" cy="2426618"/>
            <a:chOff x="7766297" y="2936764"/>
            <a:chExt cx="2114529" cy="2426618"/>
          </a:xfrm>
        </p:grpSpPr>
        <p:sp>
          <p:nvSpPr>
            <p:cNvPr id="25" name="TextBox 24">
              <a:extLst>
                <a:ext uri="{FF2B5EF4-FFF2-40B4-BE49-F238E27FC236}">
                  <a16:creationId xmlns:a16="http://schemas.microsoft.com/office/drawing/2014/main" id="{4C38AD20-178B-17D6-0436-E869893EB244}"/>
                </a:ext>
              </a:extLst>
            </p:cNvPr>
            <p:cNvSpPr txBox="1"/>
            <p:nvPr/>
          </p:nvSpPr>
          <p:spPr>
            <a:xfrm>
              <a:off x="7766297" y="4578552"/>
              <a:ext cx="2114529" cy="784830"/>
            </a:xfrm>
            <a:prstGeom prst="rect">
              <a:avLst/>
            </a:prstGeom>
            <a:noFill/>
          </p:spPr>
          <p:txBody>
            <a:bodyPr wrap="square">
              <a:spAutoFit/>
            </a:bodyPr>
            <a:lstStyle/>
            <a:p>
              <a:pPr lvl="0"/>
              <a:r>
                <a:rPr lang="en-US" sz="1500" b="1"/>
                <a:t>Major Transit Screen</a:t>
              </a:r>
              <a:r>
                <a:rPr lang="en-US" sz="1500"/>
                <a:t> Projects are located near major transit stop</a:t>
              </a:r>
            </a:p>
          </p:txBody>
        </p:sp>
        <p:pic>
          <p:nvPicPr>
            <p:cNvPr id="38" name="Graphic 37">
              <a:extLst>
                <a:ext uri="{FF2B5EF4-FFF2-40B4-BE49-F238E27FC236}">
                  <a16:creationId xmlns:a16="http://schemas.microsoft.com/office/drawing/2014/main" id="{377BBFE1-B3AF-0367-C881-9270EDD7C4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66297" y="2936764"/>
              <a:ext cx="1981200" cy="1609725"/>
            </a:xfrm>
            <a:prstGeom prst="rect">
              <a:avLst/>
            </a:prstGeom>
          </p:spPr>
        </p:pic>
      </p:grpSp>
      <p:grpSp>
        <p:nvGrpSpPr>
          <p:cNvPr id="53" name="Group 52">
            <a:extLst>
              <a:ext uri="{FF2B5EF4-FFF2-40B4-BE49-F238E27FC236}">
                <a16:creationId xmlns:a16="http://schemas.microsoft.com/office/drawing/2014/main" id="{247F8145-471E-FDBE-3B57-8EF73FCB52C1}"/>
              </a:ext>
            </a:extLst>
          </p:cNvPr>
          <p:cNvGrpSpPr/>
          <p:nvPr/>
        </p:nvGrpSpPr>
        <p:grpSpPr>
          <a:xfrm>
            <a:off x="9957595" y="2936764"/>
            <a:ext cx="2053157" cy="2226563"/>
            <a:chOff x="9957595" y="2936764"/>
            <a:chExt cx="2053157" cy="2226563"/>
          </a:xfrm>
        </p:grpSpPr>
        <p:sp>
          <p:nvSpPr>
            <p:cNvPr id="27" name="TextBox 26">
              <a:extLst>
                <a:ext uri="{FF2B5EF4-FFF2-40B4-BE49-F238E27FC236}">
                  <a16:creationId xmlns:a16="http://schemas.microsoft.com/office/drawing/2014/main" id="{736AE6F4-02EA-FB0C-9213-0AB2686BC586}"/>
                </a:ext>
              </a:extLst>
            </p:cNvPr>
            <p:cNvSpPr txBox="1"/>
            <p:nvPr/>
          </p:nvSpPr>
          <p:spPr>
            <a:xfrm>
              <a:off x="9957595" y="4578552"/>
              <a:ext cx="2053157" cy="584775"/>
            </a:xfrm>
            <a:prstGeom prst="rect">
              <a:avLst/>
            </a:prstGeom>
            <a:noFill/>
          </p:spPr>
          <p:txBody>
            <a:bodyPr wrap="square">
              <a:spAutoFit/>
            </a:bodyPr>
            <a:lstStyle/>
            <a:p>
              <a:pPr lvl="0"/>
              <a:r>
                <a:rPr lang="en-US" sz="1600" b="1"/>
                <a:t>Retail and Services </a:t>
              </a:r>
              <a:r>
                <a:rPr lang="en-US" sz="1600"/>
                <a:t>Local projects</a:t>
              </a:r>
            </a:p>
          </p:txBody>
        </p:sp>
        <p:pic>
          <p:nvPicPr>
            <p:cNvPr id="44" name="Picture 43" descr="A picture containing calendar&#10;&#10;Description automatically generated">
              <a:extLst>
                <a:ext uri="{FF2B5EF4-FFF2-40B4-BE49-F238E27FC236}">
                  <a16:creationId xmlns:a16="http://schemas.microsoft.com/office/drawing/2014/main" id="{C6C92A88-BAB7-DEB0-D27F-A2B5EB612A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7595" y="2936764"/>
              <a:ext cx="1998720" cy="1483969"/>
            </a:xfrm>
            <a:prstGeom prst="rect">
              <a:avLst/>
            </a:prstGeom>
          </p:spPr>
        </p:pic>
      </p:grpSp>
      <p:grpSp>
        <p:nvGrpSpPr>
          <p:cNvPr id="50" name="Group 49">
            <a:extLst>
              <a:ext uri="{FF2B5EF4-FFF2-40B4-BE49-F238E27FC236}">
                <a16:creationId xmlns:a16="http://schemas.microsoft.com/office/drawing/2014/main" id="{D696C3A0-7A13-3076-DCBB-A0319F9B3C3F}"/>
              </a:ext>
            </a:extLst>
          </p:cNvPr>
          <p:cNvGrpSpPr/>
          <p:nvPr/>
        </p:nvGrpSpPr>
        <p:grpSpPr>
          <a:xfrm>
            <a:off x="2611986" y="3161881"/>
            <a:ext cx="2646803" cy="2201501"/>
            <a:chOff x="2611986" y="3161881"/>
            <a:chExt cx="2646803" cy="2201501"/>
          </a:xfrm>
        </p:grpSpPr>
        <p:sp>
          <p:nvSpPr>
            <p:cNvPr id="21" name="TextBox 20">
              <a:extLst>
                <a:ext uri="{FF2B5EF4-FFF2-40B4-BE49-F238E27FC236}">
                  <a16:creationId xmlns:a16="http://schemas.microsoft.com/office/drawing/2014/main" id="{D5743168-9CCE-F716-2346-1DC7FF49490E}"/>
                </a:ext>
              </a:extLst>
            </p:cNvPr>
            <p:cNvSpPr txBox="1"/>
            <p:nvPr/>
          </p:nvSpPr>
          <p:spPr>
            <a:xfrm>
              <a:off x="2611986" y="4578552"/>
              <a:ext cx="2646803" cy="784830"/>
            </a:xfrm>
            <a:prstGeom prst="rect">
              <a:avLst/>
            </a:prstGeom>
            <a:noFill/>
          </p:spPr>
          <p:txBody>
            <a:bodyPr wrap="square">
              <a:spAutoFit/>
            </a:bodyPr>
            <a:lstStyle/>
            <a:p>
              <a:pPr lvl="0"/>
              <a:r>
                <a:rPr lang="en-US" sz="1500" b="1"/>
                <a:t>Affordable Housing Screen </a:t>
              </a:r>
              <a:r>
                <a:rPr lang="en-US" sz="1500"/>
                <a:t>Projects that provide 100% affordable housing</a:t>
              </a:r>
            </a:p>
          </p:txBody>
        </p:sp>
        <p:pic>
          <p:nvPicPr>
            <p:cNvPr id="34" name="Graphic 33">
              <a:extLst>
                <a:ext uri="{FF2B5EF4-FFF2-40B4-BE49-F238E27FC236}">
                  <a16:creationId xmlns:a16="http://schemas.microsoft.com/office/drawing/2014/main" id="{432C7868-F48D-23CC-A3FD-11FD32FFE4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8861" y="3161881"/>
              <a:ext cx="1653052" cy="1384608"/>
            </a:xfrm>
            <a:prstGeom prst="rect">
              <a:avLst/>
            </a:prstGeom>
          </p:spPr>
        </p:pic>
        <p:pic>
          <p:nvPicPr>
            <p:cNvPr id="46" name="Graphic 45">
              <a:extLst>
                <a:ext uri="{FF2B5EF4-FFF2-40B4-BE49-F238E27FC236}">
                  <a16:creationId xmlns:a16="http://schemas.microsoft.com/office/drawing/2014/main" id="{066C4F6D-7C6C-3B8E-35ED-85DA0684839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952519" y="3161881"/>
              <a:ext cx="609600" cy="752475"/>
            </a:xfrm>
            <a:prstGeom prst="rect">
              <a:avLst/>
            </a:prstGeom>
          </p:spPr>
        </p:pic>
      </p:grpSp>
      <p:pic>
        <p:nvPicPr>
          <p:cNvPr id="48" name="Picture 47">
            <a:extLst>
              <a:ext uri="{FF2B5EF4-FFF2-40B4-BE49-F238E27FC236}">
                <a16:creationId xmlns:a16="http://schemas.microsoft.com/office/drawing/2014/main" id="{549A5A9A-8853-F283-42D9-1F3BF3488CF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165567" y="335637"/>
            <a:ext cx="3901592" cy="2169438"/>
          </a:xfrm>
          <a:prstGeom prst="rect">
            <a:avLst/>
          </a:prstGeom>
        </p:spPr>
      </p:pic>
      <p:sp>
        <p:nvSpPr>
          <p:cNvPr id="7" name="Text Placeholder 1">
            <a:extLst>
              <a:ext uri="{FF2B5EF4-FFF2-40B4-BE49-F238E27FC236}">
                <a16:creationId xmlns:a16="http://schemas.microsoft.com/office/drawing/2014/main" id="{44D3CCBB-5750-8DDF-6656-CFE12C2B1E24}"/>
              </a:ext>
            </a:extLst>
          </p:cNvPr>
          <p:cNvSpPr txBox="1">
            <a:spLocks/>
          </p:cNvSpPr>
          <p:nvPr/>
        </p:nvSpPr>
        <p:spPr>
          <a:xfrm>
            <a:off x="9280626" y="0"/>
            <a:ext cx="2911374" cy="338554"/>
          </a:xfrm>
          <a:prstGeom prst="rect">
            <a:avLst/>
          </a:prstGeom>
          <a:solidFill>
            <a:schemeClr val="accent1"/>
          </a:solidFill>
        </p:spPr>
        <p:txBody>
          <a:bodyPr vert="horz" wrap="none" lIns="91440" tIns="91440" rIns="91440" bIns="91440" rtlCol="0" anchor="t" anchorCtr="0">
            <a:spAutoFit/>
          </a:bodyPr>
          <a:lstStyle>
            <a:lvl1pPr marL="228600" indent="-228600" algn="l" defTabSz="914400" rtl="0" eaLnBrk="1" latinLnBrk="0" hangingPunct="1">
              <a:lnSpc>
                <a:spcPct val="100000"/>
              </a:lnSpc>
              <a:spcBef>
                <a:spcPts val="0"/>
              </a:spcBef>
              <a:spcAft>
                <a:spcPts val="600"/>
              </a:spcAft>
              <a:buClr>
                <a:schemeClr val="accent1">
                  <a:lumMod val="75000"/>
                </a:schemeClr>
              </a:buClr>
              <a:buFont typeface="Arial" panose="020B0604020202020204" pitchFamily="34" charset="0"/>
              <a:buNone/>
              <a:defRPr sz="1000" b="1" kern="1200" cap="all" baseline="0">
                <a:solidFill>
                  <a:schemeClr val="bg1"/>
                </a:solidFill>
                <a:latin typeface="+mn-lt"/>
                <a:ea typeface="+mn-ea"/>
                <a:cs typeface="+mn-cs"/>
              </a:defRPr>
            </a:lvl1pPr>
            <a:lvl2pPr marL="685800" indent="-228600" algn="l" defTabSz="914400" rtl="0" eaLnBrk="1" latinLnBrk="0" hangingPunct="1">
              <a:lnSpc>
                <a:spcPct val="100000"/>
              </a:lnSpc>
              <a:spcBef>
                <a:spcPts val="0"/>
              </a:spcBef>
              <a:spcAft>
                <a:spcPts val="600"/>
              </a:spcAft>
              <a:buClrTx/>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Adoption Strategy &amp; Implementation</a:t>
            </a:r>
          </a:p>
        </p:txBody>
      </p:sp>
    </p:spTree>
    <p:extLst>
      <p:ext uri="{BB962C8B-B14F-4D97-AF65-F5344CB8AC3E}">
        <p14:creationId xmlns:p14="http://schemas.microsoft.com/office/powerpoint/2010/main" val="195938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E982C-37C8-BDDE-B403-5812C5E3953C}"/>
              </a:ext>
            </a:extLst>
          </p:cNvPr>
          <p:cNvSpPr>
            <a:spLocks noGrp="1"/>
          </p:cNvSpPr>
          <p:nvPr>
            <p:ph type="title"/>
          </p:nvPr>
        </p:nvSpPr>
        <p:spPr/>
        <p:txBody>
          <a:bodyPr/>
          <a:lstStyle/>
          <a:p>
            <a:r>
              <a:rPr lang="en-US"/>
              <a:t>Thank You!</a:t>
            </a:r>
          </a:p>
        </p:txBody>
      </p:sp>
      <p:sp>
        <p:nvSpPr>
          <p:cNvPr id="7" name="Text Placeholder 6">
            <a:extLst>
              <a:ext uri="{FF2B5EF4-FFF2-40B4-BE49-F238E27FC236}">
                <a16:creationId xmlns:a16="http://schemas.microsoft.com/office/drawing/2014/main" id="{7AF4005A-F59D-B4AB-5083-C3842714BD49}"/>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D405E062-A173-A476-6EB6-05ABF92A63FE}"/>
              </a:ext>
            </a:extLst>
          </p:cNvPr>
          <p:cNvSpPr>
            <a:spLocks noGrp="1"/>
          </p:cNvSpPr>
          <p:nvPr>
            <p:ph type="sldNum" sz="quarter" idx="12"/>
          </p:nvPr>
        </p:nvSpPr>
        <p:spPr/>
        <p:txBody>
          <a:bodyPr/>
          <a:lstStyle/>
          <a:p>
            <a:fld id="{EDC88F56-F83B-42E3-863E-098C0746C050}" type="slidenum">
              <a:rPr lang="en-US" smtClean="0"/>
              <a:t>35</a:t>
            </a:fld>
            <a:endParaRPr lang="en-US"/>
          </a:p>
        </p:txBody>
      </p:sp>
    </p:spTree>
    <p:extLst>
      <p:ext uri="{BB962C8B-B14F-4D97-AF65-F5344CB8AC3E}">
        <p14:creationId xmlns:p14="http://schemas.microsoft.com/office/powerpoint/2010/main" val="416503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457201"/>
            <a:ext cx="5165124" cy="617838"/>
          </a:xfrm>
          <a:solidFill>
            <a:schemeClr val="accent1"/>
          </a:solidFill>
        </p:spPr>
        <p:txBody>
          <a:bodyPr vert="horz" lIns="91440" tIns="45720" rIns="91440" bIns="45720" rtlCol="0" anchor="ctr" anchorCtr="0">
            <a:normAutofit/>
          </a:bodyPr>
          <a:lstStyle/>
          <a:p>
            <a:r>
              <a:rPr lang="en-US" dirty="0">
                <a:solidFill>
                  <a:schemeClr val="bg1"/>
                </a:solidFill>
              </a:rPr>
              <a:t>  Key Objectives</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604657" y="1402915"/>
            <a:ext cx="4804016" cy="4738513"/>
          </a:xfrm>
        </p:spPr>
        <p:txBody>
          <a:bodyPr vert="horz" lIns="91440" tIns="45720" rIns="91440" bIns="45720" rtlCol="0" anchor="t">
            <a:normAutofit/>
          </a:bodyPr>
          <a:lstStyle/>
          <a:p>
            <a:pPr marL="342900" indent="-342900">
              <a:spcAft>
                <a:spcPts val="3000"/>
              </a:spcAft>
              <a:buFont typeface="Arial" panose="020B0604020202020204" pitchFamily="34" charset="0"/>
              <a:buChar char="•"/>
            </a:pPr>
            <a:r>
              <a:rPr lang="en-US" b="1">
                <a:solidFill>
                  <a:schemeClr val="accent1">
                    <a:lumMod val="60000"/>
                    <a:lumOff val="40000"/>
                  </a:schemeClr>
                </a:solidFill>
              </a:rPr>
              <a:t>What</a:t>
            </a:r>
            <a:r>
              <a:rPr lang="en-US"/>
              <a:t> is SB743?</a:t>
            </a:r>
          </a:p>
          <a:p>
            <a:pPr marL="342900" indent="-342900">
              <a:spcAft>
                <a:spcPts val="3000"/>
              </a:spcAft>
              <a:buFont typeface="Arial" panose="020B0604020202020204" pitchFamily="34" charset="0"/>
              <a:buChar char="•"/>
            </a:pPr>
            <a:r>
              <a:rPr lang="en-US" b="1">
                <a:solidFill>
                  <a:schemeClr val="accent1">
                    <a:lumMod val="60000"/>
                    <a:lumOff val="40000"/>
                  </a:schemeClr>
                </a:solidFill>
              </a:rPr>
              <a:t>Why</a:t>
            </a:r>
            <a:r>
              <a:rPr lang="en-US"/>
              <a:t> use VMT?</a:t>
            </a:r>
            <a:endParaRPr lang="en-US">
              <a:cs typeface="Arial"/>
            </a:endParaRPr>
          </a:p>
          <a:p>
            <a:pPr marL="342900" indent="-342900">
              <a:spcAft>
                <a:spcPts val="3000"/>
              </a:spcAft>
              <a:buFont typeface="Arial" panose="020B0604020202020204" pitchFamily="34" charset="0"/>
              <a:buChar char="•"/>
            </a:pPr>
            <a:r>
              <a:rPr lang="en-US" b="1">
                <a:solidFill>
                  <a:schemeClr val="accent1">
                    <a:lumMod val="60000"/>
                    <a:lumOff val="40000"/>
                  </a:schemeClr>
                </a:solidFill>
              </a:rPr>
              <a:t>Overview</a:t>
            </a:r>
            <a:r>
              <a:rPr lang="en-US"/>
              <a:t> of VMT analysis process</a:t>
            </a:r>
            <a:endParaRPr lang="en-US">
              <a:cs typeface="Arial"/>
            </a:endParaRPr>
          </a:p>
          <a:p>
            <a:pPr marL="342900" indent="-342900">
              <a:spcAft>
                <a:spcPts val="3000"/>
              </a:spcAft>
              <a:buFont typeface="Arial" panose="020B0604020202020204" pitchFamily="34" charset="0"/>
              <a:buChar char="•"/>
            </a:pPr>
            <a:r>
              <a:rPr lang="en-US" b="1">
                <a:solidFill>
                  <a:schemeClr val="accent1">
                    <a:lumMod val="60000"/>
                    <a:lumOff val="40000"/>
                  </a:schemeClr>
                </a:solidFill>
              </a:rPr>
              <a:t>Pathways</a:t>
            </a:r>
            <a:r>
              <a:rPr lang="en-US"/>
              <a:t> to VMT policy adoption</a:t>
            </a:r>
            <a:endParaRPr lang="en-US">
              <a:cs typeface="Arial"/>
            </a:endParaRPr>
          </a:p>
          <a:p>
            <a:pPr marL="342900" indent="-342900">
              <a:spcAft>
                <a:spcPts val="3000"/>
              </a:spcAft>
              <a:buFont typeface="Arial" panose="020B0604020202020204" pitchFamily="34" charset="0"/>
              <a:buChar char="•"/>
            </a:pPr>
            <a:r>
              <a:rPr lang="en-US" b="1">
                <a:solidFill>
                  <a:schemeClr val="accent1">
                    <a:lumMod val="60000"/>
                    <a:lumOff val="40000"/>
                  </a:schemeClr>
                </a:solidFill>
              </a:rPr>
              <a:t>Guidance</a:t>
            </a:r>
            <a:r>
              <a:rPr lang="en-US"/>
              <a:t> for screens and thresholds</a:t>
            </a:r>
            <a:endParaRPr lang="en-US">
              <a:cs typeface="Arial"/>
            </a:endParaRPr>
          </a:p>
          <a:p>
            <a:pPr marL="342900" indent="-342900">
              <a:spcAft>
                <a:spcPts val="3000"/>
              </a:spcAft>
              <a:buFont typeface="Arial" panose="020B0604020202020204" pitchFamily="34" charset="0"/>
              <a:buChar char="•"/>
            </a:pPr>
            <a:endParaRPr lang="en-US"/>
          </a:p>
          <a:p>
            <a:pPr marL="342900" indent="-342900">
              <a:spcAft>
                <a:spcPts val="3000"/>
              </a:spcAft>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4</a:t>
            </a:fld>
            <a:endParaRPr lang="en-US"/>
          </a:p>
        </p:txBody>
      </p:sp>
      <p:pic>
        <p:nvPicPr>
          <p:cNvPr id="8" name="Picture 7" descr="Logo&#10;&#10;Description automatically generated">
            <a:extLst>
              <a:ext uri="{FF2B5EF4-FFF2-40B4-BE49-F238E27FC236}">
                <a16:creationId xmlns:a16="http://schemas.microsoft.com/office/drawing/2014/main" id="{B36499DC-EDBD-6E16-6C14-A29451C21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782" y="67564"/>
            <a:ext cx="3292218" cy="2024699"/>
          </a:xfrm>
          <a:prstGeom prst="rect">
            <a:avLst/>
          </a:prstGeom>
        </p:spPr>
      </p:pic>
      <p:pic>
        <p:nvPicPr>
          <p:cNvPr id="6" name="Picture 5" descr="Icon&#10;&#10;Description automatically generated">
            <a:extLst>
              <a:ext uri="{FF2B5EF4-FFF2-40B4-BE49-F238E27FC236}">
                <a16:creationId xmlns:a16="http://schemas.microsoft.com/office/drawing/2014/main" id="{BD793D6F-660A-05BC-EDC3-2BCC2ED6E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9610" y="1524880"/>
            <a:ext cx="5898197" cy="4616548"/>
          </a:xfrm>
          <a:prstGeom prst="rect">
            <a:avLst/>
          </a:prstGeom>
        </p:spPr>
      </p:pic>
    </p:spTree>
    <p:extLst>
      <p:ext uri="{BB962C8B-B14F-4D97-AF65-F5344CB8AC3E}">
        <p14:creationId xmlns:p14="http://schemas.microsoft.com/office/powerpoint/2010/main" val="25630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0" y="457200"/>
            <a:ext cx="5189837" cy="580768"/>
          </a:xfrm>
          <a:solidFill>
            <a:schemeClr val="accent1"/>
          </a:solidFill>
        </p:spPr>
        <p:txBody>
          <a:bodyPr vert="horz" lIns="91440" tIns="45720" rIns="91440" bIns="45720" rtlCol="0" anchor="ctr" anchorCtr="0">
            <a:normAutofit/>
          </a:bodyPr>
          <a:lstStyle/>
          <a:p>
            <a:r>
              <a:rPr lang="en-US">
                <a:solidFill>
                  <a:schemeClr val="bg1"/>
                </a:solidFill>
              </a:rPr>
              <a:t>  Glossary</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8165103" y="1137033"/>
            <a:ext cx="3473464" cy="5143500"/>
          </a:xfrm>
        </p:spPr>
        <p:txBody>
          <a:bodyPr vert="horz" lIns="91440" tIns="45720" rIns="91440" bIns="45720" rtlCol="0" anchor="t">
            <a:normAutofit/>
          </a:bodyPr>
          <a:lstStyle/>
          <a:p>
            <a:pPr>
              <a:spcAft>
                <a:spcPts val="1800"/>
              </a:spcAft>
              <a:buClr>
                <a:srgbClr val="2F5597"/>
              </a:buClr>
            </a:pPr>
            <a:r>
              <a:rPr lang="en-US" sz="1400" b="1" dirty="0">
                <a:solidFill>
                  <a:schemeClr val="accent1">
                    <a:lumMod val="60000"/>
                    <a:lumOff val="40000"/>
                  </a:schemeClr>
                </a:solidFill>
                <a:cs typeface="Arial" panose="020B0604020202020204"/>
              </a:rPr>
              <a:t>State Policy Guidance</a:t>
            </a:r>
            <a:br>
              <a:rPr lang="en-US" sz="1400" dirty="0">
                <a:cs typeface="Arial"/>
              </a:rPr>
            </a:br>
            <a:r>
              <a:rPr lang="en-US" sz="1400" dirty="0">
                <a:cs typeface="Arial"/>
              </a:rPr>
              <a:t>California Governor’s Office of Planning and Research.</a:t>
            </a:r>
            <a:endParaRPr lang="en-US" sz="1400" b="1" dirty="0">
              <a:solidFill>
                <a:schemeClr val="accent1">
                  <a:lumMod val="60000"/>
                  <a:lumOff val="40000"/>
                </a:schemeClr>
              </a:solidFill>
              <a:cs typeface="Arial" panose="020B0604020202020204"/>
            </a:endParaRPr>
          </a:p>
          <a:p>
            <a:pPr>
              <a:spcAft>
                <a:spcPts val="1800"/>
              </a:spcAft>
              <a:buClr>
                <a:srgbClr val="2F5597"/>
              </a:buClr>
            </a:pPr>
            <a:r>
              <a:rPr lang="en-US" sz="1400" b="1" dirty="0">
                <a:solidFill>
                  <a:schemeClr val="accent1">
                    <a:lumMod val="60000"/>
                    <a:lumOff val="40000"/>
                  </a:schemeClr>
                </a:solidFill>
                <a:cs typeface="Arial" panose="020B0604020202020204"/>
              </a:rPr>
              <a:t>Screening Thresholds</a:t>
            </a:r>
            <a:r>
              <a:rPr lang="en-US" sz="1400" dirty="0">
                <a:solidFill>
                  <a:schemeClr val="accent1"/>
                </a:solidFill>
                <a:cs typeface="Arial"/>
              </a:rPr>
              <a:t> </a:t>
            </a:r>
            <a:br>
              <a:rPr lang="en-US" sz="1400" dirty="0">
                <a:solidFill>
                  <a:schemeClr val="accent1"/>
                </a:solidFill>
                <a:cs typeface="Arial"/>
              </a:rPr>
            </a:br>
            <a:r>
              <a:rPr lang="en-US" sz="1400" dirty="0">
                <a:cs typeface="Arial"/>
              </a:rPr>
              <a:t>Also known as </a:t>
            </a:r>
            <a:r>
              <a:rPr lang="en-US" sz="1400" b="1" dirty="0">
                <a:solidFill>
                  <a:schemeClr val="accent1">
                    <a:lumMod val="60000"/>
                    <a:lumOff val="40000"/>
                  </a:schemeClr>
                </a:solidFill>
                <a:cs typeface="Arial"/>
              </a:rPr>
              <a:t>screens</a:t>
            </a:r>
            <a:r>
              <a:rPr lang="en-US" sz="1400" dirty="0">
                <a:cs typeface="Arial"/>
              </a:rPr>
              <a:t>, these are used to quickly identify if a project is expected to cause a less-than-significant impact, without conducting a detailed study.</a:t>
            </a:r>
          </a:p>
          <a:p>
            <a:pPr>
              <a:spcAft>
                <a:spcPts val="1800"/>
              </a:spcAft>
              <a:buClr>
                <a:srgbClr val="2F5597"/>
              </a:buClr>
            </a:pPr>
            <a:r>
              <a:rPr lang="en-US" sz="1400" b="1" dirty="0">
                <a:solidFill>
                  <a:schemeClr val="accent1">
                    <a:lumMod val="60000"/>
                    <a:lumOff val="40000"/>
                  </a:schemeClr>
                </a:solidFill>
                <a:cs typeface="Arial" panose="020B0604020202020204"/>
              </a:rPr>
              <a:t>Thresholds of Significance</a:t>
            </a:r>
            <a:r>
              <a:rPr lang="en-US" sz="1400" dirty="0">
                <a:solidFill>
                  <a:schemeClr val="accent1">
                    <a:lumMod val="60000"/>
                    <a:lumOff val="40000"/>
                  </a:schemeClr>
                </a:solidFill>
                <a:cs typeface="Arial"/>
              </a:rPr>
              <a:t> </a:t>
            </a:r>
            <a:br>
              <a:rPr lang="en-US" sz="1400" dirty="0">
                <a:solidFill>
                  <a:schemeClr val="accent1">
                    <a:lumMod val="60000"/>
                    <a:lumOff val="40000"/>
                  </a:schemeClr>
                </a:solidFill>
                <a:cs typeface="Arial"/>
              </a:rPr>
            </a:br>
            <a:r>
              <a:rPr lang="en-US" sz="1400" dirty="0">
                <a:cs typeface="Arial"/>
              </a:rPr>
              <a:t>Used to determine whether an impact is significant or not.</a:t>
            </a:r>
          </a:p>
          <a:p>
            <a:pPr>
              <a:spcAft>
                <a:spcPts val="1800"/>
              </a:spcAft>
              <a:buClr>
                <a:srgbClr val="2F5597"/>
              </a:buClr>
            </a:pPr>
            <a:r>
              <a:rPr lang="en-US" sz="1400" b="1" dirty="0">
                <a:solidFill>
                  <a:schemeClr val="accent1">
                    <a:lumMod val="60000"/>
                    <a:lumOff val="40000"/>
                  </a:schemeClr>
                </a:solidFill>
                <a:cs typeface="Arial" panose="020B0604020202020204"/>
              </a:rPr>
              <a:t>Significant Impact</a:t>
            </a:r>
            <a:r>
              <a:rPr lang="en-US" sz="1400" dirty="0">
                <a:solidFill>
                  <a:schemeClr val="accent1">
                    <a:lumMod val="60000"/>
                    <a:lumOff val="40000"/>
                  </a:schemeClr>
                </a:solidFill>
                <a:cs typeface="Arial"/>
              </a:rPr>
              <a:t> </a:t>
            </a:r>
            <a:br>
              <a:rPr lang="en-US" sz="1400" dirty="0">
                <a:solidFill>
                  <a:schemeClr val="accent1">
                    <a:lumMod val="60000"/>
                    <a:lumOff val="40000"/>
                  </a:schemeClr>
                </a:solidFill>
                <a:cs typeface="Arial"/>
              </a:rPr>
            </a:br>
            <a:r>
              <a:rPr lang="en-US" sz="1400" dirty="0">
                <a:cs typeface="Arial"/>
              </a:rPr>
              <a:t>An impact exceeding the </a:t>
            </a:r>
            <a:r>
              <a:rPr lang="en-US" sz="1400" b="1" dirty="0">
                <a:solidFill>
                  <a:schemeClr val="accent1">
                    <a:lumMod val="60000"/>
                    <a:lumOff val="40000"/>
                  </a:schemeClr>
                </a:solidFill>
                <a:cs typeface="Arial"/>
              </a:rPr>
              <a:t>threshold of significance, </a:t>
            </a:r>
            <a:r>
              <a:rPr lang="en-US" sz="1400" dirty="0">
                <a:cs typeface="Arial"/>
              </a:rPr>
              <a:t>requiring mitigation.</a:t>
            </a:r>
          </a:p>
          <a:p>
            <a:pPr marL="795020" indent="-795020">
              <a:spcAft>
                <a:spcPts val="1800"/>
              </a:spcAft>
              <a:buClr>
                <a:srgbClr val="2F5597"/>
              </a:buClr>
            </a:pPr>
            <a:r>
              <a:rPr lang="en-US" sz="1400" b="1" dirty="0">
                <a:solidFill>
                  <a:schemeClr val="accent1">
                    <a:lumMod val="60000"/>
                    <a:lumOff val="40000"/>
                  </a:schemeClr>
                </a:solidFill>
                <a:cs typeface="Arial" panose="020B0604020202020204"/>
              </a:rPr>
              <a:t>VMT</a:t>
            </a:r>
            <a:r>
              <a:rPr lang="en-US" sz="1400" dirty="0">
                <a:cs typeface="Arial"/>
              </a:rPr>
              <a:t> Vehicle miles traveled.</a:t>
            </a:r>
          </a:p>
          <a:p>
            <a:pPr marL="342900" indent="-342900">
              <a:spcAft>
                <a:spcPts val="1800"/>
              </a:spcAft>
              <a:buClr>
                <a:srgbClr val="4472C4">
                  <a:lumMod val="75000"/>
                </a:srgbClr>
              </a:buClr>
              <a:buChar char="•"/>
            </a:pPr>
            <a:endParaRPr lang="en-US" sz="1400" dirty="0">
              <a:cs typeface="Arial"/>
            </a:endParaRPr>
          </a:p>
          <a:p>
            <a:pPr marL="342900" indent="-342900">
              <a:spcAft>
                <a:spcPts val="1800"/>
              </a:spcAft>
              <a:buFont typeface="Arial" panose="020B0604020202020204" pitchFamily="34" charset="0"/>
              <a:buChar char="•"/>
            </a:pPr>
            <a:endParaRPr lang="en-US" sz="1400" dirty="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5</a:t>
            </a:fld>
            <a:endParaRPr lang="en-US"/>
          </a:p>
        </p:txBody>
      </p:sp>
      <p:pic>
        <p:nvPicPr>
          <p:cNvPr id="13" name="Graphic 12" descr="Blueprint with solid fill">
            <a:extLst>
              <a:ext uri="{FF2B5EF4-FFF2-40B4-BE49-F238E27FC236}">
                <a16:creationId xmlns:a16="http://schemas.microsoft.com/office/drawing/2014/main" id="{F9EE691E-E89A-E39E-0520-0E1F49F9CF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042" y="3050991"/>
            <a:ext cx="834897" cy="834897"/>
          </a:xfrm>
          <a:prstGeom prst="rect">
            <a:avLst/>
          </a:prstGeom>
        </p:spPr>
      </p:pic>
      <p:pic>
        <p:nvPicPr>
          <p:cNvPr id="15" name="Graphic 14">
            <a:extLst>
              <a:ext uri="{FF2B5EF4-FFF2-40B4-BE49-F238E27FC236}">
                <a16:creationId xmlns:a16="http://schemas.microsoft.com/office/drawing/2014/main" id="{1BE4E75F-C100-6B32-89B8-83739A7167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33" y="4010764"/>
            <a:ext cx="739151" cy="723425"/>
          </a:xfrm>
          <a:prstGeom prst="rect">
            <a:avLst/>
          </a:prstGeom>
        </p:spPr>
      </p:pic>
      <p:pic>
        <p:nvPicPr>
          <p:cNvPr id="17" name="Graphic 16" descr="Checklist with solid fill">
            <a:extLst>
              <a:ext uri="{FF2B5EF4-FFF2-40B4-BE49-F238E27FC236}">
                <a16:creationId xmlns:a16="http://schemas.microsoft.com/office/drawing/2014/main" id="{249FAD29-D28F-D04E-F5E2-745454E615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5810" y="4962920"/>
            <a:ext cx="951407" cy="951407"/>
          </a:xfrm>
          <a:prstGeom prst="rect">
            <a:avLst/>
          </a:prstGeom>
        </p:spPr>
      </p:pic>
      <p:sp>
        <p:nvSpPr>
          <p:cNvPr id="19" name="TextBox 18">
            <a:extLst>
              <a:ext uri="{FF2B5EF4-FFF2-40B4-BE49-F238E27FC236}">
                <a16:creationId xmlns:a16="http://schemas.microsoft.com/office/drawing/2014/main" id="{43516993-56F0-EC5A-0AEF-8232F169EC2F}"/>
              </a:ext>
            </a:extLst>
          </p:cNvPr>
          <p:cNvSpPr txBox="1"/>
          <p:nvPr/>
        </p:nvSpPr>
        <p:spPr>
          <a:xfrm>
            <a:off x="1292584" y="1137033"/>
            <a:ext cx="5089165" cy="4662815"/>
          </a:xfrm>
          <a:prstGeom prst="rect">
            <a:avLst/>
          </a:prstGeom>
          <a:noFill/>
        </p:spPr>
        <p:txBody>
          <a:bodyPr wrap="square" lIns="91440" tIns="45720" rIns="91440" bIns="45720" anchor="t">
            <a:spAutoFit/>
          </a:bodyPr>
          <a:lstStyle/>
          <a:p>
            <a:pPr>
              <a:spcAft>
                <a:spcPts val="1800"/>
              </a:spcAft>
              <a:buClr>
                <a:srgbClr val="2F5597"/>
              </a:buClr>
            </a:pPr>
            <a:r>
              <a:rPr lang="en-US" sz="1400" b="1" dirty="0">
                <a:solidFill>
                  <a:schemeClr val="accent1">
                    <a:lumMod val="60000"/>
                    <a:lumOff val="40000"/>
                  </a:schemeClr>
                </a:solidFill>
                <a:cs typeface="Arial" panose="020B0604020202020204"/>
              </a:rPr>
              <a:t>CEQA</a:t>
            </a:r>
            <a:r>
              <a:rPr lang="en-US" sz="1400" dirty="0">
                <a:cs typeface="Arial"/>
              </a:rPr>
              <a:t> 	</a:t>
            </a:r>
            <a:br>
              <a:rPr lang="en-US" sz="1400" dirty="0">
                <a:cs typeface="Arial"/>
              </a:rPr>
            </a:br>
            <a:r>
              <a:rPr lang="en-US" sz="1400" dirty="0">
                <a:cs typeface="Arial"/>
              </a:rPr>
              <a:t>The </a:t>
            </a:r>
            <a:r>
              <a:rPr lang="en-US" sz="1400" b="1" dirty="0">
                <a:solidFill>
                  <a:schemeClr val="accent1">
                    <a:lumMod val="60000"/>
                    <a:lumOff val="40000"/>
                  </a:schemeClr>
                </a:solidFill>
                <a:cs typeface="Arial"/>
              </a:rPr>
              <a:t>California Environmental Quality Act </a:t>
            </a:r>
            <a:r>
              <a:rPr lang="en-US" sz="1400" dirty="0">
                <a:cs typeface="Arial"/>
              </a:rPr>
              <a:t>requires proposed discretionary projects to disclose to the public any significant environmental effects caused by the project through study preparation, stakeholder input, and final analysis report, resulting in a negative declaration (no impact), mitigated negative declaration (impact mitigated through specified actions), or full environmental impact report.</a:t>
            </a:r>
          </a:p>
          <a:p>
            <a:pPr>
              <a:spcAft>
                <a:spcPts val="1800"/>
              </a:spcAft>
              <a:buClr>
                <a:srgbClr val="2F5597"/>
              </a:buClr>
            </a:pPr>
            <a:r>
              <a:rPr lang="en-US" sz="1400" b="1" dirty="0">
                <a:solidFill>
                  <a:schemeClr val="accent1">
                    <a:lumMod val="60000"/>
                    <a:lumOff val="40000"/>
                  </a:schemeClr>
                </a:solidFill>
                <a:cs typeface="Arial" panose="020B0604020202020204"/>
              </a:rPr>
              <a:t>Floor Area Ratio (FAR) </a:t>
            </a:r>
            <a:r>
              <a:rPr lang="en-US" sz="1400" dirty="0">
                <a:solidFill>
                  <a:schemeClr val="accent1">
                    <a:lumMod val="60000"/>
                    <a:lumOff val="40000"/>
                  </a:schemeClr>
                </a:solidFill>
                <a:cs typeface="Arial" panose="020B0604020202020204"/>
              </a:rPr>
              <a:t> </a:t>
            </a:r>
            <a:br>
              <a:rPr lang="en-US" sz="1400" dirty="0">
                <a:cs typeface="Arial" panose="020B0604020202020204"/>
              </a:rPr>
            </a:br>
            <a:r>
              <a:rPr lang="en-US" sz="1400" dirty="0">
                <a:cs typeface="Arial" panose="020B0604020202020204"/>
              </a:rPr>
              <a:t>Measurement of a building's floor area in relation to the size of the building’s lot/parcel. </a:t>
            </a:r>
          </a:p>
          <a:p>
            <a:pPr>
              <a:spcAft>
                <a:spcPts val="1800"/>
              </a:spcAft>
              <a:buClr>
                <a:srgbClr val="2F5597"/>
              </a:buClr>
            </a:pPr>
            <a:r>
              <a:rPr lang="en-US" sz="1400" b="1" dirty="0">
                <a:solidFill>
                  <a:schemeClr val="accent1">
                    <a:lumMod val="60000"/>
                    <a:lumOff val="40000"/>
                  </a:schemeClr>
                </a:solidFill>
                <a:cs typeface="Arial" panose="020B0604020202020204"/>
              </a:rPr>
              <a:t>LOS</a:t>
            </a:r>
            <a:r>
              <a:rPr lang="en-US" sz="1400" dirty="0">
                <a:cs typeface="Arial"/>
              </a:rPr>
              <a:t> </a:t>
            </a:r>
            <a:br>
              <a:rPr lang="en-US" sz="1400" dirty="0">
                <a:cs typeface="Arial"/>
              </a:rPr>
            </a:br>
            <a:r>
              <a:rPr lang="en-US" sz="1400" dirty="0">
                <a:cs typeface="Arial"/>
              </a:rPr>
              <a:t>Level of service performance measurement assigns street intersections/segments letter grades (A-F) based on number of cars and driver delay.</a:t>
            </a:r>
          </a:p>
          <a:p>
            <a:pPr>
              <a:spcAft>
                <a:spcPts val="1800"/>
              </a:spcAft>
              <a:buClr>
                <a:srgbClr val="2F5597"/>
              </a:buClr>
            </a:pPr>
            <a:r>
              <a:rPr lang="en-US" sz="1400" b="1" dirty="0">
                <a:solidFill>
                  <a:schemeClr val="accent1">
                    <a:lumMod val="60000"/>
                    <a:lumOff val="40000"/>
                  </a:schemeClr>
                </a:solidFill>
                <a:cs typeface="Arial" panose="020B0604020202020204"/>
              </a:rPr>
              <a:t>Mitigation</a:t>
            </a:r>
            <a:r>
              <a:rPr lang="en-US" sz="1400" dirty="0">
                <a:cs typeface="Arial"/>
              </a:rPr>
              <a:t> </a:t>
            </a:r>
            <a:br>
              <a:rPr lang="en-US" sz="1400" dirty="0">
                <a:cs typeface="Arial"/>
              </a:rPr>
            </a:br>
            <a:r>
              <a:rPr lang="en-US" sz="1400" dirty="0">
                <a:cs typeface="Arial"/>
              </a:rPr>
              <a:t>Feasible measures required as part of the approval process to reduce impacts below the threshold of significance.</a:t>
            </a:r>
          </a:p>
        </p:txBody>
      </p:sp>
      <p:pic>
        <p:nvPicPr>
          <p:cNvPr id="24" name="Graphic 23" descr="Clipboard with solid fill">
            <a:extLst>
              <a:ext uri="{FF2B5EF4-FFF2-40B4-BE49-F238E27FC236}">
                <a16:creationId xmlns:a16="http://schemas.microsoft.com/office/drawing/2014/main" id="{A145C728-53CD-769D-924D-2FBEE78B55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5810" y="1137033"/>
            <a:ext cx="914400" cy="914400"/>
          </a:xfrm>
          <a:prstGeom prst="rect">
            <a:avLst/>
          </a:prstGeom>
        </p:spPr>
      </p:pic>
      <p:pic>
        <p:nvPicPr>
          <p:cNvPr id="26" name="Graphic 25" descr="Bar chart with solid fill">
            <a:extLst>
              <a:ext uri="{FF2B5EF4-FFF2-40B4-BE49-F238E27FC236}">
                <a16:creationId xmlns:a16="http://schemas.microsoft.com/office/drawing/2014/main" id="{A08DA561-DE57-D74F-26A7-083200C995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74916" y="1037968"/>
            <a:ext cx="914400" cy="914400"/>
          </a:xfrm>
          <a:prstGeom prst="rect">
            <a:avLst/>
          </a:prstGeom>
        </p:spPr>
      </p:pic>
      <p:pic>
        <p:nvPicPr>
          <p:cNvPr id="30" name="Graphic 29" descr="Abacus with solid fill">
            <a:extLst>
              <a:ext uri="{FF2B5EF4-FFF2-40B4-BE49-F238E27FC236}">
                <a16:creationId xmlns:a16="http://schemas.microsoft.com/office/drawing/2014/main" id="{F4223EE3-5A7D-A005-CB1E-97DA912CFD2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89343" y="1947455"/>
            <a:ext cx="914400" cy="914400"/>
          </a:xfrm>
          <a:prstGeom prst="rect">
            <a:avLst/>
          </a:prstGeom>
        </p:spPr>
      </p:pic>
      <p:pic>
        <p:nvPicPr>
          <p:cNvPr id="34" name="Graphic 33" descr="Aquarius with solid fill">
            <a:extLst>
              <a:ext uri="{FF2B5EF4-FFF2-40B4-BE49-F238E27FC236}">
                <a16:creationId xmlns:a16="http://schemas.microsoft.com/office/drawing/2014/main" id="{708628C3-0103-D0B2-F51B-3A893C52C1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7285" y="3223077"/>
            <a:ext cx="914400" cy="914400"/>
          </a:xfrm>
          <a:prstGeom prst="rect">
            <a:avLst/>
          </a:prstGeom>
        </p:spPr>
      </p:pic>
      <p:pic>
        <p:nvPicPr>
          <p:cNvPr id="36" name="Graphic 35" descr="Car with solid fill">
            <a:extLst>
              <a:ext uri="{FF2B5EF4-FFF2-40B4-BE49-F238E27FC236}">
                <a16:creationId xmlns:a16="http://schemas.microsoft.com/office/drawing/2014/main" id="{10D74E4C-8EC3-5C0D-4B2C-C58389C16B8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422167" y="4900468"/>
            <a:ext cx="781576" cy="781576"/>
          </a:xfrm>
          <a:prstGeom prst="rect">
            <a:avLst/>
          </a:prstGeom>
        </p:spPr>
      </p:pic>
      <p:pic>
        <p:nvPicPr>
          <p:cNvPr id="3" name="Graphic 2">
            <a:extLst>
              <a:ext uri="{FF2B5EF4-FFF2-40B4-BE49-F238E27FC236}">
                <a16:creationId xmlns:a16="http://schemas.microsoft.com/office/drawing/2014/main" id="{A2BE71DE-97E1-1F46-B024-0A7B7074943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436594" y="4284220"/>
            <a:ext cx="752722" cy="571030"/>
          </a:xfrm>
          <a:prstGeom prst="rect">
            <a:avLst/>
          </a:prstGeom>
        </p:spPr>
      </p:pic>
    </p:spTree>
    <p:extLst>
      <p:ext uri="{BB962C8B-B14F-4D97-AF65-F5344CB8AC3E}">
        <p14:creationId xmlns:p14="http://schemas.microsoft.com/office/powerpoint/2010/main" val="8657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fade">
                                      <p:cBhvr>
                                        <p:cTn id="26" dur="500"/>
                                        <p:tgtEl>
                                          <p:spTgt spid="1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xEl>
                                              <p:pRg st="3" end="3"/>
                                            </p:txEl>
                                          </p:spTgt>
                                        </p:tgtEl>
                                        <p:attrNameLst>
                                          <p:attrName>style.visibility</p:attrName>
                                        </p:attrNameLst>
                                      </p:cBhvr>
                                      <p:to>
                                        <p:strVal val="visible"/>
                                      </p:to>
                                    </p:set>
                                    <p:animEffect transition="in" filter="fade">
                                      <p:cBhvr>
                                        <p:cTn id="34" dur="500"/>
                                        <p:tgtEl>
                                          <p:spTgt spid="1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500"/>
                                        <p:tgtEl>
                                          <p:spTgt spid="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fade">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fade">
                                      <p:cBhvr>
                                        <p:cTn id="65" dur="500"/>
                                        <p:tgtEl>
                                          <p:spTgt spid="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visible"/>
                                      </p:to>
                                    </p:set>
                                    <p:animEffect transition="in" filter="fade">
                                      <p:cBhvr>
                                        <p:cTn id="7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D00597-8680-9F08-32B4-9932AB381D4A}"/>
              </a:ext>
            </a:extLst>
          </p:cNvPr>
          <p:cNvSpPr>
            <a:spLocks noGrp="1"/>
          </p:cNvSpPr>
          <p:nvPr>
            <p:ph type="title"/>
          </p:nvPr>
        </p:nvSpPr>
        <p:spPr/>
        <p:txBody>
          <a:bodyPr/>
          <a:lstStyle/>
          <a:p>
            <a:r>
              <a:rPr lang="en-US"/>
              <a:t>VMT Analysis Overview</a:t>
            </a:r>
          </a:p>
        </p:txBody>
      </p:sp>
      <p:sp>
        <p:nvSpPr>
          <p:cNvPr id="5" name="Slide Number Placeholder 4">
            <a:extLst>
              <a:ext uri="{FF2B5EF4-FFF2-40B4-BE49-F238E27FC236}">
                <a16:creationId xmlns:a16="http://schemas.microsoft.com/office/drawing/2014/main" id="{0B124130-5BCB-16AE-6911-81BFF2FFA57B}"/>
              </a:ext>
            </a:extLst>
          </p:cNvPr>
          <p:cNvSpPr>
            <a:spLocks noGrp="1"/>
          </p:cNvSpPr>
          <p:nvPr>
            <p:ph type="sldNum" sz="quarter" idx="12"/>
          </p:nvPr>
        </p:nvSpPr>
        <p:spPr/>
        <p:txBody>
          <a:bodyPr/>
          <a:lstStyle/>
          <a:p>
            <a:fld id="{EDC88F56-F83B-42E3-863E-098C0746C050}" type="slidenum">
              <a:rPr lang="en-US" smtClean="0"/>
              <a:t>6</a:t>
            </a:fld>
            <a:endParaRPr lang="en-US"/>
          </a:p>
        </p:txBody>
      </p:sp>
    </p:spTree>
    <p:extLst>
      <p:ext uri="{BB962C8B-B14F-4D97-AF65-F5344CB8AC3E}">
        <p14:creationId xmlns:p14="http://schemas.microsoft.com/office/powerpoint/2010/main" val="319201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734465" y="1560597"/>
            <a:ext cx="7261593" cy="993605"/>
          </a:xfrm>
        </p:spPr>
        <p:txBody>
          <a:bodyPr vert="horz" lIns="91440" tIns="45720" rIns="91440" bIns="45720" rtlCol="0" anchor="t">
            <a:normAutofit fontScale="92500"/>
          </a:bodyPr>
          <a:lstStyle/>
          <a:p>
            <a:pPr>
              <a:spcBef>
                <a:spcPts val="1800"/>
              </a:spcBef>
            </a:pPr>
            <a:r>
              <a:rPr lang="en-US" sz="3500" b="1" dirty="0">
                <a:solidFill>
                  <a:schemeClr val="accent1">
                    <a:lumMod val="60000"/>
                    <a:lumOff val="40000"/>
                  </a:schemeClr>
                </a:solidFill>
              </a:rPr>
              <a:t>Changes focus </a:t>
            </a:r>
            <a:br>
              <a:rPr lang="en-US" sz="2800" b="1" dirty="0">
                <a:solidFill>
                  <a:schemeClr val="accent1">
                    <a:lumMod val="60000"/>
                    <a:lumOff val="40000"/>
                  </a:schemeClr>
                </a:solidFill>
              </a:rPr>
            </a:br>
            <a:r>
              <a:rPr lang="en-US" b="1" dirty="0">
                <a:solidFill>
                  <a:schemeClr val="accent1">
                    <a:lumMod val="60000"/>
                    <a:lumOff val="40000"/>
                  </a:schemeClr>
                </a:solidFill>
              </a:rPr>
              <a:t>of transportation impact analysis in CEQA </a:t>
            </a:r>
            <a:r>
              <a:rPr lang="en-US" dirty="0"/>
              <a:t>from measuring…</a:t>
            </a:r>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7</a:t>
            </a:fld>
            <a:endParaRPr lang="en-US"/>
          </a:p>
        </p:txBody>
      </p:sp>
      <p:sp>
        <p:nvSpPr>
          <p:cNvPr id="3" name="Text Placeholder 5">
            <a:extLst>
              <a:ext uri="{FF2B5EF4-FFF2-40B4-BE49-F238E27FC236}">
                <a16:creationId xmlns:a16="http://schemas.microsoft.com/office/drawing/2014/main" id="{1F6E007A-A417-201F-A501-389A99B02C1C}"/>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8" name="Picture 7" descr="Logo&#10;&#10;Description automatically generated">
            <a:extLst>
              <a:ext uri="{FF2B5EF4-FFF2-40B4-BE49-F238E27FC236}">
                <a16:creationId xmlns:a16="http://schemas.microsoft.com/office/drawing/2014/main" id="{B7645BBE-180C-4B9E-957E-312D46E79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544" y="587364"/>
            <a:ext cx="3292218" cy="2024699"/>
          </a:xfrm>
          <a:prstGeom prst="rect">
            <a:avLst/>
          </a:prstGeom>
        </p:spPr>
      </p:pic>
      <p:grpSp>
        <p:nvGrpSpPr>
          <p:cNvPr id="24" name="Group 23">
            <a:extLst>
              <a:ext uri="{FF2B5EF4-FFF2-40B4-BE49-F238E27FC236}">
                <a16:creationId xmlns:a16="http://schemas.microsoft.com/office/drawing/2014/main" id="{3BBD8245-14B6-B862-804C-0AE310000D66}"/>
              </a:ext>
            </a:extLst>
          </p:cNvPr>
          <p:cNvGrpSpPr/>
          <p:nvPr/>
        </p:nvGrpSpPr>
        <p:grpSpPr>
          <a:xfrm>
            <a:off x="1982778" y="2637463"/>
            <a:ext cx="4655630" cy="3648028"/>
            <a:chOff x="-608022" y="2612063"/>
            <a:chExt cx="4655630" cy="3648028"/>
          </a:xfrm>
        </p:grpSpPr>
        <p:pic>
          <p:nvPicPr>
            <p:cNvPr id="23" name="Picture 22" descr="A screenshot of a computer&#10;&#10;Description automatically generated with low confidence">
              <a:extLst>
                <a:ext uri="{FF2B5EF4-FFF2-40B4-BE49-F238E27FC236}">
                  <a16:creationId xmlns:a16="http://schemas.microsoft.com/office/drawing/2014/main" id="{1BCA03D5-313D-801C-4F46-C32FFCFE9B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22" y="2612063"/>
              <a:ext cx="4655630" cy="3648028"/>
            </a:xfrm>
            <a:prstGeom prst="rect">
              <a:avLst/>
            </a:prstGeom>
          </p:spPr>
        </p:pic>
        <p:sp>
          <p:nvSpPr>
            <p:cNvPr id="10" name="TextBox 9">
              <a:extLst>
                <a:ext uri="{FF2B5EF4-FFF2-40B4-BE49-F238E27FC236}">
                  <a16:creationId xmlns:a16="http://schemas.microsoft.com/office/drawing/2014/main" id="{69F8A923-1F94-8124-C1E7-99FA024D537F}"/>
                </a:ext>
              </a:extLst>
            </p:cNvPr>
            <p:cNvSpPr txBox="1"/>
            <p:nvPr/>
          </p:nvSpPr>
          <p:spPr>
            <a:xfrm>
              <a:off x="734465" y="3165243"/>
              <a:ext cx="1770105" cy="1298377"/>
            </a:xfrm>
            <a:prstGeom prst="ellipse">
              <a:avLst/>
            </a:prstGeom>
            <a:solidFill>
              <a:schemeClr val="accent2"/>
            </a:solidFill>
          </p:spPr>
          <p:txBody>
            <a:bodyPr wrap="square">
              <a:spAutoFit/>
            </a:bodyPr>
            <a:lstStyle/>
            <a:p>
              <a:pPr algn="ctr">
                <a:spcBef>
                  <a:spcPts val="1800"/>
                </a:spcBef>
              </a:pPr>
              <a:r>
                <a:rPr lang="en-US" b="1">
                  <a:solidFill>
                    <a:schemeClr val="bg1"/>
                  </a:solidFill>
                </a:rPr>
                <a:t>Impacts</a:t>
              </a:r>
              <a:br>
                <a:rPr lang="en-US" b="1">
                  <a:solidFill>
                    <a:schemeClr val="bg1"/>
                  </a:solidFill>
                </a:rPr>
              </a:br>
              <a:r>
                <a:rPr lang="en-US" b="1">
                  <a:solidFill>
                    <a:schemeClr val="bg1"/>
                  </a:solidFill>
                </a:rPr>
                <a:t>To </a:t>
              </a:r>
              <a:br>
                <a:rPr lang="en-US" b="1">
                  <a:solidFill>
                    <a:schemeClr val="bg1"/>
                  </a:solidFill>
                </a:rPr>
              </a:br>
              <a:r>
                <a:rPr lang="en-US" b="1">
                  <a:solidFill>
                    <a:schemeClr val="bg1"/>
                  </a:solidFill>
                </a:rPr>
                <a:t>DRIVERS</a:t>
              </a:r>
              <a:endParaRPr lang="en-US" b="1">
                <a:solidFill>
                  <a:schemeClr val="bg1"/>
                </a:solidFill>
                <a:cs typeface="Arial"/>
              </a:endParaRPr>
            </a:p>
          </p:txBody>
        </p:sp>
      </p:grpSp>
      <p:grpSp>
        <p:nvGrpSpPr>
          <p:cNvPr id="25" name="Group 24">
            <a:extLst>
              <a:ext uri="{FF2B5EF4-FFF2-40B4-BE49-F238E27FC236}">
                <a16:creationId xmlns:a16="http://schemas.microsoft.com/office/drawing/2014/main" id="{E249A7FC-F57E-8D64-DA7D-A38F8124E53F}"/>
              </a:ext>
            </a:extLst>
          </p:cNvPr>
          <p:cNvGrpSpPr/>
          <p:nvPr/>
        </p:nvGrpSpPr>
        <p:grpSpPr>
          <a:xfrm>
            <a:off x="6638408" y="2960079"/>
            <a:ext cx="4248616" cy="3325412"/>
            <a:chOff x="3519652" y="2773371"/>
            <a:chExt cx="4248616" cy="3325412"/>
          </a:xfrm>
        </p:grpSpPr>
        <p:pic>
          <p:nvPicPr>
            <p:cNvPr id="14" name="Picture 13" descr="Icon&#10;&#10;Description automatically generated">
              <a:extLst>
                <a:ext uri="{FF2B5EF4-FFF2-40B4-BE49-F238E27FC236}">
                  <a16:creationId xmlns:a16="http://schemas.microsoft.com/office/drawing/2014/main" id="{C936A6C8-EC01-8D80-4B3C-68D4FC83C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9652" y="2773371"/>
              <a:ext cx="4248616" cy="3325412"/>
            </a:xfrm>
            <a:prstGeom prst="rect">
              <a:avLst/>
            </a:prstGeom>
          </p:spPr>
        </p:pic>
        <p:sp>
          <p:nvSpPr>
            <p:cNvPr id="13" name="TextBox 12">
              <a:extLst>
                <a:ext uri="{FF2B5EF4-FFF2-40B4-BE49-F238E27FC236}">
                  <a16:creationId xmlns:a16="http://schemas.microsoft.com/office/drawing/2014/main" id="{DCB6A0C6-29F0-397C-511F-9D45105035AB}"/>
                </a:ext>
              </a:extLst>
            </p:cNvPr>
            <p:cNvSpPr txBox="1"/>
            <p:nvPr/>
          </p:nvSpPr>
          <p:spPr>
            <a:xfrm>
              <a:off x="4667609" y="3561913"/>
              <a:ext cx="1742645" cy="1298377"/>
            </a:xfrm>
            <a:prstGeom prst="ellipse">
              <a:avLst/>
            </a:prstGeom>
            <a:solidFill>
              <a:schemeClr val="accent2"/>
            </a:solidFill>
          </p:spPr>
          <p:txBody>
            <a:bodyPr wrap="square">
              <a:spAutoFit/>
            </a:bodyPr>
            <a:lstStyle/>
            <a:p>
              <a:pPr algn="ctr">
                <a:spcBef>
                  <a:spcPts val="1800"/>
                </a:spcBef>
              </a:pPr>
              <a:r>
                <a:rPr lang="en-US" b="1">
                  <a:solidFill>
                    <a:schemeClr val="bg1"/>
                  </a:solidFill>
                </a:rPr>
                <a:t>Impacts</a:t>
              </a:r>
              <a:br>
                <a:rPr lang="en-US" b="1">
                  <a:solidFill>
                    <a:schemeClr val="bg1"/>
                  </a:solidFill>
                </a:rPr>
              </a:br>
              <a:r>
                <a:rPr lang="en-US" b="1">
                  <a:solidFill>
                    <a:schemeClr val="bg1"/>
                  </a:solidFill>
                </a:rPr>
                <a:t>Of </a:t>
              </a:r>
              <a:br>
                <a:rPr lang="en-US" b="1">
                  <a:solidFill>
                    <a:schemeClr val="bg1"/>
                  </a:solidFill>
                </a:rPr>
              </a:br>
              <a:r>
                <a:rPr lang="en-US" b="1">
                  <a:solidFill>
                    <a:schemeClr val="bg1"/>
                  </a:solidFill>
                </a:rPr>
                <a:t>DRIVING</a:t>
              </a:r>
              <a:endParaRPr lang="en-US" b="1">
                <a:solidFill>
                  <a:schemeClr val="bg1"/>
                </a:solidFill>
                <a:cs typeface="Arial"/>
              </a:endParaRPr>
            </a:p>
          </p:txBody>
        </p:sp>
      </p:grpSp>
      <p:sp>
        <p:nvSpPr>
          <p:cNvPr id="21" name="TextBox 20">
            <a:extLst>
              <a:ext uri="{FF2B5EF4-FFF2-40B4-BE49-F238E27FC236}">
                <a16:creationId xmlns:a16="http://schemas.microsoft.com/office/drawing/2014/main" id="{87EAFB29-0EE4-0C27-11AF-78B0956D6245}"/>
              </a:ext>
            </a:extLst>
          </p:cNvPr>
          <p:cNvSpPr txBox="1"/>
          <p:nvPr/>
        </p:nvSpPr>
        <p:spPr>
          <a:xfrm>
            <a:off x="5994401" y="3662062"/>
            <a:ext cx="1014696" cy="735747"/>
          </a:xfrm>
          <a:prstGeom prst="ellipse">
            <a:avLst/>
          </a:prstGeom>
          <a:solidFill>
            <a:schemeClr val="accent2">
              <a:lumMod val="75000"/>
            </a:schemeClr>
          </a:solidFill>
        </p:spPr>
        <p:txBody>
          <a:bodyPr wrap="square">
            <a:spAutoFit/>
          </a:bodyPr>
          <a:lstStyle/>
          <a:p>
            <a:pPr algn="ctr">
              <a:spcBef>
                <a:spcPts val="1800"/>
              </a:spcBef>
            </a:pPr>
            <a:r>
              <a:rPr lang="en-US" sz="2800" b="1">
                <a:solidFill>
                  <a:schemeClr val="bg1"/>
                </a:solidFill>
              </a:rPr>
              <a:t>TO</a:t>
            </a:r>
            <a:endParaRPr lang="en-US">
              <a:solidFill>
                <a:schemeClr val="bg1"/>
              </a:solidFill>
              <a:cs typeface="Arial"/>
            </a:endParaRPr>
          </a:p>
        </p:txBody>
      </p:sp>
      <p:sp>
        <p:nvSpPr>
          <p:cNvPr id="28" name="Title 4">
            <a:extLst>
              <a:ext uri="{FF2B5EF4-FFF2-40B4-BE49-F238E27FC236}">
                <a16:creationId xmlns:a16="http://schemas.microsoft.com/office/drawing/2014/main" id="{BCEC03A4-CD0F-7B39-9F32-3A4A8007516F}"/>
              </a:ext>
            </a:extLst>
          </p:cNvPr>
          <p:cNvSpPr>
            <a:spLocks noGrp="1"/>
          </p:cNvSpPr>
          <p:nvPr>
            <p:ph type="title"/>
          </p:nvPr>
        </p:nvSpPr>
        <p:spPr>
          <a:xfrm>
            <a:off x="1" y="457200"/>
            <a:ext cx="5994400" cy="546100"/>
          </a:xfrm>
          <a:solidFill>
            <a:schemeClr val="accent1"/>
          </a:solidFill>
        </p:spPr>
        <p:txBody>
          <a:bodyPr vert="horz" lIns="91440" tIns="45720" rIns="91440" bIns="45720" rtlCol="0" anchor="ctr" anchorCtr="0">
            <a:normAutofit/>
          </a:bodyPr>
          <a:lstStyle/>
          <a:p>
            <a:r>
              <a:rPr lang="en-US">
                <a:solidFill>
                  <a:schemeClr val="bg1"/>
                </a:solidFill>
              </a:rPr>
              <a:t>  What is Senate Bill 743?</a:t>
            </a:r>
          </a:p>
        </p:txBody>
      </p:sp>
    </p:spTree>
    <p:extLst>
      <p:ext uri="{BB962C8B-B14F-4D97-AF65-F5344CB8AC3E}">
        <p14:creationId xmlns:p14="http://schemas.microsoft.com/office/powerpoint/2010/main" val="4473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F3A540-8FEC-E74D-A4B1-ECCC67D7AD10}"/>
              </a:ext>
            </a:extLst>
          </p:cNvPr>
          <p:cNvSpPr>
            <a:spLocks noGrp="1"/>
          </p:cNvSpPr>
          <p:nvPr>
            <p:ph type="title"/>
          </p:nvPr>
        </p:nvSpPr>
        <p:spPr>
          <a:xfrm>
            <a:off x="1" y="457200"/>
            <a:ext cx="5994400" cy="546100"/>
          </a:xfrm>
          <a:solidFill>
            <a:schemeClr val="accent1"/>
          </a:solidFill>
        </p:spPr>
        <p:txBody>
          <a:bodyPr vert="horz" lIns="91440" tIns="45720" rIns="91440" bIns="45720" rtlCol="0" anchor="ctr" anchorCtr="0">
            <a:normAutofit/>
          </a:bodyPr>
          <a:lstStyle/>
          <a:p>
            <a:r>
              <a:rPr lang="en-US">
                <a:solidFill>
                  <a:schemeClr val="bg1"/>
                </a:solidFill>
              </a:rPr>
              <a:t>  What is Senate Bill 743?</a:t>
            </a:r>
          </a:p>
        </p:txBody>
      </p:sp>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628984" y="2190319"/>
            <a:ext cx="6165515" cy="2000681"/>
          </a:xfrm>
        </p:spPr>
        <p:txBody>
          <a:bodyPr vert="horz" lIns="91440" tIns="45720" rIns="91440" bIns="45720" rtlCol="0" anchor="t">
            <a:normAutofit/>
          </a:bodyPr>
          <a:lstStyle/>
          <a:p>
            <a:pPr>
              <a:spcBef>
                <a:spcPts val="1800"/>
              </a:spcBef>
            </a:pPr>
            <a:r>
              <a:rPr lang="en-US" sz="2400"/>
              <a:t>The Governor’s Office of Planning and Research (OPR) </a:t>
            </a:r>
            <a:r>
              <a:rPr lang="en-US" sz="2400" b="1">
                <a:solidFill>
                  <a:schemeClr val="accent1">
                    <a:lumMod val="60000"/>
                    <a:lumOff val="40000"/>
                  </a:schemeClr>
                </a:solidFill>
              </a:rPr>
              <a:t>recommended Vehicle Miles Traveled (VMT) be used </a:t>
            </a:r>
            <a:r>
              <a:rPr lang="en-US" sz="2400"/>
              <a:t>to measure transportation impacts under CEQA.</a:t>
            </a:r>
            <a:endParaRPr lang="en-US" sz="2400">
              <a:cs typeface="Arial"/>
            </a:endParaRPr>
          </a:p>
          <a:p>
            <a:pPr marL="342900" indent="-342900">
              <a:buFont typeface="Arial" panose="020B0604020202020204" pitchFamily="34" charset="0"/>
              <a:buChar char="•"/>
            </a:pPr>
            <a:endParaRPr lang="en-US" sz="240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8</a:t>
            </a:fld>
            <a:endParaRPr lang="en-US"/>
          </a:p>
        </p:txBody>
      </p:sp>
      <p:sp>
        <p:nvSpPr>
          <p:cNvPr id="3" name="Text Placeholder 5">
            <a:extLst>
              <a:ext uri="{FF2B5EF4-FFF2-40B4-BE49-F238E27FC236}">
                <a16:creationId xmlns:a16="http://schemas.microsoft.com/office/drawing/2014/main" id="{1F6E007A-A417-201F-A501-389A99B02C1C}"/>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pic>
        <p:nvPicPr>
          <p:cNvPr id="2" name="Picture 1" descr="Logo&#10;&#10;Description automatically generated">
            <a:extLst>
              <a:ext uri="{FF2B5EF4-FFF2-40B4-BE49-F238E27FC236}">
                <a16:creationId xmlns:a16="http://schemas.microsoft.com/office/drawing/2014/main" id="{BAFCF3CC-A410-C3C2-E634-997F818642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5544" y="587364"/>
            <a:ext cx="3292218" cy="2024699"/>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54C1472A-69F2-E8F4-70E6-E01CDD965E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344" y="3695314"/>
            <a:ext cx="5742684" cy="2464185"/>
          </a:xfrm>
          <a:prstGeom prst="rect">
            <a:avLst/>
          </a:prstGeom>
        </p:spPr>
      </p:pic>
    </p:spTree>
    <p:extLst>
      <p:ext uri="{BB962C8B-B14F-4D97-AF65-F5344CB8AC3E}">
        <p14:creationId xmlns:p14="http://schemas.microsoft.com/office/powerpoint/2010/main" val="157370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E34EE20-C2BE-6645-8135-9802546442D0}"/>
              </a:ext>
            </a:extLst>
          </p:cNvPr>
          <p:cNvSpPr>
            <a:spLocks noGrp="1"/>
          </p:cNvSpPr>
          <p:nvPr>
            <p:ph type="body" sz="half" idx="2"/>
          </p:nvPr>
        </p:nvSpPr>
        <p:spPr>
          <a:xfrm>
            <a:off x="5480384" y="3130119"/>
            <a:ext cx="5354629" cy="1565489"/>
          </a:xfrm>
        </p:spPr>
        <p:txBody>
          <a:bodyPr vert="horz" lIns="91440" tIns="45720" rIns="91440" bIns="45720" rtlCol="0" anchor="t">
            <a:normAutofit/>
          </a:bodyPr>
          <a:lstStyle/>
          <a:p>
            <a:pPr>
              <a:spcBef>
                <a:spcPts val="1800"/>
              </a:spcBef>
            </a:pPr>
            <a:r>
              <a:rPr lang="en-US" sz="3200" b="1">
                <a:solidFill>
                  <a:schemeClr val="accent1">
                    <a:lumMod val="60000"/>
                    <a:lumOff val="40000"/>
                  </a:schemeClr>
                </a:solidFill>
                <a:cs typeface="Arial"/>
              </a:rPr>
              <a:t>Compliance was required </a:t>
            </a:r>
            <a:br>
              <a:rPr lang="en-US" sz="2400" b="1">
                <a:solidFill>
                  <a:schemeClr val="accent1"/>
                </a:solidFill>
                <a:cs typeface="Arial"/>
              </a:rPr>
            </a:br>
            <a:r>
              <a:rPr lang="en-US" sz="2400" b="1">
                <a:solidFill>
                  <a:schemeClr val="accent1"/>
                </a:solidFill>
                <a:cs typeface="Arial"/>
              </a:rPr>
              <a:t>in July 2020</a:t>
            </a:r>
          </a:p>
          <a:p>
            <a:pPr marL="342900" indent="-342900">
              <a:buClr>
                <a:srgbClr val="4472C4">
                  <a:lumMod val="75000"/>
                </a:srgbClr>
              </a:buClr>
              <a:buChar char="•"/>
            </a:pPr>
            <a:endParaRPr lang="en-US" sz="2400">
              <a:cs typeface="Arial"/>
            </a:endParaRPr>
          </a:p>
          <a:p>
            <a:pPr marL="342900" indent="-342900">
              <a:buFont typeface="Arial" panose="020B0604020202020204" pitchFamily="34" charset="0"/>
              <a:buChar char="•"/>
            </a:pPr>
            <a:endParaRPr lang="en-US" sz="2400"/>
          </a:p>
        </p:txBody>
      </p:sp>
      <p:sp>
        <p:nvSpPr>
          <p:cNvPr id="4" name="Slide Number Placeholder 3">
            <a:extLst>
              <a:ext uri="{FF2B5EF4-FFF2-40B4-BE49-F238E27FC236}">
                <a16:creationId xmlns:a16="http://schemas.microsoft.com/office/drawing/2014/main" id="{AF5683B8-F58B-FF4A-B2A9-76C9774359B1}"/>
              </a:ext>
            </a:extLst>
          </p:cNvPr>
          <p:cNvSpPr>
            <a:spLocks noGrp="1"/>
          </p:cNvSpPr>
          <p:nvPr>
            <p:ph type="sldNum" sz="quarter" idx="12"/>
          </p:nvPr>
        </p:nvSpPr>
        <p:spPr>
          <a:xfrm>
            <a:off x="11155680" y="6425311"/>
            <a:ext cx="915874" cy="365125"/>
          </a:xfrm>
        </p:spPr>
        <p:txBody>
          <a:bodyPr/>
          <a:lstStyle/>
          <a:p>
            <a:fld id="{EDC88F56-F83B-42E3-863E-098C0746C050}" type="slidenum">
              <a:rPr lang="en-US" smtClean="0"/>
              <a:pPr/>
              <a:t>9</a:t>
            </a:fld>
            <a:endParaRPr lang="en-US"/>
          </a:p>
        </p:txBody>
      </p:sp>
      <p:sp>
        <p:nvSpPr>
          <p:cNvPr id="3" name="Text Placeholder 5">
            <a:extLst>
              <a:ext uri="{FF2B5EF4-FFF2-40B4-BE49-F238E27FC236}">
                <a16:creationId xmlns:a16="http://schemas.microsoft.com/office/drawing/2014/main" id="{1F6E007A-A417-201F-A501-389A99B02C1C}"/>
              </a:ext>
            </a:extLst>
          </p:cNvPr>
          <p:cNvSpPr txBox="1">
            <a:spLocks/>
          </p:cNvSpPr>
          <p:nvPr/>
        </p:nvSpPr>
        <p:spPr>
          <a:xfrm>
            <a:off x="10996791" y="0"/>
            <a:ext cx="1193853" cy="396199"/>
          </a:xfrm>
          <a:prstGeom prst="rect">
            <a:avLst/>
          </a:prstGeom>
          <a:solidFill>
            <a:schemeClr val="accent1"/>
          </a:solidFill>
        </p:spPr>
        <p:txBody>
          <a:bodyPr vert="horz" wrap="none" lIns="118872" tIns="118872" rIns="118872" bIns="118872" rtlCol="0" anchor="t" anchorCtr="0">
            <a:spAutoFit/>
          </a:bodyPr>
          <a:lstStyle>
            <a:lvl1pPr marL="228600" indent="-228600" algn="l" defTabSz="914400" rtl="0" eaLnBrk="1" latinLnBrk="0" hangingPunct="1">
              <a:lnSpc>
                <a:spcPct val="110000"/>
              </a:lnSpc>
              <a:spcBef>
                <a:spcPts val="1000"/>
              </a:spcBef>
              <a:buClr>
                <a:schemeClr val="accent1"/>
              </a:buClr>
              <a:buSzPct val="80000"/>
              <a:buFont typeface="Wingdings" panose="05000000000000000000" pitchFamily="2" charset="2"/>
              <a:buNone/>
              <a:defRPr sz="1200" b="1" kern="1200" cap="all" baseline="0">
                <a:solidFill>
                  <a:schemeClr val="bg1"/>
                </a:solidFill>
                <a:latin typeface="+mn-lt"/>
                <a:ea typeface="+mn-ea"/>
                <a:cs typeface="+mn-cs"/>
              </a:defRPr>
            </a:lvl1pPr>
            <a:lvl2pPr marL="461963" indent="-234950" algn="l" defTabSz="914400" rtl="0" eaLnBrk="1" latinLnBrk="0" hangingPunct="1">
              <a:lnSpc>
                <a:spcPct val="110000"/>
              </a:lnSpc>
              <a:spcBef>
                <a:spcPts val="500"/>
              </a:spcBef>
              <a:buClr>
                <a:schemeClr val="accent1"/>
              </a:buClr>
              <a:buSzPct val="85000"/>
              <a:buFont typeface="Tw Cen MT" panose="020B0602020104020603" pitchFamily="34" charset="0"/>
              <a:buChar char="–"/>
              <a:defRPr sz="2000" kern="1200">
                <a:solidFill>
                  <a:schemeClr val="tx1"/>
                </a:solidFill>
                <a:latin typeface="+mn-lt"/>
                <a:ea typeface="+mn-ea"/>
                <a:cs typeface="+mn-cs"/>
              </a:defRPr>
            </a:lvl2pPr>
            <a:lvl3pPr marL="687388" indent="-225425" algn="l" defTabSz="914400" rtl="0" eaLnBrk="1" latinLnBrk="0" hangingPunct="1">
              <a:lnSpc>
                <a:spcPct val="110000"/>
              </a:lnSpc>
              <a:spcBef>
                <a:spcPts val="500"/>
              </a:spcBef>
              <a:buClr>
                <a:schemeClr val="accent1"/>
              </a:buClr>
              <a:buSzPct val="60000"/>
              <a:buFont typeface="Courier New" panose="02070309020205020404" pitchFamily="49" charset="0"/>
              <a:buChar char="o"/>
              <a:defRPr sz="1800" kern="1200">
                <a:solidFill>
                  <a:schemeClr val="tx1"/>
                </a:solidFill>
                <a:latin typeface="+mn-lt"/>
                <a:ea typeface="+mn-ea"/>
                <a:cs typeface="+mn-cs"/>
              </a:defRPr>
            </a:lvl3pPr>
            <a:lvl4pPr marL="914400" indent="-227013" algn="l" defTabSz="914400" rtl="0" eaLnBrk="1" latinLnBrk="0" hangingPunct="1">
              <a:lnSpc>
                <a:spcPct val="110000"/>
              </a:lnSpc>
              <a:spcBef>
                <a:spcPts val="500"/>
              </a:spcBef>
              <a:buClr>
                <a:schemeClr val="accent1"/>
              </a:buClr>
              <a:buSzPct val="100000"/>
              <a:buFont typeface="Arial" panose="020B0604020202020204" pitchFamily="34" charset="0"/>
              <a:buChar char="•"/>
              <a:tabLst/>
              <a:defRPr sz="1800" kern="1200">
                <a:solidFill>
                  <a:schemeClr val="tx1"/>
                </a:solidFill>
                <a:latin typeface="+mn-lt"/>
                <a:ea typeface="+mn-ea"/>
                <a:cs typeface="+mn-cs"/>
              </a:defRPr>
            </a:lvl4pPr>
            <a:lvl5pPr marL="2063750" indent="-234950" algn="l" defTabSz="914400" rtl="0" eaLnBrk="1" latinLnBrk="0" hangingPunct="1">
              <a:lnSpc>
                <a:spcPct val="90000"/>
              </a:lnSpc>
              <a:spcBef>
                <a:spcPts val="500"/>
              </a:spcBef>
              <a:buFont typeface="Gotham Book" panose="02000604040000020004" pitchFamily="50"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a:t>VMT ANALYSIS</a:t>
            </a:r>
          </a:p>
        </p:txBody>
      </p:sp>
      <p:sp>
        <p:nvSpPr>
          <p:cNvPr id="9" name="Title 4">
            <a:extLst>
              <a:ext uri="{FF2B5EF4-FFF2-40B4-BE49-F238E27FC236}">
                <a16:creationId xmlns:a16="http://schemas.microsoft.com/office/drawing/2014/main" id="{941EC4DF-D8F3-DC9E-22A0-584BE43AFFDC}"/>
              </a:ext>
            </a:extLst>
          </p:cNvPr>
          <p:cNvSpPr>
            <a:spLocks noGrp="1"/>
          </p:cNvSpPr>
          <p:nvPr>
            <p:ph type="title"/>
          </p:nvPr>
        </p:nvSpPr>
        <p:spPr>
          <a:xfrm>
            <a:off x="1" y="457200"/>
            <a:ext cx="5994400" cy="546100"/>
          </a:xfrm>
          <a:solidFill>
            <a:schemeClr val="accent1"/>
          </a:solidFill>
        </p:spPr>
        <p:txBody>
          <a:bodyPr vert="horz" lIns="91440" tIns="45720" rIns="91440" bIns="45720" rtlCol="0" anchor="ctr" anchorCtr="0">
            <a:normAutofit/>
          </a:bodyPr>
          <a:lstStyle/>
          <a:p>
            <a:r>
              <a:rPr lang="en-US">
                <a:solidFill>
                  <a:schemeClr val="bg1"/>
                </a:solidFill>
              </a:rPr>
              <a:t>  What is Senate Bill 743?</a:t>
            </a:r>
          </a:p>
        </p:txBody>
      </p:sp>
      <p:grpSp>
        <p:nvGrpSpPr>
          <p:cNvPr id="13" name="Group 12">
            <a:extLst>
              <a:ext uri="{FF2B5EF4-FFF2-40B4-BE49-F238E27FC236}">
                <a16:creationId xmlns:a16="http://schemas.microsoft.com/office/drawing/2014/main" id="{DF944C53-9FD5-BE8D-F82A-79B00D69CEA5}"/>
              </a:ext>
            </a:extLst>
          </p:cNvPr>
          <p:cNvGrpSpPr/>
          <p:nvPr/>
        </p:nvGrpSpPr>
        <p:grpSpPr>
          <a:xfrm>
            <a:off x="2041524" y="2035390"/>
            <a:ext cx="2835275" cy="2787219"/>
            <a:chOff x="2041524" y="2035390"/>
            <a:chExt cx="2835275" cy="2787219"/>
          </a:xfrm>
        </p:grpSpPr>
        <p:pic>
          <p:nvPicPr>
            <p:cNvPr id="11" name="Graphic 10">
              <a:extLst>
                <a:ext uri="{FF2B5EF4-FFF2-40B4-BE49-F238E27FC236}">
                  <a16:creationId xmlns:a16="http://schemas.microsoft.com/office/drawing/2014/main" id="{81771337-DD54-8B9E-C5C3-5491FCEFA2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1524" y="2035390"/>
              <a:ext cx="2835275" cy="2787219"/>
            </a:xfrm>
            <a:prstGeom prst="rect">
              <a:avLst/>
            </a:prstGeom>
          </p:spPr>
        </p:pic>
        <p:sp>
          <p:nvSpPr>
            <p:cNvPr id="12" name="TextBox 11">
              <a:extLst>
                <a:ext uri="{FF2B5EF4-FFF2-40B4-BE49-F238E27FC236}">
                  <a16:creationId xmlns:a16="http://schemas.microsoft.com/office/drawing/2014/main" id="{5C49FE7C-EF39-A2D9-D9F6-8696F5CE6227}"/>
                </a:ext>
              </a:extLst>
            </p:cNvPr>
            <p:cNvSpPr txBox="1"/>
            <p:nvPr/>
          </p:nvSpPr>
          <p:spPr>
            <a:xfrm>
              <a:off x="2801544" y="2235807"/>
              <a:ext cx="1315233" cy="369332"/>
            </a:xfrm>
            <a:prstGeom prst="rect">
              <a:avLst/>
            </a:prstGeom>
            <a:noFill/>
          </p:spPr>
          <p:txBody>
            <a:bodyPr wrap="square" rtlCol="0">
              <a:spAutoFit/>
            </a:bodyPr>
            <a:lstStyle/>
            <a:p>
              <a:r>
                <a:rPr lang="en-US"/>
                <a:t>JULY 2020</a:t>
              </a:r>
            </a:p>
          </p:txBody>
        </p:sp>
      </p:grpSp>
      <p:pic>
        <p:nvPicPr>
          <p:cNvPr id="14" name="Picture 13" descr="Logo&#10;&#10;Description automatically generated">
            <a:extLst>
              <a:ext uri="{FF2B5EF4-FFF2-40B4-BE49-F238E27FC236}">
                <a16:creationId xmlns:a16="http://schemas.microsoft.com/office/drawing/2014/main" id="{151F340C-9C40-64BA-BD43-C336F9E188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5544" y="587364"/>
            <a:ext cx="3292218" cy="2024699"/>
          </a:xfrm>
          <a:prstGeom prst="rect">
            <a:avLst/>
          </a:prstGeom>
        </p:spPr>
      </p:pic>
    </p:spTree>
    <p:extLst>
      <p:ext uri="{BB962C8B-B14F-4D97-AF65-F5344CB8AC3E}">
        <p14:creationId xmlns:p14="http://schemas.microsoft.com/office/powerpoint/2010/main" val="3731795385"/>
      </p:ext>
    </p:extLst>
  </p:cSld>
  <p:clrMapOvr>
    <a:masterClrMapping/>
  </p:clrMapOvr>
</p:sld>
</file>

<file path=ppt/theme/theme1.xml><?xml version="1.0" encoding="utf-8"?>
<a:theme xmlns:a="http://schemas.openxmlformats.org/drawingml/2006/main" name="Office Theme">
  <a:themeElements>
    <a:clrScheme name="MTC VMT 2022">
      <a:dk1>
        <a:sysClr val="windowText" lastClr="000000"/>
      </a:dk1>
      <a:lt1>
        <a:sysClr val="window" lastClr="FFFFFF"/>
      </a:lt1>
      <a:dk2>
        <a:srgbClr val="636466"/>
      </a:dk2>
      <a:lt2>
        <a:srgbClr val="D9E4F3"/>
      </a:lt2>
      <a:accent1>
        <a:srgbClr val="25408F"/>
      </a:accent1>
      <a:accent2>
        <a:srgbClr val="9851A0"/>
      </a:accent2>
      <a:accent3>
        <a:srgbClr val="119DD9"/>
      </a:accent3>
      <a:accent4>
        <a:srgbClr val="5EA043"/>
      </a:accent4>
      <a:accent5>
        <a:srgbClr val="00738D"/>
      </a:accent5>
      <a:accent6>
        <a:srgbClr val="F37721"/>
      </a:accent6>
      <a:hlink>
        <a:srgbClr val="295187"/>
      </a:hlink>
      <a:folHlink>
        <a:srgbClr val="55555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TC VMT Module 3_Public_Facing_Content_DRAFT" id="{7EA71582-5C38-4B28-8C54-5C0489EE7E38}" vid="{FA77D6C5-EE1A-4933-AB28-7A504BBC27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0D3095E746304B9D1848D036BB373A" ma:contentTypeVersion="12" ma:contentTypeDescription="Create a new document." ma:contentTypeScope="" ma:versionID="a7db97e351fd9504f4875ac52cacfb1d">
  <xsd:schema xmlns:xsd="http://www.w3.org/2001/XMLSchema" xmlns:xs="http://www.w3.org/2001/XMLSchema" xmlns:p="http://schemas.microsoft.com/office/2006/metadata/properties" xmlns:ns2="39a203be-a114-4baf-922e-3b94baa1582b" xmlns:ns3="17a1b1d9-cfb5-4207-95ad-fd46db4e3aa2" targetNamespace="http://schemas.microsoft.com/office/2006/metadata/properties" ma:root="true" ma:fieldsID="cd3a744c98dfa415ff692d335e92ebd4" ns2:_="" ns3:_="">
    <xsd:import namespace="39a203be-a114-4baf-922e-3b94baa1582b"/>
    <xsd:import namespace="17a1b1d9-cfb5-4207-95ad-fd46db4e3a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203be-a114-4baf-922e-3b94baa158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334e89-0b5a-479c-ac9f-74724dd37f6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a1b1d9-cfb5-4207-95ad-fd46db4e3a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91ce50-c051-49a6-83f7-91aecc6dbc69}" ma:internalName="TaxCatchAll" ma:showField="CatchAllData" ma:web="17a1b1d9-cfb5-4207-95ad-fd46db4e3a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9a203be-a114-4baf-922e-3b94baa1582b">
      <Terms xmlns="http://schemas.microsoft.com/office/infopath/2007/PartnerControls"/>
    </lcf76f155ced4ddcb4097134ff3c332f>
    <TaxCatchAll xmlns="17a1b1d9-cfb5-4207-95ad-fd46db4e3a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A39944-F2BC-4137-A10C-0EFCD1837F2F}">
  <ds:schemaRefs>
    <ds:schemaRef ds:uri="17a1b1d9-cfb5-4207-95ad-fd46db4e3aa2"/>
    <ds:schemaRef ds:uri="39a203be-a114-4baf-922e-3b94baa158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018E81-0686-46F5-AAD5-3B6244DE5255}">
  <ds:schemaRefs>
    <ds:schemaRef ds:uri="http://purl.org/dc/elements/1.1/"/>
    <ds:schemaRef ds:uri="http://purl.org/dc/terms/"/>
    <ds:schemaRef ds:uri="http://www.w3.org/XML/1998/namespace"/>
    <ds:schemaRef ds:uri="http://purl.org/dc/dcmitype/"/>
    <ds:schemaRef ds:uri="17a1b1d9-cfb5-4207-95ad-fd46db4e3aa2"/>
    <ds:schemaRef ds:uri="http://schemas.openxmlformats.org/package/2006/metadata/core-properties"/>
    <ds:schemaRef ds:uri="http://schemas.microsoft.com/office/2006/documentManagement/types"/>
    <ds:schemaRef ds:uri="http://schemas.microsoft.com/office/infopath/2007/PartnerControls"/>
    <ds:schemaRef ds:uri="39a203be-a114-4baf-922e-3b94baa1582b"/>
    <ds:schemaRef ds:uri="http://schemas.microsoft.com/office/2006/metadata/properties"/>
  </ds:schemaRefs>
</ds:datastoreItem>
</file>

<file path=customXml/itemProps3.xml><?xml version="1.0" encoding="utf-8"?>
<ds:datastoreItem xmlns:ds="http://schemas.openxmlformats.org/officeDocument/2006/customXml" ds:itemID="{9E69B4E5-6EB6-48ED-9407-B699EA25BF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6410</TotalTime>
  <Words>4663</Words>
  <Application>Microsoft Office PowerPoint</Application>
  <PresentationFormat>Widescreen</PresentationFormat>
  <Paragraphs>496</Paragraphs>
  <Slides>35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Segoe UI</vt:lpstr>
      <vt:lpstr>Wingdings</vt:lpstr>
      <vt:lpstr>Office Theme</vt:lpstr>
      <vt:lpstr>  User Guide</vt:lpstr>
      <vt:lpstr>Module 3  Path to Policy Adoption &amp; Intro to VMT Mitigation</vt:lpstr>
      <vt:lpstr>Introduction</vt:lpstr>
      <vt:lpstr>  Key Objectives</vt:lpstr>
      <vt:lpstr>  Glossary</vt:lpstr>
      <vt:lpstr>VMT Analysis Overview</vt:lpstr>
      <vt:lpstr>  What is Senate Bill 743?</vt:lpstr>
      <vt:lpstr>  What is Senate Bill 743?</vt:lpstr>
      <vt:lpstr>  What is Senate Bill 743?</vt:lpstr>
      <vt:lpstr>  What is Vehicle Miles Traveled (VMT)?</vt:lpstr>
      <vt:lpstr>  What is Vehicle Miles Traveled (VMT)?</vt:lpstr>
      <vt:lpstr>  What is Vehicle Miles Traveled (VMT)?</vt:lpstr>
      <vt:lpstr>  What is Vehicle Miles Traveled (VMT)?</vt:lpstr>
      <vt:lpstr>VMT Analysis Process</vt:lpstr>
      <vt:lpstr> Summary of VMT Analysis Process for CEQA</vt:lpstr>
      <vt:lpstr>  VMT Policies to Adopt for CEQA Review</vt:lpstr>
      <vt:lpstr>  Defining Screens: OPR Recommendations </vt:lpstr>
      <vt:lpstr>  Defining   Screens</vt:lpstr>
      <vt:lpstr>  Defining Thresholds – OPR Recommendations</vt:lpstr>
      <vt:lpstr>Phase 1 Screens</vt:lpstr>
      <vt:lpstr>Phase 1 Screens</vt:lpstr>
      <vt:lpstr>Phase 1 Screens</vt:lpstr>
      <vt:lpstr>Phase 1 Screens</vt:lpstr>
      <vt:lpstr>Phase 1 Screens</vt:lpstr>
      <vt:lpstr>Phase 1 Screens</vt:lpstr>
      <vt:lpstr>Phase 1 Screens Summary</vt:lpstr>
      <vt:lpstr>Phase 2 Thresholds of Significance</vt:lpstr>
      <vt:lpstr>Phase 3 Mitigation</vt:lpstr>
      <vt:lpstr>Phase 3 Mitigation</vt:lpstr>
      <vt:lpstr>Adoption Strategy and Implementation </vt:lpstr>
      <vt:lpstr>  Policy Requirements</vt:lpstr>
      <vt:lpstr>PowerPoint Presentation</vt:lpstr>
      <vt:lpstr>  Policy Requirements</vt:lpstr>
      <vt:lpstr> Adopting Screening Criteria</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2/3 – Path to Policy Adoption</dc:title>
  <dc:subject/>
  <dc:creator>Monique Ho</dc:creator>
  <cp:keywords/>
  <dc:description/>
  <cp:lastModifiedBy>Meghan Weir</cp:lastModifiedBy>
  <cp:revision>9</cp:revision>
  <dcterms:created xsi:type="dcterms:W3CDTF">2022-08-09T16:04:55Z</dcterms:created>
  <dcterms:modified xsi:type="dcterms:W3CDTF">2022-09-17T00:00:00Z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0x010100380D3095E746304B9D1848D036BB373A</vt:lpwstr>
  </property>
  <property fmtid="{D5CDD505-2E9C-101B-9397-08002B2CF9AE}" pid="3" name="MediaServiceImageTags">
    <vt:lpwstr/>
  </property>
</Properties>
</file>