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910" r:id="rId2"/>
    <p:sldId id="922" r:id="rId3"/>
    <p:sldId id="923" r:id="rId4"/>
    <p:sldId id="930" r:id="rId5"/>
    <p:sldId id="931" r:id="rId6"/>
    <p:sldId id="932" r:id="rId7"/>
    <p:sldId id="911" r:id="rId8"/>
    <p:sldId id="920" r:id="rId9"/>
    <p:sldId id="92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363091-DCDC-3D8A-9FAE-09B125003FE5}" name="Clair A. McDevitt" initials="CAM" userId="Clair A. McDevit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69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27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8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16"/>
    </p:cViewPr>
  </p:sorterViewPr>
  <p:notesViewPr>
    <p:cSldViewPr snapToGrid="0" snapToObjects="1" showGuides="1">
      <p:cViewPr varScale="1">
        <p:scale>
          <a:sx n="50" d="100"/>
          <a:sy n="50" d="100"/>
        </p:scale>
        <p:origin x="2886" y="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9E851-F6C6-8D41-8E3F-70CF209C680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2F750-EC4D-814A-A258-035A73494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00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6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21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68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2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50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0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joining us today. Check the RHTA website for more information on upcoming webinars, including an overview of new housing laws and a media training, both later this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2F750-EC4D-814A-A258-035A734947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3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7FFE6-28A6-324E-9941-53CE691FB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238" y="1122363"/>
            <a:ext cx="9590762" cy="2387600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204F0-4A2B-1F4B-93FA-BF20E9E84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2026" y="3682314"/>
            <a:ext cx="5825974" cy="19400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3B447ED-8421-6B48-BD2E-BB04B90F94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7438" y="3694113"/>
            <a:ext cx="3621087" cy="19161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E56DB-CB3F-8446-B702-82082D86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2B295-61FD-4349-B47F-59858F6D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B9664-DF16-3444-A551-238782998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3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418223-49ED-5644-B91A-1F29FEF32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9705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BDDCF-F1F5-EE41-9D2D-FD5D3696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6" y="449262"/>
            <a:ext cx="4062951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DB02B-F810-094A-80BA-C02E09233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346" y="2162432"/>
            <a:ext cx="4062951" cy="36986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8229-6195-AB43-B02D-E25A598A0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357" y="449262"/>
            <a:ext cx="6927416" cy="563026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795FE-FA39-7548-8505-23E6A034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0791" y="6310312"/>
            <a:ext cx="1614712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192C647-2CC3-1E43-9F5A-5CB13B78CC42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84A06-D364-F44B-8F44-396D9834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8B531-3883-6A41-9B33-A05965E2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46E85-A377-B940-9330-FB8523569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9" y="5963397"/>
            <a:ext cx="2074984" cy="8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7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D642-B237-B147-9113-5F2B54B2B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457200"/>
            <a:ext cx="41789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4B32F-D4F3-7E4F-AE58-FA06738E5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412" y="2162432"/>
            <a:ext cx="4203614" cy="37811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8940EB-C385-5F4F-B057-6AFD72AB57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38725" y="457200"/>
            <a:ext cx="6774334" cy="5592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6C1D0-0D4C-0E4F-916A-C1147BC6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0792" y="6310312"/>
            <a:ext cx="1614712" cy="365125"/>
          </a:xfrm>
        </p:spPr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E3D35-FF9C-094C-B970-3B1EB170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55AA0-46F6-6846-BB27-5E2DE76F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6B94-2AF4-E045-BBDE-A9D3F5C7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BC820-0769-0E4C-B905-2613251A3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9296-CA0C-BD46-A5B3-7D5B6F95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B519-F80C-AC4C-B953-6F4E260F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B24AC-DB2B-364D-92A3-A78394AF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2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6B94-2AF4-E045-BBDE-A9D3F5C7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25" y="365125"/>
            <a:ext cx="4726379" cy="5811838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BC820-0769-0E4C-B905-2613251A3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504120" cy="5811838"/>
          </a:xfrm>
        </p:spPr>
        <p:txBody>
          <a:bodyPr anchor="ctr" anchorCtr="0">
            <a:normAutofit/>
          </a:bodyPr>
          <a:lstStyle>
            <a:lvl1pPr>
              <a:buClrTx/>
              <a:defRPr sz="2800">
                <a:solidFill>
                  <a:schemeClr val="bg1"/>
                </a:solidFill>
              </a:defRPr>
            </a:lvl1pPr>
            <a:lvl2pPr>
              <a:buClrTx/>
              <a:defRPr sz="2400">
                <a:solidFill>
                  <a:schemeClr val="bg1"/>
                </a:solidFill>
              </a:defRPr>
            </a:lvl2pPr>
            <a:lvl3pPr>
              <a:buClrTx/>
              <a:defRPr sz="2000">
                <a:solidFill>
                  <a:schemeClr val="bg1"/>
                </a:solidFill>
              </a:defRPr>
            </a:lvl3pPr>
            <a:lvl4pPr>
              <a:buClrTx/>
              <a:defRPr sz="1800">
                <a:solidFill>
                  <a:schemeClr val="bg1"/>
                </a:solidFill>
              </a:defRPr>
            </a:lvl4pPr>
            <a:lvl5pPr>
              <a:buClrTx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9296-CA0C-BD46-A5B3-7D5B6F95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92C647-2CC3-1E43-9F5A-5CB13B78CC42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B519-F80C-AC4C-B953-6F4E260F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B24AC-DB2B-364D-92A3-A78394AF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4336B7-4B1B-B043-B8D4-F2A73EBA36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13C82-3CA0-D249-B817-7201F4208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9" y="5963397"/>
            <a:ext cx="2074984" cy="8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2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6B94-2AF4-E045-BBDE-A9D3F5C7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25" y="365125"/>
            <a:ext cx="4726379" cy="5811838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BC820-0769-0E4C-B905-2613251A3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504120" cy="5811838"/>
          </a:xfrm>
        </p:spPr>
        <p:txBody>
          <a:bodyPr anchor="ctr" anchorCtr="0">
            <a:normAutofit/>
          </a:bodyPr>
          <a:lstStyle>
            <a:lvl1pPr>
              <a:buClrTx/>
              <a:defRPr sz="2800">
                <a:solidFill>
                  <a:schemeClr val="bg1"/>
                </a:solidFill>
              </a:defRPr>
            </a:lvl1pPr>
            <a:lvl2pPr>
              <a:buClrTx/>
              <a:defRPr sz="2400">
                <a:solidFill>
                  <a:schemeClr val="bg1"/>
                </a:solidFill>
              </a:defRPr>
            </a:lvl2pPr>
            <a:lvl3pPr>
              <a:buClrTx/>
              <a:defRPr sz="2000">
                <a:solidFill>
                  <a:schemeClr val="bg1"/>
                </a:solidFill>
              </a:defRPr>
            </a:lvl3pPr>
            <a:lvl4pPr>
              <a:buClrTx/>
              <a:defRPr sz="1800">
                <a:solidFill>
                  <a:schemeClr val="bg1"/>
                </a:solidFill>
              </a:defRPr>
            </a:lvl4pPr>
            <a:lvl5pPr>
              <a:buClrTx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9296-CA0C-BD46-A5B3-7D5B6F95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192C647-2CC3-1E43-9F5A-5CB13B78CC42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B519-F80C-AC4C-B953-6F4E260F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B24AC-DB2B-364D-92A3-A78394AF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64336B7-4B1B-B043-B8D4-F2A73EBA36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13C82-3CA0-D249-B817-7201F4208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9" y="5963397"/>
            <a:ext cx="2074984" cy="8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148C5F-362C-3F4F-A17C-838280E3DC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 and Alt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206B4-CA18-C244-81E1-C0F0B59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617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8AB7A-7CA9-B84C-B1CB-9D49DDBC2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1480" y="4075896"/>
            <a:ext cx="84559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09538-475D-AE44-99C4-DFD6144D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98308-303C-8444-A821-8D586B23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CCE36-BD03-A44B-B9B8-D69B5FEA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7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7766-ABBC-AA49-8374-1D18E39E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81267-6708-064F-9DDC-D29B45BC2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77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F576C-88E0-1247-8EC4-86D2D842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8520" y="18349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52B7A-6E50-2A4D-8BAF-FB3429E2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C2DC5-D180-1640-87B6-E1B6DE82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0D7E3-C01B-264D-A33D-2130B14F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5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EB588-A477-1245-990B-BDA5526F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25344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EDAF2-3F02-5E49-97CC-EB261EC76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28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7DD0B-D9B0-A14B-9CE3-1B66BD563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128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C442C-F4A4-D94B-AE96-9D1BF3B8F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096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583A7-9548-4F4B-8D08-7B976B2E2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096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E109D0-C070-0A4C-9CA8-5B7EBBE3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9405A-4B7F-3949-B237-7416E0E9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8453C-1A0D-0847-A63F-AA1008DF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4F5A-341E-EC4A-85CA-F728AA92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B06A4B-F12B-8741-ADEE-F5A54C03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F9BC7-347D-224C-9B14-013EC2A0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60AC4-CDCF-A341-BADB-10BFF7E0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97FA6-B29B-4446-8E56-3D6B65DE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647-2CC3-1E43-9F5A-5CB13B78CC4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9177F-5DCD-C845-82D7-C00DC550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A6914-4CAF-0B4D-8378-E46A9118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9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BCC8C-744E-8542-8C32-1AEB8B08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365125"/>
            <a:ext cx="11230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9B15E-CD33-5747-AF61-FBC02949A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9348" y="1825625"/>
            <a:ext cx="107107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ABD88-AC86-064C-B776-F1AD429E8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0791" y="6310312"/>
            <a:ext cx="2167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2C647-2CC3-1E43-9F5A-5CB13B78CC42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3CA6B-10C4-D144-9DCE-BD922901F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8059" y="6310312"/>
            <a:ext cx="6282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FC620-87C0-F84A-B66D-AC27BCAC8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0127" y="6310312"/>
            <a:ext cx="630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336B7-4B1B-B043-B8D4-F2A73EBA36C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2D8EF6-F258-B141-BD5D-E8668F504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" y="5932967"/>
            <a:ext cx="207498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8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E4277-FFD2-5C40-9571-25EA61A8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9552" y="0"/>
            <a:ext cx="5672447" cy="6858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FDDB5-730D-C34C-9AB5-881594C58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5803" y="546265"/>
            <a:ext cx="5429997" cy="1876895"/>
          </a:xfrm>
        </p:spPr>
        <p:txBody>
          <a:bodyPr anchor="ctr" anchorCtr="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How to Address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HCD Comments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for Certification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AD95EF-042D-3945-BFAC-28A2BA5DF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803" y="2423160"/>
            <a:ext cx="5506197" cy="4130040"/>
          </a:xfrm>
        </p:spPr>
        <p:txBody>
          <a:bodyPr anchor="ctr" anchorCtr="0">
            <a:normAutofit/>
          </a:bodyPr>
          <a:lstStyle/>
          <a:p>
            <a:pPr algn="l">
              <a:spcBef>
                <a:spcPts val="1800"/>
              </a:spcBef>
            </a:pPr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Raleway" pitchFamily="2" charset="0"/>
                <a:cs typeface="Raleway" pitchFamily="2" charset="0"/>
              </a:rPr>
              <a:t>Regional Housing Technical Assistance Program</a:t>
            </a:r>
          </a:p>
          <a:p>
            <a:pPr algn="l"/>
            <a:r>
              <a:rPr lang="en-US" sz="2200" dirty="0">
                <a:solidFill>
                  <a:schemeClr val="bg1"/>
                </a:solidFill>
              </a:rPr>
              <a:t>September 27, 2022</a:t>
            </a:r>
            <a:endParaRPr lang="en-US" sz="2000" b="1" dirty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Housing Technical Assistance for Local Planning logo">
            <a:extLst>
              <a:ext uri="{FF2B5EF4-FFF2-40B4-BE49-F238E27FC236}">
                <a16:creationId xmlns:a16="http://schemas.microsoft.com/office/drawing/2014/main" id="{662770C5-B732-0C4D-B3FF-B75F0B1682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322" y="406389"/>
            <a:ext cx="3942471" cy="16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2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7B71-05EF-6591-73BB-F5D2CDA1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347" y="365125"/>
            <a:ext cx="10710773" cy="1325563"/>
          </a:xfrm>
        </p:spPr>
        <p:txBody>
          <a:bodyPr>
            <a:normAutofit/>
          </a:bodyPr>
          <a:lstStyle/>
          <a:p>
            <a:r>
              <a:rPr lang="en-US" sz="4400" dirty="0"/>
              <a:t>Agenda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2F9F5-88F9-627E-1CC8-ADDA6BD9D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56" y="1578546"/>
            <a:ext cx="10528064" cy="448627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Speakers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Michael Forbes, Westlake Village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Eric Singer, Citrus Heights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Marika Poynter, Irvine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effectLst/>
              </a:rPr>
              <a:t>Alejandro Sánchez-López, Long Beach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800" dirty="0"/>
              <a:t>Moderated Discussion – Josh Abrams, Baird + Driskell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Questions &amp; Answer Session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Breakout Room Discussions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City Case Studies: Key Lessons for Working with HCD</a:t>
            </a:r>
          </a:p>
        </p:txBody>
      </p:sp>
    </p:spTree>
    <p:extLst>
      <p:ext uri="{BB962C8B-B14F-4D97-AF65-F5344CB8AC3E}">
        <p14:creationId xmlns:p14="http://schemas.microsoft.com/office/powerpoint/2010/main" val="328597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EB4F-CD90-F403-C9E3-B99FB899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77" y="365125"/>
            <a:ext cx="10724343" cy="1325563"/>
          </a:xfrm>
        </p:spPr>
        <p:txBody>
          <a:bodyPr>
            <a:normAutofit/>
          </a:bodyPr>
          <a:lstStyle/>
          <a:p>
            <a:r>
              <a:rPr lang="en-US" sz="4400" dirty="0"/>
              <a:t>Westlake Village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276BC-1FC6-7A2B-A79C-04455FC64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778" y="1616392"/>
            <a:ext cx="4791492" cy="4560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RHNA 142</a:t>
            </a:r>
          </a:p>
          <a:p>
            <a:pPr marL="0" indent="0">
              <a:buNone/>
            </a:pPr>
            <a:r>
              <a:rPr lang="en-US" sz="2800" b="1" dirty="0"/>
              <a:t>Major Strategies:</a:t>
            </a:r>
          </a:p>
          <a:p>
            <a:r>
              <a:rPr lang="en-US" sz="2400" dirty="0"/>
              <a:t>Adopted a specific plan to allow residential and mixed-use development in a commercial area</a:t>
            </a:r>
          </a:p>
          <a:p>
            <a:r>
              <a:rPr lang="en-US" dirty="0"/>
              <a:t>Relied on redevelopment of non-vacant parcels</a:t>
            </a:r>
          </a:p>
          <a:p>
            <a:endParaRPr lang="en-US" sz="28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6" name="Content Placeholder 5" descr="A photo of Westlake Village (showing a finger lake and residential communities)">
            <a:extLst>
              <a:ext uri="{FF2B5EF4-FFF2-40B4-BE49-F238E27FC236}">
                <a16:creationId xmlns:a16="http://schemas.microsoft.com/office/drawing/2014/main" id="{41395F4B-58AD-1286-1B2D-34EF274355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7899" y="681036"/>
            <a:ext cx="5802221" cy="4351667"/>
          </a:xfrm>
        </p:spPr>
      </p:pic>
    </p:spTree>
    <p:extLst>
      <p:ext uri="{BB962C8B-B14F-4D97-AF65-F5344CB8AC3E}">
        <p14:creationId xmlns:p14="http://schemas.microsoft.com/office/powerpoint/2010/main" val="4022851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EB4F-CD90-F403-C9E3-B99FB899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77" y="365125"/>
            <a:ext cx="10724343" cy="1325563"/>
          </a:xfrm>
        </p:spPr>
        <p:txBody>
          <a:bodyPr>
            <a:normAutofit/>
          </a:bodyPr>
          <a:lstStyle/>
          <a:p>
            <a:r>
              <a:rPr lang="en-US" sz="4400" dirty="0"/>
              <a:t>Citrus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276BC-1FC6-7A2B-A79C-04455FC64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778" y="1616392"/>
            <a:ext cx="4798881" cy="4560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RHNA 700</a:t>
            </a:r>
          </a:p>
          <a:p>
            <a:pPr marL="0" indent="0">
              <a:buNone/>
            </a:pPr>
            <a:r>
              <a:rPr lang="en-US" sz="2800" b="1" dirty="0"/>
              <a:t>Major Strategies:</a:t>
            </a:r>
          </a:p>
          <a:p>
            <a:r>
              <a:rPr lang="en-US" sz="2400" dirty="0"/>
              <a:t>Utilized specific plans and entitled projects</a:t>
            </a:r>
          </a:p>
          <a:p>
            <a:r>
              <a:rPr lang="en-US" dirty="0"/>
              <a:t>Developed a preapproved ADU program</a:t>
            </a:r>
          </a:p>
          <a:p>
            <a:r>
              <a:rPr lang="en-US" sz="2400" dirty="0"/>
              <a:t>Relied on redevelopment of non-vacant parcels</a:t>
            </a:r>
            <a:endParaRPr lang="en-US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6" name="Picture 5" descr="A photo of Citrus Heights City Hall">
            <a:extLst>
              <a:ext uri="{FF2B5EF4-FFF2-40B4-BE49-F238E27FC236}">
                <a16:creationId xmlns:a16="http://schemas.microsoft.com/office/drawing/2014/main" id="{12FC0201-78CA-1D7C-F080-C926BB96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81037"/>
            <a:ext cx="5718232" cy="38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8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EB4F-CD90-F403-C9E3-B99FB899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77" y="365125"/>
            <a:ext cx="10724343" cy="1325563"/>
          </a:xfrm>
        </p:spPr>
        <p:txBody>
          <a:bodyPr>
            <a:normAutofit/>
          </a:bodyPr>
          <a:lstStyle/>
          <a:p>
            <a:r>
              <a:rPr lang="en-US" sz="4400" dirty="0"/>
              <a:t>Irvine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276BC-1FC6-7A2B-A79C-04455FC64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778" y="1616392"/>
            <a:ext cx="5076221" cy="4560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RHNA 23,000 </a:t>
            </a:r>
          </a:p>
          <a:p>
            <a:pPr marL="0" indent="0">
              <a:buNone/>
            </a:pPr>
            <a:r>
              <a:rPr lang="en-US" sz="2800" b="1" dirty="0"/>
              <a:t>Major Strategies:</a:t>
            </a:r>
          </a:p>
          <a:p>
            <a:r>
              <a:rPr lang="en-US" sz="2400" dirty="0"/>
              <a:t>Used large parcels for hig</a:t>
            </a:r>
            <a:r>
              <a:rPr lang="en-US" dirty="0"/>
              <a:t>h-</a:t>
            </a:r>
            <a:r>
              <a:rPr lang="en-US" sz="2400" dirty="0"/>
              <a:t>density and affordable housing</a:t>
            </a:r>
          </a:p>
          <a:p>
            <a:r>
              <a:rPr lang="en-US" sz="2400" dirty="0"/>
              <a:t>Created overlays in commercial zones</a:t>
            </a:r>
          </a:p>
          <a:p>
            <a:r>
              <a:rPr lang="en-US" sz="2400" dirty="0"/>
              <a:t>Encouraged development on religious sites</a:t>
            </a:r>
          </a:p>
          <a:p>
            <a:r>
              <a:rPr lang="en-US" dirty="0"/>
              <a:t>Relied on redevelopment of non-vacant sites</a:t>
            </a:r>
            <a:endParaRPr lang="en-US" sz="28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5" name="Content Placeholder 5" descr="A photo of the City of Irvine (showing buildings of varied density)">
            <a:extLst>
              <a:ext uri="{FF2B5EF4-FFF2-40B4-BE49-F238E27FC236}">
                <a16:creationId xmlns:a16="http://schemas.microsoft.com/office/drawing/2014/main" id="{A559E767-6E8F-42C1-6CB9-F01F5D2868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5198"/>
          <a:stretch/>
        </p:blipFill>
        <p:spPr>
          <a:xfrm>
            <a:off x="6240002" y="705405"/>
            <a:ext cx="5333774" cy="4010884"/>
          </a:xfrm>
        </p:spPr>
      </p:pic>
    </p:spTree>
    <p:extLst>
      <p:ext uri="{BB962C8B-B14F-4D97-AF65-F5344CB8AC3E}">
        <p14:creationId xmlns:p14="http://schemas.microsoft.com/office/powerpoint/2010/main" val="59587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EB4F-CD90-F403-C9E3-B99FB899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77" y="365125"/>
            <a:ext cx="10724343" cy="1325563"/>
          </a:xfrm>
        </p:spPr>
        <p:txBody>
          <a:bodyPr>
            <a:normAutofit/>
          </a:bodyPr>
          <a:lstStyle/>
          <a:p>
            <a:r>
              <a:rPr lang="en-US" sz="4400" dirty="0"/>
              <a:t>Long Beach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276BC-1FC6-7A2B-A79C-04455FC64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778" y="1616392"/>
            <a:ext cx="5009116" cy="4560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RHNA 28,500</a:t>
            </a:r>
          </a:p>
          <a:p>
            <a:pPr marL="0" indent="0">
              <a:buNone/>
            </a:pPr>
            <a:r>
              <a:rPr lang="en-US" sz="2800" b="1" dirty="0"/>
              <a:t>Major Strategies:</a:t>
            </a:r>
          </a:p>
          <a:p>
            <a:r>
              <a:rPr lang="en-US" sz="2400" dirty="0"/>
              <a:t>Used the recently completed Land Use Element as a roadmap</a:t>
            </a:r>
            <a:endParaRPr lang="en-US" dirty="0"/>
          </a:p>
          <a:p>
            <a:r>
              <a:rPr lang="en-US" sz="2400" dirty="0"/>
              <a:t>Used programs and policies to encourage new residential development in high-opportunity areas</a:t>
            </a:r>
          </a:p>
          <a:p>
            <a:r>
              <a:rPr lang="en-US" dirty="0"/>
              <a:t>Relied on redevelopment of non-vacant sites</a:t>
            </a:r>
            <a:endParaRPr lang="en-US" sz="24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7" name="Picture 6" descr="A photo of the City of Long Beach (showing the waterfront and large buildings)">
            <a:extLst>
              <a:ext uri="{FF2B5EF4-FFF2-40B4-BE49-F238E27FC236}">
                <a16:creationId xmlns:a16="http://schemas.microsoft.com/office/drawing/2014/main" id="{7BA62E64-BF6B-1A9B-F032-28F7FC8C9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0"/>
          <a:stretch/>
        </p:blipFill>
        <p:spPr>
          <a:xfrm>
            <a:off x="5959366" y="791858"/>
            <a:ext cx="5715226" cy="30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2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chemeClr val="bg1">
                <a:lumMod val="70000"/>
                <a:lumOff val="30000"/>
              </a:schemeClr>
            </a:gs>
            <a:gs pos="100000">
              <a:schemeClr val="bg1">
                <a:lumMod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group of people walking on a city street lined with apartment buildings">
            <a:extLst>
              <a:ext uri="{FF2B5EF4-FFF2-40B4-BE49-F238E27FC236}">
                <a16:creationId xmlns:a16="http://schemas.microsoft.com/office/drawing/2014/main" id="{D59343BF-A899-F749-80C1-A088CF97C2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721F63-686D-A040-A1CC-B483608D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93979"/>
            <a:ext cx="10515600" cy="125492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 anchorCtr="0">
            <a:norm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Break Out Rooms</a:t>
            </a:r>
          </a:p>
        </p:txBody>
      </p:sp>
    </p:spTree>
    <p:extLst>
      <p:ext uri="{BB962C8B-B14F-4D97-AF65-F5344CB8AC3E}">
        <p14:creationId xmlns:p14="http://schemas.microsoft.com/office/powerpoint/2010/main" val="3311811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EC781-57BF-5CBA-1E3C-97624425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347" y="365125"/>
            <a:ext cx="10710773" cy="1097915"/>
          </a:xfrm>
        </p:spPr>
        <p:txBody>
          <a:bodyPr>
            <a:noAutofit/>
          </a:bodyPr>
          <a:lstStyle/>
          <a:p>
            <a:r>
              <a:rPr lang="en-US" sz="3600" dirty="0"/>
              <a:t>Case Studies: Key Lessons for working with HCD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CD01F-31D3-265B-FE4D-9320DF2DD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48" y="1463040"/>
            <a:ext cx="10710772" cy="460629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Continue to work </a:t>
            </a:r>
            <a:r>
              <a:rPr lang="en-US" sz="2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while HCD reviews your draft (data, documentation, outreach)</a:t>
            </a:r>
            <a:r>
              <a:rPr lang="en-US" sz="2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9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9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Respond wisely </a:t>
            </a:r>
            <a:r>
              <a:rPr lang="en-US" sz="2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 considering when to add programs and when to add explanation 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Keep in close contact </a:t>
            </a:r>
            <a:r>
              <a:rPr lang="en-US" sz="2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use informal reviews. Discuss proposed changes before making updates 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9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Keep detailed notes </a:t>
            </a:r>
            <a:r>
              <a:rPr lang="en-US" sz="2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your discussions with HCD</a:t>
            </a:r>
            <a:endParaRPr lang="en-US" sz="29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Ask for examples and language </a:t>
            </a:r>
            <a:r>
              <a:rPr lang="en-US" sz="2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use from cities with certified </a:t>
            </a:r>
            <a:r>
              <a:rPr lang="en-US" sz="2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ousing </a:t>
            </a:r>
            <a:r>
              <a:rPr lang="en-US" sz="2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9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lements </a:t>
            </a:r>
            <a:endParaRPr lang="en-US" sz="29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en-US" sz="32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79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chemeClr val="bg1">
                <a:lumMod val="70000"/>
                <a:lumOff val="30000"/>
              </a:schemeClr>
            </a:gs>
            <a:gs pos="100000">
              <a:schemeClr val="bg1">
                <a:lumMod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group of people walking on a city street lined with apartment buildings">
            <a:extLst>
              <a:ext uri="{FF2B5EF4-FFF2-40B4-BE49-F238E27FC236}">
                <a16:creationId xmlns:a16="http://schemas.microsoft.com/office/drawing/2014/main" id="{D59343BF-A899-F749-80C1-A088CF97C2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721F63-686D-A040-A1CC-B483608D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93979"/>
            <a:ext cx="10515600" cy="125492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 anchorCtr="0">
            <a:norm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Thank You.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618AB4-18ED-7E45-BF35-FD3C1580A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8222" y="4075896"/>
            <a:ext cx="7309866" cy="181871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For more information, contact HousingTA@bayareametro.gov</a:t>
            </a:r>
          </a:p>
        </p:txBody>
      </p:sp>
    </p:spTree>
    <p:extLst>
      <p:ext uri="{BB962C8B-B14F-4D97-AF65-F5344CB8AC3E}">
        <p14:creationId xmlns:p14="http://schemas.microsoft.com/office/powerpoint/2010/main" val="1888419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LP">
      <a:dk1>
        <a:srgbClr val="633511"/>
      </a:dk1>
      <a:lt1>
        <a:srgbClr val="FFFFFF"/>
      </a:lt1>
      <a:dk2>
        <a:srgbClr val="00773F"/>
      </a:dk2>
      <a:lt2>
        <a:srgbClr val="E7E6E6"/>
      </a:lt2>
      <a:accent1>
        <a:srgbClr val="009192"/>
      </a:accent1>
      <a:accent2>
        <a:srgbClr val="CD7820"/>
      </a:accent2>
      <a:accent3>
        <a:srgbClr val="71A84F"/>
      </a:accent3>
      <a:accent4>
        <a:srgbClr val="FEB446"/>
      </a:accent4>
      <a:accent5>
        <a:srgbClr val="1174A9"/>
      </a:accent5>
      <a:accent6>
        <a:srgbClr val="062F87"/>
      </a:accent6>
      <a:hlink>
        <a:srgbClr val="521B92"/>
      </a:hlink>
      <a:folHlink>
        <a:srgbClr val="94209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HTA-housing_Accessible_2-22.potx" id="{5365B01F-AFA2-BF47-8CAB-1B54640339FC}" vid="{6C1C7DAA-0D47-8646-B2F7-DC9F8707F0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RHTA-housing_Accessible_2-22</Template>
  <TotalTime>2211</TotalTime>
  <Words>314</Words>
  <Application>Microsoft Office PowerPoint</Application>
  <PresentationFormat>Widescreen</PresentationFormat>
  <Paragraphs>74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Trebuchet MS</vt:lpstr>
      <vt:lpstr>Office Theme</vt:lpstr>
      <vt:lpstr>How to Address  HCD Comments  for Certification</vt:lpstr>
      <vt:lpstr>Agenda</vt:lpstr>
      <vt:lpstr>Westlake Village</vt:lpstr>
      <vt:lpstr>Citrus Heights</vt:lpstr>
      <vt:lpstr>Irvine</vt:lpstr>
      <vt:lpstr>Long Beach</vt:lpstr>
      <vt:lpstr>Break Out Rooms</vt:lpstr>
      <vt:lpstr>Case Studies: Key Lessons for working with HCD</vt:lpstr>
      <vt:lpstr>Thank You.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Heather Peters</dc:creator>
  <cp:keywords/>
  <dc:description/>
  <cp:lastModifiedBy>Leah Zippert</cp:lastModifiedBy>
  <cp:revision>75</cp:revision>
  <dcterms:created xsi:type="dcterms:W3CDTF">2022-02-23T01:06:59Z</dcterms:created>
  <dcterms:modified xsi:type="dcterms:W3CDTF">2022-09-27T15:29:14Z</dcterms:modified>
  <cp:category/>
</cp:coreProperties>
</file>