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70" r:id="rId6"/>
    <p:sldId id="506" r:id="rId7"/>
    <p:sldId id="279" r:id="rId8"/>
    <p:sldId id="261" r:id="rId9"/>
    <p:sldId id="508" r:id="rId10"/>
    <p:sldId id="505" r:id="rId11"/>
    <p:sldId id="509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91A"/>
    <a:srgbClr val="F8E9A0"/>
    <a:srgbClr val="15C571"/>
    <a:srgbClr val="27BDB2"/>
    <a:srgbClr val="F6CB1D"/>
    <a:srgbClr val="8FA3D4"/>
    <a:srgbClr val="6F90CE"/>
    <a:srgbClr val="6A87C0"/>
    <a:srgbClr val="5E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6" autoAdjust="0"/>
    <p:restoredTop sz="81115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 McDevitt" userId="4d6ca8dd-ee7f-422e-a093-2148dcf0477f" providerId="ADAL" clId="{15E66C51-4437-43E2-99A8-39B326A15B65}"/>
    <pc:docChg chg="modSld">
      <pc:chgData name="Clair McDevitt" userId="4d6ca8dd-ee7f-422e-a093-2148dcf0477f" providerId="ADAL" clId="{15E66C51-4437-43E2-99A8-39B326A15B65}" dt="2022-03-28T18:05:47.782" v="0" actId="6549"/>
      <pc:docMkLst>
        <pc:docMk/>
      </pc:docMkLst>
      <pc:sldChg chg="modSp mod">
        <pc:chgData name="Clair McDevitt" userId="4d6ca8dd-ee7f-422e-a093-2148dcf0477f" providerId="ADAL" clId="{15E66C51-4437-43E2-99A8-39B326A15B65}" dt="2022-03-28T18:05:47.782" v="0" actId="6549"/>
        <pc:sldMkLst>
          <pc:docMk/>
          <pc:sldMk cId="2109564411" sldId="509"/>
        </pc:sldMkLst>
        <pc:spChg chg="mod">
          <ac:chgData name="Clair McDevitt" userId="4d6ca8dd-ee7f-422e-a093-2148dcf0477f" providerId="ADAL" clId="{15E66C51-4437-43E2-99A8-39B326A15B65}" dt="2022-03-28T18:05:47.782" v="0" actId="6549"/>
          <ac:spMkLst>
            <pc:docMk/>
            <pc:sldMk cId="2109564411" sldId="509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EE4D2BAA-9241-4DA5-A00D-6C68C6FA3DB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4021D7C-C9BA-4CC3-B2CE-D3FA4C83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331B5BC-E65E-5447-BFA4-47FA3E7EF8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1"/>
            <a:ext cx="5621020" cy="3666709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6165489-170C-984E-A37D-FBE06F936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65489-170C-984E-A37D-FBE06F9369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0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65489-170C-984E-A37D-FBE06F936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5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65489-170C-984E-A37D-FBE06F9369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KK to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65489-170C-984E-A37D-FBE06F9369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46705"/>
            <a:ext cx="12192000" cy="3511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70" y="641568"/>
            <a:ext cx="4507885" cy="237257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18547" y="3849722"/>
            <a:ext cx="8814816" cy="14903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818547" y="5760720"/>
            <a:ext cx="6209885" cy="1097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984" y="5760719"/>
            <a:ext cx="5669280" cy="109728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92224"/>
            <a:ext cx="8872727" cy="4575692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1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067" y="598248"/>
            <a:ext cx="6121349" cy="5126829"/>
          </a:xfrm>
        </p:spPr>
        <p:txBody>
          <a:bodyPr>
            <a:normAutofit/>
          </a:bodyPr>
          <a:lstStyle>
            <a:lvl1pPr marL="228600" indent="-228600">
              <a:buFont typeface="Wingdings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9624" y="0"/>
            <a:ext cx="3305338" cy="6858000"/>
          </a:xfrm>
          <a:prstGeom prst="rect">
            <a:avLst/>
          </a:prstGeom>
          <a:gradFill>
            <a:gsLst>
              <a:gs pos="57000">
                <a:srgbClr val="118587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" y="182880"/>
            <a:ext cx="2869473" cy="2523744"/>
          </a:xfrm>
          <a:noFill/>
        </p:spPr>
        <p:txBody>
          <a:bodyPr anchor="ctr" anchorCtr="0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624" y="0"/>
            <a:ext cx="7281672" cy="6858000"/>
          </a:xfrm>
          <a:prstGeom prst="rect">
            <a:avLst/>
          </a:prstGeom>
          <a:gradFill>
            <a:gsLst>
              <a:gs pos="57000">
                <a:srgbClr val="118587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96" y="914400"/>
            <a:ext cx="5811695" cy="1685473"/>
          </a:xfrm>
        </p:spPr>
        <p:txBody>
          <a:bodyPr anchor="b" anchorCtr="0">
            <a:no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7" y="2892549"/>
            <a:ext cx="5811694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624" y="0"/>
            <a:ext cx="12231624" cy="6858000"/>
          </a:xfrm>
          <a:prstGeom prst="rect">
            <a:avLst/>
          </a:prstGeom>
          <a:gradFill>
            <a:gsLst>
              <a:gs pos="72000">
                <a:srgbClr val="789DB7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96" y="914401"/>
            <a:ext cx="10109376" cy="1346600"/>
          </a:xfrm>
        </p:spPr>
        <p:txBody>
          <a:bodyPr anchor="b" anchorCtr="0">
            <a:no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6" y="2599873"/>
            <a:ext cx="10109375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99" y="5972537"/>
            <a:ext cx="1491324" cy="62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992" y="1145893"/>
            <a:ext cx="6042879" cy="5419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0484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992" y="140448"/>
            <a:ext cx="7149967" cy="8817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129" y="542932"/>
            <a:ext cx="6410194" cy="8775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129" y="1737360"/>
            <a:ext cx="5705856" cy="398771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75504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4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64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55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0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4962"/>
            <a:ext cx="8634984" cy="411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99" y="6041985"/>
            <a:ext cx="1491324" cy="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3" r:id="rId5"/>
    <p:sldLayoutId id="2147483652" r:id="rId6"/>
    <p:sldLayoutId id="2147483662" r:id="rId7"/>
    <p:sldLayoutId id="2147483653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400"/>
        </a:spcAft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ren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F6FC2BA5-2CB0-4A53-8016-150D42A7D159}" type="datetime4">
              <a:rPr lang="en-US" smtClean="0"/>
              <a:t>March 28, 2022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8290" y="3567971"/>
            <a:ext cx="10267214" cy="1932371"/>
          </a:xfrm>
        </p:spPr>
        <p:txBody>
          <a:bodyPr/>
          <a:lstStyle/>
          <a:p>
            <a:r>
              <a:rPr lang="en-US" sz="4800" dirty="0"/>
              <a:t>Connecting the Dots </a:t>
            </a:r>
            <a:br>
              <a:rPr lang="en-US" sz="4800" dirty="0"/>
            </a:br>
            <a:r>
              <a:rPr lang="en-US" sz="4800" dirty="0"/>
              <a:t>between Housing and Energy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3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65" y="2057400"/>
            <a:ext cx="3637415" cy="403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57151" y="351064"/>
            <a:ext cx="9405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Bay Area Regional Energy Network (BayREN)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9021" y="2240771"/>
            <a:ext cx="596847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05134"/>
              </a:buClr>
              <a:defRPr/>
            </a:pPr>
            <a:r>
              <a:rPr lang="en-US" altLang="en-US" sz="2400" dirty="0" err="1"/>
              <a:t>BayREN</a:t>
            </a:r>
            <a:r>
              <a:rPr lang="en-US" altLang="en-US" sz="2400" dirty="0"/>
              <a:t> is:</a:t>
            </a:r>
          </a:p>
          <a:p>
            <a:pPr marL="800100" lvl="1" indent="-342900">
              <a:spcAft>
                <a:spcPts val="600"/>
              </a:spcAft>
              <a:buClr>
                <a:srgbClr val="F0513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one of three regional energy networks (RENs) in California funded by the CPUC</a:t>
            </a:r>
          </a:p>
          <a:p>
            <a:pPr marL="800100" lvl="1" indent="-342900">
              <a:spcAft>
                <a:spcPts val="600"/>
              </a:spcAft>
              <a:buClr>
                <a:srgbClr val="F0513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a collaboration of the nine counties that make up the San Francisco Bay Area</a:t>
            </a:r>
          </a:p>
          <a:p>
            <a:pPr marL="800100" lvl="1" indent="-342900">
              <a:spcAft>
                <a:spcPts val="600"/>
              </a:spcAft>
              <a:buClr>
                <a:srgbClr val="F0513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focused on energy efficiency and related efforts</a:t>
            </a:r>
          </a:p>
        </p:txBody>
      </p:sp>
    </p:spTree>
    <p:extLst>
      <p:ext uri="{BB962C8B-B14F-4D97-AF65-F5344CB8AC3E}">
        <p14:creationId xmlns:p14="http://schemas.microsoft.com/office/powerpoint/2010/main" val="59635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C785-22F5-4024-BFD9-19BA403E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BayREN Programs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2AC676-8744-4B9B-8AC9-D42B477E8B3A}"/>
              </a:ext>
            </a:extLst>
          </p:cNvPr>
          <p:cNvSpPr/>
          <p:nvPr/>
        </p:nvSpPr>
        <p:spPr>
          <a:xfrm>
            <a:off x="533400" y="1689100"/>
            <a:ext cx="3022600" cy="1485900"/>
          </a:xfrm>
          <a:prstGeom prst="roundRect">
            <a:avLst/>
          </a:prstGeom>
          <a:solidFill>
            <a:srgbClr val="E6C91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Home + Single Family Program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D2B039-1964-4096-A764-E404C6B70962}"/>
              </a:ext>
            </a:extLst>
          </p:cNvPr>
          <p:cNvSpPr/>
          <p:nvPr/>
        </p:nvSpPr>
        <p:spPr>
          <a:xfrm>
            <a:off x="4584700" y="3638551"/>
            <a:ext cx="3022600" cy="1485900"/>
          </a:xfrm>
          <a:prstGeom prst="roundRect">
            <a:avLst/>
          </a:prstGeom>
          <a:solidFill>
            <a:srgbClr val="C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Business Program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E68809-8CDC-47EB-A0B3-DCA09B0A6EDC}"/>
              </a:ext>
            </a:extLst>
          </p:cNvPr>
          <p:cNvSpPr/>
          <p:nvPr/>
        </p:nvSpPr>
        <p:spPr>
          <a:xfrm>
            <a:off x="8636000" y="3638551"/>
            <a:ext cx="302260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Codes &amp; Standards Program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3D6912-70CA-46FB-A539-489DAC86FB6A}"/>
              </a:ext>
            </a:extLst>
          </p:cNvPr>
          <p:cNvSpPr/>
          <p:nvPr/>
        </p:nvSpPr>
        <p:spPr>
          <a:xfrm>
            <a:off x="8636000" y="1733550"/>
            <a:ext cx="302260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Water Upgrades $</a:t>
            </a:r>
            <a:r>
              <a:rPr lang="en-US" sz="2400" dirty="0" err="1"/>
              <a:t>ave</a:t>
            </a:r>
            <a:r>
              <a:rPr lang="en-US" sz="2400" dirty="0"/>
              <a:t> Program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ABABB3-EB23-4C79-8F2D-E7257BC5D355}"/>
              </a:ext>
            </a:extLst>
          </p:cNvPr>
          <p:cNvSpPr/>
          <p:nvPr/>
        </p:nvSpPr>
        <p:spPr>
          <a:xfrm>
            <a:off x="533400" y="3327400"/>
            <a:ext cx="3022600" cy="1485900"/>
          </a:xfrm>
          <a:prstGeom prst="roundRect">
            <a:avLst/>
          </a:prstGeom>
          <a:solidFill>
            <a:srgbClr val="E6C91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Green Labeling Program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0385F3-687C-4FC8-B250-F31D64B4D644}"/>
              </a:ext>
            </a:extLst>
          </p:cNvPr>
          <p:cNvSpPr/>
          <p:nvPr/>
        </p:nvSpPr>
        <p:spPr>
          <a:xfrm>
            <a:off x="4584700" y="1733550"/>
            <a:ext cx="3022600" cy="1485900"/>
          </a:xfrm>
          <a:prstGeom prst="roundRect">
            <a:avLst/>
          </a:prstGeom>
          <a:solidFill>
            <a:srgbClr val="E6C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Multifamily Program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6238F3-AACC-42D2-8556-EC35F880C07E}"/>
              </a:ext>
            </a:extLst>
          </p:cNvPr>
          <p:cNvSpPr/>
          <p:nvPr/>
        </p:nvSpPr>
        <p:spPr>
          <a:xfrm>
            <a:off x="403404" y="5168900"/>
            <a:ext cx="3282591" cy="1328468"/>
          </a:xfrm>
          <a:prstGeom prst="ellipse">
            <a:avLst/>
          </a:prstGeom>
          <a:solidFill>
            <a:srgbClr val="E6C91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Heat Pump Water Heater Program</a:t>
            </a:r>
          </a:p>
        </p:txBody>
      </p:sp>
    </p:spTree>
    <p:extLst>
      <p:ext uri="{BB962C8B-B14F-4D97-AF65-F5344CB8AC3E}">
        <p14:creationId xmlns:p14="http://schemas.microsoft.com/office/powerpoint/2010/main" val="52073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D8FB-31A1-C047-B6A2-F350F443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Regional Accomplishments and Impact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BD7A51E-57E5-F340-AEDC-6C703FFAB9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7285" y="2137725"/>
          <a:ext cx="6400800" cy="301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65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365"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65"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65"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521"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365"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80384" y="10522"/>
            <a:ext cx="752474" cy="365125"/>
          </a:xfrm>
          <a:prstGeom prst="rect">
            <a:avLst/>
          </a:prstGeom>
        </p:spPr>
        <p:txBody>
          <a:bodyPr/>
          <a:lstStyle/>
          <a:p>
            <a:fld id="{65AB40ED-2CF6-449B-AEF8-C5BB12D7FA8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1DF0D-32DE-CC4E-861A-29A9B2F2BE8E}"/>
              </a:ext>
            </a:extLst>
          </p:cNvPr>
          <p:cNvSpPr txBox="1"/>
          <p:nvPr/>
        </p:nvSpPr>
        <p:spPr>
          <a:xfrm>
            <a:off x="6296877" y="2274838"/>
            <a:ext cx="52484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9</a:t>
            </a:r>
            <a:r>
              <a:rPr lang="en-US" sz="2400" dirty="0"/>
              <a:t> Counties, </a:t>
            </a:r>
            <a:r>
              <a:rPr lang="en-US" sz="3200" b="1" dirty="0"/>
              <a:t>101</a:t>
            </a:r>
            <a:r>
              <a:rPr lang="en-US" sz="2400" dirty="0"/>
              <a:t>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focused on 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Energy efficiency upgrades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Electrification upgrades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Water energy nexus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Raising awareness among real estate and contractor industry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Energy code compliance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FB219-F147-D640-9A63-CE620B31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92" y="1704929"/>
            <a:ext cx="4188423" cy="45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Energy and Housing</a:t>
            </a:r>
          </a:p>
        </p:txBody>
      </p:sp>
    </p:spTree>
    <p:extLst>
      <p:ext uri="{BB962C8B-B14F-4D97-AF65-F5344CB8AC3E}">
        <p14:creationId xmlns:p14="http://schemas.microsoft.com/office/powerpoint/2010/main" val="55983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5FB0-F224-45A9-B8B6-0C564F3A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8BFA-9693-4ED8-ACD2-57A2410E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is important for </a:t>
            </a:r>
            <a:r>
              <a:rPr lang="en-US" b="1" dirty="0">
                <a:solidFill>
                  <a:schemeClr val="accent2"/>
                </a:solidFill>
              </a:rPr>
              <a:t>housing quality</a:t>
            </a:r>
          </a:p>
          <a:p>
            <a:pPr lvl="1"/>
            <a:r>
              <a:rPr lang="en-US" dirty="0"/>
              <a:t>Reduced air infiltration, moisture</a:t>
            </a:r>
          </a:p>
          <a:p>
            <a:pPr lvl="1"/>
            <a:r>
              <a:rPr lang="en-US" dirty="0"/>
              <a:t>Improved resilience</a:t>
            </a:r>
          </a:p>
          <a:p>
            <a:r>
              <a:rPr lang="en-US" dirty="0"/>
              <a:t>Energy affects </a:t>
            </a:r>
            <a:r>
              <a:rPr lang="en-US" b="1" dirty="0">
                <a:solidFill>
                  <a:schemeClr val="accent2"/>
                </a:solidFill>
              </a:rPr>
              <a:t>housing cost</a:t>
            </a:r>
          </a:p>
          <a:p>
            <a:pPr lvl="1"/>
            <a:r>
              <a:rPr lang="en-US" dirty="0"/>
              <a:t>Reduced utility bills – many energy improvements pay for themselves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Consistency</a:t>
            </a:r>
            <a:r>
              <a:rPr lang="en-US" dirty="0"/>
              <a:t> between local government plans &amp; policies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6650E55-0A3E-431A-871E-74D9DA03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40" y="532992"/>
            <a:ext cx="3926325" cy="35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9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13" y="1974095"/>
            <a:ext cx="9743831" cy="940044"/>
          </a:xfrm>
        </p:spPr>
        <p:txBody>
          <a:bodyPr/>
          <a:lstStyle/>
          <a:p>
            <a:r>
              <a:rPr lang="en-US" dirty="0"/>
              <a:t>Codes and Standards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2" y="1792223"/>
            <a:ext cx="9546020" cy="43545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F05134"/>
              </a:buClr>
              <a:buSzPct val="70000"/>
              <a:buNone/>
              <a:defRPr/>
            </a:pPr>
            <a:r>
              <a:rPr lang="en-US" altLang="en-US" sz="14400" b="1" dirty="0">
                <a:solidFill>
                  <a:schemeClr val="accent1"/>
                </a:solidFill>
                <a:cs typeface="Arial"/>
              </a:rPr>
              <a:t>Connect Local Housing &amp; Energy Items</a:t>
            </a:r>
          </a:p>
          <a:p>
            <a:pPr marL="804672" lvl="2" indent="-34747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05134"/>
              </a:buClr>
              <a:buSzPct val="70000"/>
              <a:defRPr/>
            </a:pPr>
            <a:r>
              <a:rPr lang="en-US" sz="14400" dirty="0">
                <a:cs typeface="Arial"/>
              </a:rPr>
              <a:t>Talk with sustainability staff</a:t>
            </a:r>
            <a:endParaRPr lang="en-US" altLang="en-US" sz="14400" b="1" dirty="0">
              <a:solidFill>
                <a:schemeClr val="accent1"/>
              </a:solidFill>
              <a:cs typeface="Arial"/>
            </a:endParaRPr>
          </a:p>
          <a:p>
            <a:pPr marL="804672" lvl="2" indent="-34747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05134"/>
              </a:buClr>
              <a:buSzPct val="70000"/>
              <a:defRPr/>
            </a:pPr>
            <a:r>
              <a:rPr lang="en-US" sz="14400" dirty="0">
                <a:cs typeface="Arial"/>
              </a:rPr>
              <a:t>Incorporate actions from Climate Action Plan and other documents into Housing Element</a:t>
            </a:r>
          </a:p>
          <a:p>
            <a:pPr marL="804672" lvl="2" indent="-34747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05134"/>
              </a:buClr>
              <a:buSzPct val="70000"/>
              <a:defRPr/>
            </a:pPr>
            <a:r>
              <a:rPr lang="en-US" sz="14400" dirty="0">
                <a:cs typeface="Arial"/>
              </a:rPr>
              <a:t>Consider recommended text, goal, and programs in BayREN flyer</a:t>
            </a:r>
          </a:p>
          <a:p>
            <a:pPr marL="0" lvl="1" indent="0">
              <a:buClr>
                <a:srgbClr val="F05134"/>
              </a:buClr>
              <a:buSzPct val="70000"/>
              <a:buNone/>
              <a:defRPr/>
            </a:pPr>
            <a:endParaRPr lang="en-US" sz="14400" dirty="0"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79157"/>
            <a:ext cx="9743831" cy="9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78247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80367" y="1014128"/>
            <a:ext cx="7298429" cy="4620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For more information:</a:t>
            </a:r>
          </a:p>
          <a:p>
            <a:r>
              <a:rPr lang="en-US" dirty="0"/>
              <a:t>Website:  </a:t>
            </a:r>
            <a:r>
              <a:rPr lang="en-US" dirty="0">
                <a:hlinkClick r:id="rId3"/>
              </a:rPr>
              <a:t>https://www.bayren.org</a:t>
            </a:r>
            <a:r>
              <a:rPr lang="en-US">
                <a:hlinkClick r:id="rId3"/>
              </a:rPr>
              <a:t>/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6441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">
  <a:themeElements>
    <a:clrScheme name="BayREN Final 2017">
      <a:dk1>
        <a:srgbClr val="636565"/>
      </a:dk1>
      <a:lt1>
        <a:srgbClr val="FFFFFF"/>
      </a:lt1>
      <a:dk2>
        <a:srgbClr val="44546A"/>
      </a:dk2>
      <a:lt2>
        <a:srgbClr val="E7E6E6"/>
      </a:lt2>
      <a:accent1>
        <a:srgbClr val="215E89"/>
      </a:accent1>
      <a:accent2>
        <a:srgbClr val="00AC84"/>
      </a:accent2>
      <a:accent3>
        <a:srgbClr val="693856"/>
      </a:accent3>
      <a:accent4>
        <a:srgbClr val="788376"/>
      </a:accent4>
      <a:accent5>
        <a:srgbClr val="B5D334"/>
      </a:accent5>
      <a:accent6>
        <a:srgbClr val="E64F3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yREN PPT Template.11.15.2017" id="{360C275D-0341-8346-86BA-479A8224A098}" vid="{DEC4A2B4-1F74-834E-90AB-B3E13E067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1286918E16149911EADAC79418E40" ma:contentTypeVersion="8" ma:contentTypeDescription="Create a new document." ma:contentTypeScope="" ma:versionID="abadc730abe05108d65c32d9d361d472">
  <xsd:schema xmlns:xsd="http://www.w3.org/2001/XMLSchema" xmlns:xs="http://www.w3.org/2001/XMLSchema" xmlns:p="http://schemas.microsoft.com/office/2006/metadata/properties" xmlns:ns2="c39d0427-23a3-434a-87a3-106c18a58fcc" xmlns:ns3="946de2c9-4276-4617-bb50-e4d722df88af" targetNamespace="http://schemas.microsoft.com/office/2006/metadata/properties" ma:root="true" ma:fieldsID="a775dfb4fe4b8c24cc04ce8f3d7827d5" ns2:_="" ns3:_="">
    <xsd:import namespace="c39d0427-23a3-434a-87a3-106c18a58fcc"/>
    <xsd:import namespace="946de2c9-4276-4617-bb50-e4d722df88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d0427-23a3-434a-87a3-106c18a58f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de2c9-4276-4617-bb50-e4d722df88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7C0DC-BF18-4422-8449-A3CB083901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732036-5CD9-4AEF-9C0B-E786687C7E5B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946de2c9-4276-4617-bb50-e4d722df88af"/>
    <ds:schemaRef ds:uri="http://schemas.microsoft.com/office/2006/documentManagement/types"/>
    <ds:schemaRef ds:uri="http://schemas.microsoft.com/office/2006/metadata/properties"/>
    <ds:schemaRef ds:uri="c39d0427-23a3-434a-87a3-106c18a58fcc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E1151A-33A3-41D2-8E04-DFDAD89EF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d0427-23a3-434a-87a3-106c18a58fcc"/>
    <ds:schemaRef ds:uri="946de2c9-4276-4617-bb50-e4d722df8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BayREN PPT Template 12.2017</Template>
  <TotalTime>4284</TotalTime>
  <Words>216</Words>
  <Application>Microsoft Office PowerPoint</Application>
  <PresentationFormat>Widescreen</PresentationFormat>
  <Paragraphs>45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Title and Content</vt:lpstr>
      <vt:lpstr>Connecting the Dots  between Housing and Energy </vt:lpstr>
      <vt:lpstr>PowerPoint Presentation</vt:lpstr>
      <vt:lpstr>BayREN Programs</vt:lpstr>
      <vt:lpstr>Regional Accomplishments and Impact</vt:lpstr>
      <vt:lpstr>Connecting Energy and Housing</vt:lpstr>
      <vt:lpstr>Why?</vt:lpstr>
      <vt:lpstr>Codes and Standards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Test Presentation</dc:title>
  <dc:creator>Chris Bradt</dc:creator>
  <cp:lastModifiedBy>Clair A. McDevitt</cp:lastModifiedBy>
  <cp:revision>172</cp:revision>
  <cp:lastPrinted>2018-07-24T18:29:19Z</cp:lastPrinted>
  <dcterms:created xsi:type="dcterms:W3CDTF">2018-01-03T17:36:41Z</dcterms:created>
  <dcterms:modified xsi:type="dcterms:W3CDTF">2022-03-28T18:05:51Z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0x010100B921286918E16149911EADAC79418E40</vt:lpwstr>
  </property>
</Properties>
</file>