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handoutMasterIdLst>
    <p:handoutMasterId r:id="rId27"/>
  </p:handoutMasterIdLst>
  <p:sldIdLst>
    <p:sldId id="446" r:id="rId5"/>
    <p:sldId id="440" r:id="rId6"/>
    <p:sldId id="424" r:id="rId7"/>
    <p:sldId id="447" r:id="rId8"/>
    <p:sldId id="448" r:id="rId9"/>
    <p:sldId id="439" r:id="rId10"/>
    <p:sldId id="457" r:id="rId11"/>
    <p:sldId id="460" r:id="rId12"/>
    <p:sldId id="429" r:id="rId13"/>
    <p:sldId id="430" r:id="rId14"/>
    <p:sldId id="431" r:id="rId15"/>
    <p:sldId id="432" r:id="rId16"/>
    <p:sldId id="433" r:id="rId17"/>
    <p:sldId id="450" r:id="rId18"/>
    <p:sldId id="458" r:id="rId19"/>
    <p:sldId id="459" r:id="rId20"/>
    <p:sldId id="461" r:id="rId21"/>
    <p:sldId id="463" r:id="rId22"/>
    <p:sldId id="435" r:id="rId23"/>
    <p:sldId id="428" r:id="rId24"/>
    <p:sldId id="398"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t, Shannan@HCD" initials="WS" lastIdx="3" clrIdx="0">
    <p:extLst>
      <p:ext uri="{19B8F6BF-5375-455C-9EA6-DF929625EA0E}">
        <p15:presenceInfo xmlns:p15="http://schemas.microsoft.com/office/powerpoint/2012/main" userId="S-1-5-21-49831181-50866639-1143292059-40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43" autoAdjust="0"/>
  </p:normalViewPr>
  <p:slideViewPr>
    <p:cSldViewPr snapToGrid="0">
      <p:cViewPr varScale="1">
        <p:scale>
          <a:sx n="87" d="100"/>
          <a:sy n="87" d="100"/>
        </p:scale>
        <p:origin x="1248"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12C7F2F8-27A2-49B1-9EEC-04FBAA19984C}" type="datetimeFigureOut">
              <a:rPr lang="en-US" smtClean="0"/>
              <a:t>1/18/2022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33EBB5A-2E52-4F67-BF9B-4323252B6E39}" type="slidenum">
              <a:rPr lang="en-US" smtClean="0"/>
              <a:t>‹#›</a:t>
            </a:fld>
            <a:endParaRPr lang="en-US"/>
          </a:p>
        </p:txBody>
      </p:sp>
    </p:spTree>
    <p:extLst>
      <p:ext uri="{BB962C8B-B14F-4D97-AF65-F5344CB8AC3E}">
        <p14:creationId xmlns:p14="http://schemas.microsoft.com/office/powerpoint/2010/main" val="879136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C51BE82E-7CFB-427B-A6BC-E4FFC86222B5}" type="datetimeFigureOut">
              <a:rPr lang="en-US" smtClean="0"/>
              <a:t>1/18/2022</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0EE93F9-0D4E-4F6A-9C83-7554B23206B9}" type="slidenum">
              <a:rPr lang="en-US" smtClean="0"/>
              <a:t>‹#›</a:t>
            </a:fld>
            <a:endParaRPr lang="en-US"/>
          </a:p>
        </p:txBody>
      </p:sp>
    </p:spTree>
    <p:extLst>
      <p:ext uri="{BB962C8B-B14F-4D97-AF65-F5344CB8AC3E}">
        <p14:creationId xmlns:p14="http://schemas.microsoft.com/office/powerpoint/2010/main" val="272080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your interest in this online training for the Housing Element Annual Progress Report, which from here on out be referred to as the APR. </a:t>
            </a:r>
          </a:p>
          <a:p>
            <a:endParaRPr lang="en-US">
              <a:cs typeface="Calibri"/>
            </a:endParaRPr>
          </a:p>
          <a:p>
            <a:r>
              <a:rPr lang="en-US"/>
              <a:t>My name is Ava and I'll be co-presenting with my colleague Ashley in HCD’s housing policy development division. After providing you with an introduction to the APR and walking you through the various tables, we will hand it over to Tom for a Q&amp;A session.</a:t>
            </a:r>
            <a:endParaRPr lang="en-US">
              <a:cs typeface="Calibri"/>
            </a:endParaRPr>
          </a:p>
          <a:p>
            <a:endParaRPr lang="en-US"/>
          </a:p>
          <a:p>
            <a:r>
              <a:rPr lang="en-US"/>
              <a:t>HCD collects the APR from all cities and counties in California. This presentation is intended to ensure a successful APR submission from your jurisdiction. </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0EE93F9-0D4E-4F6A-9C83-7554B23206B9}" type="slidenum">
              <a:rPr lang="en-US" smtClean="0"/>
              <a:t>1</a:t>
            </a:fld>
            <a:endParaRPr lang="en-US"/>
          </a:p>
        </p:txBody>
      </p:sp>
    </p:spTree>
    <p:extLst>
      <p:ext uri="{BB962C8B-B14F-4D97-AF65-F5344CB8AC3E}">
        <p14:creationId xmlns:p14="http://schemas.microsoft.com/office/powerpoint/2010/main" val="51651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t>On Table A2 you will report projects that completed entitlements, received a building permit, or a certificate of occupancy during the reporting year. You still report on the table if there was no entitlement.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Properties may be included in both Table A and A2</a:t>
            </a:r>
            <a:endParaRPr lang="en-US">
              <a:cs typeface="Calibri"/>
            </a:endParaRPr>
          </a:p>
          <a:p>
            <a:pPr marL="628650" lvl="1" indent="-171450">
              <a:buFont typeface="Arial" panose="020B0604020202020204" pitchFamily="34" charset="0"/>
              <a:buChar char="•"/>
              <a:defRPr/>
            </a:pPr>
            <a:r>
              <a:rPr lang="en-US"/>
              <a:t>RHNA credit is given based on the building permits section of the form </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 can include projects from prior years but this is not required (reminder to important past form)</a:t>
            </a:r>
            <a:endParaRPr lang="en-U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Only enter the unit numbers in the applicable portion of the form. If you enter a unit number, you will be required to enter a date.</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 should enter the number of new units, and if there were units demolished on the property as part of the project, enter the number o f units demolished or destroyed in the demolished/destroyed column – for example, if a duplex is demolished to build a 4 plex, you’d only report those all 4 new units and 2 units in the destroyed/demolished column. This is a change from previous years intended to make the form easier to complete.</a:t>
            </a:r>
            <a:endParaRPr lang="en-US">
              <a:cs typeface="Calibri"/>
            </a:endParaRPr>
          </a:p>
          <a:p>
            <a:pPr marL="171450" indent="-171450">
              <a:buFont typeface="Arial" panose="020B0604020202020204" pitchFamily="34" charset="0"/>
              <a:buChar char="•"/>
              <a:defRPr/>
            </a:pPr>
            <a:r>
              <a:rPr lang="en-US"/>
              <a:t>If you select below market-rate non-deed restricted you will need to provide an explanation for how this was determined, for example by looking at comparable properties. </a:t>
            </a:r>
            <a:endParaRPr lang="en-U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have an affordability calculator on our website to help with this</a:t>
            </a:r>
            <a:endParaRPr lang="en-US">
              <a:cs typeface="Calibri"/>
            </a:endParaRPr>
          </a:p>
          <a:p>
            <a:pPr marL="171450" indent="-171450">
              <a:buFont typeface="Arial" panose="020B0604020202020204" pitchFamily="34" charset="0"/>
              <a:buChar char="•"/>
              <a:defRPr/>
            </a:pPr>
            <a:r>
              <a:rPr lang="en-US"/>
              <a:t>For something to count as a unit, it must have individual cooking and eating space. If communal meals are the only option, the units are group quarters. </a:t>
            </a:r>
            <a:endParaRPr lang="en-U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err="1"/>
              <a:t>Homekey</a:t>
            </a:r>
            <a:r>
              <a:rPr lang="en-US"/>
              <a:t> projects that have been converted to have kitchenettes can count.</a:t>
            </a:r>
            <a:endParaRPr lang="en-US">
              <a:cs typeface="Calibri"/>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Several new columns have been added to Table A2 that must be completed only for projects that were granted a density bonus. These columns request additional information on the number and types of incentives granted to the project.</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Table A2 - Annual Building Activity Report Summary - New Construction, Entitled, Permitted and Completed Units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This table includes data on net new housing units and developments that have received any one of the following:  </a:t>
            </a:r>
            <a:endParaRPr lang="en-US">
              <a:cs typeface="Calibri"/>
            </a:endParaRPr>
          </a:p>
          <a:p>
            <a:pPr>
              <a:defRPr/>
            </a:pPr>
            <a:endParaRPr lang="en-US"/>
          </a:p>
          <a:p>
            <a:pPr>
              <a:defRPr/>
            </a:pPr>
            <a:r>
              <a:rPr lang="en-US"/>
              <a:t>An entitlement. Net new means that any units existing on the project site that currently exist, or were demolished in order to complete the current project, must not be included on the report. For example, if a duplex is demolished in order to build a 4 plex, then only 2 net new units were created, and only those 2 should be reported. Please note: although the form asks for information about any units demolished or destroyed that are associated with a new development, the number of units demolished or destroyed is not subtracted from the number of new units created. Therefore, you must only list the number of net-new units created in the entitlement, permit, or certificate of occupancy section. </a:t>
            </a:r>
            <a:endParaRPr lang="en-US">
              <a:cs typeface="Calibri"/>
            </a:endParaRPr>
          </a:p>
          <a:p>
            <a:pPr marL="0" marR="0" lvl="0" indent="0" algn="l" defTabSz="914400" rtl="0">
              <a:lnSpc>
                <a:spcPct val="100000"/>
              </a:lnSpc>
              <a:spcBef>
                <a:spcPts val="0"/>
              </a:spcBef>
              <a:spcAft>
                <a:spcPts val="0"/>
              </a:spcAft>
              <a:buClrTx/>
              <a:buSzTx/>
              <a:buFontTx/>
              <a:buNone/>
              <a:tabLst/>
              <a:defRPr/>
            </a:pPr>
            <a:endParaRPr lang="en-US">
              <a:cs typeface="Calibri"/>
            </a:endParaRPr>
          </a:p>
          <a:p>
            <a:pPr>
              <a:defRPr/>
            </a:pPr>
            <a:endParaRPr lang="en-US">
              <a:cs typeface="Calibri"/>
            </a:endParaRP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RHNA credit is given for units entered into the building permit section of this table</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Any time you report an entitlement, building permit or certificate of occupancy, you must also share project identifier information.  Vice versa, any time you report project identifier information, you need to tell us about an entitlement, building permit or certificate of occupancy.</a:t>
            </a:r>
            <a:endParaRPr lang="en-US">
              <a:cs typeface="Calibri"/>
            </a:endParaRPr>
          </a:p>
          <a:p>
            <a:pPr>
              <a:defRPr/>
            </a:pPr>
            <a:r>
              <a:rPr lang="en-US"/>
              <a:t>Please note, you are only required to report activity that occurred in the reporting calendar year.  Some jurisdictions opted to report the entire history of each permit that occurred before the reporting year. That is acceptable, but not required.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C0EE93F9-0D4E-4F6A-9C83-7554B23206B9}" type="slidenum">
              <a:rPr lang="en-US" smtClean="0"/>
              <a:t>10</a:t>
            </a:fld>
            <a:endParaRPr lang="en-US"/>
          </a:p>
        </p:txBody>
      </p:sp>
    </p:spTree>
    <p:extLst>
      <p:ext uri="{BB962C8B-B14F-4D97-AF65-F5344CB8AC3E}">
        <p14:creationId xmlns:p14="http://schemas.microsoft.com/office/powerpoint/2010/main" val="175791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Table B</a:t>
            </a:r>
          </a:p>
          <a:p>
            <a:pPr marL="171450" indent="-171450">
              <a:buFont typeface="Arial" panose="020B0604020202020204" pitchFamily="34" charset="0"/>
              <a:buChar char="•"/>
            </a:pPr>
            <a:r>
              <a:rPr lang="en-US" b="0"/>
              <a:t>Table B auto-populates. You do not need to fill out any information.</a:t>
            </a:r>
            <a:endParaRPr lang="en-US" b="0">
              <a:cs typeface="Calibri"/>
            </a:endParaRPr>
          </a:p>
          <a:p>
            <a:pPr marL="171450" indent="-171450">
              <a:buFont typeface="Arial" panose="020B0604020202020204" pitchFamily="34" charset="0"/>
              <a:buChar char="•"/>
            </a:pPr>
            <a:r>
              <a:rPr lang="en-US" b="0"/>
              <a:t>Table B will populate for the current year from Table A2 and will pull from past years based on prior APRs.</a:t>
            </a:r>
            <a:r>
              <a:rPr lang="en-US"/>
              <a:t> </a:t>
            </a:r>
          </a:p>
          <a:p>
            <a:pPr marL="171450" indent="-171450">
              <a:buFont typeface="Arial" panose="020B0604020202020204" pitchFamily="34" charset="0"/>
              <a:buChar char="•"/>
            </a:pPr>
            <a:r>
              <a:rPr lang="en-US" b="0"/>
              <a:t>You need to fill out your jurisdiction and the year on the Start Here tab to population.</a:t>
            </a:r>
            <a:endParaRPr lang="en-US" b="0">
              <a:cs typeface="Calibri"/>
            </a:endParaRPr>
          </a:p>
          <a:p>
            <a:pPr marL="171450" indent="-171450">
              <a:buFont typeface="Arial" panose="020B0604020202020204" pitchFamily="34" charset="0"/>
              <a:buChar char="•"/>
            </a:pPr>
            <a:r>
              <a:rPr lang="en-US" b="0"/>
              <a:t>Contact HCD via email if you identify errors in Table B</a:t>
            </a:r>
            <a:endParaRPr lang="en-US" b="0">
              <a:cs typeface="Calibri"/>
            </a:endParaRPr>
          </a:p>
          <a:p>
            <a:pPr marL="628650" lvl="1" indent="-171450">
              <a:buFont typeface="Arial" panose="020B0604020202020204" pitchFamily="34" charset="0"/>
              <a:buChar char="•"/>
            </a:pPr>
            <a:r>
              <a:rPr lang="en-US" b="0"/>
              <a:t>Changing data in the table will not change data in HCD’s system</a:t>
            </a:r>
            <a:endParaRPr lang="en-US" b="0">
              <a:cs typeface="Calibri"/>
            </a:endParaRPr>
          </a:p>
          <a:p>
            <a:pPr marL="628650" lvl="1" indent="-171450">
              <a:buFont typeface="Arial" panose="020B0604020202020204" pitchFamily="34" charset="0"/>
              <a:buChar char="•"/>
            </a:pPr>
            <a:r>
              <a:rPr lang="en-US" b="0"/>
              <a:t>You will likely need to update information on a past APR.</a:t>
            </a:r>
            <a:r>
              <a:rPr lang="en-US"/>
              <a:t> </a:t>
            </a:r>
            <a:endParaRPr lang="en-US" b="0">
              <a:cs typeface="Calibri"/>
            </a:endParaRPr>
          </a:p>
          <a:p>
            <a:endParaRPr lang="en-US" b="1"/>
          </a:p>
          <a:p>
            <a:r>
              <a:rPr lang="en-US" b="0"/>
              <a:t>Table C</a:t>
            </a:r>
            <a:endParaRPr lang="en-US" b="0">
              <a:cs typeface="Calibri"/>
            </a:endParaRPr>
          </a:p>
          <a:p>
            <a:pPr marL="171450" indent="-171450">
              <a:buFont typeface="Arial" panose="020B0604020202020204" pitchFamily="34" charset="0"/>
              <a:buChar char="•"/>
              <a:defRPr/>
            </a:pPr>
            <a:r>
              <a:rPr lang="en-US" b="0"/>
              <a:t>Table C only applies if you rezoned sites due to a program in the housing element or as required by no-net loss law during the reporting year.</a:t>
            </a:r>
            <a:r>
              <a:rPr lang="en-US"/>
              <a:t> </a:t>
            </a:r>
            <a:endParaRPr lang="en-US" b="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Do not report sites that were rezoned outside of the reporting year.</a:t>
            </a:r>
            <a:endParaRPr lang="en-US" b="0">
              <a:cs typeface="Calibri"/>
            </a:endParaRPr>
          </a:p>
          <a:p>
            <a:pPr marL="171450" indent="-171450">
              <a:buFont typeface="Arial" panose="020B0604020202020204" pitchFamily="34" charset="0"/>
              <a:buChar char="•"/>
              <a:defRPr/>
            </a:pPr>
            <a:r>
              <a:rPr lang="en-US" b="0"/>
              <a:t>If the table doesn’t apply to you, please leave it blank. Don’t enter N/A.</a:t>
            </a:r>
            <a:r>
              <a:rPr lang="en-US"/>
              <a:t> </a:t>
            </a:r>
            <a:endParaRPr lang="en-US" b="0">
              <a:cs typeface="Calibri"/>
            </a:endParaRPr>
          </a:p>
          <a:p>
            <a:endParaRPr lang="en-US" b="1"/>
          </a:p>
          <a:p>
            <a:endParaRPr lang="en-US" b="1"/>
          </a:p>
          <a:p>
            <a:r>
              <a:rPr lang="en-US" b="1">
                <a:cs typeface="Calibri"/>
              </a:rPr>
              <a:t>I'll hand it over to Ashley to review the remaining tables.</a:t>
            </a:r>
          </a:p>
          <a:p>
            <a:endParaRPr lang="en-US" b="1"/>
          </a:p>
          <a:p>
            <a:endParaRPr lang="en-US" b="1"/>
          </a:p>
          <a:p>
            <a:endParaRPr lang="en-US" b="1"/>
          </a:p>
          <a:p>
            <a:endParaRPr lang="en-US" b="1"/>
          </a:p>
          <a:p>
            <a:endParaRPr lang="en-US" b="1"/>
          </a:p>
          <a:p>
            <a:r>
              <a:rPr lang="en-US" b="1"/>
              <a:t>Table B - Regional Housing Needs Allocation Progress – Permitted Units Issued By Affordability</a:t>
            </a:r>
            <a:endParaRPr lang="en-US" b="1">
              <a:cs typeface="Calibri"/>
            </a:endParaRPr>
          </a:p>
          <a:p>
            <a:endParaRPr lang="en-US" b="1"/>
          </a:p>
          <a:p>
            <a:r>
              <a:rPr lang="en-US" b="1"/>
              <a:t>Table B is auto populated it provides a summary of prior permitting activity in the current planning period as well as activity for the calendar year reported.  </a:t>
            </a:r>
            <a:endParaRPr lang="en-US" b="1">
              <a:cs typeface="Calibri"/>
            </a:endParaRPr>
          </a:p>
          <a:p>
            <a:endParaRPr lang="en-US" b="1"/>
          </a:p>
          <a:p>
            <a:r>
              <a:rPr lang="en-US" b="1"/>
              <a:t>This data is taken from APR’s submitted in prior years. If the data in Table B does not match your records, contact HCD.</a:t>
            </a:r>
            <a:endParaRPr lang="en-US" b="1">
              <a:cs typeface="Calibri"/>
            </a:endParaRPr>
          </a:p>
          <a:p>
            <a:r>
              <a:rPr lang="en-US" b="1"/>
              <a:t>You can write over any of the permit information from prior years in this table. However, making changes to this table will NOT change HCD’s records.</a:t>
            </a:r>
            <a:endParaRPr lang="en-US" b="1">
              <a:cs typeface="Calibri"/>
            </a:endParaRPr>
          </a:p>
          <a:p>
            <a:endParaRPr lang="en-US" b="1"/>
          </a:p>
          <a:p>
            <a:r>
              <a:rPr lang="en-US" b="1"/>
              <a:t>To reiterate, if any data in table B does not match your records, contact HCD. To change data that HCD has in the database, you may need to resubmit or revise a prior year APR.</a:t>
            </a:r>
            <a:endParaRPr lang="en-US" b="1">
              <a:cs typeface="Calibri"/>
            </a:endParaRPr>
          </a:p>
          <a:p>
            <a:endParaRPr lang="en-US" b="1"/>
          </a:p>
          <a:p>
            <a:r>
              <a:rPr lang="en-US" b="1"/>
              <a:t>Table C – Sites Identified or Rezoned to Accommodate Shortfall</a:t>
            </a:r>
            <a:endParaRPr lang="en-US" b="1">
              <a:cs typeface="Calibri"/>
            </a:endParaRPr>
          </a:p>
          <a:p>
            <a:r>
              <a:rPr lang="en-US" b="1"/>
              <a:t>Only applicable if you rezoned sites due to a program in the housing element or as required by no-net loss law during the reporting year. Do not report sites that were rezoned outside of the reporting year.</a:t>
            </a:r>
            <a:endParaRPr lang="en-US" b="1">
              <a:cs typeface="Calibri"/>
            </a:endParaRPr>
          </a:p>
        </p:txBody>
      </p:sp>
      <p:sp>
        <p:nvSpPr>
          <p:cNvPr id="4" name="Slide Number Placeholder 3"/>
          <p:cNvSpPr>
            <a:spLocks noGrp="1"/>
          </p:cNvSpPr>
          <p:nvPr>
            <p:ph type="sldNum" sz="quarter" idx="10"/>
          </p:nvPr>
        </p:nvSpPr>
        <p:spPr/>
        <p:txBody>
          <a:bodyPr/>
          <a:lstStyle/>
          <a:p>
            <a:fld id="{C0EE93F9-0D4E-4F6A-9C83-7554B23206B9}" type="slidenum">
              <a:rPr lang="en-US" smtClean="0"/>
              <a:t>11</a:t>
            </a:fld>
            <a:endParaRPr lang="en-US"/>
          </a:p>
        </p:txBody>
      </p:sp>
    </p:spTree>
    <p:extLst>
      <p:ext uri="{BB962C8B-B14F-4D97-AF65-F5344CB8AC3E}">
        <p14:creationId xmlns:p14="http://schemas.microsoft.com/office/powerpoint/2010/main" val="321459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Thanks, </a:t>
            </a:r>
            <a:r>
              <a:rPr lang="en-US"/>
              <a:t>Ava.</a:t>
            </a:r>
            <a:r>
              <a:rPr lang="en-US" sz="1200" b="0" i="0" u="none" strike="noStrike" kern="1200" baseline="0">
                <a:solidFill>
                  <a:schemeClr val="tx1"/>
                </a:solidFill>
                <a:latin typeface="+mn-lt"/>
                <a:ea typeface="+mn-ea"/>
                <a:cs typeface="+mn-cs"/>
              </a:rPr>
              <a:t> So I will continue to walk through the tables in the APR form.</a:t>
            </a: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Table D </a:t>
            </a:r>
            <a:r>
              <a:rPr lang="en-US" sz="1200" b="0" i="0" u="none" strike="noStrike" kern="1200" baseline="0">
                <a:solidFill>
                  <a:schemeClr val="tx1"/>
                </a:solidFill>
                <a:latin typeface="+mn-lt"/>
                <a:ea typeface="+mn-ea"/>
                <a:cs typeface="+mn-cs"/>
              </a:rPr>
              <a:t>reports the status of implementing all housing element programs. This table is required for all jurisdictions and must include a separate entry for EVERY program in the housing element.</a:t>
            </a:r>
            <a:r>
              <a:rPr lang="en-US"/>
              <a:t> </a:t>
            </a:r>
          </a:p>
          <a:p>
            <a:endParaRPr lang="en-US">
              <a:cs typeface="Calibri" panose="020F0502020204030204"/>
            </a:endParaRPr>
          </a:p>
          <a:p>
            <a:r>
              <a:rPr lang="en-US" sz="1200" b="0" i="0" u="none" strike="noStrike" kern="1200" baseline="0">
                <a:solidFill>
                  <a:schemeClr val="tx1"/>
                </a:solidFill>
                <a:latin typeface="+mn-lt"/>
                <a:ea typeface="+mn-ea"/>
                <a:cs typeface="+mn-cs"/>
              </a:rPr>
              <a:t>We understand that the formatting of this table sometimes causes difficulties. If you run into any issues, please feel free to reach out to our team and we can suggest a few things for you try.</a:t>
            </a:r>
            <a:r>
              <a:rPr lang="en-US"/>
              <a:t> </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Importing your entries from last year’s form, and then just updating the implementation status, may also make filling out Table D easier.</a:t>
            </a:r>
            <a:endParaRPr lang="en-US" sz="1200" b="0" i="0" u="none" strike="noStrike" kern="1200" baseline="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Table E </a:t>
            </a:r>
            <a:r>
              <a:rPr lang="en-US" sz="1200" b="0" i="0" u="none" strike="noStrike" kern="1200" baseline="0">
                <a:solidFill>
                  <a:schemeClr val="tx1"/>
                </a:solidFill>
                <a:latin typeface="+mn-lt"/>
                <a:ea typeface="+mn-ea"/>
                <a:cs typeface="+mn-cs"/>
              </a:rPr>
              <a:t>reports commercial development bonuses approved during the reporting year. This form likely will not apply to most jurisdictions.</a:t>
            </a:r>
            <a:endParaRPr lang="en-US">
              <a:solidFill>
                <a:schemeClr val="accent6"/>
              </a:solidFill>
              <a:latin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fld id="{C0EE93F9-0D4E-4F6A-9C83-7554B23206B9}" type="slidenum">
              <a:rPr lang="en-US" smtClean="0"/>
              <a:t>12</a:t>
            </a:fld>
            <a:endParaRPr lang="en-US"/>
          </a:p>
        </p:txBody>
      </p:sp>
    </p:spTree>
    <p:extLst>
      <p:ext uri="{BB962C8B-B14F-4D97-AF65-F5344CB8AC3E}">
        <p14:creationId xmlns:p14="http://schemas.microsoft.com/office/powerpoint/2010/main" val="240329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Table F </a:t>
            </a:r>
            <a:r>
              <a:rPr lang="en-US" b="0" baseline="0"/>
              <a:t>is for reporting units that have been Rehabilitated, Preserved and Acquired for Alternative Adequate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Alternative Adequate Sites is a provision of Housing Element Law that allows jurisdictions to get credit for preservation activities and reduce the number of sites identified in the Housing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Table F includes two sides – the left side is for you to share information only and does not tie to credit towards RHNA. This section of the table is unlocked and we recommend that jurisdictions fill it out for your own records so you can keep track of any rehabilitated and preserved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The right side of the table applies if the jurisdiction used the alternative adequate sites option in the housing element review and has units to credit towards RHNA. Contact HCD if you think this applies to you. Additional documentation will be required and HCD will assist you in completing the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p>
          <a:p>
            <a:pPr lvl="0"/>
            <a:r>
              <a:rPr lang="en-US" sz="1200" b="1" kern="1200">
                <a:solidFill>
                  <a:schemeClr val="tx1"/>
                </a:solidFill>
                <a:effectLst/>
                <a:latin typeface="+mn-lt"/>
                <a:ea typeface="+mn-ea"/>
                <a:cs typeface="+mn-cs"/>
              </a:rPr>
              <a:t>Table G </a:t>
            </a:r>
            <a:r>
              <a:rPr lang="en-US" sz="1200" b="0" kern="1200">
                <a:solidFill>
                  <a:schemeClr val="tx1"/>
                </a:solidFill>
                <a:effectLst/>
                <a:latin typeface="+mn-lt"/>
                <a:ea typeface="+mn-ea"/>
                <a:cs typeface="+mn-cs"/>
              </a:rPr>
              <a:t>reports on </a:t>
            </a:r>
            <a:r>
              <a:rPr lang="en-US" sz="1200" kern="1200">
                <a:solidFill>
                  <a:schemeClr val="tx1"/>
                </a:solidFill>
                <a:effectLst/>
                <a:latin typeface="+mn-lt"/>
                <a:ea typeface="+mn-ea"/>
                <a:cs typeface="+mn-cs"/>
              </a:rPr>
              <a:t>Locally Owned Sites</a:t>
            </a:r>
            <a:r>
              <a:rPr lang="en-US" sz="900" kern="1200">
                <a:solidFill>
                  <a:schemeClr val="tx1"/>
                </a:solidFill>
                <a:effectLst/>
                <a:latin typeface="+mn-lt"/>
                <a:ea typeface="+mn-ea"/>
                <a:cs typeface="+mn-cs"/>
              </a:rPr>
              <a:t> </a:t>
            </a:r>
            <a:r>
              <a:rPr lang="en-US" sz="1200" kern="1200">
                <a:solidFill>
                  <a:schemeClr val="tx1"/>
                </a:solidFill>
                <a:effectLst/>
                <a:latin typeface="+mn-lt"/>
                <a:ea typeface="+mn-ea"/>
                <a:cs typeface="+mn-cs"/>
              </a:rPr>
              <a:t>that were included in the housing element sites inventory and that were disposed of by the jurisdiction. </a:t>
            </a:r>
            <a:r>
              <a:rPr lang="en-US" sz="1050" kern="1200">
                <a:solidFill>
                  <a:schemeClr val="tx1"/>
                </a:solidFill>
                <a:effectLst/>
                <a:latin typeface="+mn-lt"/>
                <a:ea typeface="+mn-ea"/>
                <a:cs typeface="+mn-cs"/>
              </a:rPr>
              <a:t> Table G likely doesn’t apply to most jurisdictions. Again, a site must meet three conditions to be included in this Table. It must:</a:t>
            </a:r>
          </a:p>
          <a:p>
            <a:pPr marL="228600" lvl="0" indent="-228600">
              <a:buAutoNum type="arabicParenR"/>
            </a:pPr>
            <a:r>
              <a:rPr lang="en-US" sz="1050" b="0" kern="1200" baseline="0">
                <a:solidFill>
                  <a:schemeClr val="tx1"/>
                </a:solidFill>
                <a:effectLst/>
                <a:latin typeface="+mn-lt"/>
                <a:ea typeface="+mn-ea"/>
                <a:cs typeface="+mn-cs"/>
              </a:rPr>
              <a:t>Be a locally owned site,</a:t>
            </a:r>
          </a:p>
          <a:p>
            <a:pPr marL="228600" lvl="0" indent="-228600">
              <a:buAutoNum type="arabicParenR"/>
            </a:pPr>
            <a:r>
              <a:rPr lang="en-US" sz="1050" b="0" kern="1200" baseline="0">
                <a:solidFill>
                  <a:schemeClr val="tx1"/>
                </a:solidFill>
                <a:effectLst/>
                <a:latin typeface="+mn-lt"/>
                <a:ea typeface="+mn-ea"/>
                <a:cs typeface="+mn-cs"/>
              </a:rPr>
              <a:t>Have been included in the Housing Element Site Inventory, and</a:t>
            </a:r>
          </a:p>
          <a:p>
            <a:pPr marL="228600" lvl="0" indent="-228600">
              <a:buAutoNum type="arabicParenR"/>
            </a:pPr>
            <a:r>
              <a:rPr lang="en-US" sz="1050" b="0" kern="1200" baseline="0">
                <a:solidFill>
                  <a:schemeClr val="tx1"/>
                </a:solidFill>
                <a:effectLst/>
                <a:latin typeface="+mn-lt"/>
                <a:ea typeface="+mn-ea"/>
                <a:cs typeface="+mn-cs"/>
              </a:rPr>
              <a:t>Have been disposed of by the jurisdiction.</a:t>
            </a:r>
            <a:endParaRPr lang="en-US" b="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solidFill>
                <a:schemeClr val="accent6"/>
              </a:solidFill>
            </a:endParaRPr>
          </a:p>
          <a:p>
            <a:endParaRPr lang="en-US"/>
          </a:p>
        </p:txBody>
      </p:sp>
      <p:sp>
        <p:nvSpPr>
          <p:cNvPr id="4" name="Slide Number Placeholder 3"/>
          <p:cNvSpPr>
            <a:spLocks noGrp="1"/>
          </p:cNvSpPr>
          <p:nvPr>
            <p:ph type="sldNum" sz="quarter" idx="10"/>
          </p:nvPr>
        </p:nvSpPr>
        <p:spPr/>
        <p:txBody>
          <a:bodyPr/>
          <a:lstStyle/>
          <a:p>
            <a:fld id="{C0EE93F9-0D4E-4F6A-9C83-7554B23206B9}" type="slidenum">
              <a:rPr lang="en-US" smtClean="0"/>
              <a:t>13</a:t>
            </a:fld>
            <a:endParaRPr lang="en-US"/>
          </a:p>
        </p:txBody>
      </p:sp>
    </p:spTree>
    <p:extLst>
      <p:ext uri="{BB962C8B-B14F-4D97-AF65-F5344CB8AC3E}">
        <p14:creationId xmlns:p14="http://schemas.microsoft.com/office/powerpoint/2010/main" val="268817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Table </a:t>
            </a:r>
            <a:r>
              <a:rPr lang="en-US" sz="1200" b="0" kern="1200">
                <a:solidFill>
                  <a:schemeClr val="tx1"/>
                </a:solidFill>
                <a:effectLst/>
                <a:latin typeface="+mn-lt"/>
                <a:ea typeface="+mn-ea"/>
                <a:cs typeface="+mn-cs"/>
              </a:rPr>
              <a:t>H was just added last year </a:t>
            </a:r>
            <a:r>
              <a:rPr lang="en-US" sz="1200" kern="1200">
                <a:solidFill>
                  <a:schemeClr val="tx1"/>
                </a:solidFill>
                <a:effectLst/>
                <a:latin typeface="+mn-lt"/>
                <a:ea typeface="+mn-ea"/>
                <a:cs typeface="+mn-cs"/>
              </a:rPr>
              <a:t>due to changes enacted by AB 1255. This table requires that local jurisdictions provide an inventory of all locally owned surplus, exempt surplus, or excess land. If your jurisdiction has locally owned surplus land, you are required to report the APN, address, and a few other fields.</a:t>
            </a:r>
          </a:p>
          <a:p>
            <a:endParaRPr lang="en-US"/>
          </a:p>
          <a:p>
            <a:endParaRPr lang="en-US"/>
          </a:p>
        </p:txBody>
      </p:sp>
      <p:sp>
        <p:nvSpPr>
          <p:cNvPr id="4" name="Slide Number Placeholder 3"/>
          <p:cNvSpPr>
            <a:spLocks noGrp="1"/>
          </p:cNvSpPr>
          <p:nvPr>
            <p:ph type="sldNum" sz="quarter" idx="5"/>
          </p:nvPr>
        </p:nvSpPr>
        <p:spPr/>
        <p:txBody>
          <a:bodyPr/>
          <a:lstStyle/>
          <a:p>
            <a:fld id="{C0EE93F9-0D4E-4F6A-9C83-7554B23206B9}" type="slidenum">
              <a:rPr lang="en-US" smtClean="0"/>
              <a:t>14</a:t>
            </a:fld>
            <a:endParaRPr lang="en-US"/>
          </a:p>
        </p:txBody>
      </p:sp>
    </p:spTree>
    <p:extLst>
      <p:ext uri="{BB962C8B-B14F-4D97-AF65-F5344CB8AC3E}">
        <p14:creationId xmlns:p14="http://schemas.microsoft.com/office/powerpoint/2010/main" val="171416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b="1"/>
              <a:t>Summary Tables </a:t>
            </a:r>
            <a:r>
              <a:rPr lang="en-US" b="0"/>
              <a:t>auto-populate with information on both (1) projects approved using a streamlined ministerial process and (2) the number of applications submitted.</a:t>
            </a:r>
          </a:p>
          <a:p>
            <a:endParaRPr lang="en-US" b="0"/>
          </a:p>
          <a:p>
            <a:r>
              <a:rPr lang="en-US" b="0"/>
              <a:t>The Summary Tables are only there for your own information – they auto-populate with information already provided and can be easily printed for your own records.</a:t>
            </a:r>
          </a:p>
          <a:p>
            <a:endParaRPr lang="en-US" b="0"/>
          </a:p>
          <a:p>
            <a:r>
              <a:rPr lang="en-US" b="0"/>
              <a:t>An important thing to remember is that the totals in the Summary Tables are counted based on the dates provided in earlier tables. So for example, building permits will only be counted if the year the building permit was issued matches the reporting period for that APR. If you notice the totals aren’t adding up to the right number, check to make sure you’ve entered the correct years.</a:t>
            </a:r>
          </a:p>
          <a:p>
            <a:endParaRPr lang="en-US" b="0"/>
          </a:p>
          <a:p>
            <a:r>
              <a:rPr lang="en-US" b="0"/>
              <a:t>If you see an error in any formula on this page, contact HCD.</a:t>
            </a:r>
            <a:endParaRPr lang="en-US" b="1"/>
          </a:p>
        </p:txBody>
      </p:sp>
      <p:sp>
        <p:nvSpPr>
          <p:cNvPr id="4" name="Slide Number Placeholder 3"/>
          <p:cNvSpPr>
            <a:spLocks noGrp="1"/>
          </p:cNvSpPr>
          <p:nvPr>
            <p:ph type="sldNum" sz="quarter" idx="5"/>
          </p:nvPr>
        </p:nvSpPr>
        <p:spPr/>
        <p:txBody>
          <a:bodyPr/>
          <a:lstStyle/>
          <a:p>
            <a:fld id="{C0EE93F9-0D4E-4F6A-9C83-7554B23206B9}" type="slidenum">
              <a:rPr lang="en-US" smtClean="0"/>
              <a:t>15</a:t>
            </a:fld>
            <a:endParaRPr lang="en-US"/>
          </a:p>
        </p:txBody>
      </p:sp>
    </p:spTree>
    <p:extLst>
      <p:ext uri="{BB962C8B-B14F-4D97-AF65-F5344CB8AC3E}">
        <p14:creationId xmlns:p14="http://schemas.microsoft.com/office/powerpoint/2010/main" val="285593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you are the recipient of a LEAP grant, you are required to report on the status of the grant in the APR.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tasks described here should match the tasks described in your LEAP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one thing to note is that you should only start reporting after you’ve executed a contract with HCD.</a:t>
            </a:r>
            <a:endParaRPr lang="en-US"/>
          </a:p>
        </p:txBody>
      </p:sp>
      <p:sp>
        <p:nvSpPr>
          <p:cNvPr id="4" name="Slide Number Placeholder 3"/>
          <p:cNvSpPr>
            <a:spLocks noGrp="1"/>
          </p:cNvSpPr>
          <p:nvPr>
            <p:ph type="sldNum" sz="quarter" idx="5"/>
          </p:nvPr>
        </p:nvSpPr>
        <p:spPr/>
        <p:txBody>
          <a:bodyPr/>
          <a:lstStyle/>
          <a:p>
            <a:fld id="{C0EE93F9-0D4E-4F6A-9C83-7554B23206B9}" type="slidenum">
              <a:rPr lang="en-US" smtClean="0"/>
              <a:t>16</a:t>
            </a:fld>
            <a:endParaRPr lang="en-US"/>
          </a:p>
        </p:txBody>
      </p:sp>
    </p:spTree>
    <p:extLst>
      <p:ext uri="{BB962C8B-B14F-4D97-AF65-F5344CB8AC3E}">
        <p14:creationId xmlns:p14="http://schemas.microsoft.com/office/powerpoint/2010/main" val="325095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most common reason that APR submissions fail is due to missing information, but the conditional formatting in the form helps you identify areas where this might be the case.</a:t>
            </a:r>
          </a:p>
          <a:p>
            <a:endParaRPr lang="en-US"/>
          </a:p>
          <a:p>
            <a:r>
              <a:rPr lang="en-US"/>
              <a:t>Anything in the form that is required is highlighted in yellow. Anything that is green is only required if the fields apply to your project.</a:t>
            </a:r>
          </a:p>
          <a:p>
            <a:endParaRPr lang="en-US"/>
          </a:p>
          <a:p>
            <a:r>
              <a:rPr lang="en-US"/>
              <a:t>So for example, in Table A2, once an APN is listed for a project, the required fields (in this case street address and unit count) become highlighted in yellow. But the section in orange is highlighted in green because it is only required if you’ve issued an entitlement during the reporting year.</a:t>
            </a:r>
          </a:p>
        </p:txBody>
      </p:sp>
      <p:sp>
        <p:nvSpPr>
          <p:cNvPr id="4" name="Slide Number Placeholder 3"/>
          <p:cNvSpPr>
            <a:spLocks noGrp="1"/>
          </p:cNvSpPr>
          <p:nvPr>
            <p:ph type="sldNum" sz="quarter" idx="5"/>
          </p:nvPr>
        </p:nvSpPr>
        <p:spPr/>
        <p:txBody>
          <a:bodyPr/>
          <a:lstStyle/>
          <a:p>
            <a:fld id="{C0EE93F9-0D4E-4F6A-9C83-7554B23206B9}" type="slidenum">
              <a:rPr lang="en-US" smtClean="0"/>
              <a:t>17</a:t>
            </a:fld>
            <a:endParaRPr lang="en-US"/>
          </a:p>
        </p:txBody>
      </p:sp>
    </p:spTree>
    <p:extLst>
      <p:ext uri="{BB962C8B-B14F-4D97-AF65-F5344CB8AC3E}">
        <p14:creationId xmlns:p14="http://schemas.microsoft.com/office/powerpoint/2010/main" val="70560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Finish Here tab contains several additional tools that may assist you in completing the APR form. The first tool is a validator, which will run a check of all required information. The Validator will create two files: one file is a copy of the APR with problematic cells highlighted. The second file will be a list of problematic cells, with the exact cell number with the error.</a:t>
            </a:r>
          </a:p>
          <a:p>
            <a:endParaRPr lang="en-US"/>
          </a:p>
          <a:p>
            <a:r>
              <a:rPr lang="en-US"/>
              <a:t>The second tool helps format Table A2 for printing. Since Table A2 has so many columns, printing onto one page is not easy. This tool will create a workbook with 4 tabs, one for each reportable activity, and one with project identifier information.</a:t>
            </a:r>
          </a:p>
          <a:p>
            <a:endParaRPr lang="en-US"/>
          </a:p>
          <a:p>
            <a:r>
              <a:rPr lang="en-US"/>
              <a:t>The 3</a:t>
            </a:r>
            <a:r>
              <a:rPr lang="en-US" baseline="30000"/>
              <a:t>rd</a:t>
            </a:r>
            <a:r>
              <a:rPr lang="en-US"/>
              <a:t> tool is a date checker. This will highlight in orange, dates which occurred outside of the reporting year. You can leave these activities in the form, but to ultimately get credit for those units, they must be reported on the APR for the same calendar year.</a:t>
            </a:r>
          </a:p>
        </p:txBody>
      </p:sp>
      <p:sp>
        <p:nvSpPr>
          <p:cNvPr id="4" name="Slide Number Placeholder 3"/>
          <p:cNvSpPr>
            <a:spLocks noGrp="1"/>
          </p:cNvSpPr>
          <p:nvPr>
            <p:ph type="sldNum" sz="quarter" idx="5"/>
          </p:nvPr>
        </p:nvSpPr>
        <p:spPr/>
        <p:txBody>
          <a:bodyPr/>
          <a:lstStyle/>
          <a:p>
            <a:fld id="{C0EE93F9-0D4E-4F6A-9C83-7554B23206B9}" type="slidenum">
              <a:rPr lang="en-US" smtClean="0"/>
              <a:t>18</a:t>
            </a:fld>
            <a:endParaRPr lang="en-US"/>
          </a:p>
        </p:txBody>
      </p:sp>
    </p:spTree>
    <p:extLst>
      <p:ext uri="{BB962C8B-B14F-4D97-AF65-F5344CB8AC3E}">
        <p14:creationId xmlns:p14="http://schemas.microsoft.com/office/powerpoint/2010/main" val="248674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ways to submit your APRs:</a:t>
            </a:r>
          </a:p>
          <a:p>
            <a:endParaRPr lang="en-US" sz="1200" b="0" i="0" u="none" strike="noStrike" kern="1200" baseline="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First, HCD has an online system that allows you to upload the form yourself. If you don’t know your username or password, reach out and we can send it to you.</a:t>
            </a:r>
            <a:endParaRPr lang="en-US" sz="1200" b="0" i="0" u="none" strike="noStrike" kern="1200" baseline="0" dirty="0">
              <a:solidFill>
                <a:schemeClr val="tx1"/>
              </a:solidFill>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can also submit </a:t>
            </a:r>
            <a:r>
              <a:rPr lang="en-US" dirty="0"/>
              <a:t>2021 APRs </a:t>
            </a:r>
            <a:r>
              <a:rPr lang="en-US" sz="1200" b="0" i="0" u="none" strike="noStrike" kern="1200" baseline="0" dirty="0">
                <a:solidFill>
                  <a:schemeClr val="tx1"/>
                </a:solidFill>
                <a:latin typeface="+mn-lt"/>
                <a:ea typeface="+mn-ea"/>
                <a:cs typeface="+mn-cs"/>
              </a:rPr>
              <a:t>via email to apr@hcd.ca.gov.</a:t>
            </a:r>
            <a:r>
              <a:rPr lang="en-US" dirty="0"/>
              <a:t> </a:t>
            </a:r>
            <a:r>
              <a:rPr lang="en-US" sz="1200" b="0" i="0" u="none" strike="noStrike" kern="1200" baseline="0" dirty="0">
                <a:solidFill>
                  <a:schemeClr val="tx1"/>
                </a:solidFill>
                <a:latin typeface="+mn-lt"/>
                <a:ea typeface="+mn-ea"/>
                <a:cs typeface="+mn-cs"/>
              </a:rPr>
              <a:t> Please send an excel workbook attachment and not a pdf copy.</a:t>
            </a:r>
            <a:r>
              <a:rPr lang="en-US" dirty="0"/>
              <a:t> </a:t>
            </a:r>
            <a:endParaRPr lang="en-US" sz="1200" b="0" i="0" u="none" strike="noStrike" kern="1200" baseline="0" dirty="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C0EE93F9-0D4E-4F6A-9C83-7554B23206B9}" type="slidenum">
              <a:rPr lang="en-US" smtClean="0"/>
              <a:t>19</a:t>
            </a:fld>
            <a:endParaRPr lang="en-US"/>
          </a:p>
        </p:txBody>
      </p:sp>
    </p:spTree>
    <p:extLst>
      <p:ext uri="{BB962C8B-B14F-4D97-AF65-F5344CB8AC3E}">
        <p14:creationId xmlns:p14="http://schemas.microsoft.com/office/powerpoint/2010/main" val="39818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by talking about our primary learning objectives. During this webinar, you will gain a stronger sense of:</a:t>
            </a:r>
          </a:p>
          <a:p>
            <a:r>
              <a:rPr lang="en-US"/>
              <a:t>The background and context behind this process</a:t>
            </a:r>
            <a:endParaRPr lang="en-US">
              <a:cs typeface="Calibri"/>
            </a:endParaRPr>
          </a:p>
          <a:p>
            <a:r>
              <a:rPr lang="en-US"/>
              <a:t>Changes for the 2021 version of the APR form</a:t>
            </a:r>
            <a:endParaRPr lang="en-US">
              <a:cs typeface="Calibri"/>
            </a:endParaRPr>
          </a:p>
          <a:p>
            <a:r>
              <a:rPr lang="en-US"/>
              <a:t>Benefits of completing the APR</a:t>
            </a:r>
            <a:endParaRPr lang="en-US">
              <a:cs typeface="Calibri" panose="020F0502020204030204"/>
            </a:endParaRPr>
          </a:p>
          <a:p>
            <a:r>
              <a:rPr lang="en-US"/>
              <a:t>Table Overview</a:t>
            </a:r>
            <a:endParaRPr lang="en-US">
              <a:cs typeface="Calibri"/>
            </a:endParaRPr>
          </a:p>
          <a:p>
            <a:r>
              <a:rPr lang="en-US"/>
              <a:t>Helpful features of the form</a:t>
            </a:r>
            <a:endParaRPr lang="en-US">
              <a:cs typeface="Calibri"/>
            </a:endParaRPr>
          </a:p>
          <a:p>
            <a:r>
              <a:rPr lang="en-US"/>
              <a:t>How to Submit APR’s</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C0EE93F9-0D4E-4F6A-9C83-7554B23206B9}" type="slidenum">
              <a:rPr lang="en-US" smtClean="0"/>
              <a:t>2</a:t>
            </a:fld>
            <a:endParaRPr lang="en-US"/>
          </a:p>
        </p:txBody>
      </p:sp>
    </p:spTree>
    <p:extLst>
      <p:ext uri="{BB962C8B-B14F-4D97-AF65-F5344CB8AC3E}">
        <p14:creationId xmlns:p14="http://schemas.microsoft.com/office/powerpoint/2010/main" val="1989511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Again, all 2021 APRs are due by April 1, but HCD is here to help. If you run into any issues during the submittal process, please don’t hesitate to reach out to us. Our team is actively monitoring our email box and happy to help in any way we can.</a:t>
            </a:r>
          </a:p>
          <a:p>
            <a:endParaRPr lang="en-US" sz="1200" b="0" i="0" u="none" strike="noStrike" kern="1200" baseline="0">
              <a:solidFill>
                <a:schemeClr val="tx1"/>
              </a:solidFill>
              <a:latin typeface="+mn-lt"/>
              <a:ea typeface="+mn-ea"/>
              <a:cs typeface="+mn-cs"/>
            </a:endParaRPr>
          </a:p>
          <a:p>
            <a:pPr>
              <a:defRPr/>
            </a:pPr>
            <a:r>
              <a:rPr lang="en-US" sz="1200" kern="1200">
                <a:solidFill>
                  <a:schemeClr val="tx1"/>
                </a:solidFill>
                <a:effectLst/>
                <a:latin typeface="+mn-lt"/>
                <a:ea typeface="+mn-ea"/>
                <a:cs typeface="+mn-cs"/>
              </a:rPr>
              <a:t>We are really excited about the collection of this data, and we appreciate all of the work that jurisdictions will be making to provide this data. Just like jurisdictions, HCD is working really hard to adapt to the new requirements set forth by the legislature.</a:t>
            </a:r>
            <a:r>
              <a:rPr lang="en-US"/>
              <a:t> </a:t>
            </a:r>
            <a:endParaRPr lang="en-US" sz="1200" kern="1200">
              <a:solidFill>
                <a:schemeClr val="tx1"/>
              </a:solidFill>
              <a:effectLst/>
              <a:latin typeface="+mn-lt"/>
              <a:cs typeface="Calibri"/>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Thank you for your time today! If anyone has any questions, we’ll be happy to discuss more during the Q&amp;A.</a:t>
            </a:r>
            <a:endParaRPr lang="en-US" sz="1200" b="0" i="0" u="none" strike="noStrike" kern="1200" baseline="0">
              <a:solidFill>
                <a:schemeClr val="tx1"/>
              </a:solidFill>
              <a:latin typeface="+mn-lt"/>
              <a:cs typeface="Calibri"/>
            </a:endParaRPr>
          </a:p>
          <a:p>
            <a:endParaRPr lang="en-US">
              <a:cs typeface="Calibri"/>
            </a:endParaRPr>
          </a:p>
          <a:p>
            <a:r>
              <a:rPr lang="en-US">
                <a:cs typeface="Calibri"/>
              </a:rPr>
              <a:t>I'll hand it over to Tom for questions. </a:t>
            </a:r>
          </a:p>
          <a:p>
            <a:endParaRPr lang="en-US">
              <a:cs typeface="Calibri"/>
            </a:endParaRPr>
          </a:p>
          <a:p>
            <a:r>
              <a:rPr lang="en-US">
                <a:cs typeface="Calibri"/>
              </a:rPr>
              <a:t>***END HERE*** </a:t>
            </a:r>
          </a:p>
        </p:txBody>
      </p:sp>
      <p:sp>
        <p:nvSpPr>
          <p:cNvPr id="4" name="Slide Number Placeholder 3"/>
          <p:cNvSpPr>
            <a:spLocks noGrp="1"/>
          </p:cNvSpPr>
          <p:nvPr>
            <p:ph type="sldNum" sz="quarter" idx="10"/>
          </p:nvPr>
        </p:nvSpPr>
        <p:spPr/>
        <p:txBody>
          <a:bodyPr/>
          <a:lstStyle/>
          <a:p>
            <a:fld id="{C0EE93F9-0D4E-4F6A-9C83-7554B23206B9}" type="slidenum">
              <a:rPr lang="en-US" smtClean="0"/>
              <a:t>20</a:t>
            </a:fld>
            <a:endParaRPr lang="en-US"/>
          </a:p>
        </p:txBody>
      </p:sp>
    </p:spTree>
    <p:extLst>
      <p:ext uri="{BB962C8B-B14F-4D97-AF65-F5344CB8AC3E}">
        <p14:creationId xmlns:p14="http://schemas.microsoft.com/office/powerpoint/2010/main" val="2775736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Our Communications division is excellent at pushing announcements. </a:t>
            </a:r>
          </a:p>
          <a:p>
            <a:pPr marL="171450" indent="-171450">
              <a:buFont typeface="Arial" panose="020B0604020202020204" pitchFamily="34" charset="0"/>
              <a:buChar char="•"/>
            </a:pPr>
            <a:r>
              <a:rPr lang="en-US"/>
              <a:t>If you have not subscribed, I encourage you to sign up for our emails. </a:t>
            </a:r>
          </a:p>
        </p:txBody>
      </p:sp>
      <p:sp>
        <p:nvSpPr>
          <p:cNvPr id="4" name="Slide Number Placeholder 3"/>
          <p:cNvSpPr>
            <a:spLocks noGrp="1"/>
          </p:cNvSpPr>
          <p:nvPr>
            <p:ph type="sldNum" sz="quarter" idx="10"/>
          </p:nvPr>
        </p:nvSpPr>
        <p:spPr/>
        <p:txBody>
          <a:bodyPr/>
          <a:lstStyle/>
          <a:p>
            <a:fld id="{954DC1EE-82F0-40EA-A796-805CC6248ABE}" type="slidenum">
              <a:rPr lang="en-US" smtClean="0"/>
              <a:t>21</a:t>
            </a:fld>
            <a:endParaRPr lang="en-US"/>
          </a:p>
        </p:txBody>
      </p:sp>
    </p:spTree>
    <p:extLst>
      <p:ext uri="{BB962C8B-B14F-4D97-AF65-F5344CB8AC3E}">
        <p14:creationId xmlns:p14="http://schemas.microsoft.com/office/powerpoint/2010/main" val="297382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jurisdiction (that is: city or county) must prepare an APR on the status and progress in implementing its housing element. This requirement comes from Government Code Section 65400.  This report must be submitted to both HCD and the Governor's Office of Planning and Research, or OPR. Please note that each jurisdiction must also complete a General Plan APR and submit that annually. However, this training will only focus on the Housing Element APR</a:t>
            </a:r>
          </a:p>
          <a:p>
            <a:endParaRPr lang="en-US">
              <a:cs typeface="Calibri"/>
            </a:endParaRPr>
          </a:p>
          <a:p>
            <a:r>
              <a:rPr lang="en-US"/>
              <a:t>Aside from one new requirement due to AB 2345, the requirements and format of the form have not changed from the 2020 APR. As was the case last year, you may upload the form directly into our database or email it to apr@hcd.ca.gov</a:t>
            </a:r>
            <a:endParaRPr lang="en-US">
              <a:cs typeface="Calibri"/>
            </a:endParaRPr>
          </a:p>
          <a:p>
            <a:endParaRPr lang="en-US"/>
          </a:p>
          <a:p>
            <a:pPr>
              <a:defRPr/>
            </a:pPr>
            <a:r>
              <a:rPr lang="en-US" sz="1200" kern="1200">
                <a:solidFill>
                  <a:schemeClr val="tx1"/>
                </a:solidFill>
                <a:effectLst/>
                <a:latin typeface="+mn-lt"/>
                <a:ea typeface="+mn-ea"/>
                <a:cs typeface="+mn-cs"/>
              </a:rPr>
              <a:t>The APR is due each year on April 1</a:t>
            </a:r>
            <a:r>
              <a:rPr lang="en-US" sz="1200" kern="1200" baseline="30000">
                <a:solidFill>
                  <a:schemeClr val="tx1"/>
                </a:solidFill>
                <a:effectLst/>
                <a:latin typeface="+mn-lt"/>
                <a:ea typeface="+mn-ea"/>
                <a:cs typeface="+mn-cs"/>
              </a:rPr>
              <a:t>st</a:t>
            </a:r>
            <a:r>
              <a:rPr lang="en-US" sz="1200" kern="1200">
                <a:solidFill>
                  <a:schemeClr val="tx1"/>
                </a:solidFill>
                <a:effectLst/>
                <a:latin typeface="+mn-lt"/>
                <a:ea typeface="+mn-ea"/>
                <a:cs typeface="+mn-cs"/>
              </a:rPr>
              <a:t>. The 2021 APR is due to HCD and OPR by April 1, </a:t>
            </a:r>
            <a:r>
              <a:rPr lang="en-US"/>
              <a:t>2022.</a:t>
            </a:r>
          </a:p>
          <a:p>
            <a:endParaRPr lang="en-US"/>
          </a:p>
        </p:txBody>
      </p:sp>
      <p:sp>
        <p:nvSpPr>
          <p:cNvPr id="4" name="Slide Number Placeholder 3"/>
          <p:cNvSpPr>
            <a:spLocks noGrp="1"/>
          </p:cNvSpPr>
          <p:nvPr>
            <p:ph type="sldNum" sz="quarter" idx="10"/>
          </p:nvPr>
        </p:nvSpPr>
        <p:spPr/>
        <p:txBody>
          <a:bodyPr/>
          <a:lstStyle/>
          <a:p>
            <a:fld id="{C0EE93F9-0D4E-4F6A-9C83-7554B23206B9}" type="slidenum">
              <a:rPr lang="en-US" smtClean="0"/>
              <a:t>3</a:t>
            </a:fld>
            <a:endParaRPr lang="en-US"/>
          </a:p>
        </p:txBody>
      </p:sp>
    </p:spTree>
    <p:extLst>
      <p:ext uri="{BB962C8B-B14F-4D97-AF65-F5344CB8AC3E}">
        <p14:creationId xmlns:p14="http://schemas.microsoft.com/office/powerpoint/2010/main" val="292874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Some of you may recall that the APR</a:t>
            </a:r>
            <a:r>
              <a:rPr lang="en-US" sz="1200" kern="1200">
                <a:solidFill>
                  <a:schemeClr val="tx1"/>
                </a:solidFill>
                <a:effectLst/>
                <a:latin typeface="+mn-lt"/>
                <a:ea typeface="+mn-ea"/>
                <a:cs typeface="+mn-cs"/>
              </a:rPr>
              <a:t> </a:t>
            </a:r>
            <a:r>
              <a:rPr lang="en-US"/>
              <a:t>form underwent </a:t>
            </a:r>
            <a:r>
              <a:rPr lang="en-US" sz="1200" kern="1200">
                <a:solidFill>
                  <a:schemeClr val="tx1"/>
                </a:solidFill>
                <a:effectLst/>
                <a:latin typeface="+mn-lt"/>
                <a:ea typeface="+mn-ea"/>
                <a:cs typeface="+mn-cs"/>
              </a:rPr>
              <a:t>major changes starting with the 2018 report.</a:t>
            </a:r>
            <a:r>
              <a:rPr lang="en-US"/>
              <a:t> Prior to 2018, the APR focused largely on reporting building permits issued. This changed because in 2017, SB 35 and AB 879 amended Government Code to include additional requirements for the APR, and the 2018 APR form incorporated changes from those laws. </a:t>
            </a:r>
            <a:r>
              <a:rPr lang="en-US" sz="1200" kern="1200">
                <a:solidFill>
                  <a:schemeClr val="tx1"/>
                </a:solidFill>
                <a:effectLst/>
                <a:latin typeface="+mn-lt"/>
                <a:ea typeface="+mn-ea"/>
                <a:cs typeface="+mn-cs"/>
              </a:rPr>
              <a:t>We won’t go over all those changes today, but you can refer to SB 35 and AB 879 that were passed in the 2017 legislative session for more information.</a:t>
            </a:r>
            <a:endParaRPr lang="en-US">
              <a:cs typeface="Calibri" panose="020F0502020204030204"/>
            </a:endParaRPr>
          </a:p>
          <a:p>
            <a:pPr>
              <a:defRPr/>
            </a:pPr>
            <a:endParaRPr lang="en-US"/>
          </a:p>
          <a:p>
            <a:pPr>
              <a:defRPr/>
            </a:pPr>
            <a:r>
              <a:rPr lang="en-US"/>
              <a:t>In 2020, AB 2345 added an additional requirement related to reporting on density bonus projects. We have revised the form as well as the instructions to include these new requirements. </a:t>
            </a:r>
          </a:p>
          <a:p>
            <a:pPr>
              <a:defRPr/>
            </a:pPr>
            <a:endParaRPr lang="en-US">
              <a:cs typeface="Calibri" panose="020F0502020204030204"/>
            </a:endParaRPr>
          </a:p>
          <a:p>
            <a:pPr>
              <a:defRPr/>
            </a:pPr>
            <a:r>
              <a:rPr lang="en-US">
                <a:cs typeface="Calibri" panose="020F0502020204030204"/>
              </a:rPr>
              <a:t>The APR form for 2017 and prior years is available by emailing HCD at apr@hcd.ca.gov</a:t>
            </a:r>
          </a:p>
          <a:p>
            <a:pPr>
              <a:defRPr/>
            </a:pPr>
            <a:endParaRPr lang="en-US"/>
          </a:p>
        </p:txBody>
      </p:sp>
      <p:sp>
        <p:nvSpPr>
          <p:cNvPr id="4" name="Slide Number Placeholder 3"/>
          <p:cNvSpPr>
            <a:spLocks noGrp="1"/>
          </p:cNvSpPr>
          <p:nvPr>
            <p:ph type="sldNum" sz="quarter" idx="10"/>
          </p:nvPr>
        </p:nvSpPr>
        <p:spPr/>
        <p:txBody>
          <a:bodyPr/>
          <a:lstStyle/>
          <a:p>
            <a:fld id="{C0EE93F9-0D4E-4F6A-9C83-7554B23206B9}" type="slidenum">
              <a:rPr lang="en-US" smtClean="0"/>
              <a:t>4</a:t>
            </a:fld>
            <a:endParaRPr lang="en-US"/>
          </a:p>
        </p:txBody>
      </p:sp>
    </p:spTree>
    <p:extLst>
      <p:ext uri="{BB962C8B-B14F-4D97-AF65-F5344CB8AC3E}">
        <p14:creationId xmlns:p14="http://schemas.microsoft.com/office/powerpoint/2010/main" val="163293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a:t>
            </a:r>
            <a:r>
              <a:rPr lang="en-US" baseline="0"/>
              <a:t> we go any further let me go over some of the benefits of submitting APRs.</a:t>
            </a:r>
            <a:r>
              <a:rPr lang="en-US"/>
              <a:t> APRs are woven into numerous state oversight and funding programs.</a:t>
            </a:r>
            <a:endParaRPr lang="en-US" baseline="0"/>
          </a:p>
          <a:p>
            <a:endParaRPr lang="en-US" baseline="0"/>
          </a:p>
          <a:p>
            <a:r>
              <a:rPr lang="en-US" baseline="0"/>
              <a:t>Several funding programs require up-to-date submission of APRs, including </a:t>
            </a:r>
            <a:r>
              <a:rPr lang="en-US"/>
              <a:t>for the Caltrans Sustainable Communities Grant and Permanent</a:t>
            </a:r>
            <a:r>
              <a:rPr lang="en-US" baseline="0"/>
              <a:t> Local Housing Allocation (PLHA) funding</a:t>
            </a:r>
            <a:r>
              <a:rPr lang="en-US"/>
              <a:t> program</a:t>
            </a:r>
            <a:r>
              <a:rPr lang="en-US" baseline="0"/>
              <a:t>.</a:t>
            </a:r>
            <a:endParaRPr lang="en-US" baseline="0">
              <a:cs typeface="Calibri"/>
            </a:endParaRPr>
          </a:p>
          <a:p>
            <a:endParaRPr lang="en-US" baseline="0"/>
          </a:p>
          <a:p>
            <a:r>
              <a:rPr lang="en-US" baseline="0"/>
              <a:t>APRs are </a:t>
            </a:r>
            <a:r>
              <a:rPr lang="en-US"/>
              <a:t>how</a:t>
            </a:r>
            <a:r>
              <a:rPr lang="en-US" baseline="0"/>
              <a:t> jurisdictions report progress in implementing the housing element and meeting the Regional Housing Need Allocation (RHNA</a:t>
            </a:r>
            <a:r>
              <a:rPr lang="en-US"/>
              <a:t>). The data helps HCD understand successes and challenges from cities and counties statewide. And this information can help inform future housing policy.</a:t>
            </a:r>
            <a:endParaRPr lang="en-US">
              <a:cs typeface="Calibri"/>
            </a:endParaRPr>
          </a:p>
          <a:p>
            <a:endParaRPr lang="en-US" baseline="0">
              <a:cs typeface="Calibri"/>
            </a:endParaRPr>
          </a:p>
          <a:p>
            <a:r>
              <a:rPr lang="en-US"/>
              <a:t>Finally, data</a:t>
            </a:r>
            <a:r>
              <a:rPr lang="en-US" baseline="0"/>
              <a:t> from </a:t>
            </a:r>
            <a:r>
              <a:rPr lang="en-US"/>
              <a:t>APRs</a:t>
            </a:r>
            <a:r>
              <a:rPr lang="en-US" baseline="0"/>
              <a:t> is used to make HCD’s SB35 determination, also known as the Streamlined Ministerial Approval Process.</a:t>
            </a:r>
            <a:r>
              <a:rPr lang="en-US"/>
              <a:t> </a:t>
            </a:r>
            <a:endParaRPr lang="en-US" baseline="0">
              <a:cs typeface="Calibri"/>
            </a:endParaRPr>
          </a:p>
          <a:p>
            <a:endParaRPr lang="en-US" baseline="0"/>
          </a:p>
        </p:txBody>
      </p:sp>
      <p:sp>
        <p:nvSpPr>
          <p:cNvPr id="4" name="Slide Number Placeholder 3"/>
          <p:cNvSpPr>
            <a:spLocks noGrp="1"/>
          </p:cNvSpPr>
          <p:nvPr>
            <p:ph type="sldNum" sz="quarter" idx="5"/>
          </p:nvPr>
        </p:nvSpPr>
        <p:spPr/>
        <p:txBody>
          <a:bodyPr/>
          <a:lstStyle/>
          <a:p>
            <a:fld id="{C0EE93F9-0D4E-4F6A-9C83-7554B23206B9}" type="slidenum">
              <a:rPr lang="en-US" smtClean="0"/>
              <a:t>5</a:t>
            </a:fld>
            <a:endParaRPr lang="en-US"/>
          </a:p>
        </p:txBody>
      </p:sp>
    </p:spTree>
    <p:extLst>
      <p:ext uri="{BB962C8B-B14F-4D97-AF65-F5344CB8AC3E}">
        <p14:creationId xmlns:p14="http://schemas.microsoft.com/office/powerpoint/2010/main" val="391532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This is an overview of the form to </a:t>
            </a:r>
            <a:r>
              <a:rPr lang="en-US"/>
              <a:t>orient you</a:t>
            </a:r>
            <a:r>
              <a:rPr lang="en-US" baseline="0"/>
              <a:t> to the topics for each table</a:t>
            </a:r>
            <a:r>
              <a:rPr lang="en-US"/>
              <a:t>. We have Tables A through H, which are each represented by a sheet within an Excel workbook.</a:t>
            </a:r>
            <a:endParaRPr lang="en-US" baseline="0"/>
          </a:p>
          <a:p>
            <a:endParaRPr lang="en-US" baseline="0">
              <a:cs typeface="Calibri" panose="020F0502020204030204"/>
            </a:endParaRPr>
          </a:p>
          <a:p>
            <a:r>
              <a:rPr lang="en-US" baseline="0"/>
              <a:t>A detailed explanation of each Table’s requirements can be found in the instructions. The instructions are your definitive source for guidance.</a:t>
            </a:r>
            <a:r>
              <a:rPr lang="en-US"/>
              <a:t> </a:t>
            </a:r>
            <a:endParaRPr lang="en-US">
              <a:cs typeface="Calibri" panose="020F0502020204030204"/>
            </a:endParaRPr>
          </a:p>
          <a:p>
            <a:endParaRPr lang="en-US" baseline="0"/>
          </a:p>
          <a:p>
            <a:endParaRPr lang="en-US" baseline="0">
              <a:cs typeface="Calibri"/>
            </a:endParaRPr>
          </a:p>
        </p:txBody>
      </p:sp>
      <p:sp>
        <p:nvSpPr>
          <p:cNvPr id="4" name="Slide Number Placeholder 3"/>
          <p:cNvSpPr>
            <a:spLocks noGrp="1"/>
          </p:cNvSpPr>
          <p:nvPr>
            <p:ph type="sldNum" sz="quarter" idx="10"/>
          </p:nvPr>
        </p:nvSpPr>
        <p:spPr/>
        <p:txBody>
          <a:bodyPr/>
          <a:lstStyle/>
          <a:p>
            <a:fld id="{C0EE93F9-0D4E-4F6A-9C83-7554B23206B9}" type="slidenum">
              <a:rPr lang="en-US" smtClean="0"/>
              <a:t>6</a:t>
            </a:fld>
            <a:endParaRPr lang="en-US"/>
          </a:p>
        </p:txBody>
      </p:sp>
    </p:spTree>
    <p:extLst>
      <p:ext uri="{BB962C8B-B14F-4D97-AF65-F5344CB8AC3E}">
        <p14:creationId xmlns:p14="http://schemas.microsoft.com/office/powerpoint/2010/main" val="197523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up…the Start Here tab</a:t>
            </a:r>
          </a:p>
          <a:p>
            <a:endParaRPr lang="en-US"/>
          </a:p>
          <a:p>
            <a:r>
              <a:rPr lang="en-US"/>
              <a:t>You enter the jurisdiction name and all contact information, including the mailing address. </a:t>
            </a:r>
            <a:endParaRPr lang="en-US">
              <a:cs typeface="Calibri"/>
            </a:endParaRPr>
          </a:p>
          <a:p>
            <a:endParaRPr lang="en-US"/>
          </a:p>
          <a:p>
            <a:r>
              <a:rPr lang="en-US"/>
              <a:t>And this is your first preview of some of the conditional formatting in the form. Required cells are the cells highlighted in yellow. In addition, some cells only become yellow once part of the row or table is filled out. That is, once certain tables or rows start being completed, there are accompanying cells in that row that must be completed. The yellow also goes away when you've provided the requisite information, so any yellow in your APR should be a flag for you.</a:t>
            </a:r>
            <a:endParaRPr lang="en-US">
              <a:cs typeface="Calibri"/>
            </a:endParaRPr>
          </a:p>
          <a:p>
            <a:endParaRPr lang="en-US">
              <a:cs typeface="Calibri"/>
            </a:endParaRPr>
          </a:p>
          <a:p>
            <a:r>
              <a:rPr lang="en-US"/>
              <a:t>As we will remind several times throughout this presentation, all tables have required fields IF they are not left blank. Cells become highlighted yellow when they are required to be completed. Tables that do not apply to your jurisdiction must be left blank.  This happens when a jurisdiction does not have related activity to report from the calendar year.  So, if you have no activity to report in a table, leave that blank. Please do not add any notes, such as “Nothing to Report” or "NA" because this will cause a lot of incorrect yellow highlighting to show up in your APR.</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0EE93F9-0D4E-4F6A-9C83-7554B23206B9}" type="slidenum">
              <a:rPr lang="en-US" smtClean="0"/>
              <a:t>7</a:t>
            </a:fld>
            <a:endParaRPr lang="en-US"/>
          </a:p>
        </p:txBody>
      </p:sp>
    </p:spTree>
    <p:extLst>
      <p:ext uri="{BB962C8B-B14F-4D97-AF65-F5344CB8AC3E}">
        <p14:creationId xmlns:p14="http://schemas.microsoft.com/office/powerpoint/2010/main" val="289020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form features an importer, which can copy over information you entered on a previous year's form. This can be handy if you have housing developments that have moved through the planning and building process, and you just need to add additional activity for a project. For example, if you reported a project as being entitled last year, and this year you need to report it received a building permit, the importer copies over all project information from last year’s form, leaving you with only needing to complete the additional building activity that occurred. Please note, the importer will copy most tables. You can delete any information copied by the importer by typing ctrl + d if it is no longer necessary to report that information, since it occurred last year.</a:t>
            </a:r>
          </a:p>
        </p:txBody>
      </p:sp>
      <p:sp>
        <p:nvSpPr>
          <p:cNvPr id="4" name="Slide Number Placeholder 3"/>
          <p:cNvSpPr>
            <a:spLocks noGrp="1"/>
          </p:cNvSpPr>
          <p:nvPr>
            <p:ph type="sldNum" sz="quarter" idx="5"/>
          </p:nvPr>
        </p:nvSpPr>
        <p:spPr/>
        <p:txBody>
          <a:bodyPr/>
          <a:lstStyle/>
          <a:p>
            <a:fld id="{C0EE93F9-0D4E-4F6A-9C83-7554B23206B9}" type="slidenum">
              <a:rPr lang="en-US" smtClean="0"/>
              <a:t>8</a:t>
            </a:fld>
            <a:endParaRPr lang="en-US"/>
          </a:p>
        </p:txBody>
      </p:sp>
    </p:spTree>
    <p:extLst>
      <p:ext uri="{BB962C8B-B14F-4D97-AF65-F5344CB8AC3E}">
        <p14:creationId xmlns:p14="http://schemas.microsoft.com/office/powerpoint/2010/main" val="127587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Table A is for any development applications deemed complete during the reporting year</a:t>
            </a:r>
          </a:p>
          <a:p>
            <a:pPr marL="628650" lvl="1" indent="-171450">
              <a:buFont typeface="Arial" panose="020B0604020202020204" pitchFamily="34" charset="0"/>
              <a:buChar char="•"/>
            </a:pPr>
            <a:r>
              <a:rPr lang="en-US"/>
              <a:t>This includes applications for planning approvals and development permits – building permit applications are no longer required to be reported in Table A</a:t>
            </a:r>
          </a:p>
          <a:p>
            <a:pPr marL="171450" lvl="0" indent="-171450">
              <a:buFont typeface="Arial" panose="020B0604020202020204" pitchFamily="34" charset="0"/>
              <a:buChar char="•"/>
            </a:pPr>
            <a:r>
              <a:rPr lang="en-US"/>
              <a:t>Fields in yellow are required, fields in green are required if applicable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Enter the units into the appropriate affordability level and leave the rest blank</a:t>
            </a:r>
            <a:endParaRPr lang="en-US"/>
          </a:p>
          <a:p>
            <a:pPr marL="171450" lvl="0" indent="-171450">
              <a:buFont typeface="Arial" panose="020B0604020202020204" pitchFamily="34" charset="0"/>
              <a:buChar char="•"/>
            </a:pPr>
            <a:r>
              <a:rPr lang="en-US"/>
              <a:t>If unsure, provide an educated guess on whether properties will be renter or owner occupied </a:t>
            </a:r>
          </a:p>
          <a:p>
            <a:pPr marL="171450" lvl="0" indent="-171450">
              <a:buFont typeface="Arial" panose="020B0604020202020204" pitchFamily="34" charset="0"/>
              <a:buChar char="•"/>
            </a:pPr>
            <a:r>
              <a:rPr lang="en-US"/>
              <a:t>New additions to Table A include the following:</a:t>
            </a:r>
          </a:p>
          <a:p>
            <a:pPr marL="628650" lvl="1" indent="-171450">
              <a:buFont typeface="Arial" panose="020B0604020202020204" pitchFamily="34" charset="0"/>
              <a:buChar char="•"/>
            </a:pPr>
            <a:r>
              <a:rPr lang="en-US"/>
              <a:t>Two columns asking if a project requested a density bonus and if that density bonus was approved</a:t>
            </a:r>
          </a:p>
          <a:p>
            <a:pPr marL="628650" lvl="1" indent="-171450">
              <a:buFont typeface="Arial" panose="020B0604020202020204" pitchFamily="34" charset="0"/>
              <a:buChar char="•"/>
            </a:pPr>
            <a:r>
              <a:rPr lang="en-US"/>
              <a:t>One column asking about the status of the application (approved, pending, disapproved, withdrawn)</a:t>
            </a:r>
          </a:p>
          <a:p>
            <a:pPr marL="0" lvl="0" indent="0">
              <a:buFont typeface="Arial" panose="020B0604020202020204" pitchFamily="34" charset="0"/>
              <a:buNone/>
            </a:pPr>
            <a:endParaRPr lang="en-US"/>
          </a:p>
          <a:p>
            <a:endParaRPr lang="en-US"/>
          </a:p>
          <a:p>
            <a:endParaRPr lang="en-US"/>
          </a:p>
          <a:p>
            <a:endParaRPr lang="en-US"/>
          </a:p>
          <a:p>
            <a:endParaRPr lang="en-US"/>
          </a:p>
          <a:p>
            <a:endParaRPr lang="en-US"/>
          </a:p>
          <a:p>
            <a:endParaRPr lang="en-US"/>
          </a:p>
          <a:p>
            <a:r>
              <a:rPr lang="en-US"/>
              <a:t>Table A - Housing Development Applications Submitted </a:t>
            </a:r>
          </a:p>
          <a:p>
            <a:endParaRPr lang="en-US"/>
          </a:p>
          <a:p>
            <a:r>
              <a:rPr lang="en-US"/>
              <a:t>Includes data on any </a:t>
            </a:r>
            <a:r>
              <a:rPr lang="en-US" b="0"/>
              <a:t>development application that includes residential units for which the application was deemed complete during the reporting year.</a:t>
            </a:r>
          </a:p>
          <a:p>
            <a:endParaRPr lang="en-US" b="0"/>
          </a:p>
          <a:p>
            <a:r>
              <a:rPr lang="en-US" b="0"/>
              <a:t>The application may have </a:t>
            </a:r>
            <a:r>
              <a:rPr lang="en-US"/>
              <a:t>been initially submitted in a prior year , but only list the application in the table if it was demined complete during the reporting year</a:t>
            </a:r>
          </a:p>
        </p:txBody>
      </p:sp>
      <p:sp>
        <p:nvSpPr>
          <p:cNvPr id="4" name="Slide Number Placeholder 3"/>
          <p:cNvSpPr>
            <a:spLocks noGrp="1"/>
          </p:cNvSpPr>
          <p:nvPr>
            <p:ph type="sldNum" sz="quarter" idx="10"/>
          </p:nvPr>
        </p:nvSpPr>
        <p:spPr/>
        <p:txBody>
          <a:bodyPr/>
          <a:lstStyle/>
          <a:p>
            <a:fld id="{C0EE93F9-0D4E-4F6A-9C83-7554B23206B9}" type="slidenum">
              <a:rPr lang="en-US" smtClean="0"/>
              <a:t>9</a:t>
            </a:fld>
            <a:endParaRPr lang="en-US"/>
          </a:p>
        </p:txBody>
      </p:sp>
    </p:spTree>
    <p:extLst>
      <p:ext uri="{BB962C8B-B14F-4D97-AF65-F5344CB8AC3E}">
        <p14:creationId xmlns:p14="http://schemas.microsoft.com/office/powerpoint/2010/main" val="3386024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0200" y="1143000"/>
            <a:ext cx="6019800" cy="2362200"/>
          </a:xfrm>
        </p:spPr>
        <p:txBody>
          <a:bodyPr lIns="0" tIns="0" rIns="0" bIns="0" anchor="b" anchorCtr="0">
            <a:noAutofit/>
          </a:bodyPr>
          <a:lstStyle>
            <a:lvl1pPr algn="l">
              <a:defRPr sz="4900" b="0" baseline="0">
                <a:solidFill>
                  <a:srgbClr val="F69B11"/>
                </a:solidFill>
                <a:latin typeface="Avenir LT Std 65 Medium" pitchFamily="34" charset="0"/>
              </a:defRPr>
            </a:lvl1pPr>
          </a:lstStyle>
          <a:p>
            <a:r>
              <a:rPr lang="en-US"/>
              <a:t>HCD Printer-Friendly Presentation Name</a:t>
            </a:r>
          </a:p>
        </p:txBody>
      </p:sp>
      <p:sp>
        <p:nvSpPr>
          <p:cNvPr id="3" name="Subtitle 2"/>
          <p:cNvSpPr>
            <a:spLocks noGrp="1"/>
          </p:cNvSpPr>
          <p:nvPr>
            <p:ph type="subTitle" idx="1" hasCustomPrompt="1"/>
          </p:nvPr>
        </p:nvSpPr>
        <p:spPr>
          <a:xfrm>
            <a:off x="1600200" y="4114800"/>
            <a:ext cx="4191000" cy="1676400"/>
          </a:xfrm>
        </p:spPr>
        <p:txBody>
          <a:bodyPr lIns="0" tIns="0" rIns="0" bIns="0" anchor="t" anchorCtr="0">
            <a:normAutofit/>
          </a:bodyPr>
          <a:lstStyle>
            <a:lvl1pPr marL="0" indent="0" algn="l">
              <a:buNone/>
              <a:defRPr sz="1800" b="0">
                <a:solidFill>
                  <a:srgbClr val="000000"/>
                </a:solidFill>
                <a:latin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Information</a:t>
            </a:r>
          </a:p>
          <a:p>
            <a:r>
              <a:rPr lang="en-US"/>
              <a:t>Presenter Division/Office</a:t>
            </a:r>
          </a:p>
          <a:p>
            <a:r>
              <a:rPr lang="en-US"/>
              <a:t>Contact Information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351980"/>
            <a:ext cx="1143000" cy="1143000"/>
          </a:xfrm>
          <a:prstGeom prst="rect">
            <a:avLst/>
          </a:prstGeom>
        </p:spPr>
      </p:pic>
    </p:spTree>
    <p:extLst>
      <p:ext uri="{BB962C8B-B14F-4D97-AF65-F5344CB8AC3E}">
        <p14:creationId xmlns:p14="http://schemas.microsoft.com/office/powerpoint/2010/main" val="108180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524000" y="457200"/>
            <a:ext cx="6781800" cy="1066800"/>
          </a:xfrm>
          <a:prstGeom prst="rect">
            <a:avLst/>
          </a:prstGeom>
        </p:spPr>
        <p:txBody>
          <a:bodyPr vert="horz" lIns="0" tIns="0" rIns="0" bIns="0" rtlCol="0" anchor="ctr">
            <a:normAutofit/>
          </a:bodyPr>
          <a:lstStyle>
            <a:lvl1pPr>
              <a:defRPr b="0"/>
            </a:lvl1pPr>
          </a:lstStyle>
          <a:p>
            <a:r>
              <a:rPr lang="en-US"/>
              <a:t>Click to edit Master title style</a:t>
            </a:r>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F237B41F-4CDD-4BD5-912E-14EEC22E3926}" type="datetime1">
              <a:rPr lang="en-US" smtClean="0"/>
              <a:t>1/18/2022</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D210E03-A460-4855-BF10-12190F1E3D71}" type="slidenum">
              <a:rPr lang="en-US" smtClean="0"/>
              <a:t>‹#›</a:t>
            </a:fld>
            <a:endParaRPr lang="en-US"/>
          </a:p>
        </p:txBody>
      </p:sp>
    </p:spTree>
    <p:extLst>
      <p:ext uri="{BB962C8B-B14F-4D97-AF65-F5344CB8AC3E}">
        <p14:creationId xmlns:p14="http://schemas.microsoft.com/office/powerpoint/2010/main" val="32255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lvl1pPr>
              <a:defRPr b="0">
                <a:solidFill>
                  <a:srgbClr val="F69B1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DB37C8CD-D113-4E9C-A1FB-AD1F36034770}" type="datetime1">
              <a:rPr lang="en-US" smtClean="0"/>
              <a:t>1/18/2022</a:t>
            </a:fld>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0D210E03-A460-4855-BF10-12190F1E3D71}" type="slidenum">
              <a:rPr lang="en-US" smtClean="0"/>
              <a:t>‹#›</a:t>
            </a:fld>
            <a:endParaRPr lang="en-US"/>
          </a:p>
        </p:txBody>
      </p:sp>
    </p:spTree>
    <p:extLst>
      <p:ext uri="{BB962C8B-B14F-4D97-AF65-F5344CB8AC3E}">
        <p14:creationId xmlns:p14="http://schemas.microsoft.com/office/powerpoint/2010/main" val="355418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33400"/>
            <a:ext cx="9144000" cy="4343400"/>
          </a:xfrm>
        </p:spPr>
        <p:txBody>
          <a:bodyPr anchor="ctr" anchorCtr="1">
            <a:noAutofit/>
          </a:bodyPr>
          <a:lstStyle>
            <a:lvl1pPr algn="l">
              <a:defRPr sz="5000" b="0" cap="none">
                <a:solidFill>
                  <a:srgbClr val="F69B11"/>
                </a:solidFill>
              </a:defRPr>
            </a:lvl1pPr>
          </a:lstStyle>
          <a:p>
            <a:r>
              <a:rPr lang="en-US"/>
              <a:t>Click To Edit Chapter Title</a:t>
            </a:r>
          </a:p>
        </p:txBody>
      </p:sp>
    </p:spTree>
    <p:extLst>
      <p:ext uri="{BB962C8B-B14F-4D97-AF65-F5344CB8AC3E}">
        <p14:creationId xmlns:p14="http://schemas.microsoft.com/office/powerpoint/2010/main" val="280299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a:t>Click to edit Master title style</a:t>
            </a:r>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9EFFA782-66DD-401B-A1CD-612E857877A8}" type="datetime1">
              <a:rPr lang="en-US" smtClean="0">
                <a:solidFill>
                  <a:prstClr val="white">
                    <a:lumMod val="50000"/>
                  </a:prstClr>
                </a:solidFill>
              </a:rPr>
              <a:t>1/18/2022</a:t>
            </a:fld>
            <a:endParaRPr lang="en-US">
              <a:solidFill>
                <a:prstClr val="white">
                  <a:lumMod val="50000"/>
                </a:prstClr>
              </a:solidFill>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solidFill>
                <a:prstClr val="white">
                  <a:lumMod val="50000"/>
                </a:prst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7DDFB9B-E3A2-4ACF-AC47-D618A05DC23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85427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6799B-E670-40DE-BDF1-DAE4CC32B939}"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287B0-9DA8-4AD3-ADB4-74FBF342A9A1}" type="slidenum">
              <a:rPr lang="en-US" smtClean="0"/>
              <a:t>‹#›</a:t>
            </a:fld>
            <a:endParaRPr lang="en-US"/>
          </a:p>
        </p:txBody>
      </p:sp>
    </p:spTree>
    <p:extLst>
      <p:ext uri="{BB962C8B-B14F-4D97-AF65-F5344CB8AC3E}">
        <p14:creationId xmlns:p14="http://schemas.microsoft.com/office/powerpoint/2010/main" val="421634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29400"/>
            <a:ext cx="1905000" cy="228600"/>
          </a:xfrm>
        </p:spPr>
        <p:txBody>
          <a:bodyPr/>
          <a:lstStyle>
            <a:lvl1pPr>
              <a:defRPr/>
            </a:lvl1pPr>
          </a:lstStyle>
          <a:p>
            <a:pPr>
              <a:defRPr/>
            </a:pPr>
            <a:fld id="{2C97C466-29ED-49DC-BF16-D8DB4A9E9758}" type="datetime1">
              <a:rPr lang="en-US" smtClean="0"/>
              <a:t>1/18/2022</a:t>
            </a:fld>
            <a:endParaRPr lang="en-US"/>
          </a:p>
        </p:txBody>
      </p:sp>
      <p:sp>
        <p:nvSpPr>
          <p:cNvPr id="6" name="Footer Placeholder 5"/>
          <p:cNvSpPr>
            <a:spLocks noGrp="1"/>
          </p:cNvSpPr>
          <p:nvPr>
            <p:ph type="ftr" sz="quarter" idx="11"/>
          </p:nvPr>
        </p:nvSpPr>
        <p:spPr>
          <a:xfrm>
            <a:off x="3124200" y="6629400"/>
            <a:ext cx="2895600" cy="2286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39000" y="6629400"/>
            <a:ext cx="1905000" cy="228600"/>
          </a:xfrm>
        </p:spPr>
        <p:txBody>
          <a:bodyPr/>
          <a:lstStyle>
            <a:lvl1pPr>
              <a:defRPr/>
            </a:lvl1pPr>
          </a:lstStyle>
          <a:p>
            <a:pPr>
              <a:defRPr/>
            </a:pPr>
            <a:fld id="{DAFBB137-F6F7-47EB-A50F-60E23E4DEFF2}" type="slidenum">
              <a:rPr lang="en-US"/>
              <a:pPr>
                <a:defRPr/>
              </a:pPr>
              <a:t>‹#›</a:t>
            </a:fld>
            <a:endParaRPr lang="en-US"/>
          </a:p>
        </p:txBody>
      </p:sp>
    </p:spTree>
    <p:extLst>
      <p:ext uri="{BB962C8B-B14F-4D97-AF65-F5344CB8AC3E}">
        <p14:creationId xmlns:p14="http://schemas.microsoft.com/office/powerpoint/2010/main" val="30609854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12E51E51-CA55-4D8A-84FD-13C952812DE3}" type="datetime1">
              <a:rPr lang="en-US" smtClean="0"/>
              <a:t>1/18/2022</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0269CFA-0AD2-491F-8777-3BF0D3C98605}" type="slidenum">
              <a:rPr lang="en-US"/>
              <a:pPr/>
              <a:t>‹#›</a:t>
            </a:fld>
            <a:endParaRPr lang="en-US"/>
          </a:p>
        </p:txBody>
      </p:sp>
    </p:spTree>
    <p:extLst>
      <p:ext uri="{BB962C8B-B14F-4D97-AF65-F5344CB8AC3E}">
        <p14:creationId xmlns:p14="http://schemas.microsoft.com/office/powerpoint/2010/main" val="355247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457200"/>
            <a:ext cx="6934200" cy="1066800"/>
          </a:xfrm>
          <a:prstGeom prst="rect">
            <a:avLst/>
          </a:prstGeom>
        </p:spPr>
        <p:txBody>
          <a:bodyPr vert="horz" lIns="0" tIns="0" rIns="0" bIns="0" rtlCol="0" anchor="ctr">
            <a:normAutofit/>
          </a:bodyPr>
          <a:lstStyle/>
          <a:p>
            <a:r>
              <a:rPr lang="en-US"/>
              <a:t>Click to edit Slide Header</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8C528D0D-6808-438A-A139-FC1D70878950}" type="datetime1">
              <a:rPr lang="en-US" smtClean="0"/>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D210E03-A460-4855-BF10-12190F1E3D71}" type="slidenum">
              <a:rPr lang="en-US" smtClean="0"/>
              <a:t>‹#›</a:t>
            </a:fld>
            <a:endParaRPr lang="en-US"/>
          </a:p>
        </p:txBody>
      </p:sp>
    </p:spTree>
    <p:extLst>
      <p:ext uri="{BB962C8B-B14F-4D97-AF65-F5344CB8AC3E}">
        <p14:creationId xmlns:p14="http://schemas.microsoft.com/office/powerpoint/2010/main" val="403297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9" r:id="rId5"/>
    <p:sldLayoutId id="2147483680" r:id="rId6"/>
    <p:sldLayoutId id="2147483683" r:id="rId7"/>
    <p:sldLayoutId id="2147483685" r:id="rId8"/>
  </p:sldLayoutIdLst>
  <p:hf hdr="0" ftr="0" dt="0"/>
  <p:txStyles>
    <p:titleStyle>
      <a:lvl1pPr algn="l" defTabSz="914400" rtl="0" eaLnBrk="1" latinLnBrk="0" hangingPunct="1">
        <a:spcBef>
          <a:spcPct val="0"/>
        </a:spcBef>
        <a:buNone/>
        <a:defRPr sz="3600" b="1" kern="1200">
          <a:solidFill>
            <a:srgbClr val="F69B11"/>
          </a:solidFill>
          <a:latin typeface="Avenir LT Std 65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pr.hcd.ca.gov/AP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APR@hcd.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PR@hcd.c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hcd.ca.gov/community-development/annual-progress-reports.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hcd.c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96788" y="4141694"/>
            <a:ext cx="6656294" cy="1676400"/>
          </a:xfrm>
        </p:spPr>
        <p:txBody>
          <a:bodyPr/>
          <a:lstStyle/>
          <a:p>
            <a:r>
              <a:rPr lang="en-US"/>
              <a:t>California Department of Housing and Community Development </a:t>
            </a:r>
          </a:p>
          <a:p>
            <a:r>
              <a:rPr lang="en-US"/>
              <a:t>Housing Policy Development</a:t>
            </a:r>
          </a:p>
          <a:p>
            <a:endParaRPr lang="en-US"/>
          </a:p>
          <a:p>
            <a:r>
              <a:rPr lang="en-US">
                <a:latin typeface="Avenir LT Std 65 Medium"/>
              </a:rPr>
              <a:t> January 2022</a:t>
            </a:r>
          </a:p>
        </p:txBody>
      </p:sp>
      <p:sp>
        <p:nvSpPr>
          <p:cNvPr id="4" name="Title 1"/>
          <p:cNvSpPr>
            <a:spLocks noGrp="1"/>
          </p:cNvSpPr>
          <p:nvPr>
            <p:ph type="ctrTitle"/>
          </p:nvPr>
        </p:nvSpPr>
        <p:spPr>
          <a:xfrm>
            <a:off x="1062318" y="1425388"/>
            <a:ext cx="7194176" cy="2362200"/>
          </a:xfrm>
        </p:spPr>
        <p:txBody>
          <a:bodyPr/>
          <a:lstStyle/>
          <a:p>
            <a:pPr algn="ctr"/>
            <a:r>
              <a:rPr lang="en-US" sz="4400">
                <a:solidFill>
                  <a:schemeClr val="accent6">
                    <a:lumMod val="50000"/>
                  </a:schemeClr>
                </a:solidFill>
                <a:latin typeface="Avenir LT Std 65 Medium"/>
              </a:rPr>
              <a:t>Housing Element Annual Progress Report Form and Submittal</a:t>
            </a:r>
          </a:p>
        </p:txBody>
      </p:sp>
    </p:spTree>
    <p:extLst>
      <p:ext uri="{BB962C8B-B14F-4D97-AF65-F5344CB8AC3E}">
        <p14:creationId xmlns:p14="http://schemas.microsoft.com/office/powerpoint/2010/main" val="530943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141" y="455613"/>
            <a:ext cx="6781800" cy="1066800"/>
          </a:xfrm>
        </p:spPr>
        <p:txBody>
          <a:bodyPr/>
          <a:lstStyle/>
          <a:p>
            <a:pPr algn="ctr"/>
            <a:r>
              <a:rPr lang="en-US" b="1"/>
              <a:t>Overview of Table A2</a:t>
            </a:r>
          </a:p>
        </p:txBody>
      </p:sp>
      <p:sp>
        <p:nvSpPr>
          <p:cNvPr id="3" name="Content Placeholder 2"/>
          <p:cNvSpPr>
            <a:spLocks noGrp="1"/>
          </p:cNvSpPr>
          <p:nvPr>
            <p:ph idx="1"/>
          </p:nvPr>
        </p:nvSpPr>
        <p:spPr/>
        <p:txBody>
          <a:bodyPr/>
          <a:lstStyle/>
          <a:p>
            <a:r>
              <a:rPr lang="en-US" sz="2600" b="1">
                <a:solidFill>
                  <a:schemeClr val="accent6"/>
                </a:solidFill>
              </a:rPr>
              <a:t>Table A2 - Annual Building Activity Report Summary - New Construction, Entitled, Permits and Completed Units</a:t>
            </a:r>
          </a:p>
          <a:p>
            <a:pPr lvl="1"/>
            <a:r>
              <a:rPr lang="en-US" sz="2400">
                <a:solidFill>
                  <a:schemeClr val="accent6"/>
                </a:solidFill>
              </a:rPr>
              <a:t>Includes data on net new housing units and developments that have received any one of the following: </a:t>
            </a:r>
          </a:p>
          <a:p>
            <a:pPr lvl="2"/>
            <a:r>
              <a:rPr lang="en-US">
                <a:solidFill>
                  <a:schemeClr val="accent6"/>
                </a:solidFill>
              </a:rPr>
              <a:t>An entitlement </a:t>
            </a:r>
          </a:p>
          <a:p>
            <a:pPr lvl="2"/>
            <a:r>
              <a:rPr lang="en-US">
                <a:solidFill>
                  <a:schemeClr val="accent6"/>
                </a:solidFill>
              </a:rPr>
              <a:t>A building permit or a </a:t>
            </a:r>
          </a:p>
          <a:p>
            <a:pPr lvl="2"/>
            <a:r>
              <a:rPr lang="en-US">
                <a:solidFill>
                  <a:schemeClr val="accent6"/>
                </a:solidFill>
              </a:rPr>
              <a:t>Certificate of occupancy or other form of readiness </a:t>
            </a:r>
          </a:p>
        </p:txBody>
      </p:sp>
      <p:sp>
        <p:nvSpPr>
          <p:cNvPr id="4" name="Slide Number Placeholder 3"/>
          <p:cNvSpPr>
            <a:spLocks noGrp="1"/>
          </p:cNvSpPr>
          <p:nvPr>
            <p:ph type="sldNum" sz="quarter" idx="4"/>
          </p:nvPr>
        </p:nvSpPr>
        <p:spPr/>
        <p:txBody>
          <a:bodyPr/>
          <a:lstStyle/>
          <a:p>
            <a:fld id="{0D210E03-A460-4855-BF10-12190F1E3D71}" type="slidenum">
              <a:rPr lang="en-US" smtClean="0"/>
              <a:t>10</a:t>
            </a:fld>
            <a:endParaRPr lang="en-US"/>
          </a:p>
        </p:txBody>
      </p:sp>
    </p:spTree>
    <p:extLst>
      <p:ext uri="{BB962C8B-B14F-4D97-AF65-F5344CB8AC3E}">
        <p14:creationId xmlns:p14="http://schemas.microsoft.com/office/powerpoint/2010/main" val="254213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5613"/>
            <a:ext cx="6781800" cy="1066800"/>
          </a:xfrm>
        </p:spPr>
        <p:txBody>
          <a:bodyPr/>
          <a:lstStyle/>
          <a:p>
            <a:pPr algn="ctr"/>
            <a:r>
              <a:rPr lang="en-US" b="1"/>
              <a:t>Overview of Tables B &amp; C</a:t>
            </a:r>
          </a:p>
        </p:txBody>
      </p:sp>
      <p:sp>
        <p:nvSpPr>
          <p:cNvPr id="3" name="Content Placeholder 2"/>
          <p:cNvSpPr>
            <a:spLocks noGrp="1"/>
          </p:cNvSpPr>
          <p:nvPr>
            <p:ph idx="1"/>
          </p:nvPr>
        </p:nvSpPr>
        <p:spPr/>
        <p:txBody>
          <a:bodyPr>
            <a:normAutofit/>
          </a:bodyPr>
          <a:lstStyle/>
          <a:p>
            <a:r>
              <a:rPr lang="en-US" sz="2400" b="1">
                <a:solidFill>
                  <a:schemeClr val="accent6"/>
                </a:solidFill>
              </a:rPr>
              <a:t>Table B - Regional Housing Needs Allocation Progress – Permitted Units Issued By Affordability</a:t>
            </a:r>
          </a:p>
          <a:p>
            <a:pPr lvl="1"/>
            <a:r>
              <a:rPr lang="en-US" sz="2000">
                <a:solidFill>
                  <a:schemeClr val="accent6"/>
                </a:solidFill>
                <a:latin typeface="Avenir LT Std 65 Medium"/>
              </a:rPr>
              <a:t>Provides a summary of prior permitting activity reported to HCD in the current planning cycle, including permitting activity for the calendar year being reported. </a:t>
            </a:r>
          </a:p>
          <a:p>
            <a:pPr marL="457200" lvl="1" indent="0">
              <a:buNone/>
            </a:pPr>
            <a:endParaRPr lang="en-US" sz="2000">
              <a:solidFill>
                <a:schemeClr val="accent6"/>
              </a:solidFill>
              <a:latin typeface="Avenir LT Std 65 Medium"/>
            </a:endParaRPr>
          </a:p>
          <a:p>
            <a:r>
              <a:rPr lang="en-US" sz="2400" b="1">
                <a:solidFill>
                  <a:schemeClr val="accent6"/>
                </a:solidFill>
                <a:latin typeface="Avenir LT Std 65 Medium"/>
              </a:rPr>
              <a:t>Table C - Sites Identified or Rezoned to Accommodate Shortfall</a:t>
            </a:r>
          </a:p>
          <a:p>
            <a:r>
              <a:rPr lang="en-US" sz="2000">
                <a:solidFill>
                  <a:schemeClr val="accent6"/>
                </a:solidFill>
                <a:latin typeface="Avenir LT Std 65 Medium"/>
              </a:rPr>
              <a:t>Only applies if the jurisdiction identified an unaccommodated need of sites from the previous planning period, has shortfall of sites as identified in the housing element; or is identifying additional sites required by no net loss law</a:t>
            </a:r>
          </a:p>
        </p:txBody>
      </p:sp>
      <p:sp>
        <p:nvSpPr>
          <p:cNvPr id="4" name="Slide Number Placeholder 3"/>
          <p:cNvSpPr>
            <a:spLocks noGrp="1"/>
          </p:cNvSpPr>
          <p:nvPr>
            <p:ph type="sldNum" sz="quarter" idx="4"/>
          </p:nvPr>
        </p:nvSpPr>
        <p:spPr/>
        <p:txBody>
          <a:bodyPr/>
          <a:lstStyle/>
          <a:p>
            <a:fld id="{0D210E03-A460-4855-BF10-12190F1E3D71}" type="slidenum">
              <a:rPr lang="en-US" smtClean="0"/>
              <a:t>11</a:t>
            </a:fld>
            <a:endParaRPr lang="en-US"/>
          </a:p>
        </p:txBody>
      </p:sp>
    </p:spTree>
    <p:extLst>
      <p:ext uri="{BB962C8B-B14F-4D97-AF65-F5344CB8AC3E}">
        <p14:creationId xmlns:p14="http://schemas.microsoft.com/office/powerpoint/2010/main" val="44741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5613"/>
            <a:ext cx="6781800" cy="1066800"/>
          </a:xfrm>
        </p:spPr>
        <p:txBody>
          <a:bodyPr/>
          <a:lstStyle/>
          <a:p>
            <a:pPr algn="ctr"/>
            <a:r>
              <a:rPr lang="en-US" b="1"/>
              <a:t>Overview of Tables D &amp; E</a:t>
            </a:r>
          </a:p>
        </p:txBody>
      </p:sp>
      <p:sp>
        <p:nvSpPr>
          <p:cNvPr id="3" name="Content Placeholder 2"/>
          <p:cNvSpPr>
            <a:spLocks noGrp="1"/>
          </p:cNvSpPr>
          <p:nvPr>
            <p:ph idx="1"/>
          </p:nvPr>
        </p:nvSpPr>
        <p:spPr/>
        <p:txBody>
          <a:bodyPr>
            <a:normAutofit/>
          </a:bodyPr>
          <a:lstStyle/>
          <a:p>
            <a:r>
              <a:rPr lang="en-US" b="1">
                <a:solidFill>
                  <a:schemeClr val="accent6"/>
                </a:solidFill>
              </a:rPr>
              <a:t>Table D - Program Implementation Status</a:t>
            </a:r>
          </a:p>
          <a:p>
            <a:pPr lvl="1"/>
            <a:r>
              <a:rPr lang="en-US">
                <a:solidFill>
                  <a:schemeClr val="accent6"/>
                </a:solidFill>
                <a:latin typeface="Calibri" panose="020F0502020204030204" pitchFamily="34" charset="0"/>
              </a:rPr>
              <a:t>Report the status/progress of housing element programs</a:t>
            </a:r>
          </a:p>
          <a:p>
            <a:r>
              <a:rPr lang="en-US" b="1">
                <a:solidFill>
                  <a:schemeClr val="accent6"/>
                </a:solidFill>
                <a:latin typeface="Calibri" panose="020F0502020204030204" pitchFamily="34" charset="0"/>
              </a:rPr>
              <a:t>Table E - Commercial Development Bonus Approved</a:t>
            </a:r>
          </a:p>
          <a:p>
            <a:pPr lvl="1"/>
            <a:r>
              <a:rPr lang="en-US">
                <a:solidFill>
                  <a:schemeClr val="accent6"/>
                </a:solidFill>
                <a:latin typeface="Calibri" panose="020F0502020204030204" pitchFamily="34" charset="0"/>
              </a:rPr>
              <a:t>Only applies if the jurisdiction approved any commercial development bonuses</a:t>
            </a:r>
          </a:p>
        </p:txBody>
      </p:sp>
      <p:sp>
        <p:nvSpPr>
          <p:cNvPr id="4" name="Slide Number Placeholder 3"/>
          <p:cNvSpPr>
            <a:spLocks noGrp="1"/>
          </p:cNvSpPr>
          <p:nvPr>
            <p:ph type="sldNum" sz="quarter" idx="4"/>
          </p:nvPr>
        </p:nvSpPr>
        <p:spPr/>
        <p:txBody>
          <a:bodyPr/>
          <a:lstStyle/>
          <a:p>
            <a:fld id="{0D210E03-A460-4855-BF10-12190F1E3D71}" type="slidenum">
              <a:rPr lang="en-US" smtClean="0"/>
              <a:t>12</a:t>
            </a:fld>
            <a:endParaRPr lang="en-US"/>
          </a:p>
        </p:txBody>
      </p:sp>
    </p:spTree>
    <p:extLst>
      <p:ext uri="{BB962C8B-B14F-4D97-AF65-F5344CB8AC3E}">
        <p14:creationId xmlns:p14="http://schemas.microsoft.com/office/powerpoint/2010/main" val="202457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5613"/>
            <a:ext cx="6781800" cy="1066800"/>
          </a:xfrm>
        </p:spPr>
        <p:txBody>
          <a:bodyPr>
            <a:normAutofit/>
          </a:bodyPr>
          <a:lstStyle/>
          <a:p>
            <a:pPr algn="ctr"/>
            <a:r>
              <a:rPr lang="en-US" b="1"/>
              <a:t>Overview of Tables F &amp; G</a:t>
            </a:r>
          </a:p>
        </p:txBody>
      </p:sp>
      <p:sp>
        <p:nvSpPr>
          <p:cNvPr id="3" name="Content Placeholder 2"/>
          <p:cNvSpPr>
            <a:spLocks noGrp="1"/>
          </p:cNvSpPr>
          <p:nvPr>
            <p:ph idx="1"/>
          </p:nvPr>
        </p:nvSpPr>
        <p:spPr/>
        <p:txBody>
          <a:bodyPr>
            <a:normAutofit fontScale="92500"/>
          </a:bodyPr>
          <a:lstStyle/>
          <a:p>
            <a:r>
              <a:rPr lang="en-US" b="1">
                <a:solidFill>
                  <a:schemeClr val="accent6"/>
                </a:solidFill>
              </a:rPr>
              <a:t>Table F - Units Rehabilitated, Preserved and Acquired for Alternative Adequate Sites</a:t>
            </a:r>
          </a:p>
          <a:p>
            <a:pPr lvl="1"/>
            <a:r>
              <a:rPr lang="en-US">
                <a:solidFill>
                  <a:schemeClr val="accent6"/>
                </a:solidFill>
              </a:rPr>
              <a:t>Report units that have been substantially rehabilitated, converted from non-affordable to affordable by acquisition, and preserved</a:t>
            </a:r>
          </a:p>
          <a:p>
            <a:r>
              <a:rPr lang="en-US" b="1">
                <a:solidFill>
                  <a:schemeClr val="accent6"/>
                </a:solidFill>
              </a:rPr>
              <a:t>Table G – </a:t>
            </a:r>
            <a:r>
              <a:rPr lang="en-US">
                <a:solidFill>
                  <a:schemeClr val="accent6"/>
                </a:solidFill>
              </a:rPr>
              <a:t>This Table applies if jurisdiction included a locally owned site in the housing element sites inventory and has disposed of the property</a:t>
            </a:r>
          </a:p>
          <a:p>
            <a:endParaRPr lang="en-US"/>
          </a:p>
        </p:txBody>
      </p:sp>
      <p:sp>
        <p:nvSpPr>
          <p:cNvPr id="4" name="Slide Number Placeholder 3"/>
          <p:cNvSpPr>
            <a:spLocks noGrp="1"/>
          </p:cNvSpPr>
          <p:nvPr>
            <p:ph type="sldNum" sz="quarter" idx="4"/>
          </p:nvPr>
        </p:nvSpPr>
        <p:spPr/>
        <p:txBody>
          <a:bodyPr/>
          <a:lstStyle/>
          <a:p>
            <a:fld id="{0D210E03-A460-4855-BF10-12190F1E3D71}" type="slidenum">
              <a:rPr lang="en-US" smtClean="0"/>
              <a:t>13</a:t>
            </a:fld>
            <a:endParaRPr lang="en-US"/>
          </a:p>
        </p:txBody>
      </p:sp>
    </p:spTree>
    <p:extLst>
      <p:ext uri="{BB962C8B-B14F-4D97-AF65-F5344CB8AC3E}">
        <p14:creationId xmlns:p14="http://schemas.microsoft.com/office/powerpoint/2010/main" val="53087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AF69-01A0-496C-893C-01041B6772E1}"/>
              </a:ext>
            </a:extLst>
          </p:cNvPr>
          <p:cNvSpPr>
            <a:spLocks noGrp="1"/>
          </p:cNvSpPr>
          <p:nvPr>
            <p:ph type="title"/>
          </p:nvPr>
        </p:nvSpPr>
        <p:spPr/>
        <p:txBody>
          <a:bodyPr>
            <a:normAutofit/>
          </a:bodyPr>
          <a:lstStyle/>
          <a:p>
            <a:r>
              <a:rPr lang="en-US"/>
              <a:t>Table H</a:t>
            </a:r>
          </a:p>
        </p:txBody>
      </p:sp>
      <p:sp>
        <p:nvSpPr>
          <p:cNvPr id="4" name="Slide Number Placeholder 3">
            <a:extLst>
              <a:ext uri="{FF2B5EF4-FFF2-40B4-BE49-F238E27FC236}">
                <a16:creationId xmlns:a16="http://schemas.microsoft.com/office/drawing/2014/main" id="{377990AB-9AFF-47E3-9355-423C325E2626}"/>
              </a:ext>
            </a:extLst>
          </p:cNvPr>
          <p:cNvSpPr>
            <a:spLocks noGrp="1"/>
          </p:cNvSpPr>
          <p:nvPr>
            <p:ph type="sldNum" sz="quarter" idx="4"/>
          </p:nvPr>
        </p:nvSpPr>
        <p:spPr/>
        <p:txBody>
          <a:bodyPr/>
          <a:lstStyle/>
          <a:p>
            <a:fld id="{0D210E03-A460-4855-BF10-12190F1E3D71}" type="slidenum">
              <a:rPr lang="en-US" smtClean="0"/>
              <a:t>14</a:t>
            </a:fld>
            <a:endParaRPr lang="en-US"/>
          </a:p>
        </p:txBody>
      </p:sp>
      <p:sp>
        <p:nvSpPr>
          <p:cNvPr id="3" name="TextBox 2">
            <a:extLst>
              <a:ext uri="{FF2B5EF4-FFF2-40B4-BE49-F238E27FC236}">
                <a16:creationId xmlns:a16="http://schemas.microsoft.com/office/drawing/2014/main" id="{84DF94FD-DA7A-49B0-953E-309F09844329}"/>
              </a:ext>
            </a:extLst>
          </p:cNvPr>
          <p:cNvSpPr txBox="1"/>
          <p:nvPr/>
        </p:nvSpPr>
        <p:spPr>
          <a:xfrm>
            <a:off x="724382" y="1340414"/>
            <a:ext cx="8419618" cy="923330"/>
          </a:xfrm>
          <a:prstGeom prst="rect">
            <a:avLst/>
          </a:prstGeom>
          <a:noFill/>
        </p:spPr>
        <p:txBody>
          <a:bodyPr wrap="square" rtlCol="0">
            <a:spAutoFit/>
          </a:bodyPr>
          <a:lstStyle/>
          <a:p>
            <a:r>
              <a:rPr lang="en-US" dirty="0"/>
              <a:t>Local governments are now required to complete an inventory of all locally owned surplus, exempt surplus, or excess land</a:t>
            </a:r>
          </a:p>
          <a:p>
            <a:endParaRPr lang="en-US" dirty="0"/>
          </a:p>
        </p:txBody>
      </p:sp>
      <p:pic>
        <p:nvPicPr>
          <p:cNvPr id="10" name="Picture 9">
            <a:extLst>
              <a:ext uri="{FF2B5EF4-FFF2-40B4-BE49-F238E27FC236}">
                <a16:creationId xmlns:a16="http://schemas.microsoft.com/office/drawing/2014/main" id="{AFED0FE5-B1BB-4DC1-A80C-D5E764CE6CB2}"/>
              </a:ext>
            </a:extLst>
          </p:cNvPr>
          <p:cNvPicPr>
            <a:picLocks noChangeAspect="1"/>
          </p:cNvPicPr>
          <p:nvPr/>
        </p:nvPicPr>
        <p:blipFill>
          <a:blip r:embed="rId3"/>
          <a:stretch>
            <a:fillRect/>
          </a:stretch>
        </p:blipFill>
        <p:spPr>
          <a:xfrm>
            <a:off x="650419" y="1972812"/>
            <a:ext cx="8036381" cy="4302765"/>
          </a:xfrm>
          <a:prstGeom prst="rect">
            <a:avLst/>
          </a:prstGeom>
        </p:spPr>
      </p:pic>
    </p:spTree>
    <p:extLst>
      <p:ext uri="{BB962C8B-B14F-4D97-AF65-F5344CB8AC3E}">
        <p14:creationId xmlns:p14="http://schemas.microsoft.com/office/powerpoint/2010/main" val="428731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378A8-38BA-4FBD-964A-65247BC95BB6}"/>
              </a:ext>
            </a:extLst>
          </p:cNvPr>
          <p:cNvSpPr>
            <a:spLocks noGrp="1"/>
          </p:cNvSpPr>
          <p:nvPr>
            <p:ph idx="1"/>
          </p:nvPr>
        </p:nvSpPr>
        <p:spPr/>
        <p:txBody>
          <a:bodyPr>
            <a:normAutofit/>
          </a:bodyPr>
          <a:lstStyle/>
          <a:p>
            <a:r>
              <a:rPr lang="en-US" b="1">
                <a:solidFill>
                  <a:schemeClr val="accent6"/>
                </a:solidFill>
              </a:rPr>
              <a:t>Summary Tables</a:t>
            </a:r>
          </a:p>
          <a:p>
            <a:pPr lvl="1"/>
            <a:r>
              <a:rPr lang="en-US">
                <a:solidFill>
                  <a:schemeClr val="accent6"/>
                </a:solidFill>
              </a:rPr>
              <a:t>This does not need to be filled out, but is auto calculated for your information</a:t>
            </a:r>
          </a:p>
          <a:p>
            <a:pPr lvl="1"/>
            <a:endParaRPr lang="en-US">
              <a:solidFill>
                <a:schemeClr val="accent6"/>
              </a:solidFill>
            </a:endParaRPr>
          </a:p>
          <a:p>
            <a:pPr lvl="1"/>
            <a:r>
              <a:rPr lang="en-US">
                <a:solidFill>
                  <a:schemeClr val="accent6"/>
                </a:solidFill>
              </a:rPr>
              <a:t>Summarized projects approved using streamlined ministerial approval process (SB 35 Streamlining) and number of applications submitted.</a:t>
            </a:r>
          </a:p>
          <a:p>
            <a:endParaRPr lang="en-US"/>
          </a:p>
        </p:txBody>
      </p:sp>
      <p:sp>
        <p:nvSpPr>
          <p:cNvPr id="4" name="Slide Number Placeholder 3">
            <a:extLst>
              <a:ext uri="{FF2B5EF4-FFF2-40B4-BE49-F238E27FC236}">
                <a16:creationId xmlns:a16="http://schemas.microsoft.com/office/drawing/2014/main" id="{3E042C9A-8434-49ED-B77F-701E1D9E8D25}"/>
              </a:ext>
            </a:extLst>
          </p:cNvPr>
          <p:cNvSpPr>
            <a:spLocks noGrp="1"/>
          </p:cNvSpPr>
          <p:nvPr>
            <p:ph type="sldNum" sz="quarter" idx="4"/>
          </p:nvPr>
        </p:nvSpPr>
        <p:spPr/>
        <p:txBody>
          <a:bodyPr/>
          <a:lstStyle/>
          <a:p>
            <a:fld id="{0D210E03-A460-4855-BF10-12190F1E3D71}" type="slidenum">
              <a:rPr lang="en-US" smtClean="0"/>
              <a:t>15</a:t>
            </a:fld>
            <a:endParaRPr lang="en-US"/>
          </a:p>
        </p:txBody>
      </p:sp>
    </p:spTree>
    <p:extLst>
      <p:ext uri="{BB962C8B-B14F-4D97-AF65-F5344CB8AC3E}">
        <p14:creationId xmlns:p14="http://schemas.microsoft.com/office/powerpoint/2010/main" val="10787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A45D-52A3-4AB9-8CCF-3C2D862EEDBB}"/>
              </a:ext>
            </a:extLst>
          </p:cNvPr>
          <p:cNvSpPr>
            <a:spLocks noGrp="1"/>
          </p:cNvSpPr>
          <p:nvPr>
            <p:ph type="title"/>
          </p:nvPr>
        </p:nvSpPr>
        <p:spPr/>
        <p:txBody>
          <a:bodyPr/>
          <a:lstStyle/>
          <a:p>
            <a:r>
              <a:rPr lang="en-US"/>
              <a:t>LEAP Reporting</a:t>
            </a:r>
          </a:p>
        </p:txBody>
      </p:sp>
      <p:sp>
        <p:nvSpPr>
          <p:cNvPr id="3" name="Content Placeholder 2">
            <a:extLst>
              <a:ext uri="{FF2B5EF4-FFF2-40B4-BE49-F238E27FC236}">
                <a16:creationId xmlns:a16="http://schemas.microsoft.com/office/drawing/2014/main" id="{41E915B4-5E9B-46F2-BF4D-F42E2DBD7050}"/>
              </a:ext>
            </a:extLst>
          </p:cNvPr>
          <p:cNvSpPr>
            <a:spLocks noGrp="1"/>
          </p:cNvSpPr>
          <p:nvPr>
            <p:ph idx="1"/>
          </p:nvPr>
        </p:nvSpPr>
        <p:spPr>
          <a:xfrm>
            <a:off x="914400" y="1752601"/>
            <a:ext cx="7391400" cy="638908"/>
          </a:xfrm>
        </p:spPr>
        <p:txBody>
          <a:bodyPr>
            <a:normAutofit/>
          </a:bodyPr>
          <a:lstStyle/>
          <a:p>
            <a:r>
              <a:rPr lang="en-US" sz="2000">
                <a:solidFill>
                  <a:schemeClr val="accent6">
                    <a:lumMod val="75000"/>
                  </a:schemeClr>
                </a:solidFill>
              </a:rPr>
              <a:t>If you are the recipient of a LEAP grant, you are required to report on the status of the grant in the APR</a:t>
            </a:r>
          </a:p>
        </p:txBody>
      </p:sp>
      <p:sp>
        <p:nvSpPr>
          <p:cNvPr id="4" name="Slide Number Placeholder 3">
            <a:extLst>
              <a:ext uri="{FF2B5EF4-FFF2-40B4-BE49-F238E27FC236}">
                <a16:creationId xmlns:a16="http://schemas.microsoft.com/office/drawing/2014/main" id="{3EF1A064-51FD-458F-A9CD-4B30EF7F5E9B}"/>
              </a:ext>
            </a:extLst>
          </p:cNvPr>
          <p:cNvSpPr>
            <a:spLocks noGrp="1"/>
          </p:cNvSpPr>
          <p:nvPr>
            <p:ph type="sldNum" sz="quarter" idx="4"/>
          </p:nvPr>
        </p:nvSpPr>
        <p:spPr/>
        <p:txBody>
          <a:bodyPr/>
          <a:lstStyle/>
          <a:p>
            <a:fld id="{0D210E03-A460-4855-BF10-12190F1E3D71}" type="slidenum">
              <a:rPr lang="en-US" smtClean="0"/>
              <a:t>16</a:t>
            </a:fld>
            <a:endParaRPr lang="en-US"/>
          </a:p>
        </p:txBody>
      </p:sp>
      <p:pic>
        <p:nvPicPr>
          <p:cNvPr id="6" name="Picture 5">
            <a:extLst>
              <a:ext uri="{FF2B5EF4-FFF2-40B4-BE49-F238E27FC236}">
                <a16:creationId xmlns:a16="http://schemas.microsoft.com/office/drawing/2014/main" id="{C5D98777-D26D-4C01-B2FF-AB9AB7DB3655}"/>
              </a:ext>
            </a:extLst>
          </p:cNvPr>
          <p:cNvPicPr>
            <a:picLocks noChangeAspect="1"/>
          </p:cNvPicPr>
          <p:nvPr/>
        </p:nvPicPr>
        <p:blipFill>
          <a:blip r:embed="rId3"/>
          <a:stretch>
            <a:fillRect/>
          </a:stretch>
        </p:blipFill>
        <p:spPr>
          <a:xfrm>
            <a:off x="556846" y="2655013"/>
            <a:ext cx="8129954" cy="2851413"/>
          </a:xfrm>
          <a:prstGeom prst="rect">
            <a:avLst/>
          </a:prstGeom>
        </p:spPr>
      </p:pic>
    </p:spTree>
    <p:extLst>
      <p:ext uri="{BB962C8B-B14F-4D97-AF65-F5344CB8AC3E}">
        <p14:creationId xmlns:p14="http://schemas.microsoft.com/office/powerpoint/2010/main" val="33997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CD15-6687-435E-A987-FFDB6EE86791}"/>
              </a:ext>
            </a:extLst>
          </p:cNvPr>
          <p:cNvSpPr>
            <a:spLocks noGrp="1"/>
          </p:cNvSpPr>
          <p:nvPr>
            <p:ph type="title"/>
          </p:nvPr>
        </p:nvSpPr>
        <p:spPr/>
        <p:txBody>
          <a:bodyPr/>
          <a:lstStyle/>
          <a:p>
            <a:r>
              <a:rPr lang="en-US"/>
              <a:t>Conditional Formatting in Form</a:t>
            </a:r>
          </a:p>
        </p:txBody>
      </p:sp>
      <p:pic>
        <p:nvPicPr>
          <p:cNvPr id="5" name="Content Placeholder 4">
            <a:extLst>
              <a:ext uri="{FF2B5EF4-FFF2-40B4-BE49-F238E27FC236}">
                <a16:creationId xmlns:a16="http://schemas.microsoft.com/office/drawing/2014/main" id="{E32FC7D6-BED1-439D-A1EA-38DC3E7F52DE}"/>
              </a:ext>
            </a:extLst>
          </p:cNvPr>
          <p:cNvPicPr>
            <a:picLocks noGrp="1" noChangeAspect="1"/>
          </p:cNvPicPr>
          <p:nvPr>
            <p:ph idx="1"/>
          </p:nvPr>
        </p:nvPicPr>
        <p:blipFill>
          <a:blip r:embed="rId3"/>
          <a:stretch>
            <a:fillRect/>
          </a:stretch>
        </p:blipFill>
        <p:spPr>
          <a:xfrm>
            <a:off x="914400" y="1524000"/>
            <a:ext cx="7391400" cy="1837669"/>
          </a:xfrm>
          <a:prstGeom prst="rect">
            <a:avLst/>
          </a:prstGeom>
        </p:spPr>
      </p:pic>
      <p:sp>
        <p:nvSpPr>
          <p:cNvPr id="4" name="Slide Number Placeholder 3">
            <a:extLst>
              <a:ext uri="{FF2B5EF4-FFF2-40B4-BE49-F238E27FC236}">
                <a16:creationId xmlns:a16="http://schemas.microsoft.com/office/drawing/2014/main" id="{3CB854F0-5E44-45E3-BD92-05A4471B1CF4}"/>
              </a:ext>
            </a:extLst>
          </p:cNvPr>
          <p:cNvSpPr>
            <a:spLocks noGrp="1"/>
          </p:cNvSpPr>
          <p:nvPr>
            <p:ph type="sldNum" sz="quarter" idx="4"/>
          </p:nvPr>
        </p:nvSpPr>
        <p:spPr/>
        <p:txBody>
          <a:bodyPr/>
          <a:lstStyle/>
          <a:p>
            <a:fld id="{0D210E03-A460-4855-BF10-12190F1E3D71}" type="slidenum">
              <a:rPr lang="en-US" smtClean="0"/>
              <a:t>17</a:t>
            </a:fld>
            <a:endParaRPr lang="en-US"/>
          </a:p>
        </p:txBody>
      </p:sp>
      <p:sp>
        <p:nvSpPr>
          <p:cNvPr id="6" name="TextBox 5">
            <a:extLst>
              <a:ext uri="{FF2B5EF4-FFF2-40B4-BE49-F238E27FC236}">
                <a16:creationId xmlns:a16="http://schemas.microsoft.com/office/drawing/2014/main" id="{F6CCE6DE-A8DD-487A-ABCE-5CFA17968973}"/>
              </a:ext>
            </a:extLst>
          </p:cNvPr>
          <p:cNvSpPr txBox="1"/>
          <p:nvPr/>
        </p:nvSpPr>
        <p:spPr>
          <a:xfrm>
            <a:off x="1453662" y="4144108"/>
            <a:ext cx="6365630" cy="1754326"/>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accent6">
                    <a:lumMod val="75000"/>
                  </a:schemeClr>
                </a:solidFill>
              </a:rPr>
              <a:t>Required fields become highlighted yellow once any cell in that row gets completed.</a:t>
            </a:r>
          </a:p>
          <a:p>
            <a:pPr marL="285750" indent="-285750">
              <a:buFont typeface="Arial" panose="020B0604020202020204" pitchFamily="34" charset="0"/>
              <a:buChar char="•"/>
            </a:pPr>
            <a:r>
              <a:rPr lang="en-US">
                <a:solidFill>
                  <a:schemeClr val="accent6">
                    <a:lumMod val="75000"/>
                  </a:schemeClr>
                </a:solidFill>
              </a:rPr>
              <a:t>Cells that are highlighted green are only required if that section applies to the project</a:t>
            </a:r>
          </a:p>
          <a:p>
            <a:pPr marL="285750" indent="-285750">
              <a:buFont typeface="Arial" panose="020B0604020202020204" pitchFamily="34" charset="0"/>
              <a:buChar char="•"/>
            </a:pPr>
            <a:r>
              <a:rPr lang="en-US">
                <a:solidFill>
                  <a:schemeClr val="accent6">
                    <a:lumMod val="75000"/>
                  </a:schemeClr>
                </a:solidFill>
              </a:rPr>
              <a:t>Additional fields become highlighted yellow depending on what is being entered in the row.</a:t>
            </a:r>
          </a:p>
        </p:txBody>
      </p:sp>
    </p:spTree>
    <p:extLst>
      <p:ext uri="{BB962C8B-B14F-4D97-AF65-F5344CB8AC3E}">
        <p14:creationId xmlns:p14="http://schemas.microsoft.com/office/powerpoint/2010/main" val="329961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4F9C-3626-436C-AB08-41EF1F4D9EE4}"/>
              </a:ext>
            </a:extLst>
          </p:cNvPr>
          <p:cNvSpPr>
            <a:spLocks noGrp="1"/>
          </p:cNvSpPr>
          <p:nvPr>
            <p:ph type="title"/>
          </p:nvPr>
        </p:nvSpPr>
        <p:spPr/>
        <p:txBody>
          <a:bodyPr/>
          <a:lstStyle/>
          <a:p>
            <a:r>
              <a:rPr lang="en-US"/>
              <a:t>Finish Here Tab</a:t>
            </a:r>
          </a:p>
        </p:txBody>
      </p:sp>
      <p:sp>
        <p:nvSpPr>
          <p:cNvPr id="4" name="Slide Number Placeholder 3">
            <a:extLst>
              <a:ext uri="{FF2B5EF4-FFF2-40B4-BE49-F238E27FC236}">
                <a16:creationId xmlns:a16="http://schemas.microsoft.com/office/drawing/2014/main" id="{4588FDA0-4A2F-44B3-9DE4-F10CE9117DC6}"/>
              </a:ext>
            </a:extLst>
          </p:cNvPr>
          <p:cNvSpPr>
            <a:spLocks noGrp="1"/>
          </p:cNvSpPr>
          <p:nvPr>
            <p:ph type="sldNum" sz="quarter" idx="4"/>
          </p:nvPr>
        </p:nvSpPr>
        <p:spPr/>
        <p:txBody>
          <a:bodyPr/>
          <a:lstStyle/>
          <a:p>
            <a:fld id="{0D210E03-A460-4855-BF10-12190F1E3D71}" type="slidenum">
              <a:rPr lang="en-US" smtClean="0"/>
              <a:t>18</a:t>
            </a:fld>
            <a:endParaRPr lang="en-US"/>
          </a:p>
        </p:txBody>
      </p:sp>
      <p:pic>
        <p:nvPicPr>
          <p:cNvPr id="9" name="Content Placeholder 8">
            <a:extLst>
              <a:ext uri="{FF2B5EF4-FFF2-40B4-BE49-F238E27FC236}">
                <a16:creationId xmlns:a16="http://schemas.microsoft.com/office/drawing/2014/main" id="{4E89B786-DEA2-412C-A429-5BEF5AEFB0ED}"/>
              </a:ext>
            </a:extLst>
          </p:cNvPr>
          <p:cNvPicPr>
            <a:picLocks noGrp="1" noChangeAspect="1"/>
          </p:cNvPicPr>
          <p:nvPr>
            <p:ph idx="1"/>
          </p:nvPr>
        </p:nvPicPr>
        <p:blipFill>
          <a:blip r:embed="rId3"/>
          <a:stretch>
            <a:fillRect/>
          </a:stretch>
        </p:blipFill>
        <p:spPr>
          <a:xfrm>
            <a:off x="151858" y="1872869"/>
            <a:ext cx="8840283" cy="3361720"/>
          </a:xfrm>
        </p:spPr>
      </p:pic>
    </p:spTree>
    <p:extLst>
      <p:ext uri="{BB962C8B-B14F-4D97-AF65-F5344CB8AC3E}">
        <p14:creationId xmlns:p14="http://schemas.microsoft.com/office/powerpoint/2010/main" val="345058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
            <a:ext cx="6781800" cy="1066800"/>
          </a:xfrm>
        </p:spPr>
        <p:txBody>
          <a:bodyPr/>
          <a:lstStyle/>
          <a:p>
            <a:pPr algn="ctr"/>
            <a:r>
              <a:rPr lang="en-US" b="1"/>
              <a:t>How to Submit APRs</a:t>
            </a:r>
          </a:p>
        </p:txBody>
      </p:sp>
      <p:sp>
        <p:nvSpPr>
          <p:cNvPr id="3" name="Content Placeholder 2"/>
          <p:cNvSpPr>
            <a:spLocks noGrp="1"/>
          </p:cNvSpPr>
          <p:nvPr>
            <p:ph idx="1"/>
          </p:nvPr>
        </p:nvSpPr>
        <p:spPr>
          <a:xfrm>
            <a:off x="914400" y="1529275"/>
            <a:ext cx="7391400" cy="4373563"/>
          </a:xfrm>
        </p:spPr>
        <p:txBody>
          <a:bodyPr vert="horz" lIns="0" tIns="0" rIns="0" bIns="0" rtlCol="0" anchor="t">
            <a:normAutofit/>
          </a:bodyPr>
          <a:lstStyle/>
          <a:p>
            <a:r>
              <a:rPr lang="en-US" sz="2400" dirty="0">
                <a:solidFill>
                  <a:schemeClr val="accent6"/>
                </a:solidFill>
                <a:latin typeface="Avenir LT Std 65 Medium"/>
              </a:rPr>
              <a:t>Online Annual Progress Reporting System is available to submit 2021 APRs and is located at </a:t>
            </a:r>
            <a:r>
              <a:rPr lang="en-US" sz="2400" dirty="0">
                <a:solidFill>
                  <a:schemeClr val="accent6"/>
                </a:solidFill>
                <a:latin typeface="Avenir LT Std 65 Medium"/>
                <a:hlinkClick r:id="rId3">
                  <a:extLst>
                    <a:ext uri="{A12FA001-AC4F-418D-AE19-62706E023703}">
                      <ahyp:hlinkClr xmlns:ahyp="http://schemas.microsoft.com/office/drawing/2018/hyperlinkcolor" val="tx"/>
                    </a:ext>
                  </a:extLst>
                </a:hlinkClick>
              </a:rPr>
              <a:t>https://apr.hcd.ca.gov/APR</a:t>
            </a:r>
            <a:endParaRPr lang="en-US" sz="2400" dirty="0">
              <a:solidFill>
                <a:schemeClr val="accent6"/>
              </a:solidFill>
              <a:latin typeface="Avenir LT Std 65 Medium"/>
            </a:endParaRPr>
          </a:p>
          <a:p>
            <a:endParaRPr lang="en-US" sz="2400">
              <a:solidFill>
                <a:schemeClr val="accent6"/>
              </a:solidFill>
            </a:endParaRPr>
          </a:p>
          <a:p>
            <a:r>
              <a:rPr lang="en-US" sz="2400" dirty="0">
                <a:solidFill>
                  <a:schemeClr val="accent6"/>
                </a:solidFill>
                <a:latin typeface="Avenir LT Std 65 Medium"/>
              </a:rPr>
              <a:t>APRs can also be emailed to </a:t>
            </a:r>
            <a:r>
              <a:rPr lang="en-US" sz="2400" dirty="0">
                <a:solidFill>
                  <a:schemeClr val="accent6"/>
                </a:solidFill>
                <a:latin typeface="Avenir LT Std 65 Medium"/>
                <a:hlinkClick r:id="rId4">
                  <a:extLst>
                    <a:ext uri="{A12FA001-AC4F-418D-AE19-62706E023703}">
                      <ahyp:hlinkClr xmlns:ahyp="http://schemas.microsoft.com/office/drawing/2018/hyperlinkcolor" val="tx"/>
                    </a:ext>
                  </a:extLst>
                </a:hlinkClick>
              </a:rPr>
              <a:t>APR@hcd.ca.gov</a:t>
            </a:r>
            <a:endParaRPr lang="en-US" sz="2400" dirty="0">
              <a:solidFill>
                <a:schemeClr val="accent6"/>
              </a:solidFill>
              <a:latin typeface="Avenir LT Std 65 Medium"/>
            </a:endParaRPr>
          </a:p>
          <a:p>
            <a:pPr lvl="1"/>
            <a:r>
              <a:rPr lang="en-US" sz="2000" dirty="0">
                <a:solidFill>
                  <a:schemeClr val="accent6"/>
                </a:solidFill>
                <a:latin typeface="Avenir LT Std 65 Medium"/>
              </a:rPr>
              <a:t>Send the electronic version as an Excel workbook attachment. Do not send a scanned copy of the tables.</a:t>
            </a:r>
          </a:p>
          <a:p>
            <a:r>
              <a:rPr lang="en-US" sz="2400" dirty="0">
                <a:solidFill>
                  <a:schemeClr val="accent6"/>
                </a:solidFill>
                <a:latin typeface="Avenir LT Std 65 Medium"/>
              </a:rPr>
              <a:t>No longer accepting APRs by mail. </a:t>
            </a:r>
            <a:endParaRPr lang="en-US" sz="2400" dirty="0">
              <a:solidFill>
                <a:schemeClr val="accent6"/>
              </a:solidFill>
            </a:endParaRPr>
          </a:p>
          <a:p>
            <a:endParaRPr lang="en-US" sz="2400"/>
          </a:p>
          <a:p>
            <a:endParaRPr lang="en-US"/>
          </a:p>
          <a:p>
            <a:endParaRPr lang="en-US"/>
          </a:p>
        </p:txBody>
      </p:sp>
      <p:sp>
        <p:nvSpPr>
          <p:cNvPr id="4" name="Slide Number Placeholder 3"/>
          <p:cNvSpPr>
            <a:spLocks noGrp="1"/>
          </p:cNvSpPr>
          <p:nvPr>
            <p:ph type="sldNum" sz="quarter" idx="4"/>
          </p:nvPr>
        </p:nvSpPr>
        <p:spPr/>
        <p:txBody>
          <a:bodyPr/>
          <a:lstStyle/>
          <a:p>
            <a:fld id="{0D210E03-A460-4855-BF10-12190F1E3D71}" type="slidenum">
              <a:rPr lang="en-US" smtClean="0"/>
              <a:t>19</a:t>
            </a:fld>
            <a:endParaRPr lang="en-US"/>
          </a:p>
        </p:txBody>
      </p:sp>
      <p:pic>
        <p:nvPicPr>
          <p:cNvPr id="6" name="Picture 5"/>
          <p:cNvPicPr>
            <a:picLocks noChangeAspect="1"/>
          </p:cNvPicPr>
          <p:nvPr/>
        </p:nvPicPr>
        <p:blipFill>
          <a:blip r:embed="rId5"/>
          <a:stretch>
            <a:fillRect/>
          </a:stretch>
        </p:blipFill>
        <p:spPr>
          <a:xfrm>
            <a:off x="538084" y="5126972"/>
            <a:ext cx="7673587" cy="1411940"/>
          </a:xfrm>
          <a:prstGeom prst="rect">
            <a:avLst/>
          </a:prstGeom>
        </p:spPr>
      </p:pic>
    </p:spTree>
    <p:extLst>
      <p:ext uri="{BB962C8B-B14F-4D97-AF65-F5344CB8AC3E}">
        <p14:creationId xmlns:p14="http://schemas.microsoft.com/office/powerpoint/2010/main" val="170487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30306"/>
            <a:ext cx="6781800" cy="1066800"/>
          </a:xfrm>
        </p:spPr>
        <p:txBody>
          <a:bodyPr/>
          <a:lstStyle/>
          <a:p>
            <a:pPr algn="ctr"/>
            <a:r>
              <a:rPr lang="en-US">
                <a:solidFill>
                  <a:schemeClr val="accent1"/>
                </a:solidFill>
                <a:latin typeface="Avenir LT Std 65 Medium"/>
              </a:rPr>
              <a:t>Learning Objectives</a:t>
            </a:r>
          </a:p>
        </p:txBody>
      </p:sp>
      <p:sp>
        <p:nvSpPr>
          <p:cNvPr id="3" name="Content Placeholder 2"/>
          <p:cNvSpPr>
            <a:spLocks noGrp="1"/>
          </p:cNvSpPr>
          <p:nvPr>
            <p:ph idx="1"/>
          </p:nvPr>
        </p:nvSpPr>
        <p:spPr>
          <a:xfrm>
            <a:off x="914400" y="1261281"/>
            <a:ext cx="7391400" cy="4968875"/>
          </a:xfrm>
        </p:spPr>
        <p:txBody>
          <a:bodyPr vert="horz" lIns="0" tIns="0" rIns="0" bIns="0" rtlCol="0" anchor="t">
            <a:normAutofit/>
          </a:bodyPr>
          <a:lstStyle/>
          <a:p>
            <a:pPr lvl="1">
              <a:buFont typeface="Arial" panose="020B0604020202020204" pitchFamily="34" charset="0"/>
              <a:buChar char="•"/>
            </a:pPr>
            <a:endParaRPr lang="en-US">
              <a:solidFill>
                <a:schemeClr val="accent6"/>
              </a:solidFill>
              <a:latin typeface="Avenir LT Std 65 Medium"/>
            </a:endParaRPr>
          </a:p>
          <a:p>
            <a:pPr lvl="1">
              <a:buFont typeface="Arial" panose="020B0604020202020204" pitchFamily="34" charset="0"/>
              <a:buChar char="•"/>
            </a:pPr>
            <a:r>
              <a:rPr lang="en-US">
                <a:solidFill>
                  <a:schemeClr val="accent6"/>
                </a:solidFill>
                <a:latin typeface="Avenir LT Std 65 Medium"/>
              </a:rPr>
              <a:t>Background and context</a:t>
            </a:r>
            <a:endParaRPr lang="en-US">
              <a:solidFill>
                <a:schemeClr val="accent6"/>
              </a:solidFill>
            </a:endParaRPr>
          </a:p>
          <a:p>
            <a:pPr lvl="1">
              <a:buFont typeface="Arial" panose="020B0604020202020204" pitchFamily="34" charset="0"/>
              <a:buChar char="•"/>
            </a:pPr>
            <a:r>
              <a:rPr lang="en-US">
                <a:solidFill>
                  <a:schemeClr val="accent6"/>
                </a:solidFill>
                <a:latin typeface="Avenir LT Std 65 Medium"/>
              </a:rPr>
              <a:t>Major Changes</a:t>
            </a:r>
          </a:p>
          <a:p>
            <a:pPr lvl="1">
              <a:buFont typeface="Arial" panose="020B0604020202020204" pitchFamily="34" charset="0"/>
              <a:buChar char="•"/>
            </a:pPr>
            <a:r>
              <a:rPr lang="en-US">
                <a:solidFill>
                  <a:schemeClr val="accent6"/>
                </a:solidFill>
                <a:latin typeface="Avenir LT Std 65 Medium"/>
              </a:rPr>
              <a:t>APR Benefits</a:t>
            </a:r>
            <a:endParaRPr lang="en-US">
              <a:solidFill>
                <a:schemeClr val="accent6"/>
              </a:solidFill>
            </a:endParaRPr>
          </a:p>
          <a:p>
            <a:pPr lvl="1">
              <a:buFont typeface="Arial" panose="020B0604020202020204" pitchFamily="34" charset="0"/>
              <a:buChar char="•"/>
            </a:pPr>
            <a:r>
              <a:rPr lang="en-US">
                <a:solidFill>
                  <a:schemeClr val="accent6"/>
                </a:solidFill>
                <a:latin typeface="Avenir LT Std 65 Medium"/>
              </a:rPr>
              <a:t>Overview of Tables</a:t>
            </a:r>
          </a:p>
          <a:p>
            <a:pPr lvl="1">
              <a:buFont typeface="Arial" panose="020B0604020202020204" pitchFamily="34" charset="0"/>
              <a:buChar char="•"/>
            </a:pPr>
            <a:r>
              <a:rPr lang="en-US">
                <a:solidFill>
                  <a:schemeClr val="accent6"/>
                </a:solidFill>
                <a:latin typeface="Avenir LT Std 65 Medium"/>
              </a:rPr>
              <a:t>Helpful features of the form</a:t>
            </a:r>
          </a:p>
          <a:p>
            <a:pPr lvl="1">
              <a:buFont typeface="Arial" panose="020B0604020202020204" pitchFamily="34" charset="0"/>
              <a:buChar char="•"/>
            </a:pPr>
            <a:r>
              <a:rPr lang="en-US">
                <a:solidFill>
                  <a:schemeClr val="accent6"/>
                </a:solidFill>
                <a:latin typeface="Avenir LT Std 65 Medium"/>
              </a:rPr>
              <a:t>How to Submit APRs</a:t>
            </a:r>
          </a:p>
          <a:p>
            <a:pPr lvl="1">
              <a:buFont typeface="Arial" panose="020B0604020202020204" pitchFamily="34" charset="0"/>
              <a:buChar char="•"/>
            </a:pPr>
            <a:endParaRPr lang="en-US">
              <a:solidFill>
                <a:schemeClr val="accent6"/>
              </a:solidFill>
              <a:latin typeface="Avenir LT Std 65 Medium"/>
            </a:endParaRPr>
          </a:p>
          <a:p>
            <a:pPr lvl="1"/>
            <a:endParaRPr lang="en-US"/>
          </a:p>
          <a:p>
            <a:pPr lvl="1"/>
            <a:endParaRPr lang="en-US"/>
          </a:p>
          <a:p>
            <a:pPr lvl="1"/>
            <a:endParaRPr lang="en-US"/>
          </a:p>
          <a:p>
            <a:pPr lvl="1"/>
            <a:endParaRPr lang="en-US"/>
          </a:p>
          <a:p>
            <a:endParaRPr lang="en-US"/>
          </a:p>
        </p:txBody>
      </p:sp>
      <p:sp>
        <p:nvSpPr>
          <p:cNvPr id="4" name="Slide Number Placeholder 3"/>
          <p:cNvSpPr>
            <a:spLocks noGrp="1"/>
          </p:cNvSpPr>
          <p:nvPr>
            <p:ph type="sldNum" sz="quarter" idx="4"/>
          </p:nvPr>
        </p:nvSpPr>
        <p:spPr/>
        <p:txBody>
          <a:bodyPr/>
          <a:lstStyle/>
          <a:p>
            <a:fld id="{0D210E03-A460-4855-BF10-12190F1E3D71}" type="slidenum">
              <a:rPr lang="en-US" smtClean="0"/>
              <a:t>2</a:t>
            </a:fld>
            <a:endParaRPr lang="en-US"/>
          </a:p>
        </p:txBody>
      </p:sp>
    </p:spTree>
    <p:extLst>
      <p:ext uri="{BB962C8B-B14F-4D97-AF65-F5344CB8AC3E}">
        <p14:creationId xmlns:p14="http://schemas.microsoft.com/office/powerpoint/2010/main" val="167637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00" y="457199"/>
            <a:ext cx="6781800" cy="1066800"/>
          </a:xfrm>
        </p:spPr>
        <p:txBody>
          <a:bodyPr/>
          <a:lstStyle/>
          <a:p>
            <a:pPr algn="ctr"/>
            <a:r>
              <a:rPr lang="en-US" b="1"/>
              <a:t>Reminders</a:t>
            </a:r>
          </a:p>
        </p:txBody>
      </p:sp>
      <p:sp>
        <p:nvSpPr>
          <p:cNvPr id="3" name="Content Placeholder 2"/>
          <p:cNvSpPr>
            <a:spLocks noGrp="1"/>
          </p:cNvSpPr>
          <p:nvPr>
            <p:ph idx="1"/>
          </p:nvPr>
        </p:nvSpPr>
        <p:spPr>
          <a:xfrm>
            <a:off x="819807" y="2017986"/>
            <a:ext cx="7660350" cy="4108970"/>
          </a:xfrm>
        </p:spPr>
        <p:txBody>
          <a:bodyPr>
            <a:normAutofit fontScale="92500" lnSpcReduction="20000"/>
          </a:bodyPr>
          <a:lstStyle/>
          <a:p>
            <a:pPr marL="0" indent="0" fontAlgn="ctr">
              <a:buNone/>
            </a:pPr>
            <a:r>
              <a:rPr lang="en-US" sz="3000">
                <a:solidFill>
                  <a:schemeClr val="accent6"/>
                </a:solidFill>
              </a:rPr>
              <a:t>APRs are due </a:t>
            </a:r>
            <a:r>
              <a:rPr lang="en-US" sz="3000" b="1" u="sng">
                <a:solidFill>
                  <a:schemeClr val="accent6"/>
                </a:solidFill>
              </a:rPr>
              <a:t>April 1</a:t>
            </a:r>
            <a:r>
              <a:rPr lang="en-US" sz="3000" b="1" u="sng" baseline="30000">
                <a:solidFill>
                  <a:schemeClr val="accent6"/>
                </a:solidFill>
              </a:rPr>
              <a:t>st</a:t>
            </a:r>
          </a:p>
          <a:p>
            <a:pPr marL="0" indent="0" fontAlgn="ctr">
              <a:buNone/>
            </a:pPr>
            <a:endParaRPr lang="en-US" sz="3000">
              <a:solidFill>
                <a:schemeClr val="accent6"/>
              </a:solidFill>
            </a:endParaRPr>
          </a:p>
          <a:p>
            <a:pPr marL="0" indent="0" fontAlgn="ctr">
              <a:buNone/>
            </a:pPr>
            <a:r>
              <a:rPr lang="en-US" sz="3000">
                <a:solidFill>
                  <a:schemeClr val="accent6"/>
                </a:solidFill>
              </a:rPr>
              <a:t>SB35 Determination will be published in June 2022</a:t>
            </a:r>
          </a:p>
          <a:p>
            <a:pPr marL="0" indent="0" fontAlgn="ctr">
              <a:buNone/>
            </a:pPr>
            <a:endParaRPr lang="en-US" sz="3000">
              <a:solidFill>
                <a:schemeClr val="accent6"/>
              </a:solidFill>
            </a:endParaRPr>
          </a:p>
          <a:p>
            <a:pPr marL="0" indent="0" fontAlgn="ctr">
              <a:buNone/>
            </a:pPr>
            <a:r>
              <a:rPr lang="en-US" sz="3000">
                <a:solidFill>
                  <a:schemeClr val="accent6"/>
                </a:solidFill>
              </a:rPr>
              <a:t>Questions or comments can be submitted to </a:t>
            </a:r>
            <a:r>
              <a:rPr lang="en-US" sz="3000" b="1" i="1">
                <a:solidFill>
                  <a:schemeClr val="accent6"/>
                </a:solidFill>
                <a:hlinkClick r:id="rId3"/>
              </a:rPr>
              <a:t>APR@hcd.ca.gov</a:t>
            </a:r>
            <a:endParaRPr lang="en-US" sz="3000" b="1" i="1">
              <a:solidFill>
                <a:schemeClr val="accent6"/>
              </a:solidFill>
            </a:endParaRPr>
          </a:p>
          <a:p>
            <a:pPr marL="0" indent="0" fontAlgn="ctr">
              <a:buNone/>
            </a:pPr>
            <a:endParaRPr lang="en-US" sz="3000" i="1">
              <a:solidFill>
                <a:schemeClr val="accent6"/>
              </a:solidFill>
            </a:endParaRPr>
          </a:p>
          <a:p>
            <a:pPr marL="0" indent="0" fontAlgn="ctr">
              <a:buNone/>
            </a:pPr>
            <a:r>
              <a:rPr lang="en-US" sz="3000">
                <a:solidFill>
                  <a:schemeClr val="accent6"/>
                </a:solidFill>
              </a:rPr>
              <a:t>More information about APRs is on our website at: </a:t>
            </a:r>
            <a:r>
              <a:rPr lang="en-US" sz="3000">
                <a:solidFill>
                  <a:schemeClr val="accent6"/>
                </a:solidFill>
                <a:hlinkClick r:id="rId4"/>
              </a:rPr>
              <a:t>https://www.hcd.ca.gov/community-development/annual-progress-reports.shtml</a:t>
            </a:r>
            <a:endParaRPr lang="en-US">
              <a:solidFill>
                <a:schemeClr val="accent6"/>
              </a:solidFill>
            </a:endParaRPr>
          </a:p>
        </p:txBody>
      </p:sp>
      <p:sp>
        <p:nvSpPr>
          <p:cNvPr id="4" name="Slide Number Placeholder 3"/>
          <p:cNvSpPr>
            <a:spLocks noGrp="1"/>
          </p:cNvSpPr>
          <p:nvPr>
            <p:ph type="sldNum" sz="quarter" idx="4"/>
          </p:nvPr>
        </p:nvSpPr>
        <p:spPr/>
        <p:txBody>
          <a:bodyPr/>
          <a:lstStyle/>
          <a:p>
            <a:fld id="{0D210E03-A460-4855-BF10-12190F1E3D71}" type="slidenum">
              <a:rPr lang="en-US" smtClean="0"/>
              <a:t>20</a:t>
            </a:fld>
            <a:endParaRPr lang="en-US"/>
          </a:p>
        </p:txBody>
      </p:sp>
    </p:spTree>
    <p:extLst>
      <p:ext uri="{BB962C8B-B14F-4D97-AF65-F5344CB8AC3E}">
        <p14:creationId xmlns:p14="http://schemas.microsoft.com/office/powerpoint/2010/main" val="422364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92"/>
            <a:ext cx="9144000" cy="800100"/>
          </a:xfrm>
        </p:spPr>
        <p:txBody>
          <a:bodyPr>
            <a:normAutofit/>
          </a:bodyPr>
          <a:lstStyle/>
          <a:p>
            <a:pPr algn="ctr"/>
            <a:r>
              <a:rPr lang="en-US" sz="2400" b="1"/>
              <a:t>Sign up for HCD announcements at </a:t>
            </a:r>
            <a:r>
              <a:rPr lang="en-US" sz="2400" b="1">
                <a:hlinkClick r:id="rId3"/>
              </a:rPr>
              <a:t>www.hcd.ca.gov</a:t>
            </a:r>
            <a:r>
              <a:rPr lang="en-US" sz="2400" b="1"/>
              <a:t> </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0870" b="12828"/>
          <a:stretch/>
        </p:blipFill>
        <p:spPr>
          <a:xfrm>
            <a:off x="774994" y="2382728"/>
            <a:ext cx="7970696" cy="3218392"/>
          </a:xfrm>
          <a:prstGeom prst="rect">
            <a:avLst/>
          </a:prstGeom>
        </p:spPr>
      </p:pic>
      <p:sp>
        <p:nvSpPr>
          <p:cNvPr id="5" name="Title 5"/>
          <p:cNvSpPr txBox="1">
            <a:spLocks/>
          </p:cNvSpPr>
          <p:nvPr/>
        </p:nvSpPr>
        <p:spPr>
          <a:xfrm>
            <a:off x="1524000" y="457200"/>
            <a:ext cx="6781800" cy="1066800"/>
          </a:xfrm>
          <a:prstGeom prst="rect">
            <a:avLst/>
          </a:prstGeom>
        </p:spPr>
        <p:txBody>
          <a:bodyPr vert="horz" lIns="0" tIns="0" rIns="0" bIns="0" rtlCol="0" anchor="ctr">
            <a:normAutofit/>
          </a:bodyPr>
          <a:lstStyle>
            <a:lvl1pPr algn="l" defTabSz="685800" rtl="0" eaLnBrk="1" latinLnBrk="0" hangingPunct="1">
              <a:spcBef>
                <a:spcPct val="0"/>
              </a:spcBef>
              <a:buNone/>
              <a:defRPr sz="2700" b="0" kern="1200">
                <a:solidFill>
                  <a:srgbClr val="F69B11"/>
                </a:solidFill>
                <a:latin typeface="Avenir LT Std 65 Medium" pitchFamily="34" charset="0"/>
                <a:ea typeface="+mj-ea"/>
                <a:cs typeface="+mj-cs"/>
              </a:defRPr>
            </a:lvl1pPr>
          </a:lstStyle>
          <a:p>
            <a:r>
              <a:rPr lang="en-US" sz="3600" b="1">
                <a:solidFill>
                  <a:schemeClr val="accent6"/>
                </a:solidFill>
              </a:rPr>
              <a:t>Stay in the Know</a:t>
            </a:r>
          </a:p>
        </p:txBody>
      </p:sp>
    </p:spTree>
    <p:extLst>
      <p:ext uri="{BB962C8B-B14F-4D97-AF65-F5344CB8AC3E}">
        <p14:creationId xmlns:p14="http://schemas.microsoft.com/office/powerpoint/2010/main" val="282989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1064" y="483477"/>
            <a:ext cx="6033394" cy="1066800"/>
          </a:xfrm>
        </p:spPr>
        <p:txBody>
          <a:bodyPr>
            <a:normAutofit/>
          </a:bodyPr>
          <a:lstStyle/>
          <a:p>
            <a:pPr algn="ctr"/>
            <a:r>
              <a:rPr lang="en-US">
                <a:latin typeface="Avenir LT Std 65 Medium"/>
              </a:rPr>
              <a:t>Overview and Legal Context</a:t>
            </a:r>
            <a:endParaRPr lang="en-US"/>
          </a:p>
        </p:txBody>
      </p:sp>
      <p:sp>
        <p:nvSpPr>
          <p:cNvPr id="8" name="Rectangle 7"/>
          <p:cNvSpPr/>
          <p:nvPr/>
        </p:nvSpPr>
        <p:spPr>
          <a:xfrm>
            <a:off x="396431" y="1550277"/>
            <a:ext cx="8351135" cy="343478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a:solidFill>
                  <a:schemeClr val="accent6">
                    <a:lumMod val="50000"/>
                  </a:schemeClr>
                </a:solidFill>
              </a:rPr>
              <a:t>Government Code Section 65400 requires each jurisdiction to prepare an annual progress report (APR) on its status and progress in implementing its housing element </a:t>
            </a:r>
            <a:endParaRPr lang="en-US">
              <a:solidFill>
                <a:schemeClr val="accent6">
                  <a:lumMod val="50000"/>
                </a:schemeClr>
              </a:solidFill>
              <a:cs typeface="Arial"/>
            </a:endParaRPr>
          </a:p>
          <a:p>
            <a:r>
              <a:rPr lang="en-US">
                <a:solidFill>
                  <a:schemeClr val="accent6">
                    <a:lumMod val="50000"/>
                  </a:schemeClr>
                </a:solidFill>
              </a:rPr>
              <a:t>  </a:t>
            </a:r>
            <a:endParaRPr lang="en-US">
              <a:solidFill>
                <a:schemeClr val="accent6">
                  <a:lumMod val="50000"/>
                </a:schemeClr>
              </a:solidFill>
              <a:cs typeface="Arial"/>
            </a:endParaRPr>
          </a:p>
          <a:p>
            <a:pPr marL="285750" indent="-285750">
              <a:buFont typeface="Arial" panose="020B0604020202020204" pitchFamily="34" charset="0"/>
              <a:buChar char="•"/>
            </a:pPr>
            <a:r>
              <a:rPr lang="en-US">
                <a:solidFill>
                  <a:schemeClr val="accent6">
                    <a:lumMod val="50000"/>
                  </a:schemeClr>
                </a:solidFill>
              </a:rPr>
              <a:t>Aside from the new requirement due to AB 2345 </a:t>
            </a:r>
            <a:r>
              <a:rPr lang="en-US" b="1">
                <a:solidFill>
                  <a:schemeClr val="accent6">
                    <a:lumMod val="50000"/>
                  </a:schemeClr>
                </a:solidFill>
              </a:rPr>
              <a:t>the requirements and format of the form remain largely unchanged from last year</a:t>
            </a:r>
            <a:r>
              <a:rPr lang="en-US">
                <a:solidFill>
                  <a:schemeClr val="accent6">
                    <a:lumMod val="50000"/>
                  </a:schemeClr>
                </a:solidFill>
              </a:rPr>
              <a:t>. We have added some features intended to make filling the form out easier. </a:t>
            </a:r>
            <a:endParaRPr lang="en-US">
              <a:solidFill>
                <a:schemeClr val="accent6">
                  <a:lumMod val="50000"/>
                </a:schemeClr>
              </a:solidFill>
              <a:cs typeface="Arial"/>
            </a:endParaRPr>
          </a:p>
          <a:p>
            <a:pPr marL="285750" lvl="0" indent="-285750">
              <a:buFont typeface="Arial" panose="020B0604020202020204" pitchFamily="34" charset="0"/>
              <a:buChar char="•"/>
            </a:pPr>
            <a:endParaRPr lang="en-US">
              <a:solidFill>
                <a:schemeClr val="accent6">
                  <a:lumMod val="50000"/>
                </a:schemeClr>
              </a:solidFill>
              <a:cs typeface="Arial"/>
            </a:endParaRPr>
          </a:p>
          <a:p>
            <a:pPr marL="285750" indent="-285750">
              <a:buFont typeface="Arial" panose="020B0604020202020204" pitchFamily="34" charset="0"/>
              <a:buChar char="•"/>
            </a:pPr>
            <a:r>
              <a:rPr lang="en-US">
                <a:solidFill>
                  <a:schemeClr val="accent6">
                    <a:lumMod val="50000"/>
                  </a:schemeClr>
                </a:solidFill>
              </a:rPr>
              <a:t>Complete APR forms can be uploaded directly into our database.  </a:t>
            </a:r>
            <a:endParaRPr lang="en-US">
              <a:solidFill>
                <a:schemeClr val="accent6">
                  <a:lumMod val="50000"/>
                </a:schemeClr>
              </a:solidFill>
              <a:cs typeface="Arial"/>
            </a:endParaRPr>
          </a:p>
          <a:p>
            <a:endParaRPr lang="en-US">
              <a:solidFill>
                <a:schemeClr val="accent6">
                  <a:lumMod val="50000"/>
                </a:schemeClr>
              </a:solidFill>
              <a:cs typeface="Arial"/>
            </a:endParaRPr>
          </a:p>
          <a:p>
            <a:pPr marL="285750" lvl="0" indent="-285750">
              <a:buFont typeface="Arial" panose="020B0604020202020204" pitchFamily="34" charset="0"/>
              <a:buChar char="•"/>
            </a:pPr>
            <a:r>
              <a:rPr lang="en-US">
                <a:solidFill>
                  <a:schemeClr val="accent6">
                    <a:lumMod val="50000"/>
                  </a:schemeClr>
                </a:solidFill>
              </a:rPr>
              <a:t>The 2021 APR is due April 1, 2022.</a:t>
            </a:r>
            <a:endParaRPr lang="en-US">
              <a:solidFill>
                <a:schemeClr val="accent6">
                  <a:lumMod val="50000"/>
                </a:schemeClr>
              </a:solidFill>
              <a:cs typeface="Arial"/>
            </a:endParaRPr>
          </a:p>
          <a:p>
            <a:pPr fontAlgn="ctr">
              <a:lnSpc>
                <a:spcPct val="120000"/>
              </a:lnSpc>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25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86"/>
            <a:ext cx="6781800" cy="1066800"/>
          </a:xfrm>
        </p:spPr>
        <p:txBody>
          <a:bodyPr/>
          <a:lstStyle/>
          <a:p>
            <a:pPr algn="ctr"/>
            <a:r>
              <a:rPr lang="en-US" b="1"/>
              <a:t>Major Changes to APRs</a:t>
            </a:r>
            <a:endParaRPr lang="en-US"/>
          </a:p>
        </p:txBody>
      </p:sp>
      <p:sp>
        <p:nvSpPr>
          <p:cNvPr id="3" name="Content Placeholder 2"/>
          <p:cNvSpPr>
            <a:spLocks noGrp="1"/>
          </p:cNvSpPr>
          <p:nvPr>
            <p:ph idx="1"/>
          </p:nvPr>
        </p:nvSpPr>
        <p:spPr>
          <a:xfrm>
            <a:off x="838199" y="1572184"/>
            <a:ext cx="7714129" cy="1553789"/>
          </a:xfrm>
        </p:spPr>
        <p:style>
          <a:lnRef idx="2">
            <a:schemeClr val="dk1"/>
          </a:lnRef>
          <a:fillRef idx="1">
            <a:schemeClr val="lt1"/>
          </a:fillRef>
          <a:effectRef idx="0">
            <a:schemeClr val="dk1"/>
          </a:effectRef>
          <a:fontRef idx="minor">
            <a:schemeClr val="dk1"/>
          </a:fontRef>
        </p:style>
        <p:txBody>
          <a:bodyPr/>
          <a:lstStyle/>
          <a:p>
            <a:pPr marL="0" indent="0">
              <a:buNone/>
            </a:pPr>
            <a:r>
              <a:rPr lang="en-US"/>
              <a:t>	</a:t>
            </a:r>
            <a:r>
              <a:rPr lang="en-US">
                <a:solidFill>
                  <a:schemeClr val="accent6"/>
                </a:solidFill>
              </a:rPr>
              <a:t>Old APR form</a:t>
            </a:r>
          </a:p>
          <a:p>
            <a:pPr lvl="1">
              <a:buFont typeface="Arial" panose="020B0604020202020204" pitchFamily="34" charset="0"/>
              <a:buChar char="•"/>
            </a:pPr>
            <a:r>
              <a:rPr lang="en-US" sz="2000">
                <a:solidFill>
                  <a:schemeClr val="accent6"/>
                </a:solidFill>
              </a:rPr>
              <a:t>2017 and Prior Years</a:t>
            </a:r>
          </a:p>
          <a:p>
            <a:pPr lvl="2"/>
            <a:r>
              <a:rPr lang="en-US" sz="1600">
                <a:solidFill>
                  <a:schemeClr val="accent6"/>
                </a:solidFill>
              </a:rPr>
              <a:t>Focuses reporting on building permits issued</a:t>
            </a:r>
          </a:p>
          <a:p>
            <a:pPr marL="0" indent="0" algn="ctr">
              <a:buNone/>
            </a:pPr>
            <a:endParaRPr lang="en-US" sz="2000"/>
          </a:p>
        </p:txBody>
      </p:sp>
      <p:sp>
        <p:nvSpPr>
          <p:cNvPr id="4" name="Slide Number Placeholder 3"/>
          <p:cNvSpPr>
            <a:spLocks noGrp="1"/>
          </p:cNvSpPr>
          <p:nvPr>
            <p:ph type="sldNum" sz="quarter" idx="4"/>
          </p:nvPr>
        </p:nvSpPr>
        <p:spPr/>
        <p:txBody>
          <a:bodyPr/>
          <a:lstStyle/>
          <a:p>
            <a:fld id="{0D210E03-A460-4855-BF10-12190F1E3D71}" type="slidenum">
              <a:rPr lang="en-US" smtClean="0"/>
              <a:t>4</a:t>
            </a:fld>
            <a:endParaRPr lang="en-US"/>
          </a:p>
        </p:txBody>
      </p:sp>
      <p:sp>
        <p:nvSpPr>
          <p:cNvPr id="7" name="Down Arrow 6"/>
          <p:cNvSpPr/>
          <p:nvPr/>
        </p:nvSpPr>
        <p:spPr>
          <a:xfrm>
            <a:off x="4229100" y="3280171"/>
            <a:ext cx="685800" cy="726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838198" y="4160511"/>
            <a:ext cx="7714129" cy="1553789"/>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Font typeface="Arial" panose="020B0604020202020204" pitchFamily="34" charset="0"/>
              <a:buNone/>
            </a:pPr>
            <a:r>
              <a:rPr lang="en-US"/>
              <a:t>	</a:t>
            </a:r>
            <a:r>
              <a:rPr lang="en-US">
                <a:solidFill>
                  <a:schemeClr val="accent6"/>
                </a:solidFill>
              </a:rPr>
              <a:t>New APR form</a:t>
            </a:r>
          </a:p>
          <a:p>
            <a:pPr lvl="1">
              <a:buFont typeface="Arial" panose="020B0604020202020204" pitchFamily="34" charset="0"/>
              <a:buChar char="•"/>
            </a:pPr>
            <a:r>
              <a:rPr lang="en-US" sz="2000">
                <a:solidFill>
                  <a:schemeClr val="accent6"/>
                </a:solidFill>
              </a:rPr>
              <a:t>2018 and Beyond</a:t>
            </a:r>
          </a:p>
          <a:p>
            <a:pPr lvl="2"/>
            <a:r>
              <a:rPr lang="en-US" sz="1600">
                <a:solidFill>
                  <a:schemeClr val="accent6"/>
                </a:solidFill>
              </a:rPr>
              <a:t>Includes additional information based on new requirements</a:t>
            </a:r>
          </a:p>
          <a:p>
            <a:pPr lvl="2"/>
            <a:endParaRPr lang="en-US" sz="1200"/>
          </a:p>
          <a:p>
            <a:pPr marL="0" indent="0" algn="ctr">
              <a:buFont typeface="Arial" panose="020B0604020202020204" pitchFamily="34" charset="0"/>
              <a:buNone/>
            </a:pPr>
            <a:endParaRPr lang="en-US" sz="2000"/>
          </a:p>
        </p:txBody>
      </p:sp>
      <p:sp>
        <p:nvSpPr>
          <p:cNvPr id="9" name="Content Placeholder 2"/>
          <p:cNvSpPr txBox="1">
            <a:spLocks/>
          </p:cNvSpPr>
          <p:nvPr/>
        </p:nvSpPr>
        <p:spPr>
          <a:xfrm>
            <a:off x="838197" y="5837098"/>
            <a:ext cx="7714129" cy="88034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1000">
              <a:solidFill>
                <a:schemeClr val="accent6"/>
              </a:solidFill>
            </a:endParaRPr>
          </a:p>
          <a:p>
            <a:pPr marL="0" indent="0">
              <a:buFont typeface="Arial" panose="020B0604020202020204" pitchFamily="34" charset="0"/>
              <a:buNone/>
            </a:pPr>
            <a:r>
              <a:rPr lang="en-US" sz="1800">
                <a:solidFill>
                  <a:schemeClr val="accent6"/>
                </a:solidFill>
              </a:rPr>
              <a:t>Building permits will continue to be counted as progress towards RHNA</a:t>
            </a:r>
          </a:p>
          <a:p>
            <a:pPr marL="0" indent="0">
              <a:buFont typeface="Arial" panose="020B0604020202020204" pitchFamily="34" charset="0"/>
              <a:buNone/>
            </a:pPr>
            <a:endParaRPr lang="en-US" sz="1800">
              <a:solidFill>
                <a:schemeClr val="accent6"/>
              </a:solidFill>
            </a:endParaRPr>
          </a:p>
        </p:txBody>
      </p:sp>
    </p:spTree>
    <p:extLst>
      <p:ext uri="{BB962C8B-B14F-4D97-AF65-F5344CB8AC3E}">
        <p14:creationId xmlns:p14="http://schemas.microsoft.com/office/powerpoint/2010/main" val="135543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349623"/>
            <a:ext cx="6781800" cy="1066800"/>
          </a:xfrm>
        </p:spPr>
        <p:txBody>
          <a:bodyPr/>
          <a:lstStyle/>
          <a:p>
            <a:pPr algn="ctr"/>
            <a:r>
              <a:rPr lang="en-US" b="1"/>
              <a:t>APR Benefits</a:t>
            </a:r>
          </a:p>
        </p:txBody>
      </p:sp>
      <p:sp>
        <p:nvSpPr>
          <p:cNvPr id="3" name="Content Placeholder 2"/>
          <p:cNvSpPr>
            <a:spLocks noGrp="1"/>
          </p:cNvSpPr>
          <p:nvPr>
            <p:ph idx="1"/>
          </p:nvPr>
        </p:nvSpPr>
        <p:spPr>
          <a:xfrm>
            <a:off x="589344" y="1737938"/>
            <a:ext cx="8097456" cy="4832350"/>
          </a:xfrm>
        </p:spPr>
        <p:txBody>
          <a:bodyPr>
            <a:normAutofit/>
          </a:bodyPr>
          <a:lstStyle/>
          <a:p>
            <a:r>
              <a:rPr lang="en-US" sz="2600">
                <a:solidFill>
                  <a:schemeClr val="accent6"/>
                </a:solidFill>
              </a:rPr>
              <a:t>Several funding programs require up-to-date submission of APRs, including Caltrans Sustainable Communities Grant and PLHA funds</a:t>
            </a:r>
          </a:p>
          <a:p>
            <a:endParaRPr lang="en-US" sz="1000">
              <a:solidFill>
                <a:schemeClr val="accent6"/>
              </a:solidFill>
            </a:endParaRPr>
          </a:p>
          <a:p>
            <a:r>
              <a:rPr lang="en-US" sz="2600">
                <a:solidFill>
                  <a:schemeClr val="accent6"/>
                </a:solidFill>
              </a:rPr>
              <a:t>APRs are a vehicle for reporting housing element implementation and progress in meeting Regional Housing Need Allocation (RHNA) to the public and decision makers.</a:t>
            </a:r>
          </a:p>
          <a:p>
            <a:endParaRPr lang="en-US" sz="1000">
              <a:solidFill>
                <a:schemeClr val="accent6"/>
              </a:solidFill>
            </a:endParaRPr>
          </a:p>
          <a:p>
            <a:r>
              <a:rPr lang="en-US" sz="2600">
                <a:solidFill>
                  <a:schemeClr val="accent6"/>
                </a:solidFill>
              </a:rPr>
              <a:t>Data from APR’s is used to make HCD’s SB35 determination</a:t>
            </a:r>
          </a:p>
        </p:txBody>
      </p:sp>
      <p:sp>
        <p:nvSpPr>
          <p:cNvPr id="4" name="Slide Number Placeholder 3"/>
          <p:cNvSpPr>
            <a:spLocks noGrp="1"/>
          </p:cNvSpPr>
          <p:nvPr>
            <p:ph type="sldNum" sz="quarter" idx="4"/>
          </p:nvPr>
        </p:nvSpPr>
        <p:spPr/>
        <p:txBody>
          <a:bodyPr/>
          <a:lstStyle/>
          <a:p>
            <a:fld id="{0D210E03-A460-4855-BF10-12190F1E3D71}" type="slidenum">
              <a:rPr lang="en-US" smtClean="0"/>
              <a:t>5</a:t>
            </a:fld>
            <a:endParaRPr lang="en-US"/>
          </a:p>
        </p:txBody>
      </p:sp>
    </p:spTree>
    <p:extLst>
      <p:ext uri="{BB962C8B-B14F-4D97-AF65-F5344CB8AC3E}">
        <p14:creationId xmlns:p14="http://schemas.microsoft.com/office/powerpoint/2010/main" val="29064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080" y="0"/>
            <a:ext cx="6781800" cy="1066800"/>
          </a:xfrm>
        </p:spPr>
        <p:txBody>
          <a:bodyPr/>
          <a:lstStyle/>
          <a:p>
            <a:r>
              <a:rPr lang="en-US" b="1">
                <a:latin typeface="Avenir LT Std 65 Medium"/>
              </a:rPr>
              <a:t>Previewing the Tables</a:t>
            </a:r>
          </a:p>
        </p:txBody>
      </p:sp>
      <p:sp>
        <p:nvSpPr>
          <p:cNvPr id="3" name="Content Placeholder 2"/>
          <p:cNvSpPr>
            <a:spLocks noGrp="1"/>
          </p:cNvSpPr>
          <p:nvPr>
            <p:ph idx="1"/>
          </p:nvPr>
        </p:nvSpPr>
        <p:spPr>
          <a:xfrm>
            <a:off x="1355725" y="691000"/>
            <a:ext cx="7391400" cy="5659488"/>
          </a:xfrm>
        </p:spPr>
        <p:txBody>
          <a:bodyPr>
            <a:normAutofit fontScale="25000" lnSpcReduction="20000"/>
          </a:bodyPr>
          <a:lstStyle/>
          <a:p>
            <a:pPr marL="0" indent="0">
              <a:lnSpc>
                <a:spcPct val="120000"/>
              </a:lnSpc>
              <a:buNone/>
            </a:pPr>
            <a:endParaRPr lang="en-US" sz="7200">
              <a:solidFill>
                <a:schemeClr val="accent6"/>
              </a:solidFill>
            </a:endParaRPr>
          </a:p>
          <a:p>
            <a:pPr>
              <a:lnSpc>
                <a:spcPct val="120000"/>
              </a:lnSpc>
            </a:pPr>
            <a:r>
              <a:rPr lang="en-US" sz="7200">
                <a:solidFill>
                  <a:schemeClr val="accent6"/>
                </a:solidFill>
              </a:rPr>
              <a:t>Table A - Housing Development Applications Submitted </a:t>
            </a:r>
          </a:p>
          <a:p>
            <a:pPr marL="0" indent="0">
              <a:lnSpc>
                <a:spcPct val="120000"/>
              </a:lnSpc>
              <a:buNone/>
            </a:pPr>
            <a:endParaRPr lang="en-US" sz="4000">
              <a:solidFill>
                <a:schemeClr val="accent6"/>
              </a:solidFill>
            </a:endParaRPr>
          </a:p>
          <a:p>
            <a:pPr>
              <a:lnSpc>
                <a:spcPct val="120000"/>
              </a:lnSpc>
            </a:pPr>
            <a:r>
              <a:rPr lang="en-US" sz="7200">
                <a:solidFill>
                  <a:schemeClr val="accent6"/>
                </a:solidFill>
              </a:rPr>
              <a:t>Table A2 - Annual Building Activity Report Summary - New Construction, Entitled, Permits and Completed Units</a:t>
            </a:r>
          </a:p>
          <a:p>
            <a:pPr>
              <a:lnSpc>
                <a:spcPct val="120000"/>
              </a:lnSpc>
            </a:pPr>
            <a:endParaRPr lang="en-US" sz="4000">
              <a:solidFill>
                <a:schemeClr val="accent6"/>
              </a:solidFill>
            </a:endParaRPr>
          </a:p>
          <a:p>
            <a:pPr>
              <a:lnSpc>
                <a:spcPct val="120000"/>
              </a:lnSpc>
            </a:pPr>
            <a:r>
              <a:rPr lang="en-US" sz="7200">
                <a:solidFill>
                  <a:schemeClr val="accent6"/>
                </a:solidFill>
              </a:rPr>
              <a:t>Table B - Regional Housing Needs Allocation Progress – Permitted Units Issued By Affordability</a:t>
            </a:r>
          </a:p>
          <a:p>
            <a:endParaRPr lang="en-US" sz="4000">
              <a:solidFill>
                <a:schemeClr val="accent6"/>
              </a:solidFill>
            </a:endParaRPr>
          </a:p>
          <a:p>
            <a:r>
              <a:rPr lang="en-US" sz="7200">
                <a:solidFill>
                  <a:schemeClr val="accent6"/>
                </a:solidFill>
              </a:rPr>
              <a:t>Table C – </a:t>
            </a:r>
            <a:r>
              <a:rPr lang="en-US" sz="7200">
                <a:solidFill>
                  <a:schemeClr val="accent6"/>
                </a:solidFill>
                <a:latin typeface="Avenir LT Std 65 Medium"/>
              </a:rPr>
              <a:t>Sites Identified or Rezoned to Accommodate Shortfall Housing Need</a:t>
            </a:r>
          </a:p>
          <a:p>
            <a:endParaRPr lang="en-US" sz="4000">
              <a:solidFill>
                <a:schemeClr val="accent6"/>
              </a:solidFill>
            </a:endParaRPr>
          </a:p>
          <a:p>
            <a:r>
              <a:rPr lang="en-US" sz="7200">
                <a:solidFill>
                  <a:schemeClr val="accent6"/>
                </a:solidFill>
              </a:rPr>
              <a:t>Table D - Program Implementation Status</a:t>
            </a:r>
          </a:p>
          <a:p>
            <a:endParaRPr lang="en-US" sz="4000">
              <a:solidFill>
                <a:schemeClr val="accent6"/>
              </a:solidFill>
            </a:endParaRPr>
          </a:p>
          <a:p>
            <a:r>
              <a:rPr lang="en-US" sz="7200">
                <a:solidFill>
                  <a:schemeClr val="accent6"/>
                </a:solidFill>
              </a:rPr>
              <a:t>Table E - Units Rehabilitated, Preserved and Acquired for Alternative Adequate Sites</a:t>
            </a:r>
          </a:p>
          <a:p>
            <a:endParaRPr lang="en-US" sz="4000">
              <a:solidFill>
                <a:schemeClr val="accent6"/>
              </a:solidFill>
            </a:endParaRPr>
          </a:p>
          <a:p>
            <a:r>
              <a:rPr lang="en-US" sz="7200">
                <a:solidFill>
                  <a:schemeClr val="accent6"/>
                </a:solidFill>
                <a:latin typeface="Avenir LT Std 65 Medium"/>
              </a:rPr>
              <a:t>Table F – Commercial Development Bonus Approved</a:t>
            </a:r>
          </a:p>
          <a:p>
            <a:endParaRPr lang="en-US" sz="7200">
              <a:solidFill>
                <a:schemeClr val="accent6"/>
              </a:solidFill>
              <a:latin typeface="Avenir LT Std 65 Medium"/>
            </a:endParaRPr>
          </a:p>
          <a:p>
            <a:r>
              <a:rPr lang="en-US" sz="7200">
                <a:solidFill>
                  <a:schemeClr val="accent6"/>
                </a:solidFill>
                <a:latin typeface="Avenir LT Std 65 Medium"/>
              </a:rPr>
              <a:t>Table G – Locally Owned Sites</a:t>
            </a:r>
          </a:p>
          <a:p>
            <a:pPr marL="0" indent="0">
              <a:buNone/>
            </a:pPr>
            <a:endParaRPr lang="en-US" sz="7200">
              <a:solidFill>
                <a:schemeClr val="accent6"/>
              </a:solidFill>
              <a:latin typeface="Avenir LT Std 65 Medium"/>
            </a:endParaRPr>
          </a:p>
          <a:p>
            <a:r>
              <a:rPr lang="en-US" sz="7200">
                <a:solidFill>
                  <a:schemeClr val="accent6"/>
                </a:solidFill>
                <a:latin typeface="Avenir LT Std 65 Medium"/>
              </a:rPr>
              <a:t>Table H – Locally Owned Surplus Land Inventory</a:t>
            </a:r>
          </a:p>
          <a:p>
            <a:endParaRPr lang="en-US" sz="7200">
              <a:solidFill>
                <a:schemeClr val="accent6"/>
              </a:solidFill>
              <a:latin typeface="Calibri" panose="020F0502020204030204" pitchFamily="34" charset="0"/>
            </a:endParaRPr>
          </a:p>
          <a:p>
            <a:pPr marL="0" indent="0">
              <a:buNone/>
            </a:pPr>
            <a:r>
              <a:rPr lang="en-US" sz="7200" b="1">
                <a:solidFill>
                  <a:schemeClr val="accent6"/>
                </a:solidFill>
                <a:latin typeface="Calibri" panose="020F0502020204030204" pitchFamily="34" charset="0"/>
              </a:rPr>
              <a:t>All tables will report on activity that happens in the 2021 Calendar year</a:t>
            </a:r>
          </a:p>
          <a:p>
            <a:endParaRPr lang="en-US"/>
          </a:p>
        </p:txBody>
      </p:sp>
      <p:sp>
        <p:nvSpPr>
          <p:cNvPr id="4" name="Slide Number Placeholder 3"/>
          <p:cNvSpPr>
            <a:spLocks noGrp="1"/>
          </p:cNvSpPr>
          <p:nvPr>
            <p:ph type="sldNum" sz="quarter" idx="4"/>
          </p:nvPr>
        </p:nvSpPr>
        <p:spPr>
          <a:xfrm>
            <a:off x="8276491" y="6350488"/>
            <a:ext cx="550985" cy="365125"/>
          </a:xfrm>
        </p:spPr>
        <p:txBody>
          <a:bodyPr/>
          <a:lstStyle/>
          <a:p>
            <a:fld id="{0D210E03-A460-4855-BF10-12190F1E3D71}" type="slidenum">
              <a:rPr lang="en-US" smtClean="0"/>
              <a:t>6</a:t>
            </a:fld>
            <a:endParaRPr lang="en-US"/>
          </a:p>
        </p:txBody>
      </p:sp>
    </p:spTree>
    <p:extLst>
      <p:ext uri="{BB962C8B-B14F-4D97-AF65-F5344CB8AC3E}">
        <p14:creationId xmlns:p14="http://schemas.microsoft.com/office/powerpoint/2010/main" val="28097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20EB-ACC4-4502-BE5A-260F61560D44}"/>
              </a:ext>
            </a:extLst>
          </p:cNvPr>
          <p:cNvSpPr>
            <a:spLocks noGrp="1"/>
          </p:cNvSpPr>
          <p:nvPr>
            <p:ph type="title"/>
          </p:nvPr>
        </p:nvSpPr>
        <p:spPr/>
        <p:txBody>
          <a:bodyPr/>
          <a:lstStyle/>
          <a:p>
            <a:r>
              <a:rPr lang="en-US"/>
              <a:t>Start Here Tab</a:t>
            </a:r>
          </a:p>
        </p:txBody>
      </p:sp>
      <p:sp>
        <p:nvSpPr>
          <p:cNvPr id="4" name="Slide Number Placeholder 3">
            <a:extLst>
              <a:ext uri="{FF2B5EF4-FFF2-40B4-BE49-F238E27FC236}">
                <a16:creationId xmlns:a16="http://schemas.microsoft.com/office/drawing/2014/main" id="{33CCFC6C-6E70-4094-9B3C-E4506BB0B158}"/>
              </a:ext>
            </a:extLst>
          </p:cNvPr>
          <p:cNvSpPr>
            <a:spLocks noGrp="1"/>
          </p:cNvSpPr>
          <p:nvPr>
            <p:ph type="sldNum" sz="quarter" idx="4"/>
          </p:nvPr>
        </p:nvSpPr>
        <p:spPr/>
        <p:txBody>
          <a:bodyPr/>
          <a:lstStyle/>
          <a:p>
            <a:fld id="{0D210E03-A460-4855-BF10-12190F1E3D71}" type="slidenum">
              <a:rPr lang="en-US" smtClean="0"/>
              <a:t>7</a:t>
            </a:fld>
            <a:endParaRPr lang="en-US"/>
          </a:p>
        </p:txBody>
      </p:sp>
      <p:sp>
        <p:nvSpPr>
          <p:cNvPr id="6" name="TextBox 5">
            <a:extLst>
              <a:ext uri="{FF2B5EF4-FFF2-40B4-BE49-F238E27FC236}">
                <a16:creationId xmlns:a16="http://schemas.microsoft.com/office/drawing/2014/main" id="{72D9E008-52C2-496E-880A-5B768171375C}"/>
              </a:ext>
            </a:extLst>
          </p:cNvPr>
          <p:cNvSpPr txBox="1"/>
          <p:nvPr/>
        </p:nvSpPr>
        <p:spPr>
          <a:xfrm>
            <a:off x="1514753" y="1337747"/>
            <a:ext cx="3057247" cy="369332"/>
          </a:xfrm>
          <a:prstGeom prst="rect">
            <a:avLst/>
          </a:prstGeom>
          <a:noFill/>
        </p:spPr>
        <p:txBody>
          <a:bodyPr wrap="none" rtlCol="0">
            <a:spAutoFit/>
          </a:bodyPr>
          <a:lstStyle/>
          <a:p>
            <a:r>
              <a:rPr lang="en-US"/>
              <a:t>Please fill out all information</a:t>
            </a:r>
          </a:p>
        </p:txBody>
      </p:sp>
      <p:sp>
        <p:nvSpPr>
          <p:cNvPr id="3" name="TextBox 2">
            <a:extLst>
              <a:ext uri="{FF2B5EF4-FFF2-40B4-BE49-F238E27FC236}">
                <a16:creationId xmlns:a16="http://schemas.microsoft.com/office/drawing/2014/main" id="{67242DC0-9E62-4D94-B94A-DC633938F926}"/>
              </a:ext>
            </a:extLst>
          </p:cNvPr>
          <p:cNvSpPr txBox="1"/>
          <p:nvPr/>
        </p:nvSpPr>
        <p:spPr>
          <a:xfrm>
            <a:off x="2473570" y="6171684"/>
            <a:ext cx="4134465" cy="369332"/>
          </a:xfrm>
          <a:prstGeom prst="rect">
            <a:avLst/>
          </a:prstGeom>
          <a:noFill/>
        </p:spPr>
        <p:txBody>
          <a:bodyPr wrap="none" rtlCol="0">
            <a:spAutoFit/>
          </a:bodyPr>
          <a:lstStyle/>
          <a:p>
            <a:r>
              <a:rPr lang="en-US"/>
              <a:t>Cells highlighted in yellow are required</a:t>
            </a:r>
          </a:p>
        </p:txBody>
      </p:sp>
      <p:pic>
        <p:nvPicPr>
          <p:cNvPr id="7" name="Picture 6">
            <a:extLst>
              <a:ext uri="{FF2B5EF4-FFF2-40B4-BE49-F238E27FC236}">
                <a16:creationId xmlns:a16="http://schemas.microsoft.com/office/drawing/2014/main" id="{B4479254-6789-4D54-AC82-88323A5AEEC0}"/>
              </a:ext>
            </a:extLst>
          </p:cNvPr>
          <p:cNvPicPr>
            <a:picLocks noChangeAspect="1"/>
          </p:cNvPicPr>
          <p:nvPr/>
        </p:nvPicPr>
        <p:blipFill>
          <a:blip r:embed="rId3"/>
          <a:stretch>
            <a:fillRect/>
          </a:stretch>
        </p:blipFill>
        <p:spPr>
          <a:xfrm>
            <a:off x="1150595" y="1735624"/>
            <a:ext cx="7035036" cy="4039770"/>
          </a:xfrm>
          <a:prstGeom prst="rect">
            <a:avLst/>
          </a:prstGeom>
        </p:spPr>
      </p:pic>
    </p:spTree>
    <p:extLst>
      <p:ext uri="{BB962C8B-B14F-4D97-AF65-F5344CB8AC3E}">
        <p14:creationId xmlns:p14="http://schemas.microsoft.com/office/powerpoint/2010/main" val="359703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5A0-66F5-4B14-A241-8D0B29157A24}"/>
              </a:ext>
            </a:extLst>
          </p:cNvPr>
          <p:cNvSpPr>
            <a:spLocks noGrp="1"/>
          </p:cNvSpPr>
          <p:nvPr>
            <p:ph type="title"/>
          </p:nvPr>
        </p:nvSpPr>
        <p:spPr/>
        <p:txBody>
          <a:bodyPr/>
          <a:lstStyle/>
          <a:p>
            <a:r>
              <a:rPr lang="en-US"/>
              <a:t>Start Here Tab - Importer</a:t>
            </a:r>
          </a:p>
        </p:txBody>
      </p:sp>
      <p:sp>
        <p:nvSpPr>
          <p:cNvPr id="4" name="Slide Number Placeholder 3">
            <a:extLst>
              <a:ext uri="{FF2B5EF4-FFF2-40B4-BE49-F238E27FC236}">
                <a16:creationId xmlns:a16="http://schemas.microsoft.com/office/drawing/2014/main" id="{2E44E82C-7089-4D7F-B614-240B80532082}"/>
              </a:ext>
            </a:extLst>
          </p:cNvPr>
          <p:cNvSpPr>
            <a:spLocks noGrp="1"/>
          </p:cNvSpPr>
          <p:nvPr>
            <p:ph type="sldNum" sz="quarter" idx="4"/>
          </p:nvPr>
        </p:nvSpPr>
        <p:spPr/>
        <p:txBody>
          <a:bodyPr/>
          <a:lstStyle/>
          <a:p>
            <a:fld id="{0D210E03-A460-4855-BF10-12190F1E3D71}" type="slidenum">
              <a:rPr lang="en-US" smtClean="0"/>
              <a:t>8</a:t>
            </a:fld>
            <a:endParaRPr lang="en-US"/>
          </a:p>
        </p:txBody>
      </p:sp>
      <p:pic>
        <p:nvPicPr>
          <p:cNvPr id="9" name="Picture 8">
            <a:extLst>
              <a:ext uri="{FF2B5EF4-FFF2-40B4-BE49-F238E27FC236}">
                <a16:creationId xmlns:a16="http://schemas.microsoft.com/office/drawing/2014/main" id="{2523174D-0658-4A08-9C99-54BD6883B346}"/>
              </a:ext>
            </a:extLst>
          </p:cNvPr>
          <p:cNvPicPr>
            <a:picLocks noChangeAspect="1"/>
          </p:cNvPicPr>
          <p:nvPr/>
        </p:nvPicPr>
        <p:blipFill>
          <a:blip r:embed="rId3"/>
          <a:stretch>
            <a:fillRect/>
          </a:stretch>
        </p:blipFill>
        <p:spPr>
          <a:xfrm>
            <a:off x="144729" y="1752600"/>
            <a:ext cx="8810585" cy="3733800"/>
          </a:xfrm>
          <a:prstGeom prst="rect">
            <a:avLst/>
          </a:prstGeom>
        </p:spPr>
      </p:pic>
    </p:spTree>
    <p:extLst>
      <p:ext uri="{BB962C8B-B14F-4D97-AF65-F5344CB8AC3E}">
        <p14:creationId xmlns:p14="http://schemas.microsoft.com/office/powerpoint/2010/main" val="202993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312394"/>
            <a:ext cx="6781800" cy="1066800"/>
          </a:xfrm>
        </p:spPr>
        <p:txBody>
          <a:bodyPr/>
          <a:lstStyle/>
          <a:p>
            <a:pPr algn="ctr"/>
            <a:r>
              <a:rPr lang="en-US" b="1"/>
              <a:t>Overview of Table A</a:t>
            </a:r>
          </a:p>
        </p:txBody>
      </p:sp>
      <p:sp>
        <p:nvSpPr>
          <p:cNvPr id="3" name="Content Placeholder 2"/>
          <p:cNvSpPr>
            <a:spLocks noGrp="1"/>
          </p:cNvSpPr>
          <p:nvPr>
            <p:ph idx="1"/>
          </p:nvPr>
        </p:nvSpPr>
        <p:spPr/>
        <p:txBody>
          <a:bodyPr>
            <a:normAutofit/>
          </a:bodyPr>
          <a:lstStyle/>
          <a:p>
            <a:r>
              <a:rPr lang="en-US" sz="1800" b="1">
                <a:solidFill>
                  <a:schemeClr val="accent6"/>
                </a:solidFill>
              </a:rPr>
              <a:t>Table A – Housing Development Applications Submitted</a:t>
            </a:r>
          </a:p>
          <a:p>
            <a:pPr lvl="1"/>
            <a:r>
              <a:rPr lang="en-US" sz="1800">
                <a:solidFill>
                  <a:schemeClr val="accent6"/>
                </a:solidFill>
              </a:rPr>
              <a:t>Includes data on housing units and developments for which an application was deemed complete during the reporting year</a:t>
            </a:r>
          </a:p>
        </p:txBody>
      </p:sp>
      <p:sp>
        <p:nvSpPr>
          <p:cNvPr id="4" name="Slide Number Placeholder 3"/>
          <p:cNvSpPr>
            <a:spLocks noGrp="1"/>
          </p:cNvSpPr>
          <p:nvPr>
            <p:ph type="sldNum" sz="quarter" idx="4"/>
          </p:nvPr>
        </p:nvSpPr>
        <p:spPr/>
        <p:txBody>
          <a:bodyPr/>
          <a:lstStyle/>
          <a:p>
            <a:fld id="{0D210E03-A460-4855-BF10-12190F1E3D71}" type="slidenum">
              <a:rPr lang="en-US" smtClean="0"/>
              <a:t>9</a:t>
            </a:fld>
            <a:endParaRPr lang="en-US"/>
          </a:p>
        </p:txBody>
      </p:sp>
      <p:pic>
        <p:nvPicPr>
          <p:cNvPr id="8" name="Picture 7">
            <a:extLst>
              <a:ext uri="{FF2B5EF4-FFF2-40B4-BE49-F238E27FC236}">
                <a16:creationId xmlns:a16="http://schemas.microsoft.com/office/drawing/2014/main" id="{1D5BFE32-88F5-4264-8DDB-9D62BFC74192}"/>
              </a:ext>
            </a:extLst>
          </p:cNvPr>
          <p:cNvPicPr>
            <a:picLocks noChangeAspect="1"/>
          </p:cNvPicPr>
          <p:nvPr/>
        </p:nvPicPr>
        <p:blipFill>
          <a:blip r:embed="rId3"/>
          <a:stretch>
            <a:fillRect/>
          </a:stretch>
        </p:blipFill>
        <p:spPr>
          <a:xfrm>
            <a:off x="0" y="3122342"/>
            <a:ext cx="9144000" cy="2047978"/>
          </a:xfrm>
          <a:prstGeom prst="rect">
            <a:avLst/>
          </a:prstGeom>
        </p:spPr>
      </p:pic>
    </p:spTree>
    <p:extLst>
      <p:ext uri="{BB962C8B-B14F-4D97-AF65-F5344CB8AC3E}">
        <p14:creationId xmlns:p14="http://schemas.microsoft.com/office/powerpoint/2010/main" val="2071685948"/>
      </p:ext>
    </p:extLst>
  </p:cSld>
  <p:clrMapOvr>
    <a:masterClrMapping/>
  </p:clrMapOvr>
</p:sld>
</file>

<file path=ppt/theme/theme1.xml><?xml version="1.0" encoding="utf-8"?>
<a:theme xmlns:a="http://schemas.openxmlformats.org/drawingml/2006/main" name="HCDPowerPointTemplate_printfriendly">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C1869D4C1A44FAA0D3AFB2B49A97C" ma:contentTypeVersion="12" ma:contentTypeDescription="Create a new document." ma:contentTypeScope="" ma:versionID="97741437af5db6863509cc2bf3ddfbcc">
  <xsd:schema xmlns:xsd="http://www.w3.org/2001/XMLSchema" xmlns:xs="http://www.w3.org/2001/XMLSchema" xmlns:p="http://schemas.microsoft.com/office/2006/metadata/properties" xmlns:ns1="http://schemas.microsoft.com/sharepoint/v3" xmlns:ns2="8845dcd3-1f94-4c57-9a5e-46dbe65a741b" xmlns:ns3="467e8a32-a4c8-4d53-8185-0fcd20875a8e" targetNamespace="http://schemas.microsoft.com/office/2006/metadata/properties" ma:root="true" ma:fieldsID="1e0fdf3f4dc3ee0e907f4597a62a7073" ns1:_="" ns2:_="" ns3:_="">
    <xsd:import namespace="http://schemas.microsoft.com/sharepoint/v3"/>
    <xsd:import namespace="8845dcd3-1f94-4c57-9a5e-46dbe65a741b"/>
    <xsd:import namespace="467e8a32-a4c8-4d53-8185-0fcd20875a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45dcd3-1f94-4c57-9a5e-46dbe65a7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7e8a32-a4c8-4d53-8185-0fcd20875a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FD8CD6-C548-43A0-9315-1AA289E71477}">
  <ds:schemaRefs>
    <ds:schemaRef ds:uri="467e8a32-a4c8-4d53-8185-0fcd20875a8e"/>
    <ds:schemaRef ds:uri="8845dcd3-1f94-4c57-9a5e-46dbe65a74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1B9DBA-AB1C-41FB-8B42-35CE4B1F8405}">
  <ds:schemaRefs>
    <ds:schemaRef ds:uri="9a859c22-3f23-4efd-9074-51d3054a01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B9F02E-9FA6-472C-991F-0CD659381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HCD_Curves_PrintFriendly</Template>
  <TotalTime>5</TotalTime>
  <Words>4282</Words>
  <Application>Microsoft Office PowerPoint</Application>
  <PresentationFormat>On-screen Show (4:3)</PresentationFormat>
  <Paragraphs>341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Avenir LT Std 65 Medium</vt:lpstr>
      <vt:lpstr>Calibri</vt:lpstr>
      <vt:lpstr>HCDPowerPointTemplate_printfriendly</vt:lpstr>
      <vt:lpstr>Housing Element Annual Progress Report Form and Submittal</vt:lpstr>
      <vt:lpstr>Learning Objectives</vt:lpstr>
      <vt:lpstr>Overview and Legal Context</vt:lpstr>
      <vt:lpstr>Major Changes to APRs</vt:lpstr>
      <vt:lpstr>APR Benefits</vt:lpstr>
      <vt:lpstr>Previewing the Tables</vt:lpstr>
      <vt:lpstr>Start Here Tab</vt:lpstr>
      <vt:lpstr>Start Here Tab - Importer</vt:lpstr>
      <vt:lpstr>Overview of Table A</vt:lpstr>
      <vt:lpstr>Overview of Table A2</vt:lpstr>
      <vt:lpstr>Overview of Tables B &amp; C</vt:lpstr>
      <vt:lpstr>Overview of Tables D &amp; E</vt:lpstr>
      <vt:lpstr>Overview of Tables F &amp; G</vt:lpstr>
      <vt:lpstr>Table H</vt:lpstr>
      <vt:lpstr>PowerPoint Presentation</vt:lpstr>
      <vt:lpstr>LEAP Reporting</vt:lpstr>
      <vt:lpstr>Conditional Formatting in Form</vt:lpstr>
      <vt:lpstr>Finish Here Tab</vt:lpstr>
      <vt:lpstr>How to Submit APRs</vt:lpstr>
      <vt:lpstr>Reminders</vt:lpstr>
      <vt:lpstr>Sign up for HCD announcements at www.hcd.ca.gov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Coy, Melinda@HCD</dc:creator>
  <cp:lastModifiedBy>Clair A. McDevitt</cp:lastModifiedBy>
  <cp:revision>7</cp:revision>
  <cp:lastPrinted>2020-01-27T18:24:08Z</cp:lastPrinted>
  <dcterms:created xsi:type="dcterms:W3CDTF">2017-05-03T17:34:14Z</dcterms:created>
  <dcterms:modified xsi:type="dcterms:W3CDTF">2022-01-18T17:27:17Z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0x010100A85C1869D4C1A44FAA0D3AFB2B49A97C</vt:lpwstr>
  </property>
</Properties>
</file>