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91" r:id="rId3"/>
    <p:sldId id="292" r:id="rId4"/>
    <p:sldId id="293" r:id="rId5"/>
    <p:sldId id="389" r:id="rId6"/>
    <p:sldId id="387" r:id="rId7"/>
    <p:sldId id="294" r:id="rId8"/>
    <p:sldId id="289" r:id="rId9"/>
    <p:sldId id="390" r:id="rId10"/>
    <p:sldId id="261" r:id="rId1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 Diana C" initials="" lastIdx="6" clrIdx="0"/>
  <p:cmAuthor id="2" name="Becky Hewitt" initials="BH" lastIdx="2" clrIdx="1">
    <p:extLst>
      <p:ext uri="{19B8F6BF-5375-455C-9EA6-DF929625EA0E}">
        <p15:presenceInfo xmlns:p15="http://schemas.microsoft.com/office/powerpoint/2012/main" userId="S::hewitt@econw.com::8544ffba-4744-479c-bfd7-dd5a46d2fea3" providerId="AD"/>
      </p:ext>
    </p:extLst>
  </p:cmAuthor>
  <p:cmAuthor id="3" name="Tyler Bump" initials="TB" lastIdx="1" clrIdx="2">
    <p:extLst>
      <p:ext uri="{19B8F6BF-5375-455C-9EA6-DF929625EA0E}">
        <p15:presenceInfo xmlns:p15="http://schemas.microsoft.com/office/powerpoint/2012/main" userId="S::bump@econw.com::9248839b-3920-4dbf-acec-bb77bcb8d9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 autoAdjust="0"/>
    <p:restoredTop sz="94721" autoAdjust="0"/>
  </p:normalViewPr>
  <p:slideViewPr>
    <p:cSldViewPr snapToGrid="0" snapToObjects="1">
      <p:cViewPr varScale="1">
        <p:scale>
          <a:sx n="114" d="100"/>
          <a:sy n="114" d="100"/>
        </p:scale>
        <p:origin x="184" y="2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00AE83-DB53-3C42-A0F5-CD5AA6DD58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4BFB-5E9E-C24A-AF59-F6F06F2E6A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01B351-341E-6044-927B-12F66EAE55C4}" type="datetimeFigureOut">
              <a:rPr lang="en-US"/>
              <a:pPr>
                <a:defRPr/>
              </a:pPr>
              <a:t>8/26/21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705FF74-F7EA-9B40-9A59-58240504C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C75EB1-AC2F-9048-AB2D-26A795C40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BB099-1C38-5844-BD90-934FA81E8E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66CEB-8612-BA42-BB26-E12F9A51B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9EE5B9-FE67-364C-9176-B4DC4612A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023D246A-DDA6-9C45-87EE-F69D74FBE1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9CD2581-51D5-A645-BA84-F6ACFFDDC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BBD6DC3B-E7FC-2B40-8221-E4676359D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44753F97-8A45-EC48-8FB6-375A66255D88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market rate new construction, both single family and middle housing will mostly be affordable to households earning at least $60k per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Adding more housing at moderate prices as the community grows helps keep prices of existing homes and rents from escalating out of reach of existing residents.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Median HH income (2019 ACS, City of Eugene): $50,962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HUD MFI (family of 3) 2020 for Lane County: $63,000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4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17F643B-F94D-624C-9BE3-28771DE02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5710238"/>
            <a:ext cx="35591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703020202090204" pitchFamily="34" charset="0"/>
                <a:cs typeface="Gill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33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er, Titl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A4B56-A416-764B-BFC7-A51D784FF34D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2021442"/>
            <a:ext cx="10972800" cy="3782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985583"/>
            <a:ext cx="10972800" cy="38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96099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A7F5C61-C8E3-EF41-BFED-93FB02056A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27B80-C506-8546-95C2-BFC0EE0B5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3" descr="EcoNW Logo-01.eps">
            <a:extLst>
              <a:ext uri="{FF2B5EF4-FFF2-40B4-BE49-F238E27FC236}">
                <a16:creationId xmlns:a16="http://schemas.microsoft.com/office/drawing/2014/main" id="{173FF158-96FE-0C4C-9E72-71C099EAB6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98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8512B-4497-BC45-B1C4-5A92A846307C}"/>
              </a:ext>
            </a:extLst>
          </p:cNvPr>
          <p:cNvSpPr/>
          <p:nvPr/>
        </p:nvSpPr>
        <p:spPr>
          <a:xfrm>
            <a:off x="0" y="0"/>
            <a:ext cx="12192000" cy="1163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111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ED93B54-C452-8F4C-8203-267CDC1EE6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09F6A-9A80-1A4A-8271-E673617725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3" descr="EcoNW Logo-01.eps">
            <a:extLst>
              <a:ext uri="{FF2B5EF4-FFF2-40B4-BE49-F238E27FC236}">
                <a16:creationId xmlns:a16="http://schemas.microsoft.com/office/drawing/2014/main" id="{BEB8D44A-8205-B049-B84F-660B5CCA98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9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534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6010279"/>
            <a:ext cx="10972800" cy="35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6FD76CC-2BF9-944E-A613-F222D5703C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1BEE-4F40-6C41-A602-8A5A29659B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33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coNW Logo-01.eps">
            <a:extLst>
              <a:ext uri="{FF2B5EF4-FFF2-40B4-BE49-F238E27FC236}">
                <a16:creationId xmlns:a16="http://schemas.microsoft.com/office/drawing/2014/main" id="{5E8BC448-B464-2945-80EE-568F9438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3438525" y="25447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9AA99B5-1530-1141-AFF8-6C95022C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9"/>
          <a:stretch>
            <a:fillRect/>
          </a:stretch>
        </p:blipFill>
        <p:spPr bwMode="auto">
          <a:xfrm>
            <a:off x="1831975" y="4040188"/>
            <a:ext cx="85264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E952518-0B3B-664A-BC4F-CCC978BC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5"/>
          <a:stretch>
            <a:fillRect/>
          </a:stretch>
        </p:blipFill>
        <p:spPr bwMode="auto">
          <a:xfrm>
            <a:off x="2025650" y="4324350"/>
            <a:ext cx="178593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51AC6-1C98-1D45-860D-2E1192943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Los Angeles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C24F1-2B11-5846-93CC-7C92BA2F6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Portland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76BDA-3217-004A-B71D-6C84B53BA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Seattle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61D0A-560D-C44C-B3B8-5C5614EB0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Boise</a:t>
            </a:r>
          </a:p>
        </p:txBody>
      </p:sp>
    </p:spTree>
    <p:extLst>
      <p:ext uri="{BB962C8B-B14F-4D97-AF65-F5344CB8AC3E}">
        <p14:creationId xmlns:p14="http://schemas.microsoft.com/office/powerpoint/2010/main" val="204164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B7129108-AC8D-4212-9283-60D9E99BF07A}" type="datetime8">
              <a:rPr lang="en-US" smtClean="0"/>
              <a:pPr/>
              <a:t>8/26/21 12:03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570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8/26/21 12:03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60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230F76-9D25-C947-9E7A-C1E3AF59CC60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pic>
        <p:nvPicPr>
          <p:cNvPr id="5" name="Picture 3" descr="EcoNW Logo-01.eps">
            <a:extLst>
              <a:ext uri="{FF2B5EF4-FFF2-40B4-BE49-F238E27FC236}">
                <a16:creationId xmlns:a16="http://schemas.microsoft.com/office/drawing/2014/main" id="{E5F5CDD2-9BA1-D843-9064-13DE2C6E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25413" y="56562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3638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36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40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DE37E-E7DA-6241-8E42-CA1E82C6154C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D09D6-B1AD-A442-BCA7-B024DFB9EC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F8DD0-9B4A-F241-9144-B6FECC0DD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2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97E16-C924-8B4D-8502-981941B5BEFA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12192000" cy="3638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9409784-C7DB-0D42-8495-AF4B436D2A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E0006-585A-5A46-8C24-FD9AD36D98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43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C2E8B0-C7DF-A24B-A1E1-ADFB66D31674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08472" y="47982"/>
            <a:ext cx="11273928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05E7-DAAA-4E44-AC42-5DEF3B81CD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122A-4B6F-8648-833C-9010D8427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3" descr="EcoNW Logo-01.eps">
            <a:extLst>
              <a:ext uri="{FF2B5EF4-FFF2-40B4-BE49-F238E27FC236}">
                <a16:creationId xmlns:a16="http://schemas.microsoft.com/office/drawing/2014/main" id="{92A1FF8C-5806-064E-B4BA-118E94634E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4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046934-2F1A-0145-829C-E25CEE72F55C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1068779"/>
            <a:ext cx="10972801" cy="525846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C1A59-FB10-5648-B008-F9D7D30341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7903B-4981-2141-9817-A7268C863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3" descr="EcoNW Logo-01.eps">
            <a:extLst>
              <a:ext uri="{FF2B5EF4-FFF2-40B4-BE49-F238E27FC236}">
                <a16:creationId xmlns:a16="http://schemas.microsoft.com/office/drawing/2014/main" id="{5F894224-229D-304E-AD7E-C7029EF41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4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EA3AC4-0EE9-9F4C-8501-DF8209439544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0453"/>
            <a:ext cx="109728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2089784"/>
            <a:ext cx="109728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253DA33-4535-334A-837A-DAB1662B44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D87AC-1DE7-F245-9627-472B41A3C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3" descr="EcoNW Logo-01.eps">
            <a:extLst>
              <a:ext uri="{FF2B5EF4-FFF2-40B4-BE49-F238E27FC236}">
                <a16:creationId xmlns:a16="http://schemas.microsoft.com/office/drawing/2014/main" id="{DEB68370-B8CB-7648-A7E0-27F7C4AED4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1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194AA5-D1DF-4747-A3F3-A886A5A7E229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089781"/>
            <a:ext cx="5181600" cy="418402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519333" y="2089782"/>
            <a:ext cx="5063067" cy="2017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6519333" y="4302045"/>
            <a:ext cx="5063067" cy="1971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932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08B529F-281E-894D-8CE6-6C7BDDC4A0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9C4DC-FA90-634D-AAF6-D31BD22BE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" name="Picture 3" descr="EcoNW Logo-01.eps">
            <a:extLst>
              <a:ext uri="{FF2B5EF4-FFF2-40B4-BE49-F238E27FC236}">
                <a16:creationId xmlns:a16="http://schemas.microsoft.com/office/drawing/2014/main" id="{2F2545E8-109F-EF42-B12D-073B81DF23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73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2A0D17-6547-E84A-9754-4946A6BEB61A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2086231"/>
            <a:ext cx="5181600" cy="41875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400800" y="2086230"/>
            <a:ext cx="5181600" cy="418757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57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793FCA6-2608-CB44-90D8-E6D9526123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BF523-1EBB-BC43-BD03-880F462A9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3" descr="EcoNW Logo-01.eps">
            <a:extLst>
              <a:ext uri="{FF2B5EF4-FFF2-40B4-BE49-F238E27FC236}">
                <a16:creationId xmlns:a16="http://schemas.microsoft.com/office/drawing/2014/main" id="{3EFCC58F-EFF1-7D4E-96B7-327FFFE0D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54790" y="6410360"/>
            <a:ext cx="1719186" cy="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27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34919-67BA-4B43-B3DD-321DAF4BD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6367463"/>
            <a:ext cx="1219200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fld id="{33E74B3E-731E-1C41-AF4C-2B58BD1E0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43" r:id="rId12"/>
    <p:sldLayoutId id="2147483955" r:id="rId13"/>
    <p:sldLayoutId id="2147483956" r:id="rId14"/>
    <p:sldLayoutId id="2147483957" r:id="rId15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https://ssl.cdn-redfin.com/photo/27/bigphoto/785/22012785_0.jpg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82F61-281A-AE48-A7C7-FC3BC6B95B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Middle Housing Implementation Case Study: </a:t>
            </a:r>
            <a:br>
              <a:rPr lang="en-US" dirty="0"/>
            </a:br>
            <a:r>
              <a:rPr lang="en-US" dirty="0"/>
              <a:t>Eugene, Oregon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9782E006-C90D-EC45-85E2-0A69F516A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4668838"/>
            <a:ext cx="8559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Trebuchet MS" panose="020B0703020202090204" pitchFamily="34" charset="0"/>
              <a:cs typeface="Gill Sans Light" panose="020B0302020104020203" pitchFamily="34" charset="-79"/>
            </a:endParaRPr>
          </a:p>
        </p:txBody>
      </p:sp>
      <p:pic>
        <p:nvPicPr>
          <p:cNvPr id="6" name="Picture 5" descr="A tree in front of a house&#10;&#10;Description automatically generated">
            <a:extLst>
              <a:ext uri="{FF2B5EF4-FFF2-40B4-BE49-F238E27FC236}">
                <a16:creationId xmlns:a16="http://schemas.microsoft.com/office/drawing/2014/main" id="{4B024F2F-9695-B54F-983F-1509565B4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71" y="705257"/>
            <a:ext cx="3654940" cy="2741205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484AD095-8FEF-8A41-A0B8-D05DE2CA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5" y="724495"/>
            <a:ext cx="4057897" cy="27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5B2B69AC-7EE9-E544-AE81-07159A68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724495"/>
            <a:ext cx="3899082" cy="27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8AD93D-3833-7148-B105-1E773095D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9543"/>
            <a:ext cx="5181600" cy="5214259"/>
          </a:xfrm>
        </p:spPr>
        <p:txBody>
          <a:bodyPr/>
          <a:lstStyle/>
          <a:p>
            <a:r>
              <a:rPr lang="en-US" dirty="0"/>
              <a:t>Mid-size city (176,000), </a:t>
            </a:r>
            <a:br>
              <a:rPr lang="en-US" dirty="0"/>
            </a:br>
            <a:r>
              <a:rPr lang="en-US" dirty="0"/>
              <a:t>~2 hours south of Portland</a:t>
            </a:r>
          </a:p>
          <a:p>
            <a:r>
              <a:rPr lang="en-US" dirty="0"/>
              <a:t>In 2019, Oregon required all cities over 25,000 to allow middle housing in areas zoned for single-family homes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D55592D-8D71-B04D-8361-EBF30E2E518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Eugene: </a:t>
            </a:r>
            <a:r>
              <a:rPr lang="en-US" sz="3600" dirty="0">
                <a:latin typeface="Franklin Gothic Medium" panose="020B0603020102020204" pitchFamily="34" charset="0"/>
              </a:rPr>
              <a:t>Context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262CA87-E5B7-BC46-8865-335A57702B6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73980" y="1059543"/>
            <a:ext cx="5007585" cy="47316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A4F2F5-D45F-5740-A324-08A0598F12C9}"/>
              </a:ext>
            </a:extLst>
          </p:cNvPr>
          <p:cNvSpPr txBox="1"/>
          <p:nvPr/>
        </p:nvSpPr>
        <p:spPr>
          <a:xfrm>
            <a:off x="7748194" y="5791200"/>
            <a:ext cx="3933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City of Eugene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F074AB-8058-644C-9279-B72F3D223C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2" y="1068779"/>
            <a:ext cx="6870852" cy="525846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High-level goals:</a:t>
            </a:r>
          </a:p>
          <a:p>
            <a:r>
              <a:rPr lang="en-US" dirty="0"/>
              <a:t>Comply with state law</a:t>
            </a:r>
          </a:p>
          <a:p>
            <a:r>
              <a:rPr lang="en-US" dirty="0"/>
              <a:t>Further equity and long-term affordability</a:t>
            </a:r>
          </a:p>
          <a:p>
            <a:r>
              <a:rPr lang="en-US" dirty="0"/>
              <a:t>Enable housing availability and diversity of type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F79C21A-7322-BB46-98E4-15FCC8F4AEE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Eugene: Approach and Objectives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00F8B0-0E49-2D41-BF3C-BDF724E28C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6665" y="5397267"/>
            <a:ext cx="10972800" cy="6517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Emphasis on outreach to under-represented communities</a:t>
            </a:r>
          </a:p>
        </p:txBody>
      </p:sp>
      <p:pic>
        <p:nvPicPr>
          <p:cNvPr id="17" name="Picture 2" descr="wordcloud">
            <a:extLst>
              <a:ext uri="{FF2B5EF4-FFF2-40B4-BE49-F238E27FC236}">
                <a16:creationId xmlns:a16="http://schemas.microsoft.com/office/drawing/2014/main" id="{08D88372-920A-B14C-B84F-88DE2521A362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r="2732"/>
          <a:stretch>
            <a:fillRect/>
          </a:stretch>
        </p:blipFill>
        <p:spPr bwMode="auto">
          <a:xfrm>
            <a:off x="7129463" y="857250"/>
            <a:ext cx="5062537" cy="40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D4358C-EE3F-9942-8AEB-BC2FB06A43E5}"/>
              </a:ext>
            </a:extLst>
          </p:cNvPr>
          <p:cNvSpPr txBox="1"/>
          <p:nvPr/>
        </p:nvSpPr>
        <p:spPr>
          <a:xfrm>
            <a:off x="7748194" y="5067067"/>
            <a:ext cx="39333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City of Eugene</a:t>
            </a:r>
          </a:p>
        </p:txBody>
      </p:sp>
    </p:spTree>
    <p:extLst>
      <p:ext uri="{BB962C8B-B14F-4D97-AF65-F5344CB8AC3E}">
        <p14:creationId xmlns:p14="http://schemas.microsoft.com/office/powerpoint/2010/main" val="335416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D6C1A8-E177-4648-94A4-35E70583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78731"/>
            <a:ext cx="3131126" cy="46887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/>
              <a:t>From policy-makers: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5"/>
                </a:solidFill>
              </a:rPr>
              <a:t>“Housing is more equitably distributed”</a:t>
            </a:r>
          </a:p>
          <a:p>
            <a:pPr marL="0" indent="0" algn="ctr">
              <a:buNone/>
            </a:pPr>
            <a:endParaRPr lang="en-US" sz="2000" i="1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5"/>
                </a:solidFill>
              </a:rPr>
              <a:t>“Balancing the needs of all of our community members”   </a:t>
            </a:r>
          </a:p>
          <a:p>
            <a:pPr marL="0" indent="0" algn="ctr">
              <a:buNone/>
            </a:pPr>
            <a:endParaRPr lang="en-US" sz="2000" i="1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5"/>
                </a:solidFill>
              </a:rPr>
              <a:t>“Encourage good design”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5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5"/>
                </a:solidFill>
              </a:rPr>
              <a:t>“Preserve walkability, </a:t>
            </a:r>
            <a:r>
              <a:rPr lang="en-US" sz="2000" i="1" dirty="0" err="1">
                <a:solidFill>
                  <a:schemeClr val="accent5"/>
                </a:solidFill>
              </a:rPr>
              <a:t>bikeability</a:t>
            </a:r>
            <a:r>
              <a:rPr lang="en-US" sz="2000" i="1" dirty="0">
                <a:solidFill>
                  <a:schemeClr val="accent5"/>
                </a:solidFill>
              </a:rPr>
              <a:t>, urban forests, </a:t>
            </a:r>
            <a:br>
              <a:rPr lang="en-US" sz="2000" i="1" dirty="0">
                <a:solidFill>
                  <a:schemeClr val="accent5"/>
                </a:solidFill>
              </a:rPr>
            </a:br>
            <a:r>
              <a:rPr lang="en-US" sz="2000" i="1" dirty="0">
                <a:solidFill>
                  <a:schemeClr val="accent5"/>
                </a:solidFill>
              </a:rPr>
              <a:t>parks, neighborhood services, and transit”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D02C33-7124-BC49-B8E0-A73D749072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906983" y="1705945"/>
            <a:ext cx="2854035" cy="45616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From local stakeholders: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1"/>
                </a:solidFill>
              </a:rPr>
              <a:t>“Create ownership and wealth building opportunities”</a:t>
            </a:r>
            <a:br>
              <a:rPr lang="en-US" sz="2000" i="1" dirty="0">
                <a:solidFill>
                  <a:schemeClr val="accent1"/>
                </a:solidFill>
              </a:rPr>
            </a:br>
            <a:endParaRPr lang="en-US" sz="2000" i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1"/>
                </a:solidFill>
              </a:rPr>
              <a:t>“Improve livability and affordability”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B82151-F4C8-F84C-9728-61CC63CE0A9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6517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Strategy: focus on outcomes, ask a diverse range of people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4624AAA-A2AD-074B-97DE-BD335218C37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Eugene: Desired Outcomes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0718B8E6-E8D4-F94C-96B3-2DC6B62BF773}"/>
              </a:ext>
            </a:extLst>
          </p:cNvPr>
          <p:cNvSpPr txBox="1">
            <a:spLocks/>
          </p:cNvSpPr>
          <p:nvPr/>
        </p:nvSpPr>
        <p:spPr>
          <a:xfrm>
            <a:off x="6761018" y="1705944"/>
            <a:ext cx="4987637" cy="47918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Gill Sans"/>
              </a:defRPr>
            </a:lvl1pPr>
            <a:lvl2pPr marL="971550" indent="-5143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Gill San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Gill San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From organizations representing underserved communities: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Housing is equitably distributed 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Bias about housing types and who lives in them is addressed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People feel welcome in neighborhoods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Opportunities for multigenerational households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Housing is close to schools, parks, transit and other amenities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Housing is safe and high quality and affordable to more people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4"/>
                </a:solidFill>
              </a:rPr>
              <a:t>Ownership and wealth building opportunities are created</a:t>
            </a:r>
          </a:p>
          <a:p>
            <a:pPr marL="0" indent="0">
              <a:buFont typeface="Wingdings" charset="2"/>
              <a:buNone/>
            </a:pPr>
            <a:endParaRPr lang="en-US" sz="2000" dirty="0"/>
          </a:p>
        </p:txBody>
      </p:sp>
      <p:pic>
        <p:nvPicPr>
          <p:cNvPr id="15" name="Picture 2" descr="https://lh6.googleusercontent.com/1LbfhdGPCZd00V9YpZ9_KCXMnNMHKptS0fQmKiyQ6tglK9fhhfihAifDHbrDafPFSm4BzxGTmpJX8N7rBuKlnq3VaQo8gJaLsh43cAujtPkq0kXHrRmHBDfX4r6ukk3Bs6f5Xnr9oU4">
            <a:extLst>
              <a:ext uri="{FF2B5EF4-FFF2-40B4-BE49-F238E27FC236}">
                <a16:creationId xmlns:a16="http://schemas.microsoft.com/office/drawing/2014/main" id="{51825B7C-B937-D74F-AC6E-64AEB4F99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2431" y="4328960"/>
            <a:ext cx="2868587" cy="20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2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>
            <a:extLst>
              <a:ext uri="{FF2B5EF4-FFF2-40B4-BE49-F238E27FC236}">
                <a16:creationId xmlns:a16="http://schemas.microsoft.com/office/drawing/2014/main" id="{1B739183-6E44-5647-A65D-05087104F76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Eugene’s Framework for Code Amendments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EC61C9-1E67-46E7-886D-91386AD5D1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246" y="1290491"/>
            <a:ext cx="7501765" cy="125751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Levels of Implementation Considered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DED182-8631-394F-B82C-871F28CB1FB6}"/>
              </a:ext>
            </a:extLst>
          </p:cNvPr>
          <p:cNvGrpSpPr/>
          <p:nvPr/>
        </p:nvGrpSpPr>
        <p:grpSpPr>
          <a:xfrm>
            <a:off x="59303" y="2430030"/>
            <a:ext cx="12073394" cy="3830782"/>
            <a:chOff x="35482" y="1600200"/>
            <a:chExt cx="12073394" cy="383078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1F808CD-6A68-4320-A27D-DD284F8F446F}"/>
                </a:ext>
              </a:extLst>
            </p:cNvPr>
            <p:cNvSpPr txBox="1">
              <a:spLocks/>
            </p:cNvSpPr>
            <p:nvPr/>
          </p:nvSpPr>
          <p:spPr>
            <a:xfrm>
              <a:off x="1719762" y="1600200"/>
              <a:ext cx="10389114" cy="38307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800" kern="1200" cap="none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 kern="1200" cap="none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94B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lang="en-US" sz="2800" b="1" dirty="0">
                  <a:solidFill>
                    <a:srgbClr val="BC410A"/>
                  </a:solidFill>
                  <a:latin typeface="Century Gothic" panose="020B0502020202020204"/>
                </a:rPr>
                <a:t>ALLOW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BC410A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: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Meet minimum state standards.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294B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94B6">
                      <a:lumMod val="75000"/>
                    </a:srgb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ENCOURAGE: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Remove code barriers, increase flexibility.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CB663">
                      <a:lumMod val="75000"/>
                    </a:srgb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INCENTIVIZE: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Minimal regulation. Apply bonuses and incentives.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415588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8" name="Graphic 7" descr="Checkmark with solid fill">
              <a:extLst>
                <a:ext uri="{FF2B5EF4-FFF2-40B4-BE49-F238E27FC236}">
                  <a16:creationId xmlns:a16="http://schemas.microsoft.com/office/drawing/2014/main" id="{C2723487-5ED5-409D-8141-BDBE56CF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3874" y="2190961"/>
              <a:ext cx="565887" cy="565887"/>
            </a:xfrm>
            <a:prstGeom prst="rect">
              <a:avLst/>
            </a:prstGeom>
          </p:spPr>
        </p:pic>
        <p:pic>
          <p:nvPicPr>
            <p:cNvPr id="9" name="Graphic 8" descr="Checkmark with solid fill">
              <a:extLst>
                <a:ext uri="{FF2B5EF4-FFF2-40B4-BE49-F238E27FC236}">
                  <a16:creationId xmlns:a16="http://schemas.microsoft.com/office/drawing/2014/main" id="{83C058E5-A616-464B-85F0-EB1A63C6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3872" y="3394197"/>
              <a:ext cx="565887" cy="565887"/>
            </a:xfrm>
            <a:prstGeom prst="rect">
              <a:avLst/>
            </a:prstGeom>
          </p:spPr>
        </p:pic>
        <p:pic>
          <p:nvPicPr>
            <p:cNvPr id="10" name="Graphic 9" descr="Checkmark with solid fill">
              <a:extLst>
                <a:ext uri="{FF2B5EF4-FFF2-40B4-BE49-F238E27FC236}">
                  <a16:creationId xmlns:a16="http://schemas.microsoft.com/office/drawing/2014/main" id="{B6552722-432B-4D89-B3D5-3F416183A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3872" y="4611129"/>
              <a:ext cx="565887" cy="565887"/>
            </a:xfrm>
            <a:prstGeom prst="rect">
              <a:avLst/>
            </a:prstGeom>
          </p:spPr>
        </p:pic>
        <p:pic>
          <p:nvPicPr>
            <p:cNvPr id="11" name="Graphic 10" descr="Checkmark with solid fill">
              <a:extLst>
                <a:ext uri="{FF2B5EF4-FFF2-40B4-BE49-F238E27FC236}">
                  <a16:creationId xmlns:a16="http://schemas.microsoft.com/office/drawing/2014/main" id="{798FC761-AF90-447B-9230-D70E64DF5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7985" y="3396506"/>
              <a:ext cx="565887" cy="565887"/>
            </a:xfrm>
            <a:prstGeom prst="rect">
              <a:avLst/>
            </a:prstGeom>
          </p:spPr>
        </p:pic>
        <p:pic>
          <p:nvPicPr>
            <p:cNvPr id="12" name="Graphic 11" descr="Checkmark with solid fill">
              <a:extLst>
                <a:ext uri="{FF2B5EF4-FFF2-40B4-BE49-F238E27FC236}">
                  <a16:creationId xmlns:a16="http://schemas.microsoft.com/office/drawing/2014/main" id="{99902858-7AFF-4D8A-A104-4E99E2D89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482" y="4608899"/>
              <a:ext cx="565887" cy="565887"/>
            </a:xfrm>
            <a:prstGeom prst="rect">
              <a:avLst/>
            </a:prstGeom>
          </p:spPr>
        </p:pic>
        <p:pic>
          <p:nvPicPr>
            <p:cNvPr id="13" name="Graphic 12" descr="Checkmark with solid fill">
              <a:extLst>
                <a:ext uri="{FF2B5EF4-FFF2-40B4-BE49-F238E27FC236}">
                  <a16:creationId xmlns:a16="http://schemas.microsoft.com/office/drawing/2014/main" id="{33521C66-3C0A-460D-B491-C5E0FDA2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7984" y="4613438"/>
              <a:ext cx="565887" cy="565887"/>
            </a:xfrm>
            <a:prstGeom prst="rect">
              <a:avLst/>
            </a:prstGeom>
          </p:spPr>
        </p:pic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C2FF3D38-BCD8-3747-976C-36E9FC8E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30" y="1443783"/>
            <a:ext cx="3465424" cy="23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25AD0F-00FB-3646-B671-CF42CFF1CCBE}"/>
              </a:ext>
            </a:extLst>
          </p:cNvPr>
          <p:cNvSpPr txBox="1"/>
          <p:nvPr/>
        </p:nvSpPr>
        <p:spPr>
          <a:xfrm>
            <a:off x="8995719" y="3752642"/>
            <a:ext cx="2854035" cy="26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City of Eugene</a:t>
            </a:r>
          </a:p>
        </p:txBody>
      </p:sp>
    </p:spTree>
    <p:extLst>
      <p:ext uri="{BB962C8B-B14F-4D97-AF65-F5344CB8AC3E}">
        <p14:creationId xmlns:p14="http://schemas.microsoft.com/office/powerpoint/2010/main" val="324718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26F06AE-9B7E-B649-948B-64EA71283D4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56929" y="62145"/>
            <a:ext cx="10972800" cy="651748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Middle Housing Affordability in Eugene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E9D0D-754A-F841-8C1B-6AAC585404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0445D6-78EC-C249-A916-038A950214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92075" y="1624013"/>
            <a:ext cx="12099925" cy="4383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55F9A-0B42-8E4B-B91A-C6E8154A30CF}"/>
              </a:ext>
            </a:extLst>
          </p:cNvPr>
          <p:cNvSpPr txBox="1"/>
          <p:nvPr/>
        </p:nvSpPr>
        <p:spPr>
          <a:xfrm>
            <a:off x="4699321" y="6135576"/>
            <a:ext cx="738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Income graphic source: Lane County Affordable Housing Action Plan, Better Housing Together,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89B8E-4DF6-8747-98D1-41A27F359826}"/>
              </a:ext>
            </a:extLst>
          </p:cNvPr>
          <p:cNvSpPr/>
          <p:nvPr/>
        </p:nvSpPr>
        <p:spPr>
          <a:xfrm>
            <a:off x="6426926" y="2025570"/>
            <a:ext cx="5390826" cy="3981548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4DD9B-21F3-DB45-A41C-C131C262AAE5}"/>
              </a:ext>
            </a:extLst>
          </p:cNvPr>
          <p:cNvSpPr txBox="1"/>
          <p:nvPr/>
        </p:nvSpPr>
        <p:spPr>
          <a:xfrm>
            <a:off x="6703230" y="1638176"/>
            <a:ext cx="48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Franklin Gothic Book" panose="020B0503020102020204" pitchFamily="34" charset="0"/>
              </a:rPr>
              <a:t>Most new middle housing affordable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1CD9E-E3FE-DF4B-B2DC-79C4A713103D}"/>
              </a:ext>
            </a:extLst>
          </p:cNvPr>
          <p:cNvSpPr/>
          <p:nvPr/>
        </p:nvSpPr>
        <p:spPr>
          <a:xfrm>
            <a:off x="5765074" y="2153238"/>
            <a:ext cx="1300743" cy="352712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CBCF65D3-FE91-5945-9D88-C23F49EC4D28}"/>
              </a:ext>
            </a:extLst>
          </p:cNvPr>
          <p:cNvSpPr txBox="1"/>
          <p:nvPr/>
        </p:nvSpPr>
        <p:spPr>
          <a:xfrm>
            <a:off x="4883332" y="713893"/>
            <a:ext cx="3064226" cy="11529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 (Body CS)"/>
              </a:rPr>
              <a:t>With lower parking, higher density, some new middle housing affordable here</a:t>
            </a:r>
            <a:endParaRPr lang="en-US" sz="2000" dirty="0">
              <a:solidFill>
                <a:schemeClr val="accent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29503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87A31B-0DD5-C846-9367-2361B851C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28255"/>
            <a:ext cx="5209309" cy="5345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Current draft:</a:t>
            </a:r>
          </a:p>
          <a:p>
            <a:r>
              <a:rPr lang="en-US" dirty="0"/>
              <a:t>Allow middle housing in all zones that allow single-family housing </a:t>
            </a:r>
          </a:p>
          <a:p>
            <a:r>
              <a:rPr lang="en-US" dirty="0"/>
              <a:t>Encourage smaller &amp; more affordable units </a:t>
            </a:r>
          </a:p>
          <a:p>
            <a:pPr lvl="1"/>
            <a:r>
              <a:rPr lang="en-US" dirty="0"/>
              <a:t>No parking requirement near transit </a:t>
            </a:r>
          </a:p>
          <a:p>
            <a:pPr lvl="1"/>
            <a:r>
              <a:rPr lang="en-US" dirty="0"/>
              <a:t>Possible density bonuses for small units</a:t>
            </a:r>
          </a:p>
          <a:p>
            <a:r>
              <a:rPr lang="en-US" dirty="0"/>
              <a:t>Basic objective design standards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1AD615C-DDAB-4A46-84DA-1841328F004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Eugene’s Regulatory Approach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6442FEB-4155-6D42-BFB6-B597BFD78197}"/>
              </a:ext>
            </a:extLst>
          </p:cNvPr>
          <p:cNvPicPr>
            <a:picLocks noGrp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4236" r="4331" b="24378"/>
          <a:stretch/>
        </p:blipFill>
        <p:spPr bwMode="auto">
          <a:xfrm>
            <a:off x="6276109" y="754572"/>
            <a:ext cx="5488698" cy="5612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84F16E-BC08-A340-82C5-5CA86B4D95BA}"/>
              </a:ext>
            </a:extLst>
          </p:cNvPr>
          <p:cNvSpPr txBox="1"/>
          <p:nvPr/>
        </p:nvSpPr>
        <p:spPr>
          <a:xfrm>
            <a:off x="6390701" y="5002951"/>
            <a:ext cx="282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Zones that allow primarily single-family housing</a:t>
            </a:r>
          </a:p>
        </p:txBody>
      </p:sp>
    </p:spTree>
    <p:extLst>
      <p:ext uri="{BB962C8B-B14F-4D97-AF65-F5344CB8AC3E}">
        <p14:creationId xmlns:p14="http://schemas.microsoft.com/office/powerpoint/2010/main" val="340945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5">
            <a:extLst>
              <a:ext uri="{FF2B5EF4-FFF2-40B4-BE49-F238E27FC236}">
                <a16:creationId xmlns:a16="http://schemas.microsoft.com/office/drawing/2014/main" id="{9DBB5FE9-6379-2343-9DDB-25C6A6365EF0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09601" y="1068388"/>
            <a:ext cx="5581880" cy="525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lvl="0"/>
            <a:r>
              <a:rPr lang="en-US" dirty="0"/>
              <a:t>Parking consumes space, impacts small sites most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Middle housing units often smaller, but need to allow a reasonable unit size to make development feasible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Some doors facing the street helps with design, but need to allow some units to face side / courtyard</a:t>
            </a:r>
          </a:p>
          <a:p>
            <a:pPr lvl="0"/>
            <a:endParaRPr lang="en-US" dirty="0"/>
          </a:p>
          <a:p>
            <a:r>
              <a:rPr lang="en-US" dirty="0"/>
              <a:t>Parking, open space, unit size limits important for cottage cluster</a:t>
            </a:r>
          </a:p>
        </p:txBody>
      </p:sp>
      <p:sp>
        <p:nvSpPr>
          <p:cNvPr id="19458" name="Subtitle 6">
            <a:extLst>
              <a:ext uri="{FF2B5EF4-FFF2-40B4-BE49-F238E27FC236}">
                <a16:creationId xmlns:a16="http://schemas.microsoft.com/office/drawing/2014/main" id="{1A5B640A-BB94-9346-9416-0E18E442F6D1}"/>
              </a:ext>
            </a:extLst>
          </p:cNvPr>
          <p:cNvSpPr>
            <a:spLocks noGrp="1" noChangeArrowheads="1"/>
          </p:cNvSpPr>
          <p:nvPr>
            <p:ph type="subTitle" idx="13"/>
          </p:nvPr>
        </p:nvSpPr>
        <p:spPr bwMode="auto">
          <a:xfrm>
            <a:off x="609600" y="47982"/>
            <a:ext cx="10972800" cy="651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latin typeface="Franklin Gothic Medium" panose="020B0603020102020204" pitchFamily="34" charset="0"/>
              </a:rPr>
              <a:t>Middle Housing Opportunities &amp; Challenges: Zoning Code</a:t>
            </a:r>
          </a:p>
        </p:txBody>
      </p:sp>
      <p:pic>
        <p:nvPicPr>
          <p:cNvPr id="10" name="Picture 9" descr="A picture containing building, outdoor, street, house&#10;&#10;Description automatically generated">
            <a:extLst>
              <a:ext uri="{FF2B5EF4-FFF2-40B4-BE49-F238E27FC236}">
                <a16:creationId xmlns:a16="http://schemas.microsoft.com/office/drawing/2014/main" id="{EB17D613-DF1C-ED46-9343-DD556146F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285" y="1068388"/>
            <a:ext cx="3952407" cy="2964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EB1614-752D-B449-A49E-74BEA7A68A9A}"/>
              </a:ext>
            </a:extLst>
          </p:cNvPr>
          <p:cNvSpPr txBox="1"/>
          <p:nvPr/>
        </p:nvSpPr>
        <p:spPr>
          <a:xfrm>
            <a:off x="8278657" y="6387307"/>
            <a:ext cx="2854035" cy="26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ECONorthwest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D238C8-920D-024C-B61B-118BAC4D7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60" b="16136"/>
          <a:stretch/>
        </p:blipFill>
        <p:spPr>
          <a:xfrm>
            <a:off x="7180285" y="4292319"/>
            <a:ext cx="3952408" cy="207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44DE9A-4D98-2242-A7BF-B965D3520306}"/>
              </a:ext>
            </a:extLst>
          </p:cNvPr>
          <p:cNvSpPr txBox="1"/>
          <p:nvPr/>
        </p:nvSpPr>
        <p:spPr>
          <a:xfrm>
            <a:off x="8278657" y="4030382"/>
            <a:ext cx="2854035" cy="26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ECONorthwest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5">
            <a:extLst>
              <a:ext uri="{FF2B5EF4-FFF2-40B4-BE49-F238E27FC236}">
                <a16:creationId xmlns:a16="http://schemas.microsoft.com/office/drawing/2014/main" id="{9DBB5FE9-6379-2343-9DDB-25C6A6365EF0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09600" y="1101686"/>
            <a:ext cx="5802217" cy="52260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lvl="0"/>
            <a:r>
              <a:rPr lang="en-US" dirty="0"/>
              <a:t>Building code is a challenge for triplex / fourplex / multiplex conversion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Impact fees, utility connections, street frontage improvements impact middle housing feasibility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Middle housing options matter to affordable housing developers; similar considerations apply</a:t>
            </a:r>
          </a:p>
          <a:p>
            <a:pPr lvl="0"/>
            <a:endParaRPr lang="en-US" dirty="0"/>
          </a:p>
          <a:p>
            <a:r>
              <a:rPr lang="en-US" dirty="0"/>
              <a:t>Townhomes face fewer obstacles outside the zoning code than </a:t>
            </a:r>
            <a:r>
              <a:rPr lang="en-US" dirty="0" err="1"/>
              <a:t>plexes</a:t>
            </a:r>
            <a:endParaRPr lang="en-US" dirty="0"/>
          </a:p>
        </p:txBody>
      </p:sp>
      <p:sp>
        <p:nvSpPr>
          <p:cNvPr id="19458" name="Subtitle 6">
            <a:extLst>
              <a:ext uri="{FF2B5EF4-FFF2-40B4-BE49-F238E27FC236}">
                <a16:creationId xmlns:a16="http://schemas.microsoft.com/office/drawing/2014/main" id="{1A5B640A-BB94-9346-9416-0E18E442F6D1}"/>
              </a:ext>
            </a:extLst>
          </p:cNvPr>
          <p:cNvSpPr>
            <a:spLocks noGrp="1" noChangeArrowheads="1"/>
          </p:cNvSpPr>
          <p:nvPr>
            <p:ph type="subTitle" idx="13"/>
          </p:nvPr>
        </p:nvSpPr>
        <p:spPr bwMode="auto">
          <a:xfrm>
            <a:off x="609600" y="47982"/>
            <a:ext cx="10972800" cy="651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latin typeface="Franklin Gothic Medium" panose="020B0603020102020204" pitchFamily="34" charset="0"/>
              </a:rPr>
              <a:t>Middle Housing Opportunities &amp; Challenges: Other Factors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2F914-6AE0-2D42-8851-006EA3421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16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t="5162" r="1489" b="14678"/>
          <a:stretch/>
        </p:blipFill>
        <p:spPr>
          <a:xfrm>
            <a:off x="9311357" y="3484948"/>
            <a:ext cx="2811544" cy="1715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EEEADE-F1A4-2347-9467-7FADA75118D6}"/>
              </a:ext>
            </a:extLst>
          </p:cNvPr>
          <p:cNvSpPr txBox="1"/>
          <p:nvPr/>
        </p:nvSpPr>
        <p:spPr>
          <a:xfrm>
            <a:off x="9290110" y="5216940"/>
            <a:ext cx="2854035" cy="26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ECONorthwest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2EFA7A-9644-684E-834C-F29232B3D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5995" y="870332"/>
            <a:ext cx="933357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96" descr="937 Virginia St">
            <a:extLst>
              <a:ext uri="{FF2B5EF4-FFF2-40B4-BE49-F238E27FC236}">
                <a16:creationId xmlns:a16="http://schemas.microsoft.com/office/drawing/2014/main" id="{E1F350BA-8E80-6B4D-98ED-0188ABC17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b="28235"/>
          <a:stretch>
            <a:fillRect/>
          </a:stretch>
        </p:blipFill>
        <p:spPr bwMode="auto">
          <a:xfrm>
            <a:off x="6604139" y="1101686"/>
            <a:ext cx="2589777" cy="19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3EE211-3795-314E-A4C3-755AE082208F}"/>
              </a:ext>
            </a:extLst>
          </p:cNvPr>
          <p:cNvSpPr txBox="1"/>
          <p:nvPr/>
        </p:nvSpPr>
        <p:spPr>
          <a:xfrm>
            <a:off x="6604139" y="3034157"/>
            <a:ext cx="2589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Redfin</a:t>
            </a:r>
          </a:p>
        </p:txBody>
      </p:sp>
      <p:pic>
        <p:nvPicPr>
          <p:cNvPr id="15" name="Picture Placeholder 5">
            <a:extLst>
              <a:ext uri="{FF2B5EF4-FFF2-40B4-BE49-F238E27FC236}">
                <a16:creationId xmlns:a16="http://schemas.microsoft.com/office/drawing/2014/main" id="{8BA9E301-81EC-2A4B-8E52-88E5C6B128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0" r="9631" b="7638"/>
          <a:stretch/>
        </p:blipFill>
        <p:spPr>
          <a:xfrm>
            <a:off x="9303678" y="1101686"/>
            <a:ext cx="2811544" cy="1919871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679284-CE02-E24E-9B6E-7140158089D8}"/>
              </a:ext>
            </a:extLst>
          </p:cNvPr>
          <p:cNvSpPr txBox="1"/>
          <p:nvPr/>
        </p:nvSpPr>
        <p:spPr>
          <a:xfrm>
            <a:off x="9339238" y="2988242"/>
            <a:ext cx="2854035" cy="26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ECONorthwest</a:t>
            </a:r>
          </a:p>
        </p:txBody>
      </p:sp>
      <p:pic>
        <p:nvPicPr>
          <p:cNvPr id="1030" name="Picture 6" descr="A homeowner at the Whitney Young development near San Francisco">
            <a:extLst>
              <a:ext uri="{FF2B5EF4-FFF2-40B4-BE49-F238E27FC236}">
                <a16:creationId xmlns:a16="http://schemas.microsoft.com/office/drawing/2014/main" id="{49742511-1160-AF4E-91E5-BDDBA1F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6" y="3484948"/>
            <a:ext cx="2589777" cy="17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57951B-606E-0E41-948A-BD592CEDDFD5}"/>
              </a:ext>
            </a:extLst>
          </p:cNvPr>
          <p:cNvSpPr txBox="1"/>
          <p:nvPr/>
        </p:nvSpPr>
        <p:spPr>
          <a:xfrm>
            <a:off x="6611816" y="5187093"/>
            <a:ext cx="2589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Image credit: Habitat for Humanity Bay Area</a:t>
            </a:r>
          </a:p>
        </p:txBody>
      </p:sp>
    </p:spTree>
    <p:extLst>
      <p:ext uri="{BB962C8B-B14F-4D97-AF65-F5344CB8AC3E}">
        <p14:creationId xmlns:p14="http://schemas.microsoft.com/office/powerpoint/2010/main" val="2093311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O Palette 2019">
      <a:dk1>
        <a:srgbClr val="000000"/>
      </a:dk1>
      <a:lt1>
        <a:srgbClr val="FFFFFF"/>
      </a:lt1>
      <a:dk2>
        <a:srgbClr val="002C57"/>
      </a:dk2>
      <a:lt2>
        <a:srgbClr val="D1D1D1"/>
      </a:lt2>
      <a:accent1>
        <a:srgbClr val="0DAEC1"/>
      </a:accent1>
      <a:accent2>
        <a:srgbClr val="F1B600"/>
      </a:accent2>
      <a:accent3>
        <a:srgbClr val="E57B00"/>
      </a:accent3>
      <a:accent4>
        <a:srgbClr val="4FB947"/>
      </a:accent4>
      <a:accent5>
        <a:srgbClr val="A0508A"/>
      </a:accent5>
      <a:accent6>
        <a:srgbClr val="2B4F8A"/>
      </a:accent6>
      <a:hlink>
        <a:srgbClr val="5F5F5F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ECO PPT Template_Widescreen  -  Compatibility Mode" id="{E2CF0A13-A846-EA46-BAFC-BEE6AE4F62C6}" vid="{B48845EF-CD33-2F44-A838-D7198D2F8B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582</Words>
  <Application>Microsoft Macintosh PowerPoint</Application>
  <PresentationFormat>Widescreen</PresentationFormat>
  <Paragraphs>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Century Gothic</vt:lpstr>
      <vt:lpstr>Franklin Gothic Book</vt:lpstr>
      <vt:lpstr>Franklin Gothic Book Regular</vt:lpstr>
      <vt:lpstr>Franklin Gothic Medium</vt:lpstr>
      <vt:lpstr>Gill Sans</vt:lpstr>
      <vt:lpstr>Gill Sans Light</vt:lpstr>
      <vt:lpstr>Gill Sans MT</vt:lpstr>
      <vt:lpstr>Palatino Linotype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Levels of Implementation Considered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Hewitt</dc:creator>
  <cp:lastModifiedBy>Martin</cp:lastModifiedBy>
  <cp:revision>26</cp:revision>
  <dcterms:created xsi:type="dcterms:W3CDTF">2021-07-30T18:08:13Z</dcterms:created>
  <dcterms:modified xsi:type="dcterms:W3CDTF">2021-08-26T19:03:46Z</dcterms:modified>
</cp:coreProperties>
</file>