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2" r:id="rId2"/>
    <p:sldMasterId id="2147483678" r:id="rId3"/>
    <p:sldMasterId id="2147483689" r:id="rId4"/>
  </p:sldMasterIdLst>
  <p:notesMasterIdLst>
    <p:notesMasterId r:id="rId39"/>
  </p:notesMasterIdLst>
  <p:handoutMasterIdLst>
    <p:handoutMasterId r:id="rId40"/>
  </p:handoutMasterIdLst>
  <p:sldIdLst>
    <p:sldId id="1073" r:id="rId5"/>
    <p:sldId id="1435" r:id="rId6"/>
    <p:sldId id="768" r:id="rId7"/>
    <p:sldId id="770" r:id="rId8"/>
    <p:sldId id="844" r:id="rId9"/>
    <p:sldId id="280" r:id="rId10"/>
    <p:sldId id="785" r:id="rId11"/>
    <p:sldId id="749" r:id="rId12"/>
    <p:sldId id="1436" r:id="rId13"/>
    <p:sldId id="1090" r:id="rId14"/>
    <p:sldId id="1091" r:id="rId15"/>
    <p:sldId id="1048" r:id="rId16"/>
    <p:sldId id="1433" r:id="rId17"/>
    <p:sldId id="1438" r:id="rId18"/>
    <p:sldId id="1089" r:id="rId19"/>
    <p:sldId id="1437" r:id="rId20"/>
    <p:sldId id="1096" r:id="rId21"/>
    <p:sldId id="1109" r:id="rId22"/>
    <p:sldId id="1105" r:id="rId23"/>
    <p:sldId id="1100" r:id="rId24"/>
    <p:sldId id="1103" r:id="rId25"/>
    <p:sldId id="1101" r:id="rId26"/>
    <p:sldId id="1108" r:id="rId27"/>
    <p:sldId id="1097" r:id="rId28"/>
    <p:sldId id="1441" r:id="rId29"/>
    <p:sldId id="787" r:id="rId30"/>
    <p:sldId id="910" r:id="rId31"/>
    <p:sldId id="1042" r:id="rId32"/>
    <p:sldId id="931" r:id="rId33"/>
    <p:sldId id="1442" r:id="rId34"/>
    <p:sldId id="1133" r:id="rId35"/>
    <p:sldId id="977" r:id="rId36"/>
    <p:sldId id="914" r:id="rId37"/>
    <p:sldId id="1056" r:id="rId38"/>
  </p:sldIdLst>
  <p:sldSz cx="12192000" cy="6858000"/>
  <p:notesSz cx="6858000" cy="9313863"/>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Times" panose="02020603050405020304" pitchFamily="18"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EF3D94-D54F-473A-879C-1F96AB379C6A}">
          <p14:sldIdLst>
            <p14:sldId id="1073"/>
            <p14:sldId id="1435"/>
            <p14:sldId id="768"/>
            <p14:sldId id="770"/>
            <p14:sldId id="844"/>
            <p14:sldId id="280"/>
            <p14:sldId id="785"/>
            <p14:sldId id="749"/>
            <p14:sldId id="1436"/>
            <p14:sldId id="1090"/>
            <p14:sldId id="1091"/>
            <p14:sldId id="1048"/>
            <p14:sldId id="1433"/>
            <p14:sldId id="1438"/>
            <p14:sldId id="1089"/>
            <p14:sldId id="1437"/>
            <p14:sldId id="1096"/>
            <p14:sldId id="1109"/>
            <p14:sldId id="1105"/>
            <p14:sldId id="1100"/>
            <p14:sldId id="1103"/>
            <p14:sldId id="1101"/>
            <p14:sldId id="1108"/>
            <p14:sldId id="1097"/>
            <p14:sldId id="1441"/>
            <p14:sldId id="787"/>
            <p14:sldId id="910"/>
            <p14:sldId id="1042"/>
            <p14:sldId id="931"/>
            <p14:sldId id="1442"/>
            <p14:sldId id="1133"/>
            <p14:sldId id="977"/>
            <p14:sldId id="914"/>
            <p14:sldId id="1056"/>
          </p14:sldIdLst>
        </p14:section>
      </p14:sectionLst>
    </p:ext>
    <p:ext uri="{EFAFB233-063F-42B5-8137-9DF3F51BA10A}">
      <p15:sldGuideLst xmlns:p15="http://schemas.microsoft.com/office/powerpoint/2012/main">
        <p15:guide id="4" orient="horz" pos="4200" userDrawn="1">
          <p15:clr>
            <a:srgbClr val="A4A3A4"/>
          </p15:clr>
        </p15:guide>
        <p15:guide id="6" pos="3840" userDrawn="1">
          <p15:clr>
            <a:srgbClr val="A4A3A4"/>
          </p15:clr>
        </p15:guide>
        <p15:guide id="7" pos="144" userDrawn="1">
          <p15:clr>
            <a:srgbClr val="A4A3A4"/>
          </p15:clr>
        </p15:guide>
        <p15:guide id="9" orient="horz" pos="2784" userDrawn="1">
          <p15:clr>
            <a:srgbClr val="A4A3A4"/>
          </p15:clr>
        </p15:guide>
        <p15:guide id="10" orient="horz" pos="3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Shipley" initials="AS" lastIdx="2" clrIdx="0">
    <p:extLst>
      <p:ext uri="{19B8F6BF-5375-455C-9EA6-DF929625EA0E}">
        <p15:presenceInfo xmlns:p15="http://schemas.microsoft.com/office/powerpoint/2012/main" userId="Amber Shipley" providerId="None"/>
      </p:ext>
    </p:extLst>
  </p:cmAuthor>
  <p:cmAuthor id="2" name="Gillian Adams" initials="GA" lastIdx="1" clrIdx="1">
    <p:extLst>
      <p:ext uri="{19B8F6BF-5375-455C-9EA6-DF929625EA0E}">
        <p15:presenceInfo xmlns:p15="http://schemas.microsoft.com/office/powerpoint/2012/main" userId="S::gadams@bayareametro.gov::d6a2aaee-dd48-40fd-8b62-914f55341d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470"/>
    <a:srgbClr val="9BBB59"/>
    <a:srgbClr val="F79646"/>
    <a:srgbClr val="B9CDE5"/>
    <a:srgbClr val="82A5D0"/>
    <a:srgbClr val="2C4D75"/>
    <a:srgbClr val="C0BAB0"/>
    <a:srgbClr val="3C9DB4"/>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0ACA0-3B39-4D00-AB95-E9C04FDCA176}" v="13" dt="2021-05-20T23:40:51.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4736" autoAdjust="0"/>
  </p:normalViewPr>
  <p:slideViewPr>
    <p:cSldViewPr snapToGrid="0" snapToObjects="1">
      <p:cViewPr varScale="1">
        <p:scale>
          <a:sx n="85" d="100"/>
          <a:sy n="85" d="100"/>
        </p:scale>
        <p:origin x="1614" y="84"/>
      </p:cViewPr>
      <p:guideLst>
        <p:guide orient="horz" pos="4200"/>
        <p:guide pos="3840"/>
        <p:guide pos="144"/>
        <p:guide orient="horz" pos="2784"/>
        <p:guide orient="horz" pos="336"/>
      </p:guideLst>
    </p:cSldViewPr>
  </p:slideViewPr>
  <p:notesTextViewPr>
    <p:cViewPr>
      <p:scale>
        <a:sx n="1" d="1"/>
        <a:sy n="1" d="1"/>
      </p:scale>
      <p:origin x="0" y="0"/>
    </p:cViewPr>
  </p:notesTextViewPr>
  <p:sorterViewPr>
    <p:cViewPr>
      <p:scale>
        <a:sx n="100" d="100"/>
        <a:sy n="100" d="100"/>
      </p:scale>
      <p:origin x="0" y="-11925"/>
    </p:cViewPr>
  </p:sorterViewPr>
  <p:notesViewPr>
    <p:cSldViewPr snapToGrid="0" snapToObjects="1">
      <p:cViewPr varScale="1">
        <p:scale>
          <a:sx n="82" d="100"/>
          <a:sy n="82" d="100"/>
        </p:scale>
        <p:origin x="387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3AB3D6-75CE-43BF-921A-7080661C4976}"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CB79552A-EA17-49E5-9D88-7D957E2CBB6B}">
      <dgm:prSet phldrT="[Text]" custT="1"/>
      <dgm:spPr>
        <a:solidFill>
          <a:srgbClr val="577832">
            <a:alpha val="90000"/>
          </a:srgbClr>
        </a:solidFill>
      </dgm:spPr>
      <dgm:t>
        <a:bodyPr/>
        <a:lstStyle/>
        <a:p>
          <a:pPr>
            <a:buFont typeface="+mj-lt"/>
            <a:buNone/>
          </a:pPr>
          <a:r>
            <a:rPr lang="en-US" sz="2000" b="1" dirty="0"/>
            <a:t>Increase housing supply and mix </a:t>
          </a:r>
          <a:r>
            <a:rPr lang="en-US" sz="2000" dirty="0"/>
            <a:t>of housing types, tenure, and affordability in all cities and counties in an equitable manner</a:t>
          </a:r>
        </a:p>
      </dgm:t>
    </dgm:pt>
    <dgm:pt modelId="{2A2173F5-7615-476E-B134-125ABC090DCE}" type="parTrans" cxnId="{E3C9FF51-D8CE-487F-9993-11590F3E018A}">
      <dgm:prSet/>
      <dgm:spPr/>
      <dgm:t>
        <a:bodyPr/>
        <a:lstStyle/>
        <a:p>
          <a:endParaRPr lang="en-US"/>
        </a:p>
      </dgm:t>
    </dgm:pt>
    <dgm:pt modelId="{45B9F6DF-64AD-4112-A22B-E585BD840348}" type="sibTrans" cxnId="{E3C9FF51-D8CE-487F-9993-11590F3E018A}">
      <dgm:prSet/>
      <dgm:spPr/>
      <dgm:t>
        <a:bodyPr/>
        <a:lstStyle/>
        <a:p>
          <a:endParaRPr lang="en-US"/>
        </a:p>
      </dgm:t>
    </dgm:pt>
    <dgm:pt modelId="{AFAF3242-E08F-4F59-81C8-4F9935487BFA}">
      <dgm:prSet custT="1"/>
      <dgm:spPr>
        <a:solidFill>
          <a:srgbClr val="577832">
            <a:alpha val="80000"/>
          </a:srgbClr>
        </a:solidFill>
      </dgm:spPr>
      <dgm:t>
        <a:bodyPr/>
        <a:lstStyle/>
        <a:p>
          <a:r>
            <a:rPr lang="en-US" sz="2000" b="1" spc="-20" baseline="0" dirty="0"/>
            <a:t>Promote infill development and socioeconomic equity</a:t>
          </a:r>
          <a:r>
            <a:rPr lang="en-US" sz="2000" spc="-20" baseline="0" dirty="0"/>
            <a:t>, protect environmental and agricultural resources, encourage efficient development patterns, and achieve GHG reduction targets</a:t>
          </a:r>
        </a:p>
      </dgm:t>
    </dgm:pt>
    <dgm:pt modelId="{7EA3C4F7-EFF3-458D-8BB2-34DEC69E2433}" type="parTrans" cxnId="{B0CE3C1B-405D-47B1-912F-1645881D4819}">
      <dgm:prSet/>
      <dgm:spPr/>
      <dgm:t>
        <a:bodyPr/>
        <a:lstStyle/>
        <a:p>
          <a:endParaRPr lang="en-US"/>
        </a:p>
      </dgm:t>
    </dgm:pt>
    <dgm:pt modelId="{39205F22-4836-40EE-A806-D07ABCE1BCE6}" type="sibTrans" cxnId="{B0CE3C1B-405D-47B1-912F-1645881D4819}">
      <dgm:prSet/>
      <dgm:spPr/>
      <dgm:t>
        <a:bodyPr/>
        <a:lstStyle/>
        <a:p>
          <a:endParaRPr lang="en-US"/>
        </a:p>
      </dgm:t>
    </dgm:pt>
    <dgm:pt modelId="{89547E95-AB46-4BFC-A7A5-2C769DB9E714}">
      <dgm:prSet custT="1"/>
      <dgm:spPr>
        <a:solidFill>
          <a:srgbClr val="577832">
            <a:alpha val="70000"/>
          </a:srgbClr>
        </a:solidFill>
      </dgm:spPr>
      <dgm:t>
        <a:bodyPr/>
        <a:lstStyle/>
        <a:p>
          <a:r>
            <a:rPr lang="en-US" sz="2000" b="1" dirty="0"/>
            <a:t>Promote improved intraregional jobs-housing relationship</a:t>
          </a:r>
          <a:r>
            <a:rPr lang="en-US" sz="2000" dirty="0"/>
            <a:t>, including balance between low-wage jobs and affordable housing </a:t>
          </a:r>
        </a:p>
      </dgm:t>
    </dgm:pt>
    <dgm:pt modelId="{39B5D571-7AEA-4ACF-83B2-6C4B5AACACEA}" type="parTrans" cxnId="{6BA1C5A1-FB59-4695-8880-72AE1426BC8A}">
      <dgm:prSet/>
      <dgm:spPr/>
      <dgm:t>
        <a:bodyPr/>
        <a:lstStyle/>
        <a:p>
          <a:endParaRPr lang="en-US"/>
        </a:p>
      </dgm:t>
    </dgm:pt>
    <dgm:pt modelId="{CA78A2B9-6D46-43B1-A20A-47E0116C9190}" type="sibTrans" cxnId="{6BA1C5A1-FB59-4695-8880-72AE1426BC8A}">
      <dgm:prSet/>
      <dgm:spPr/>
      <dgm:t>
        <a:bodyPr/>
        <a:lstStyle/>
        <a:p>
          <a:endParaRPr lang="en-US"/>
        </a:p>
      </dgm:t>
    </dgm:pt>
    <dgm:pt modelId="{D929FAF1-2243-409B-BA72-3C53976132AF}">
      <dgm:prSet custT="1"/>
      <dgm:spPr>
        <a:solidFill>
          <a:srgbClr val="577832">
            <a:alpha val="60000"/>
          </a:srgbClr>
        </a:solidFill>
      </dgm:spPr>
      <dgm:t>
        <a:bodyPr/>
        <a:lstStyle/>
        <a:p>
          <a:r>
            <a:rPr lang="en-US" sz="2000" b="1" dirty="0"/>
            <a:t>Balance disproportionate household income distributions </a:t>
          </a:r>
          <a:r>
            <a:rPr lang="en-US" sz="2000" dirty="0"/>
            <a:t>(more high-income RHNA to lower-income areas and vice-versa) </a:t>
          </a:r>
        </a:p>
      </dgm:t>
    </dgm:pt>
    <dgm:pt modelId="{2CAB3628-87FB-4AAC-9CAF-30E8B905EB30}" type="parTrans" cxnId="{791381C5-267D-41B4-8CB3-81E53AACF112}">
      <dgm:prSet/>
      <dgm:spPr/>
      <dgm:t>
        <a:bodyPr/>
        <a:lstStyle/>
        <a:p>
          <a:endParaRPr lang="en-US"/>
        </a:p>
      </dgm:t>
    </dgm:pt>
    <dgm:pt modelId="{D327FEF8-FD18-49F6-BC28-77121BA5E3D6}" type="sibTrans" cxnId="{791381C5-267D-41B4-8CB3-81E53AACF112}">
      <dgm:prSet/>
      <dgm:spPr/>
      <dgm:t>
        <a:bodyPr/>
        <a:lstStyle/>
        <a:p>
          <a:endParaRPr lang="en-US"/>
        </a:p>
      </dgm:t>
    </dgm:pt>
    <dgm:pt modelId="{DBB1D458-3E0D-42B5-B728-D1A005A8BF83}">
      <dgm:prSet custT="1"/>
      <dgm:spPr>
        <a:solidFill>
          <a:srgbClr val="577832">
            <a:alpha val="50000"/>
          </a:srgbClr>
        </a:solidFill>
      </dgm:spPr>
      <dgm:t>
        <a:bodyPr/>
        <a:lstStyle/>
        <a:p>
          <a:r>
            <a:rPr lang="en-US" sz="2000" b="1" dirty="0"/>
            <a:t>Affirmatively further fair housing</a:t>
          </a:r>
        </a:p>
      </dgm:t>
    </dgm:pt>
    <dgm:pt modelId="{2AF5FAB1-AFEE-4233-A599-B0555BDFFAFF}" type="parTrans" cxnId="{8F905561-1D75-4BE7-ABA9-04D9A592132B}">
      <dgm:prSet/>
      <dgm:spPr/>
      <dgm:t>
        <a:bodyPr/>
        <a:lstStyle/>
        <a:p>
          <a:endParaRPr lang="en-US"/>
        </a:p>
      </dgm:t>
    </dgm:pt>
    <dgm:pt modelId="{B9F24881-6895-4BE9-A3C9-95328DD52897}" type="sibTrans" cxnId="{8F905561-1D75-4BE7-ABA9-04D9A592132B}">
      <dgm:prSet/>
      <dgm:spPr/>
      <dgm:t>
        <a:bodyPr/>
        <a:lstStyle/>
        <a:p>
          <a:endParaRPr lang="en-US"/>
        </a:p>
      </dgm:t>
    </dgm:pt>
    <dgm:pt modelId="{06CAEBB5-22D8-41A7-A372-DBC8E04BF74B}" type="pres">
      <dgm:prSet presAssocID="{1C3AB3D6-75CE-43BF-921A-7080661C4976}" presName="linear" presStyleCnt="0">
        <dgm:presLayoutVars>
          <dgm:animLvl val="lvl"/>
          <dgm:resizeHandles val="exact"/>
        </dgm:presLayoutVars>
      </dgm:prSet>
      <dgm:spPr/>
    </dgm:pt>
    <dgm:pt modelId="{E3AD7BE5-3D17-4EA2-A669-330A4E07F2AD}" type="pres">
      <dgm:prSet presAssocID="{CB79552A-EA17-49E5-9D88-7D957E2CBB6B}" presName="parentText" presStyleLbl="node1" presStyleIdx="0" presStyleCnt="5" custScaleY="108547" custLinFactY="-12727" custLinFactNeighborY="-100000">
        <dgm:presLayoutVars>
          <dgm:chMax val="0"/>
          <dgm:bulletEnabled val="1"/>
        </dgm:presLayoutVars>
      </dgm:prSet>
      <dgm:spPr/>
    </dgm:pt>
    <dgm:pt modelId="{6C8D1189-1595-4AD2-80B6-32258964D008}" type="pres">
      <dgm:prSet presAssocID="{45B9F6DF-64AD-4112-A22B-E585BD840348}" presName="spacer" presStyleCnt="0"/>
      <dgm:spPr/>
    </dgm:pt>
    <dgm:pt modelId="{CC9C6859-CC3E-43E8-A5F8-AB2415A082AB}" type="pres">
      <dgm:prSet presAssocID="{AFAF3242-E08F-4F59-81C8-4F9935487BFA}" presName="parentText" presStyleLbl="node1" presStyleIdx="1" presStyleCnt="5" custScaleY="108547" custLinFactNeighborY="-49288">
        <dgm:presLayoutVars>
          <dgm:chMax val="0"/>
          <dgm:bulletEnabled val="1"/>
        </dgm:presLayoutVars>
      </dgm:prSet>
      <dgm:spPr/>
    </dgm:pt>
    <dgm:pt modelId="{0A951560-E2DB-4C27-B6D2-DF8B054CDA15}" type="pres">
      <dgm:prSet presAssocID="{39205F22-4836-40EE-A806-D07ABCE1BCE6}" presName="spacer" presStyleCnt="0"/>
      <dgm:spPr/>
    </dgm:pt>
    <dgm:pt modelId="{D77649A9-D562-4486-B53E-C42F62F59191}" type="pres">
      <dgm:prSet presAssocID="{89547E95-AB46-4BFC-A7A5-2C769DB9E714}" presName="parentText" presStyleLbl="node1" presStyleIdx="2" presStyleCnt="5" custScaleY="108547" custLinFactNeighborY="-90752">
        <dgm:presLayoutVars>
          <dgm:chMax val="0"/>
          <dgm:bulletEnabled val="1"/>
        </dgm:presLayoutVars>
      </dgm:prSet>
      <dgm:spPr/>
    </dgm:pt>
    <dgm:pt modelId="{6647BEC6-CACA-4FCF-B9D8-270B50852722}" type="pres">
      <dgm:prSet presAssocID="{CA78A2B9-6D46-43B1-A20A-47E0116C9190}" presName="spacer" presStyleCnt="0"/>
      <dgm:spPr/>
    </dgm:pt>
    <dgm:pt modelId="{5C8A47D7-D690-4FCA-8390-1B3358638182}" type="pres">
      <dgm:prSet presAssocID="{D929FAF1-2243-409B-BA72-3C53976132AF}" presName="parentText" presStyleLbl="node1" presStyleIdx="3" presStyleCnt="5" custScaleY="108631" custLinFactY="-4424" custLinFactNeighborY="-100000">
        <dgm:presLayoutVars>
          <dgm:chMax val="0"/>
          <dgm:bulletEnabled val="1"/>
        </dgm:presLayoutVars>
      </dgm:prSet>
      <dgm:spPr/>
    </dgm:pt>
    <dgm:pt modelId="{886180E1-16D5-47C0-A820-AAAA2A31568B}" type="pres">
      <dgm:prSet presAssocID="{D327FEF8-FD18-49F6-BC28-77121BA5E3D6}" presName="spacer" presStyleCnt="0"/>
      <dgm:spPr/>
    </dgm:pt>
    <dgm:pt modelId="{130966D7-F45E-4562-8F6E-29D4473692AF}" type="pres">
      <dgm:prSet presAssocID="{DBB1D458-3E0D-42B5-B728-D1A005A8BF83}" presName="parentText" presStyleLbl="node1" presStyleIdx="4" presStyleCnt="5" custScaleY="108631" custLinFactY="-10417" custLinFactNeighborY="-100000">
        <dgm:presLayoutVars>
          <dgm:chMax val="0"/>
          <dgm:bulletEnabled val="1"/>
        </dgm:presLayoutVars>
      </dgm:prSet>
      <dgm:spPr/>
    </dgm:pt>
  </dgm:ptLst>
  <dgm:cxnLst>
    <dgm:cxn modelId="{B0CE3C1B-405D-47B1-912F-1645881D4819}" srcId="{1C3AB3D6-75CE-43BF-921A-7080661C4976}" destId="{AFAF3242-E08F-4F59-81C8-4F9935487BFA}" srcOrd="1" destOrd="0" parTransId="{7EA3C4F7-EFF3-458D-8BB2-34DEC69E2433}" sibTransId="{39205F22-4836-40EE-A806-D07ABCE1BCE6}"/>
    <dgm:cxn modelId="{8F905561-1D75-4BE7-ABA9-04D9A592132B}" srcId="{1C3AB3D6-75CE-43BF-921A-7080661C4976}" destId="{DBB1D458-3E0D-42B5-B728-D1A005A8BF83}" srcOrd="4" destOrd="0" parTransId="{2AF5FAB1-AFEE-4233-A599-B0555BDFFAFF}" sibTransId="{B9F24881-6895-4BE9-A3C9-95328DD52897}"/>
    <dgm:cxn modelId="{A4E97661-0987-4A45-A1A1-653CA85C5A09}" type="presOf" srcId="{DBB1D458-3E0D-42B5-B728-D1A005A8BF83}" destId="{130966D7-F45E-4562-8F6E-29D4473692AF}" srcOrd="0" destOrd="0" presId="urn:microsoft.com/office/officeart/2005/8/layout/vList2"/>
    <dgm:cxn modelId="{E3C9FF51-D8CE-487F-9993-11590F3E018A}" srcId="{1C3AB3D6-75CE-43BF-921A-7080661C4976}" destId="{CB79552A-EA17-49E5-9D88-7D957E2CBB6B}" srcOrd="0" destOrd="0" parTransId="{2A2173F5-7615-476E-B134-125ABC090DCE}" sibTransId="{45B9F6DF-64AD-4112-A22B-E585BD840348}"/>
    <dgm:cxn modelId="{99BF8E53-3391-4033-A660-051EBC162384}" type="presOf" srcId="{D929FAF1-2243-409B-BA72-3C53976132AF}" destId="{5C8A47D7-D690-4FCA-8390-1B3358638182}" srcOrd="0" destOrd="0" presId="urn:microsoft.com/office/officeart/2005/8/layout/vList2"/>
    <dgm:cxn modelId="{49D76095-0AE1-4D1C-AE9C-D38BDC381020}" type="presOf" srcId="{CB79552A-EA17-49E5-9D88-7D957E2CBB6B}" destId="{E3AD7BE5-3D17-4EA2-A669-330A4E07F2AD}" srcOrd="0" destOrd="0" presId="urn:microsoft.com/office/officeart/2005/8/layout/vList2"/>
    <dgm:cxn modelId="{4E2A819E-1B55-4D21-9E71-7E68AF3DD30A}" type="presOf" srcId="{89547E95-AB46-4BFC-A7A5-2C769DB9E714}" destId="{D77649A9-D562-4486-B53E-C42F62F59191}" srcOrd="0" destOrd="0" presId="urn:microsoft.com/office/officeart/2005/8/layout/vList2"/>
    <dgm:cxn modelId="{6BA1C5A1-FB59-4695-8880-72AE1426BC8A}" srcId="{1C3AB3D6-75CE-43BF-921A-7080661C4976}" destId="{89547E95-AB46-4BFC-A7A5-2C769DB9E714}" srcOrd="2" destOrd="0" parTransId="{39B5D571-7AEA-4ACF-83B2-6C4B5AACACEA}" sibTransId="{CA78A2B9-6D46-43B1-A20A-47E0116C9190}"/>
    <dgm:cxn modelId="{2240DFC1-1EFC-4AF3-93E0-A1EF3D1732EA}" type="presOf" srcId="{AFAF3242-E08F-4F59-81C8-4F9935487BFA}" destId="{CC9C6859-CC3E-43E8-A5F8-AB2415A082AB}" srcOrd="0" destOrd="0" presId="urn:microsoft.com/office/officeart/2005/8/layout/vList2"/>
    <dgm:cxn modelId="{791381C5-267D-41B4-8CB3-81E53AACF112}" srcId="{1C3AB3D6-75CE-43BF-921A-7080661C4976}" destId="{D929FAF1-2243-409B-BA72-3C53976132AF}" srcOrd="3" destOrd="0" parTransId="{2CAB3628-87FB-4AAC-9CAF-30E8B905EB30}" sibTransId="{D327FEF8-FD18-49F6-BC28-77121BA5E3D6}"/>
    <dgm:cxn modelId="{F58521F0-CD43-42BA-B732-FC4348A12A18}" type="presOf" srcId="{1C3AB3D6-75CE-43BF-921A-7080661C4976}" destId="{06CAEBB5-22D8-41A7-A372-DBC8E04BF74B}" srcOrd="0" destOrd="0" presId="urn:microsoft.com/office/officeart/2005/8/layout/vList2"/>
    <dgm:cxn modelId="{796AA50B-362B-4C52-A23D-21CB7CE19CBF}" type="presParOf" srcId="{06CAEBB5-22D8-41A7-A372-DBC8E04BF74B}" destId="{E3AD7BE5-3D17-4EA2-A669-330A4E07F2AD}" srcOrd="0" destOrd="0" presId="urn:microsoft.com/office/officeart/2005/8/layout/vList2"/>
    <dgm:cxn modelId="{9DF2F0E7-EB9F-4715-9568-F75243CCA1DF}" type="presParOf" srcId="{06CAEBB5-22D8-41A7-A372-DBC8E04BF74B}" destId="{6C8D1189-1595-4AD2-80B6-32258964D008}" srcOrd="1" destOrd="0" presId="urn:microsoft.com/office/officeart/2005/8/layout/vList2"/>
    <dgm:cxn modelId="{54C90E69-2CEF-46C5-89E9-2E9CB6F14EB6}" type="presParOf" srcId="{06CAEBB5-22D8-41A7-A372-DBC8E04BF74B}" destId="{CC9C6859-CC3E-43E8-A5F8-AB2415A082AB}" srcOrd="2" destOrd="0" presId="urn:microsoft.com/office/officeart/2005/8/layout/vList2"/>
    <dgm:cxn modelId="{778CBC4D-8F1E-4DCF-AE3F-F5422D7418DF}" type="presParOf" srcId="{06CAEBB5-22D8-41A7-A372-DBC8E04BF74B}" destId="{0A951560-E2DB-4C27-B6D2-DF8B054CDA15}" srcOrd="3" destOrd="0" presId="urn:microsoft.com/office/officeart/2005/8/layout/vList2"/>
    <dgm:cxn modelId="{521E8BC3-6938-418B-96DF-7D1451D27D07}" type="presParOf" srcId="{06CAEBB5-22D8-41A7-A372-DBC8E04BF74B}" destId="{D77649A9-D562-4486-B53E-C42F62F59191}" srcOrd="4" destOrd="0" presId="urn:microsoft.com/office/officeart/2005/8/layout/vList2"/>
    <dgm:cxn modelId="{6356D02C-9B23-4B0F-BFD8-C8C46F395177}" type="presParOf" srcId="{06CAEBB5-22D8-41A7-A372-DBC8E04BF74B}" destId="{6647BEC6-CACA-4FCF-B9D8-270B50852722}" srcOrd="5" destOrd="0" presId="urn:microsoft.com/office/officeart/2005/8/layout/vList2"/>
    <dgm:cxn modelId="{C097E64C-246E-4FE4-A102-321D51D6818C}" type="presParOf" srcId="{06CAEBB5-22D8-41A7-A372-DBC8E04BF74B}" destId="{5C8A47D7-D690-4FCA-8390-1B3358638182}" srcOrd="6" destOrd="0" presId="urn:microsoft.com/office/officeart/2005/8/layout/vList2"/>
    <dgm:cxn modelId="{2637E924-E2B2-40EE-882F-4DAABF08C422}" type="presParOf" srcId="{06CAEBB5-22D8-41A7-A372-DBC8E04BF74B}" destId="{886180E1-16D5-47C0-A820-AAAA2A31568B}" srcOrd="7" destOrd="0" presId="urn:microsoft.com/office/officeart/2005/8/layout/vList2"/>
    <dgm:cxn modelId="{F521EE30-4EAC-453B-B11C-15BFC2AEE5A6}" type="presParOf" srcId="{06CAEBB5-22D8-41A7-A372-DBC8E04BF74B}" destId="{130966D7-F45E-4562-8F6E-29D4473692A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C367463-2264-4B05-8349-3BDF839130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D661BA-D532-4163-B34A-1FBAD25FC3BF}">
      <dgm:prSet phldrT="[Text]" custT="1"/>
      <dgm:spPr>
        <a:solidFill>
          <a:srgbClr val="FF9300"/>
        </a:solidFill>
      </dgm:spPr>
      <dgm:t>
        <a:bodyPr/>
        <a:lstStyle/>
        <a:p>
          <a:r>
            <a:rPr lang="en-US" sz="2400" dirty="0"/>
            <a:t>Greater emphasis on social equity</a:t>
          </a:r>
        </a:p>
      </dgm:t>
    </dgm:pt>
    <dgm:pt modelId="{6E5F7FE3-5E06-4735-944B-CB862815756A}" type="parTrans" cxnId="{35750C7F-9BF4-4B33-B68C-98EFB3D24F57}">
      <dgm:prSet/>
      <dgm:spPr/>
      <dgm:t>
        <a:bodyPr/>
        <a:lstStyle/>
        <a:p>
          <a:endParaRPr lang="en-US"/>
        </a:p>
      </dgm:t>
    </dgm:pt>
    <dgm:pt modelId="{027676B3-423F-4A31-9C57-95576564B278}" type="sibTrans" cxnId="{35750C7F-9BF4-4B33-B68C-98EFB3D24F57}">
      <dgm:prSet/>
      <dgm:spPr/>
      <dgm:t>
        <a:bodyPr/>
        <a:lstStyle/>
        <a:p>
          <a:endParaRPr lang="en-US"/>
        </a:p>
      </dgm:t>
    </dgm:pt>
    <dgm:pt modelId="{45740D5A-CBDF-48B0-A5F5-28D4BF7E2558}">
      <dgm:prSet phldrT="[Text]" custT="1"/>
      <dgm:spPr>
        <a:solidFill>
          <a:srgbClr val="FF9300">
            <a:alpha val="90000"/>
          </a:srgbClr>
        </a:solidFill>
      </dgm:spPr>
      <dgm:t>
        <a:bodyPr/>
        <a:lstStyle/>
        <a:p>
          <a:r>
            <a:rPr lang="en-US" sz="2400" dirty="0"/>
            <a:t>Higher total regional housing need</a:t>
          </a:r>
        </a:p>
      </dgm:t>
    </dgm:pt>
    <dgm:pt modelId="{FC91A639-BE7B-419C-9876-84CAA26CFE2E}" type="parTrans" cxnId="{F5B28D9A-F4B3-40C7-9CAE-FA83F5DE4D4B}">
      <dgm:prSet/>
      <dgm:spPr/>
      <dgm:t>
        <a:bodyPr/>
        <a:lstStyle/>
        <a:p>
          <a:endParaRPr lang="en-US"/>
        </a:p>
      </dgm:t>
    </dgm:pt>
    <dgm:pt modelId="{312AF7FE-ACDF-4653-B152-AFD4F45FC423}" type="sibTrans" cxnId="{F5B28D9A-F4B3-40C7-9CAE-FA83F5DE4D4B}">
      <dgm:prSet/>
      <dgm:spPr/>
      <dgm:t>
        <a:bodyPr/>
        <a:lstStyle/>
        <a:p>
          <a:endParaRPr lang="en-US"/>
        </a:p>
      </dgm:t>
    </dgm:pt>
    <dgm:pt modelId="{B781A637-474D-4EAE-B373-B4686E6DCA56}">
      <dgm:prSet phldrT="[Text]" custT="1"/>
      <dgm:spPr>
        <a:solidFill>
          <a:srgbClr val="FF9300">
            <a:alpha val="80000"/>
          </a:srgbClr>
        </a:solidFill>
      </dgm:spPr>
      <dgm:t>
        <a:bodyPr/>
        <a:lstStyle/>
        <a:p>
          <a:r>
            <a:rPr lang="en-US" sz="2400" dirty="0"/>
            <a:t>Expanded HCD oversight on methodology &amp; allocations</a:t>
          </a:r>
        </a:p>
      </dgm:t>
    </dgm:pt>
    <dgm:pt modelId="{9F40C590-6624-495C-BB85-5810914AD9E1}" type="parTrans" cxnId="{7D4D7B23-8E98-482A-ACC9-6FED8BD9EFE6}">
      <dgm:prSet/>
      <dgm:spPr/>
      <dgm:t>
        <a:bodyPr/>
        <a:lstStyle/>
        <a:p>
          <a:endParaRPr lang="en-US"/>
        </a:p>
      </dgm:t>
    </dgm:pt>
    <dgm:pt modelId="{5120BCA5-EE1D-4F8A-A490-F3D2E673593B}" type="sibTrans" cxnId="{7D4D7B23-8E98-482A-ACC9-6FED8BD9EFE6}">
      <dgm:prSet/>
      <dgm:spPr/>
      <dgm:t>
        <a:bodyPr/>
        <a:lstStyle/>
        <a:p>
          <a:endParaRPr lang="en-US"/>
        </a:p>
      </dgm:t>
    </dgm:pt>
    <dgm:pt modelId="{F523781F-4152-419D-8DFB-13FE562AC2FD}">
      <dgm:prSet phldrT="[Text]" custT="1"/>
      <dgm:spPr>
        <a:solidFill>
          <a:srgbClr val="FF9300">
            <a:alpha val="70000"/>
          </a:srgbClr>
        </a:solidFill>
      </dgm:spPr>
      <dgm:t>
        <a:bodyPr/>
        <a:lstStyle/>
        <a:p>
          <a:r>
            <a:rPr lang="en-US" sz="2400" dirty="0"/>
            <a:t>More factors to consider in allocations </a:t>
          </a:r>
          <a:r>
            <a:rPr lang="en-US" sz="2400" i="1" dirty="0"/>
            <a:t>(overpayment, overcrowding, greenhouse gas target, jobs-housing fit)</a:t>
          </a:r>
          <a:endParaRPr lang="en-US" sz="2400" dirty="0"/>
        </a:p>
      </dgm:t>
    </dgm:pt>
    <dgm:pt modelId="{8297C6D3-528A-484A-B04F-92644AF273BB}" type="parTrans" cxnId="{8F4F5D5A-0F23-4415-A7FA-1E6E0CC51CB4}">
      <dgm:prSet/>
      <dgm:spPr/>
      <dgm:t>
        <a:bodyPr/>
        <a:lstStyle/>
        <a:p>
          <a:endParaRPr lang="en-US"/>
        </a:p>
      </dgm:t>
    </dgm:pt>
    <dgm:pt modelId="{84E18D28-462B-4B30-B702-D03018B5039D}" type="sibTrans" cxnId="{8F4F5D5A-0F23-4415-A7FA-1E6E0CC51CB4}">
      <dgm:prSet/>
      <dgm:spPr/>
      <dgm:t>
        <a:bodyPr/>
        <a:lstStyle/>
        <a:p>
          <a:endParaRPr lang="en-US"/>
        </a:p>
      </dgm:t>
    </dgm:pt>
    <dgm:pt modelId="{ECD047E3-0775-40A7-997F-1849A9B0CCF7}">
      <dgm:prSet phldrT="[Text]" custT="1"/>
      <dgm:spPr>
        <a:solidFill>
          <a:srgbClr val="FF9300">
            <a:alpha val="60000"/>
          </a:srgbClr>
        </a:solidFill>
      </dgm:spPr>
      <dgm:t>
        <a:bodyPr/>
        <a:lstStyle/>
        <a:p>
          <a:r>
            <a:rPr lang="en-US" sz="2400" dirty="0"/>
            <a:t>New requirements for identifying eligible sites for Housing Elements</a:t>
          </a:r>
        </a:p>
      </dgm:t>
    </dgm:pt>
    <dgm:pt modelId="{0D1E62F3-F7C3-421E-9047-76C1ABCFF08D}" type="parTrans" cxnId="{C60DACB8-F6A7-44EE-9E1A-722CA3DC5602}">
      <dgm:prSet/>
      <dgm:spPr/>
      <dgm:t>
        <a:bodyPr/>
        <a:lstStyle/>
        <a:p>
          <a:endParaRPr lang="en-US"/>
        </a:p>
      </dgm:t>
    </dgm:pt>
    <dgm:pt modelId="{56107DC0-3138-4254-AB15-8C23AEA71665}" type="sibTrans" cxnId="{C60DACB8-F6A7-44EE-9E1A-722CA3DC5602}">
      <dgm:prSet/>
      <dgm:spPr/>
      <dgm:t>
        <a:bodyPr/>
        <a:lstStyle/>
        <a:p>
          <a:endParaRPr lang="en-US"/>
        </a:p>
      </dgm:t>
    </dgm:pt>
    <dgm:pt modelId="{4B4DFCAF-D999-4626-B2E7-1981CF7E80B3}" type="pres">
      <dgm:prSet presAssocID="{FC367463-2264-4B05-8349-3BDF8391304B}" presName="linear" presStyleCnt="0">
        <dgm:presLayoutVars>
          <dgm:animLvl val="lvl"/>
          <dgm:resizeHandles val="exact"/>
        </dgm:presLayoutVars>
      </dgm:prSet>
      <dgm:spPr/>
    </dgm:pt>
    <dgm:pt modelId="{0C32F88D-DD4B-4BA0-B564-A35337E30BD9}" type="pres">
      <dgm:prSet presAssocID="{12D661BA-D532-4163-B34A-1FBAD25FC3BF}" presName="parentText" presStyleLbl="node1" presStyleIdx="0" presStyleCnt="5" custScaleY="68690" custLinFactY="-8691" custLinFactNeighborY="-100000">
        <dgm:presLayoutVars>
          <dgm:chMax val="0"/>
          <dgm:bulletEnabled val="1"/>
        </dgm:presLayoutVars>
      </dgm:prSet>
      <dgm:spPr/>
    </dgm:pt>
    <dgm:pt modelId="{2BA57EFF-CB37-4AFA-82A1-D0152FB58A30}" type="pres">
      <dgm:prSet presAssocID="{027676B3-423F-4A31-9C57-95576564B278}" presName="spacer" presStyleCnt="0"/>
      <dgm:spPr/>
    </dgm:pt>
    <dgm:pt modelId="{AFD14628-C965-4DC3-ACE5-D051FBC6F233}" type="pres">
      <dgm:prSet presAssocID="{45740D5A-CBDF-48B0-A5F5-28D4BF7E2558}" presName="parentText" presStyleLbl="node1" presStyleIdx="1" presStyleCnt="5" custScaleY="68690" custLinFactY="-16444" custLinFactNeighborY="-100000">
        <dgm:presLayoutVars>
          <dgm:chMax val="0"/>
          <dgm:bulletEnabled val="1"/>
        </dgm:presLayoutVars>
      </dgm:prSet>
      <dgm:spPr/>
    </dgm:pt>
    <dgm:pt modelId="{54448E3E-FAA7-4B93-B8DC-E2BD87FF8BA8}" type="pres">
      <dgm:prSet presAssocID="{312AF7FE-ACDF-4653-B152-AFD4F45FC423}" presName="spacer" presStyleCnt="0"/>
      <dgm:spPr/>
    </dgm:pt>
    <dgm:pt modelId="{F14E234D-B85F-43E4-AE01-18BB378A1F3A}" type="pres">
      <dgm:prSet presAssocID="{B781A637-474D-4EAE-B373-B4686E6DCA56}" presName="parentText" presStyleLbl="node1" presStyleIdx="2" presStyleCnt="5" custScaleY="68690" custLinFactY="-26509" custLinFactNeighborY="-100000">
        <dgm:presLayoutVars>
          <dgm:chMax val="0"/>
          <dgm:bulletEnabled val="1"/>
        </dgm:presLayoutVars>
      </dgm:prSet>
      <dgm:spPr/>
    </dgm:pt>
    <dgm:pt modelId="{8BD89A85-95E7-41EC-8869-8C7AF4E1CA9B}" type="pres">
      <dgm:prSet presAssocID="{5120BCA5-EE1D-4F8A-A490-F3D2E673593B}" presName="spacer" presStyleCnt="0"/>
      <dgm:spPr/>
    </dgm:pt>
    <dgm:pt modelId="{F4FE1766-4013-4857-8FD8-3CCF3FE2638A}" type="pres">
      <dgm:prSet presAssocID="{F523781F-4152-419D-8DFB-13FE562AC2FD}" presName="parentText" presStyleLbl="node1" presStyleIdx="3" presStyleCnt="5" custScaleY="68690" custLinFactY="-34262" custLinFactNeighborY="-100000">
        <dgm:presLayoutVars>
          <dgm:chMax val="0"/>
          <dgm:bulletEnabled val="1"/>
        </dgm:presLayoutVars>
      </dgm:prSet>
      <dgm:spPr/>
    </dgm:pt>
    <dgm:pt modelId="{161553CD-C99B-47F3-A22D-58F168414B3B}" type="pres">
      <dgm:prSet presAssocID="{84E18D28-462B-4B30-B702-D03018B5039D}" presName="spacer" presStyleCnt="0"/>
      <dgm:spPr/>
    </dgm:pt>
    <dgm:pt modelId="{6ACC6826-08FD-46A0-A9A4-FCCB7D471637}" type="pres">
      <dgm:prSet presAssocID="{ECD047E3-0775-40A7-997F-1849A9B0CCF7}" presName="parentText" presStyleLbl="node1" presStyleIdx="4" presStyleCnt="5" custScaleY="68690" custLinFactY="-42881" custLinFactNeighborY="-100000">
        <dgm:presLayoutVars>
          <dgm:chMax val="0"/>
          <dgm:bulletEnabled val="1"/>
        </dgm:presLayoutVars>
      </dgm:prSet>
      <dgm:spPr/>
    </dgm:pt>
  </dgm:ptLst>
  <dgm:cxnLst>
    <dgm:cxn modelId="{BDE42C10-1D46-4706-893F-8FE3519B2AD6}" type="presOf" srcId="{F523781F-4152-419D-8DFB-13FE562AC2FD}" destId="{F4FE1766-4013-4857-8FD8-3CCF3FE2638A}" srcOrd="0" destOrd="0" presId="urn:microsoft.com/office/officeart/2005/8/layout/vList2"/>
    <dgm:cxn modelId="{7D4D7B23-8E98-482A-ACC9-6FED8BD9EFE6}" srcId="{FC367463-2264-4B05-8349-3BDF8391304B}" destId="{B781A637-474D-4EAE-B373-B4686E6DCA56}" srcOrd="2" destOrd="0" parTransId="{9F40C590-6624-495C-BB85-5810914AD9E1}" sibTransId="{5120BCA5-EE1D-4F8A-A490-F3D2E673593B}"/>
    <dgm:cxn modelId="{0A406862-7056-451F-9730-8944CA82D51F}" type="presOf" srcId="{B781A637-474D-4EAE-B373-B4686E6DCA56}" destId="{F14E234D-B85F-43E4-AE01-18BB378A1F3A}" srcOrd="0" destOrd="0" presId="urn:microsoft.com/office/officeart/2005/8/layout/vList2"/>
    <dgm:cxn modelId="{C96BAF67-4D73-4A89-B628-86F48FC80AC2}" type="presOf" srcId="{12D661BA-D532-4163-B34A-1FBAD25FC3BF}" destId="{0C32F88D-DD4B-4BA0-B564-A35337E30BD9}" srcOrd="0" destOrd="0" presId="urn:microsoft.com/office/officeart/2005/8/layout/vList2"/>
    <dgm:cxn modelId="{FB0AD958-89D4-4263-89BA-291424170097}" type="presOf" srcId="{ECD047E3-0775-40A7-997F-1849A9B0CCF7}" destId="{6ACC6826-08FD-46A0-A9A4-FCCB7D471637}" srcOrd="0" destOrd="0" presId="urn:microsoft.com/office/officeart/2005/8/layout/vList2"/>
    <dgm:cxn modelId="{8F4F5D5A-0F23-4415-A7FA-1E6E0CC51CB4}" srcId="{FC367463-2264-4B05-8349-3BDF8391304B}" destId="{F523781F-4152-419D-8DFB-13FE562AC2FD}" srcOrd="3" destOrd="0" parTransId="{8297C6D3-528A-484A-B04F-92644AF273BB}" sibTransId="{84E18D28-462B-4B30-B702-D03018B5039D}"/>
    <dgm:cxn modelId="{35750C7F-9BF4-4B33-B68C-98EFB3D24F57}" srcId="{FC367463-2264-4B05-8349-3BDF8391304B}" destId="{12D661BA-D532-4163-B34A-1FBAD25FC3BF}" srcOrd="0" destOrd="0" parTransId="{6E5F7FE3-5E06-4735-944B-CB862815756A}" sibTransId="{027676B3-423F-4A31-9C57-95576564B278}"/>
    <dgm:cxn modelId="{59767B93-6FBA-4629-B964-08C8FA96ECB3}" type="presOf" srcId="{45740D5A-CBDF-48B0-A5F5-28D4BF7E2558}" destId="{AFD14628-C965-4DC3-ACE5-D051FBC6F233}" srcOrd="0" destOrd="0" presId="urn:microsoft.com/office/officeart/2005/8/layout/vList2"/>
    <dgm:cxn modelId="{F5B28D9A-F4B3-40C7-9CAE-FA83F5DE4D4B}" srcId="{FC367463-2264-4B05-8349-3BDF8391304B}" destId="{45740D5A-CBDF-48B0-A5F5-28D4BF7E2558}" srcOrd="1" destOrd="0" parTransId="{FC91A639-BE7B-419C-9876-84CAA26CFE2E}" sibTransId="{312AF7FE-ACDF-4653-B152-AFD4F45FC423}"/>
    <dgm:cxn modelId="{C60DACB8-F6A7-44EE-9E1A-722CA3DC5602}" srcId="{FC367463-2264-4B05-8349-3BDF8391304B}" destId="{ECD047E3-0775-40A7-997F-1849A9B0CCF7}" srcOrd="4" destOrd="0" parTransId="{0D1E62F3-F7C3-421E-9047-76C1ABCFF08D}" sibTransId="{56107DC0-3138-4254-AB15-8C23AEA71665}"/>
    <dgm:cxn modelId="{68D5C4C3-3C6B-4A05-B967-D0F5C3E6AE54}" type="presOf" srcId="{FC367463-2264-4B05-8349-3BDF8391304B}" destId="{4B4DFCAF-D999-4626-B2E7-1981CF7E80B3}" srcOrd="0" destOrd="0" presId="urn:microsoft.com/office/officeart/2005/8/layout/vList2"/>
    <dgm:cxn modelId="{E54CFBA8-DBBB-4FBD-8C33-605635A58127}" type="presParOf" srcId="{4B4DFCAF-D999-4626-B2E7-1981CF7E80B3}" destId="{0C32F88D-DD4B-4BA0-B564-A35337E30BD9}" srcOrd="0" destOrd="0" presId="urn:microsoft.com/office/officeart/2005/8/layout/vList2"/>
    <dgm:cxn modelId="{D74604ED-1E26-4A7B-B6E6-07BFB9AC6147}" type="presParOf" srcId="{4B4DFCAF-D999-4626-B2E7-1981CF7E80B3}" destId="{2BA57EFF-CB37-4AFA-82A1-D0152FB58A30}" srcOrd="1" destOrd="0" presId="urn:microsoft.com/office/officeart/2005/8/layout/vList2"/>
    <dgm:cxn modelId="{F544DE40-9AF1-4EB3-9AC6-B58775A08C2A}" type="presParOf" srcId="{4B4DFCAF-D999-4626-B2E7-1981CF7E80B3}" destId="{AFD14628-C965-4DC3-ACE5-D051FBC6F233}" srcOrd="2" destOrd="0" presId="urn:microsoft.com/office/officeart/2005/8/layout/vList2"/>
    <dgm:cxn modelId="{D6725416-7666-42F5-AA03-4A408CB571F3}" type="presParOf" srcId="{4B4DFCAF-D999-4626-B2E7-1981CF7E80B3}" destId="{54448E3E-FAA7-4B93-B8DC-E2BD87FF8BA8}" srcOrd="3" destOrd="0" presId="urn:microsoft.com/office/officeart/2005/8/layout/vList2"/>
    <dgm:cxn modelId="{109983E4-EBB4-42DF-9E84-2A4C2AF25102}" type="presParOf" srcId="{4B4DFCAF-D999-4626-B2E7-1981CF7E80B3}" destId="{F14E234D-B85F-43E4-AE01-18BB378A1F3A}" srcOrd="4" destOrd="0" presId="urn:microsoft.com/office/officeart/2005/8/layout/vList2"/>
    <dgm:cxn modelId="{2F73D5AF-B1D6-4EC7-9318-E544F1DCF3EE}" type="presParOf" srcId="{4B4DFCAF-D999-4626-B2E7-1981CF7E80B3}" destId="{8BD89A85-95E7-41EC-8869-8C7AF4E1CA9B}" srcOrd="5" destOrd="0" presId="urn:microsoft.com/office/officeart/2005/8/layout/vList2"/>
    <dgm:cxn modelId="{208CE99C-42C3-4850-ABF2-1E09A8CE7146}" type="presParOf" srcId="{4B4DFCAF-D999-4626-B2E7-1981CF7E80B3}" destId="{F4FE1766-4013-4857-8FD8-3CCF3FE2638A}" srcOrd="6" destOrd="0" presId="urn:microsoft.com/office/officeart/2005/8/layout/vList2"/>
    <dgm:cxn modelId="{B1DDBCE5-1233-4A3D-92A3-BDFA8EDED5FD}" type="presParOf" srcId="{4B4DFCAF-D999-4626-B2E7-1981CF7E80B3}" destId="{161553CD-C99B-47F3-A22D-58F168414B3B}" srcOrd="7" destOrd="0" presId="urn:microsoft.com/office/officeart/2005/8/layout/vList2"/>
    <dgm:cxn modelId="{F0C11E92-6A04-4611-9502-9D8ED38E48B6}" type="presParOf" srcId="{4B4DFCAF-D999-4626-B2E7-1981CF7E80B3}" destId="{6ACC6826-08FD-46A0-A9A4-FCCB7D47163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0B1D05-677F-4573-AFBA-B18E9719589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06DC0A16-38D9-434B-9F94-1C523BB31BB9}">
      <dgm:prSet phldrT="[Text]"/>
      <dgm:spPr/>
      <dgm:t>
        <a:bodyPr/>
        <a:lstStyle/>
        <a:p>
          <a:r>
            <a:rPr lang="en-US" dirty="0"/>
            <a:t>“HCD has completed its review of the methodology and finds that the draft ABAG RHNA Methodology furthers the statutory objectives.”</a:t>
          </a:r>
        </a:p>
      </dgm:t>
    </dgm:pt>
    <dgm:pt modelId="{29F18D3F-B6FA-43E8-90ED-5F40865D5EC1}" type="parTrans" cxnId="{F283CD66-AA88-4BAC-AD06-DF1B6AC10C28}">
      <dgm:prSet/>
      <dgm:spPr/>
      <dgm:t>
        <a:bodyPr/>
        <a:lstStyle/>
        <a:p>
          <a:endParaRPr lang="en-US"/>
        </a:p>
      </dgm:t>
    </dgm:pt>
    <dgm:pt modelId="{B67D0CA4-32B7-468A-BBAE-DA060361A5B4}" type="sibTrans" cxnId="{F283CD66-AA88-4BAC-AD06-DF1B6AC10C28}">
      <dgm:prSet/>
      <dgm:spPr/>
      <dgm:t>
        <a:bodyPr/>
        <a:lstStyle/>
        <a:p>
          <a:endParaRPr lang="en-US"/>
        </a:p>
      </dgm:t>
    </dgm:pt>
    <dgm:pt modelId="{2EBCAC89-9FD5-476D-A145-1A405C53BC90}">
      <dgm:prSet phldrT="[Text]"/>
      <dgm:spPr/>
      <dgm:t>
        <a:bodyPr/>
        <a:lstStyle/>
        <a:p>
          <a:r>
            <a:rPr lang="en-US" dirty="0"/>
            <a:t>“This methodology largely distributes more RHNA near jobs, transit and resources linked to long-term improvements of life outcomes… HCD applauds the use of objective factors specifically linked to the statutory objectives.”</a:t>
          </a:r>
        </a:p>
      </dgm:t>
    </dgm:pt>
    <dgm:pt modelId="{F032E0A9-F579-4953-9F54-E1381A987283}" type="parTrans" cxnId="{20540C6A-64ED-4C4F-9A48-63DB3414C74A}">
      <dgm:prSet/>
      <dgm:spPr/>
      <dgm:t>
        <a:bodyPr/>
        <a:lstStyle/>
        <a:p>
          <a:endParaRPr lang="en-US"/>
        </a:p>
      </dgm:t>
    </dgm:pt>
    <dgm:pt modelId="{989C3F6A-7F72-466A-A82D-305662FF9E4C}" type="sibTrans" cxnId="{20540C6A-64ED-4C4F-9A48-63DB3414C74A}">
      <dgm:prSet/>
      <dgm:spPr/>
      <dgm:t>
        <a:bodyPr/>
        <a:lstStyle/>
        <a:p>
          <a:endParaRPr lang="en-US"/>
        </a:p>
      </dgm:t>
    </dgm:pt>
    <dgm:pt modelId="{A0046EFD-B3C6-4BEC-A044-2063845A0494}">
      <dgm:prSet phldrT="[Text]"/>
      <dgm:spPr/>
      <dgm:t>
        <a:bodyPr/>
        <a:lstStyle/>
        <a:p>
          <a:r>
            <a:rPr lang="en-US" dirty="0"/>
            <a:t>“HCD commends ABAG for a robust methodology development process, with exceptional stakeholder engagement, through its Housing Methodology Committee.”</a:t>
          </a:r>
        </a:p>
      </dgm:t>
    </dgm:pt>
    <dgm:pt modelId="{0AD9CF6E-AD80-4360-818E-494172AE2139}" type="parTrans" cxnId="{7B47DA7A-1E1E-479C-AF9A-0A4C61206E8B}">
      <dgm:prSet/>
      <dgm:spPr/>
      <dgm:t>
        <a:bodyPr/>
        <a:lstStyle/>
        <a:p>
          <a:endParaRPr lang="en-US"/>
        </a:p>
      </dgm:t>
    </dgm:pt>
    <dgm:pt modelId="{CDE46DDC-4396-4B93-A742-EB46F8664FF4}" type="sibTrans" cxnId="{7B47DA7A-1E1E-479C-AF9A-0A4C61206E8B}">
      <dgm:prSet/>
      <dgm:spPr/>
      <dgm:t>
        <a:bodyPr/>
        <a:lstStyle/>
        <a:p>
          <a:endParaRPr lang="en-US"/>
        </a:p>
      </dgm:t>
    </dgm:pt>
    <dgm:pt modelId="{D73271EF-67D0-4D49-A6B0-53DD32233870}">
      <dgm:prSet phldrT="[Text]"/>
      <dgm:spPr/>
      <dgm:t>
        <a:bodyPr/>
        <a:lstStyle/>
        <a:p>
          <a:r>
            <a:rPr lang="en-US" dirty="0"/>
            <a:t>“HCD applauds the significant weighting of Access to High Opportunity Areas as an adjustment factor and including an equity adjustment in the draft methodology.”</a:t>
          </a:r>
        </a:p>
      </dgm:t>
    </dgm:pt>
    <dgm:pt modelId="{80E50A56-C167-4D87-AD96-C89C213E6955}" type="parTrans" cxnId="{3CB77C5F-DAC6-4BE7-A7C7-AABE0D33007A}">
      <dgm:prSet/>
      <dgm:spPr/>
      <dgm:t>
        <a:bodyPr/>
        <a:lstStyle/>
        <a:p>
          <a:endParaRPr lang="en-US"/>
        </a:p>
      </dgm:t>
    </dgm:pt>
    <dgm:pt modelId="{E4A5E4F7-2546-45F4-8918-B9C14EB234F8}" type="sibTrans" cxnId="{3CB77C5F-DAC6-4BE7-A7C7-AABE0D33007A}">
      <dgm:prSet/>
      <dgm:spPr/>
      <dgm:t>
        <a:bodyPr/>
        <a:lstStyle/>
        <a:p>
          <a:endParaRPr lang="en-US"/>
        </a:p>
      </dgm:t>
    </dgm:pt>
    <dgm:pt modelId="{B19D320A-8772-47A3-AB94-8864016A755E}" type="pres">
      <dgm:prSet presAssocID="{850B1D05-677F-4573-AFBA-B18E9719589E}" presName="Name0" presStyleCnt="0">
        <dgm:presLayoutVars>
          <dgm:chMax val="7"/>
          <dgm:chPref val="7"/>
          <dgm:dir/>
        </dgm:presLayoutVars>
      </dgm:prSet>
      <dgm:spPr/>
    </dgm:pt>
    <dgm:pt modelId="{689FEC46-2D04-4855-8118-E97B9A7405A6}" type="pres">
      <dgm:prSet presAssocID="{850B1D05-677F-4573-AFBA-B18E9719589E}" presName="Name1" presStyleCnt="0"/>
      <dgm:spPr/>
    </dgm:pt>
    <dgm:pt modelId="{707729BA-DDAD-495C-8C0E-05D8E0084864}" type="pres">
      <dgm:prSet presAssocID="{850B1D05-677F-4573-AFBA-B18E9719589E}" presName="cycle" presStyleCnt="0"/>
      <dgm:spPr/>
    </dgm:pt>
    <dgm:pt modelId="{E3D31441-6D1A-4B14-8936-35720B524641}" type="pres">
      <dgm:prSet presAssocID="{850B1D05-677F-4573-AFBA-B18E9719589E}" presName="srcNode" presStyleLbl="node1" presStyleIdx="0" presStyleCnt="4"/>
      <dgm:spPr/>
    </dgm:pt>
    <dgm:pt modelId="{1309A2EE-9281-4884-889E-1F680967CBAC}" type="pres">
      <dgm:prSet presAssocID="{850B1D05-677F-4573-AFBA-B18E9719589E}" presName="conn" presStyleLbl="parChTrans1D2" presStyleIdx="0" presStyleCnt="1"/>
      <dgm:spPr/>
    </dgm:pt>
    <dgm:pt modelId="{AFE6891A-1B3B-4E4F-9F93-4777FDD04E34}" type="pres">
      <dgm:prSet presAssocID="{850B1D05-677F-4573-AFBA-B18E9719589E}" presName="extraNode" presStyleLbl="node1" presStyleIdx="0" presStyleCnt="4"/>
      <dgm:spPr/>
    </dgm:pt>
    <dgm:pt modelId="{B000C5C4-EE33-4023-B28C-2E61BB5906C7}" type="pres">
      <dgm:prSet presAssocID="{850B1D05-677F-4573-AFBA-B18E9719589E}" presName="dstNode" presStyleLbl="node1" presStyleIdx="0" presStyleCnt="4"/>
      <dgm:spPr/>
    </dgm:pt>
    <dgm:pt modelId="{E6BAD136-E6EF-4D0F-B1B8-72D1CDF7E2B7}" type="pres">
      <dgm:prSet presAssocID="{06DC0A16-38D9-434B-9F94-1C523BB31BB9}" presName="text_1" presStyleLbl="node1" presStyleIdx="0" presStyleCnt="4">
        <dgm:presLayoutVars>
          <dgm:bulletEnabled val="1"/>
        </dgm:presLayoutVars>
      </dgm:prSet>
      <dgm:spPr/>
    </dgm:pt>
    <dgm:pt modelId="{94B9E46E-1273-4B7D-922F-696937F630A9}" type="pres">
      <dgm:prSet presAssocID="{06DC0A16-38D9-434B-9F94-1C523BB31BB9}" presName="accent_1" presStyleCnt="0"/>
      <dgm:spPr/>
    </dgm:pt>
    <dgm:pt modelId="{C0258F8F-759A-4663-A33E-034F3E19AE5C}" type="pres">
      <dgm:prSet presAssocID="{06DC0A16-38D9-434B-9F94-1C523BB31BB9}" presName="accentRepeatNode" presStyleLbl="solidFgAcc1" presStyleIdx="0" presStyleCnt="4"/>
      <dgm:spPr/>
    </dgm:pt>
    <dgm:pt modelId="{5D59512C-CF8A-4AED-BF72-19E0A9BA5EBA}" type="pres">
      <dgm:prSet presAssocID="{2EBCAC89-9FD5-476D-A145-1A405C53BC90}" presName="text_2" presStyleLbl="node1" presStyleIdx="1" presStyleCnt="4">
        <dgm:presLayoutVars>
          <dgm:bulletEnabled val="1"/>
        </dgm:presLayoutVars>
      </dgm:prSet>
      <dgm:spPr/>
    </dgm:pt>
    <dgm:pt modelId="{80886A1E-BFA3-4F2F-BDF0-6C50865364FE}" type="pres">
      <dgm:prSet presAssocID="{2EBCAC89-9FD5-476D-A145-1A405C53BC90}" presName="accent_2" presStyleCnt="0"/>
      <dgm:spPr/>
    </dgm:pt>
    <dgm:pt modelId="{8867C90D-2DF8-468E-B438-A6676B1F590E}" type="pres">
      <dgm:prSet presAssocID="{2EBCAC89-9FD5-476D-A145-1A405C53BC90}" presName="accentRepeatNode" presStyleLbl="solidFgAcc1" presStyleIdx="1" presStyleCnt="4"/>
      <dgm:spPr/>
    </dgm:pt>
    <dgm:pt modelId="{2642BCDC-93D3-4D88-97B9-6FD2616EDA42}" type="pres">
      <dgm:prSet presAssocID="{A0046EFD-B3C6-4BEC-A044-2063845A0494}" presName="text_3" presStyleLbl="node1" presStyleIdx="2" presStyleCnt="4">
        <dgm:presLayoutVars>
          <dgm:bulletEnabled val="1"/>
        </dgm:presLayoutVars>
      </dgm:prSet>
      <dgm:spPr/>
    </dgm:pt>
    <dgm:pt modelId="{D3F26517-A98C-4F1A-A0FC-2AF34C2A4093}" type="pres">
      <dgm:prSet presAssocID="{A0046EFD-B3C6-4BEC-A044-2063845A0494}" presName="accent_3" presStyleCnt="0"/>
      <dgm:spPr/>
    </dgm:pt>
    <dgm:pt modelId="{2B0861BC-EBB6-46ED-B88D-F0CC140E5EBE}" type="pres">
      <dgm:prSet presAssocID="{A0046EFD-B3C6-4BEC-A044-2063845A0494}" presName="accentRepeatNode" presStyleLbl="solidFgAcc1" presStyleIdx="2" presStyleCnt="4"/>
      <dgm:spPr/>
    </dgm:pt>
    <dgm:pt modelId="{FC1A9EB0-79E9-4627-A515-4934A9D2F21F}" type="pres">
      <dgm:prSet presAssocID="{D73271EF-67D0-4D49-A6B0-53DD32233870}" presName="text_4" presStyleLbl="node1" presStyleIdx="3" presStyleCnt="4">
        <dgm:presLayoutVars>
          <dgm:bulletEnabled val="1"/>
        </dgm:presLayoutVars>
      </dgm:prSet>
      <dgm:spPr/>
    </dgm:pt>
    <dgm:pt modelId="{578D3644-ED6F-44E9-AF93-04145F69696D}" type="pres">
      <dgm:prSet presAssocID="{D73271EF-67D0-4D49-A6B0-53DD32233870}" presName="accent_4" presStyleCnt="0"/>
      <dgm:spPr/>
    </dgm:pt>
    <dgm:pt modelId="{079054DB-F892-4CD4-954A-F092DBBB101E}" type="pres">
      <dgm:prSet presAssocID="{D73271EF-67D0-4D49-A6B0-53DD32233870}" presName="accentRepeatNode" presStyleLbl="solidFgAcc1" presStyleIdx="3" presStyleCnt="4"/>
      <dgm:spPr/>
    </dgm:pt>
  </dgm:ptLst>
  <dgm:cxnLst>
    <dgm:cxn modelId="{FCF1031F-E216-42B0-B254-C7ED55584001}" type="presOf" srcId="{D73271EF-67D0-4D49-A6B0-53DD32233870}" destId="{FC1A9EB0-79E9-4627-A515-4934A9D2F21F}" srcOrd="0" destOrd="0" presId="urn:microsoft.com/office/officeart/2008/layout/VerticalCurvedList"/>
    <dgm:cxn modelId="{40828C33-E064-47ED-A5FA-354C2E7C485A}" type="presOf" srcId="{06DC0A16-38D9-434B-9F94-1C523BB31BB9}" destId="{E6BAD136-E6EF-4D0F-B1B8-72D1CDF7E2B7}" srcOrd="0" destOrd="0" presId="urn:microsoft.com/office/officeart/2008/layout/VerticalCurvedList"/>
    <dgm:cxn modelId="{3CB77C5F-DAC6-4BE7-A7C7-AABE0D33007A}" srcId="{850B1D05-677F-4573-AFBA-B18E9719589E}" destId="{D73271EF-67D0-4D49-A6B0-53DD32233870}" srcOrd="3" destOrd="0" parTransId="{80E50A56-C167-4D87-AD96-C89C213E6955}" sibTransId="{E4A5E4F7-2546-45F4-8918-B9C14EB234F8}"/>
    <dgm:cxn modelId="{68E49361-5D14-497F-930D-D4732F43480D}" type="presOf" srcId="{A0046EFD-B3C6-4BEC-A044-2063845A0494}" destId="{2642BCDC-93D3-4D88-97B9-6FD2616EDA42}" srcOrd="0" destOrd="0" presId="urn:microsoft.com/office/officeart/2008/layout/VerticalCurvedList"/>
    <dgm:cxn modelId="{F283CD66-AA88-4BAC-AD06-DF1B6AC10C28}" srcId="{850B1D05-677F-4573-AFBA-B18E9719589E}" destId="{06DC0A16-38D9-434B-9F94-1C523BB31BB9}" srcOrd="0" destOrd="0" parTransId="{29F18D3F-B6FA-43E8-90ED-5F40865D5EC1}" sibTransId="{B67D0CA4-32B7-468A-BBAE-DA060361A5B4}"/>
    <dgm:cxn modelId="{20540C6A-64ED-4C4F-9A48-63DB3414C74A}" srcId="{850B1D05-677F-4573-AFBA-B18E9719589E}" destId="{2EBCAC89-9FD5-476D-A145-1A405C53BC90}" srcOrd="1" destOrd="0" parTransId="{F032E0A9-F579-4953-9F54-E1381A987283}" sibTransId="{989C3F6A-7F72-466A-A82D-305662FF9E4C}"/>
    <dgm:cxn modelId="{7B47DA7A-1E1E-479C-AF9A-0A4C61206E8B}" srcId="{850B1D05-677F-4573-AFBA-B18E9719589E}" destId="{A0046EFD-B3C6-4BEC-A044-2063845A0494}" srcOrd="2" destOrd="0" parTransId="{0AD9CF6E-AD80-4360-818E-494172AE2139}" sibTransId="{CDE46DDC-4396-4B93-A742-EB46F8664FF4}"/>
    <dgm:cxn modelId="{D970BA85-9406-4ABD-9FF6-6A90B6E89DFF}" type="presOf" srcId="{2EBCAC89-9FD5-476D-A145-1A405C53BC90}" destId="{5D59512C-CF8A-4AED-BF72-19E0A9BA5EBA}" srcOrd="0" destOrd="0" presId="urn:microsoft.com/office/officeart/2008/layout/VerticalCurvedList"/>
    <dgm:cxn modelId="{794AB7B7-8521-4474-9010-94364201613E}" type="presOf" srcId="{B67D0CA4-32B7-468A-BBAE-DA060361A5B4}" destId="{1309A2EE-9281-4884-889E-1F680967CBAC}" srcOrd="0" destOrd="0" presId="urn:microsoft.com/office/officeart/2008/layout/VerticalCurvedList"/>
    <dgm:cxn modelId="{E1D018F0-F7A8-44F1-B20F-00BDB1BC25E2}" type="presOf" srcId="{850B1D05-677F-4573-AFBA-B18E9719589E}" destId="{B19D320A-8772-47A3-AB94-8864016A755E}" srcOrd="0" destOrd="0" presId="urn:microsoft.com/office/officeart/2008/layout/VerticalCurvedList"/>
    <dgm:cxn modelId="{26895E18-20A6-4F9A-87DA-B436CB3E29F7}" type="presParOf" srcId="{B19D320A-8772-47A3-AB94-8864016A755E}" destId="{689FEC46-2D04-4855-8118-E97B9A7405A6}" srcOrd="0" destOrd="0" presId="urn:microsoft.com/office/officeart/2008/layout/VerticalCurvedList"/>
    <dgm:cxn modelId="{5BB08A43-57DA-48A2-B9CA-1B8DCA3F734F}" type="presParOf" srcId="{689FEC46-2D04-4855-8118-E97B9A7405A6}" destId="{707729BA-DDAD-495C-8C0E-05D8E0084864}" srcOrd="0" destOrd="0" presId="urn:microsoft.com/office/officeart/2008/layout/VerticalCurvedList"/>
    <dgm:cxn modelId="{7C72EB6C-3923-4501-B6CF-FB1DF5F7D429}" type="presParOf" srcId="{707729BA-DDAD-495C-8C0E-05D8E0084864}" destId="{E3D31441-6D1A-4B14-8936-35720B524641}" srcOrd="0" destOrd="0" presId="urn:microsoft.com/office/officeart/2008/layout/VerticalCurvedList"/>
    <dgm:cxn modelId="{F3D59BCE-6224-4FB0-B3BE-546E819B8A05}" type="presParOf" srcId="{707729BA-DDAD-495C-8C0E-05D8E0084864}" destId="{1309A2EE-9281-4884-889E-1F680967CBAC}" srcOrd="1" destOrd="0" presId="urn:microsoft.com/office/officeart/2008/layout/VerticalCurvedList"/>
    <dgm:cxn modelId="{28139376-7F0C-4B10-B1BC-DAE13EDE736D}" type="presParOf" srcId="{707729BA-DDAD-495C-8C0E-05D8E0084864}" destId="{AFE6891A-1B3B-4E4F-9F93-4777FDD04E34}" srcOrd="2" destOrd="0" presId="urn:microsoft.com/office/officeart/2008/layout/VerticalCurvedList"/>
    <dgm:cxn modelId="{58FB99BB-5EDF-4E10-B102-B312365B4F06}" type="presParOf" srcId="{707729BA-DDAD-495C-8C0E-05D8E0084864}" destId="{B000C5C4-EE33-4023-B28C-2E61BB5906C7}" srcOrd="3" destOrd="0" presId="urn:microsoft.com/office/officeart/2008/layout/VerticalCurvedList"/>
    <dgm:cxn modelId="{7F05EB13-E3CB-4FC2-B741-E3E101160F2D}" type="presParOf" srcId="{689FEC46-2D04-4855-8118-E97B9A7405A6}" destId="{E6BAD136-E6EF-4D0F-B1B8-72D1CDF7E2B7}" srcOrd="1" destOrd="0" presId="urn:microsoft.com/office/officeart/2008/layout/VerticalCurvedList"/>
    <dgm:cxn modelId="{E5E5E268-64D9-4106-97DB-A26F68738146}" type="presParOf" srcId="{689FEC46-2D04-4855-8118-E97B9A7405A6}" destId="{94B9E46E-1273-4B7D-922F-696937F630A9}" srcOrd="2" destOrd="0" presId="urn:microsoft.com/office/officeart/2008/layout/VerticalCurvedList"/>
    <dgm:cxn modelId="{131EF9D6-6151-4E74-BC44-0DF77E1C468F}" type="presParOf" srcId="{94B9E46E-1273-4B7D-922F-696937F630A9}" destId="{C0258F8F-759A-4663-A33E-034F3E19AE5C}" srcOrd="0" destOrd="0" presId="urn:microsoft.com/office/officeart/2008/layout/VerticalCurvedList"/>
    <dgm:cxn modelId="{03F45079-5BE1-4E85-915E-003CE2898E46}" type="presParOf" srcId="{689FEC46-2D04-4855-8118-E97B9A7405A6}" destId="{5D59512C-CF8A-4AED-BF72-19E0A9BA5EBA}" srcOrd="3" destOrd="0" presId="urn:microsoft.com/office/officeart/2008/layout/VerticalCurvedList"/>
    <dgm:cxn modelId="{2817A663-2E43-48F4-B063-C61ED28A2D8E}" type="presParOf" srcId="{689FEC46-2D04-4855-8118-E97B9A7405A6}" destId="{80886A1E-BFA3-4F2F-BDF0-6C50865364FE}" srcOrd="4" destOrd="0" presId="urn:microsoft.com/office/officeart/2008/layout/VerticalCurvedList"/>
    <dgm:cxn modelId="{31713F99-1109-486F-B65D-01759CC8C09E}" type="presParOf" srcId="{80886A1E-BFA3-4F2F-BDF0-6C50865364FE}" destId="{8867C90D-2DF8-468E-B438-A6676B1F590E}" srcOrd="0" destOrd="0" presId="urn:microsoft.com/office/officeart/2008/layout/VerticalCurvedList"/>
    <dgm:cxn modelId="{DAD0B021-EBAE-4240-ABED-58F9B2E2AE07}" type="presParOf" srcId="{689FEC46-2D04-4855-8118-E97B9A7405A6}" destId="{2642BCDC-93D3-4D88-97B9-6FD2616EDA42}" srcOrd="5" destOrd="0" presId="urn:microsoft.com/office/officeart/2008/layout/VerticalCurvedList"/>
    <dgm:cxn modelId="{D6EB26D1-86CF-4545-8D3D-83E735155170}" type="presParOf" srcId="{689FEC46-2D04-4855-8118-E97B9A7405A6}" destId="{D3F26517-A98C-4F1A-A0FC-2AF34C2A4093}" srcOrd="6" destOrd="0" presId="urn:microsoft.com/office/officeart/2008/layout/VerticalCurvedList"/>
    <dgm:cxn modelId="{C042C8ED-D0A1-47FB-A562-3AB3487C2330}" type="presParOf" srcId="{D3F26517-A98C-4F1A-A0FC-2AF34C2A4093}" destId="{2B0861BC-EBB6-46ED-B88D-F0CC140E5EBE}" srcOrd="0" destOrd="0" presId="urn:microsoft.com/office/officeart/2008/layout/VerticalCurvedList"/>
    <dgm:cxn modelId="{0D68C002-BDEA-4AE7-9F80-BE302C5E0C6D}" type="presParOf" srcId="{689FEC46-2D04-4855-8118-E97B9A7405A6}" destId="{FC1A9EB0-79E9-4627-A515-4934A9D2F21F}" srcOrd="7" destOrd="0" presId="urn:microsoft.com/office/officeart/2008/layout/VerticalCurvedList"/>
    <dgm:cxn modelId="{994E6A4F-4BEF-4EFB-AD82-BD7A4BF9D49E}" type="presParOf" srcId="{689FEC46-2D04-4855-8118-E97B9A7405A6}" destId="{578D3644-ED6F-44E9-AF93-04145F69696D}" srcOrd="8" destOrd="0" presId="urn:microsoft.com/office/officeart/2008/layout/VerticalCurvedList"/>
    <dgm:cxn modelId="{39F006E3-1E2E-4615-B8DA-0EBF82F716E9}" type="presParOf" srcId="{578D3644-ED6F-44E9-AF93-04145F69696D}" destId="{079054DB-F892-4CD4-954A-F092DBBB10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1640B5-F49D-46B0-BE7C-98480A6BD9E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72B8E1A-9060-4A1E-8156-FD4FCE1BEEB6}">
      <dgm:prSet phldrT="[Text]" custT="1"/>
      <dgm:spPr>
        <a:solidFill>
          <a:srgbClr val="FFC000"/>
        </a:solidFill>
        <a:ln>
          <a:solidFill>
            <a:srgbClr val="867F7C"/>
          </a:solidFill>
        </a:ln>
      </dgm:spPr>
      <dgm:t>
        <a:bodyPr lIns="91440" tIns="0" rIns="91440" bIns="0"/>
        <a:lstStyle/>
        <a:p>
          <a:pPr>
            <a:lnSpc>
              <a:spcPct val="120000"/>
            </a:lnSpc>
            <a:spcAft>
              <a:spcPts val="0"/>
            </a:spcAft>
          </a:pPr>
          <a:r>
            <a:rPr lang="en-US" sz="1700" dirty="0"/>
            <a:t>Jurisdictions/HCD have 45 days to submit an appeal in writing.</a:t>
          </a:r>
        </a:p>
      </dgm:t>
    </dgm:pt>
    <dgm:pt modelId="{2EBE3EF0-290C-4D42-8937-374588B8B206}" type="parTrans" cxnId="{58A6780C-A587-4716-B614-CAF5A31C0966}">
      <dgm:prSet/>
      <dgm:spPr/>
      <dgm:t>
        <a:bodyPr/>
        <a:lstStyle/>
        <a:p>
          <a:endParaRPr lang="en-US"/>
        </a:p>
      </dgm:t>
    </dgm:pt>
    <dgm:pt modelId="{4E586668-BAB4-48E8-8103-BD277F1F3E6A}" type="sibTrans" cxnId="{58A6780C-A587-4716-B614-CAF5A31C0966}">
      <dgm:prSet/>
      <dgm:spPr>
        <a:solidFill>
          <a:srgbClr val="C0BAB0"/>
        </a:solidFill>
        <a:ln>
          <a:solidFill>
            <a:srgbClr val="867F7C"/>
          </a:solidFill>
        </a:ln>
      </dgm:spPr>
      <dgm:t>
        <a:bodyPr/>
        <a:lstStyle/>
        <a:p>
          <a:endParaRPr lang="en-US"/>
        </a:p>
      </dgm:t>
    </dgm:pt>
    <dgm:pt modelId="{FC9F0276-F71C-4483-A0A2-2B1778E9B7C9}">
      <dgm:prSet phldrT="[Text]" custT="1"/>
      <dgm:spPr>
        <a:solidFill>
          <a:srgbClr val="F79646"/>
        </a:solidFill>
        <a:ln>
          <a:solidFill>
            <a:schemeClr val="tx1">
              <a:lumMod val="65000"/>
              <a:lumOff val="35000"/>
            </a:schemeClr>
          </a:solidFill>
        </a:ln>
      </dgm:spPr>
      <dgm:t>
        <a:bodyPr lIns="91440" tIns="0" rIns="91440" bIns="0"/>
        <a:lstStyle/>
        <a:p>
          <a:pPr>
            <a:lnSpc>
              <a:spcPct val="120000"/>
            </a:lnSpc>
            <a:spcAft>
              <a:spcPts val="0"/>
            </a:spcAft>
          </a:pPr>
          <a:r>
            <a:rPr lang="en-US" sz="1700" dirty="0"/>
            <a:t>Jurisdictions/HCD have 45 days to comment on the appeals filed.</a:t>
          </a:r>
        </a:p>
      </dgm:t>
    </dgm:pt>
    <dgm:pt modelId="{04F610D1-BF4C-42D5-B02D-13BFCFF4828A}" type="parTrans" cxnId="{19782E5B-2ABC-43BF-BEEA-480FD572BBA4}">
      <dgm:prSet/>
      <dgm:spPr/>
      <dgm:t>
        <a:bodyPr/>
        <a:lstStyle/>
        <a:p>
          <a:endParaRPr lang="en-US"/>
        </a:p>
      </dgm:t>
    </dgm:pt>
    <dgm:pt modelId="{669A4426-4415-433A-A509-A8466FA805CD}" type="sibTrans" cxnId="{19782E5B-2ABC-43BF-BEEA-480FD572BBA4}">
      <dgm:prSet/>
      <dgm:spPr>
        <a:solidFill>
          <a:srgbClr val="C0BAB0"/>
        </a:solidFill>
        <a:ln>
          <a:solidFill>
            <a:srgbClr val="867F7C"/>
          </a:solidFill>
        </a:ln>
      </dgm:spPr>
      <dgm:t>
        <a:bodyPr/>
        <a:lstStyle/>
        <a:p>
          <a:endParaRPr lang="en-US"/>
        </a:p>
      </dgm:t>
    </dgm:pt>
    <dgm:pt modelId="{A4532767-8010-4558-986E-49C645EE3E52}">
      <dgm:prSet phldrT="[Text]" custT="1"/>
      <dgm:spPr>
        <a:solidFill>
          <a:srgbClr val="9BBB59"/>
        </a:solidFill>
        <a:ln>
          <a:solidFill>
            <a:schemeClr val="tx1">
              <a:lumMod val="65000"/>
              <a:lumOff val="35000"/>
            </a:schemeClr>
          </a:solidFill>
        </a:ln>
      </dgm:spPr>
      <dgm:t>
        <a:bodyPr lIns="91440" tIns="0" rIns="91440" bIns="0"/>
        <a:lstStyle/>
        <a:p>
          <a:pPr>
            <a:lnSpc>
              <a:spcPct val="120000"/>
            </a:lnSpc>
            <a:spcAft>
              <a:spcPts val="0"/>
            </a:spcAft>
          </a:pPr>
          <a:r>
            <a:rPr lang="en-US" sz="1700" dirty="0"/>
            <a:t>ABAG must conduct a public hearing to consider appeals and comments.</a:t>
          </a:r>
        </a:p>
      </dgm:t>
    </dgm:pt>
    <dgm:pt modelId="{29489829-0BA1-4DC4-8E45-ED608D4D91B8}" type="parTrans" cxnId="{99EC1FF9-DDE1-47FC-ACD6-489FA731EEFE}">
      <dgm:prSet/>
      <dgm:spPr/>
      <dgm:t>
        <a:bodyPr/>
        <a:lstStyle/>
        <a:p>
          <a:endParaRPr lang="en-US"/>
        </a:p>
      </dgm:t>
    </dgm:pt>
    <dgm:pt modelId="{98DF96AE-4DE4-490B-AFD1-691089F4262D}" type="sibTrans" cxnId="{99EC1FF9-DDE1-47FC-ACD6-489FA731EEFE}">
      <dgm:prSet/>
      <dgm:spPr/>
      <dgm:t>
        <a:bodyPr/>
        <a:lstStyle/>
        <a:p>
          <a:endParaRPr lang="en-US"/>
        </a:p>
      </dgm:t>
    </dgm:pt>
    <dgm:pt modelId="{3A7EDD74-811C-445F-A2C8-33EEE760DDA9}" type="pres">
      <dgm:prSet presAssocID="{F21640B5-F49D-46B0-BE7C-98480A6BD9E3}" presName="Name0" presStyleCnt="0">
        <dgm:presLayoutVars>
          <dgm:dir/>
          <dgm:resizeHandles val="exact"/>
        </dgm:presLayoutVars>
      </dgm:prSet>
      <dgm:spPr/>
    </dgm:pt>
    <dgm:pt modelId="{364AFABA-38A2-45E4-9201-908A758B44C9}" type="pres">
      <dgm:prSet presAssocID="{972B8E1A-9060-4A1E-8156-FD4FCE1BEEB6}" presName="node" presStyleLbl="node1" presStyleIdx="0" presStyleCnt="3" custScaleY="109533" custLinFactNeighborY="0">
        <dgm:presLayoutVars>
          <dgm:bulletEnabled val="1"/>
        </dgm:presLayoutVars>
      </dgm:prSet>
      <dgm:spPr/>
    </dgm:pt>
    <dgm:pt modelId="{E78F34B2-61D1-482B-B1FA-5F9A14B0578A}" type="pres">
      <dgm:prSet presAssocID="{4E586668-BAB4-48E8-8103-BD277F1F3E6A}" presName="sibTrans" presStyleLbl="sibTrans2D1" presStyleIdx="0" presStyleCnt="2"/>
      <dgm:spPr/>
    </dgm:pt>
    <dgm:pt modelId="{A43BAE9E-7BEE-4183-AA5D-45F181259E96}" type="pres">
      <dgm:prSet presAssocID="{4E586668-BAB4-48E8-8103-BD277F1F3E6A}" presName="connectorText" presStyleLbl="sibTrans2D1" presStyleIdx="0" presStyleCnt="2"/>
      <dgm:spPr/>
    </dgm:pt>
    <dgm:pt modelId="{494ACA9A-221E-4918-9439-79CE2FF7239C}" type="pres">
      <dgm:prSet presAssocID="{FC9F0276-F71C-4483-A0A2-2B1778E9B7C9}" presName="node" presStyleLbl="node1" presStyleIdx="1" presStyleCnt="3" custScaleY="109533">
        <dgm:presLayoutVars>
          <dgm:bulletEnabled val="1"/>
        </dgm:presLayoutVars>
      </dgm:prSet>
      <dgm:spPr/>
    </dgm:pt>
    <dgm:pt modelId="{7813F0D2-49E0-4688-BFF8-19635F7C397E}" type="pres">
      <dgm:prSet presAssocID="{669A4426-4415-433A-A509-A8466FA805CD}" presName="sibTrans" presStyleLbl="sibTrans2D1" presStyleIdx="1" presStyleCnt="2"/>
      <dgm:spPr/>
    </dgm:pt>
    <dgm:pt modelId="{83F5C88C-F6D9-4843-BAAB-B01E76E39438}" type="pres">
      <dgm:prSet presAssocID="{669A4426-4415-433A-A509-A8466FA805CD}" presName="connectorText" presStyleLbl="sibTrans2D1" presStyleIdx="1" presStyleCnt="2"/>
      <dgm:spPr/>
    </dgm:pt>
    <dgm:pt modelId="{C5E535BC-0016-4108-B602-5BA63EC476E1}" type="pres">
      <dgm:prSet presAssocID="{A4532767-8010-4558-986E-49C645EE3E52}" presName="node" presStyleLbl="node1" presStyleIdx="2" presStyleCnt="3" custScaleY="109533">
        <dgm:presLayoutVars>
          <dgm:bulletEnabled val="1"/>
        </dgm:presLayoutVars>
      </dgm:prSet>
      <dgm:spPr/>
    </dgm:pt>
  </dgm:ptLst>
  <dgm:cxnLst>
    <dgm:cxn modelId="{58A6780C-A587-4716-B614-CAF5A31C0966}" srcId="{F21640B5-F49D-46B0-BE7C-98480A6BD9E3}" destId="{972B8E1A-9060-4A1E-8156-FD4FCE1BEEB6}" srcOrd="0" destOrd="0" parTransId="{2EBE3EF0-290C-4D42-8937-374588B8B206}" sibTransId="{4E586668-BAB4-48E8-8103-BD277F1F3E6A}"/>
    <dgm:cxn modelId="{04E3B620-37D8-4F13-A43C-A1E564CF04B1}" type="presOf" srcId="{972B8E1A-9060-4A1E-8156-FD4FCE1BEEB6}" destId="{364AFABA-38A2-45E4-9201-908A758B44C9}" srcOrd="0" destOrd="0" presId="urn:microsoft.com/office/officeart/2005/8/layout/process1"/>
    <dgm:cxn modelId="{46EAB040-A603-439B-818B-8C65A85765A1}" type="presOf" srcId="{4E586668-BAB4-48E8-8103-BD277F1F3E6A}" destId="{A43BAE9E-7BEE-4183-AA5D-45F181259E96}" srcOrd="1" destOrd="0" presId="urn:microsoft.com/office/officeart/2005/8/layout/process1"/>
    <dgm:cxn modelId="{19782E5B-2ABC-43BF-BEEA-480FD572BBA4}" srcId="{F21640B5-F49D-46B0-BE7C-98480A6BD9E3}" destId="{FC9F0276-F71C-4483-A0A2-2B1778E9B7C9}" srcOrd="1" destOrd="0" parTransId="{04F610D1-BF4C-42D5-B02D-13BFCFF4828A}" sibTransId="{669A4426-4415-433A-A509-A8466FA805CD}"/>
    <dgm:cxn modelId="{2542B16A-BDE5-4845-8A09-1BF67646D2F8}" type="presOf" srcId="{A4532767-8010-4558-986E-49C645EE3E52}" destId="{C5E535BC-0016-4108-B602-5BA63EC476E1}" srcOrd="0" destOrd="0" presId="urn:microsoft.com/office/officeart/2005/8/layout/process1"/>
    <dgm:cxn modelId="{58F4884C-F1E5-4EE9-A2D2-B1B18C30DA03}" type="presOf" srcId="{FC9F0276-F71C-4483-A0A2-2B1778E9B7C9}" destId="{494ACA9A-221E-4918-9439-79CE2FF7239C}" srcOrd="0" destOrd="0" presId="urn:microsoft.com/office/officeart/2005/8/layout/process1"/>
    <dgm:cxn modelId="{51C17A71-3D99-465C-BCDA-2954F80B7D11}" type="presOf" srcId="{669A4426-4415-433A-A509-A8466FA805CD}" destId="{7813F0D2-49E0-4688-BFF8-19635F7C397E}" srcOrd="0" destOrd="0" presId="urn:microsoft.com/office/officeart/2005/8/layout/process1"/>
    <dgm:cxn modelId="{8F9A719C-1821-4AAE-B7C5-CB66996FA8CB}" type="presOf" srcId="{4E586668-BAB4-48E8-8103-BD277F1F3E6A}" destId="{E78F34B2-61D1-482B-B1FA-5F9A14B0578A}" srcOrd="0" destOrd="0" presId="urn:microsoft.com/office/officeart/2005/8/layout/process1"/>
    <dgm:cxn modelId="{53FED7B2-34B8-40E1-B68C-F5AF9C658474}" type="presOf" srcId="{F21640B5-F49D-46B0-BE7C-98480A6BD9E3}" destId="{3A7EDD74-811C-445F-A2C8-33EEE760DDA9}" srcOrd="0" destOrd="0" presId="urn:microsoft.com/office/officeart/2005/8/layout/process1"/>
    <dgm:cxn modelId="{27F8DCF3-FEB2-45EC-AFA5-4AAEF796F938}" type="presOf" srcId="{669A4426-4415-433A-A509-A8466FA805CD}" destId="{83F5C88C-F6D9-4843-BAAB-B01E76E39438}" srcOrd="1" destOrd="0" presId="urn:microsoft.com/office/officeart/2005/8/layout/process1"/>
    <dgm:cxn modelId="{99EC1FF9-DDE1-47FC-ACD6-489FA731EEFE}" srcId="{F21640B5-F49D-46B0-BE7C-98480A6BD9E3}" destId="{A4532767-8010-4558-986E-49C645EE3E52}" srcOrd="2" destOrd="0" parTransId="{29489829-0BA1-4DC4-8E45-ED608D4D91B8}" sibTransId="{98DF96AE-4DE4-490B-AFD1-691089F4262D}"/>
    <dgm:cxn modelId="{362DC21F-18EA-4B5E-AA9E-B695320EA390}" type="presParOf" srcId="{3A7EDD74-811C-445F-A2C8-33EEE760DDA9}" destId="{364AFABA-38A2-45E4-9201-908A758B44C9}" srcOrd="0" destOrd="0" presId="urn:microsoft.com/office/officeart/2005/8/layout/process1"/>
    <dgm:cxn modelId="{33117CDE-14AA-4F58-893F-7E7C8E7A27F7}" type="presParOf" srcId="{3A7EDD74-811C-445F-A2C8-33EEE760DDA9}" destId="{E78F34B2-61D1-482B-B1FA-5F9A14B0578A}" srcOrd="1" destOrd="0" presId="urn:microsoft.com/office/officeart/2005/8/layout/process1"/>
    <dgm:cxn modelId="{BC1471F7-DBE4-4859-B046-AB95289E24EA}" type="presParOf" srcId="{E78F34B2-61D1-482B-B1FA-5F9A14B0578A}" destId="{A43BAE9E-7BEE-4183-AA5D-45F181259E96}" srcOrd="0" destOrd="0" presId="urn:microsoft.com/office/officeart/2005/8/layout/process1"/>
    <dgm:cxn modelId="{C2C083D1-EDC8-4E38-9969-016E606D86F5}" type="presParOf" srcId="{3A7EDD74-811C-445F-A2C8-33EEE760DDA9}" destId="{494ACA9A-221E-4918-9439-79CE2FF7239C}" srcOrd="2" destOrd="0" presId="urn:microsoft.com/office/officeart/2005/8/layout/process1"/>
    <dgm:cxn modelId="{BEA78DD6-B96F-4640-B8B1-4A71377CA2D8}" type="presParOf" srcId="{3A7EDD74-811C-445F-A2C8-33EEE760DDA9}" destId="{7813F0D2-49E0-4688-BFF8-19635F7C397E}" srcOrd="3" destOrd="0" presId="urn:microsoft.com/office/officeart/2005/8/layout/process1"/>
    <dgm:cxn modelId="{A74FDE83-0775-4EE7-82DE-9A93285E1E39}" type="presParOf" srcId="{7813F0D2-49E0-4688-BFF8-19635F7C397E}" destId="{83F5C88C-F6D9-4843-BAAB-B01E76E39438}" srcOrd="0" destOrd="0" presId="urn:microsoft.com/office/officeart/2005/8/layout/process1"/>
    <dgm:cxn modelId="{DD57FEDD-AB7F-4EC3-B1FB-B5B762EA1BEA}" type="presParOf" srcId="{3A7EDD74-811C-445F-A2C8-33EEE760DDA9}" destId="{C5E535BC-0016-4108-B602-5BA63EC476E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650CF6-8426-46E9-95F5-4DBE826433FB}" type="doc">
      <dgm:prSet loTypeId="urn:microsoft.com/office/officeart/2005/8/layout/gear1" loCatId="process" qsTypeId="urn:microsoft.com/office/officeart/2005/8/quickstyle/simple1" qsCatId="simple" csTypeId="urn:microsoft.com/office/officeart/2005/8/colors/colorful1" csCatId="colorful" phldr="1"/>
      <dgm:spPr/>
    </dgm:pt>
    <dgm:pt modelId="{D130483D-13E8-4385-888F-8E03D8F9D134}">
      <dgm:prSet phldrT="[Text]" custT="1"/>
      <dgm:spPr>
        <a:solidFill>
          <a:schemeClr val="accent1"/>
        </a:solidFill>
      </dgm:spPr>
      <dgm:t>
        <a:bodyPr/>
        <a:lstStyle/>
        <a:p>
          <a:r>
            <a:rPr lang="en-US" sz="1800" b="1" dirty="0"/>
            <a:t>Regional Products, Cohorts, Workgroups, &amp; Trainings</a:t>
          </a:r>
        </a:p>
      </dgm:t>
    </dgm:pt>
    <dgm:pt modelId="{B96FD557-A9B7-4A64-B7C3-1774E5C7F4FC}" type="parTrans" cxnId="{ECE7F1A3-E2CA-4CB6-B108-F64F8425204C}">
      <dgm:prSet/>
      <dgm:spPr/>
      <dgm:t>
        <a:bodyPr/>
        <a:lstStyle/>
        <a:p>
          <a:endParaRPr lang="en-US" sz="1800" b="1"/>
        </a:p>
      </dgm:t>
    </dgm:pt>
    <dgm:pt modelId="{6510DAF8-B7AA-4CCC-A172-98F1EF4DBF3E}" type="sibTrans" cxnId="{ECE7F1A3-E2CA-4CB6-B108-F64F8425204C}">
      <dgm:prSet/>
      <dgm:spPr>
        <a:solidFill>
          <a:schemeClr val="accent1"/>
        </a:solidFill>
      </dgm:spPr>
      <dgm:t>
        <a:bodyPr/>
        <a:lstStyle/>
        <a:p>
          <a:endParaRPr lang="en-US" sz="1800" b="1"/>
        </a:p>
      </dgm:t>
    </dgm:pt>
    <dgm:pt modelId="{ED556389-2519-41F9-A347-2CDAEC45223D}">
      <dgm:prSet phldrT="[Text]" custT="1"/>
      <dgm:spPr/>
      <dgm:t>
        <a:bodyPr/>
        <a:lstStyle/>
        <a:p>
          <a:r>
            <a:rPr lang="en-US" sz="1800" b="1" dirty="0"/>
            <a:t>County Collaboratives</a:t>
          </a:r>
        </a:p>
      </dgm:t>
    </dgm:pt>
    <dgm:pt modelId="{37CE37E4-1443-4E82-B00F-FD066B0EE2AB}" type="parTrans" cxnId="{6E70C866-6DD5-4709-8083-DFBFDC90C66B}">
      <dgm:prSet/>
      <dgm:spPr/>
      <dgm:t>
        <a:bodyPr/>
        <a:lstStyle/>
        <a:p>
          <a:endParaRPr lang="en-US" sz="1800" b="1"/>
        </a:p>
      </dgm:t>
    </dgm:pt>
    <dgm:pt modelId="{9B696AFC-538F-4C5C-9D40-6BD6E38AA1EB}" type="sibTrans" cxnId="{6E70C866-6DD5-4709-8083-DFBFDC90C66B}">
      <dgm:prSet/>
      <dgm:spPr/>
      <dgm:t>
        <a:bodyPr/>
        <a:lstStyle/>
        <a:p>
          <a:endParaRPr lang="en-US" sz="1800" b="1"/>
        </a:p>
      </dgm:t>
    </dgm:pt>
    <dgm:pt modelId="{88B34119-C395-40F6-B031-98992B0A4684}">
      <dgm:prSet phldrT="[Text]" custT="1"/>
      <dgm:spPr/>
      <dgm:t>
        <a:bodyPr/>
        <a:lstStyle/>
        <a:p>
          <a:r>
            <a:rPr lang="en-US" sz="1800" b="1" dirty="0"/>
            <a:t>Local Grants &amp; Consultant Bench</a:t>
          </a:r>
        </a:p>
      </dgm:t>
    </dgm:pt>
    <dgm:pt modelId="{193FFCBB-4D84-45C0-8E75-0D1491F871F6}" type="parTrans" cxnId="{5E4E3288-A532-41CA-A6E8-CF85445896BE}">
      <dgm:prSet/>
      <dgm:spPr/>
      <dgm:t>
        <a:bodyPr/>
        <a:lstStyle/>
        <a:p>
          <a:endParaRPr lang="en-US" sz="1800" b="1"/>
        </a:p>
      </dgm:t>
    </dgm:pt>
    <dgm:pt modelId="{CAE70A70-DF96-42D0-BE5A-B0462A12753C}" type="sibTrans" cxnId="{5E4E3288-A532-41CA-A6E8-CF85445896BE}">
      <dgm:prSet/>
      <dgm:spPr/>
      <dgm:t>
        <a:bodyPr/>
        <a:lstStyle/>
        <a:p>
          <a:endParaRPr lang="en-US" sz="1800" b="1"/>
        </a:p>
      </dgm:t>
    </dgm:pt>
    <dgm:pt modelId="{ED622584-3DF1-4E3C-AABF-75F1660B5B05}" type="pres">
      <dgm:prSet presAssocID="{55650CF6-8426-46E9-95F5-4DBE826433FB}" presName="composite" presStyleCnt="0">
        <dgm:presLayoutVars>
          <dgm:chMax val="3"/>
          <dgm:animLvl val="lvl"/>
          <dgm:resizeHandles val="exact"/>
        </dgm:presLayoutVars>
      </dgm:prSet>
      <dgm:spPr/>
    </dgm:pt>
    <dgm:pt modelId="{F453B8F3-BA46-48FB-8777-02A27AC584FF}" type="pres">
      <dgm:prSet presAssocID="{D130483D-13E8-4385-888F-8E03D8F9D134}" presName="gear1" presStyleLbl="node1" presStyleIdx="0" presStyleCnt="3">
        <dgm:presLayoutVars>
          <dgm:chMax val="1"/>
          <dgm:bulletEnabled val="1"/>
        </dgm:presLayoutVars>
      </dgm:prSet>
      <dgm:spPr/>
    </dgm:pt>
    <dgm:pt modelId="{7A61822E-98E0-45D3-8ED4-68BC6399F493}" type="pres">
      <dgm:prSet presAssocID="{D130483D-13E8-4385-888F-8E03D8F9D134}" presName="gear1srcNode" presStyleLbl="node1" presStyleIdx="0" presStyleCnt="3"/>
      <dgm:spPr/>
    </dgm:pt>
    <dgm:pt modelId="{89710A49-7E5A-4E21-804F-F0EF20CB3380}" type="pres">
      <dgm:prSet presAssocID="{D130483D-13E8-4385-888F-8E03D8F9D134}" presName="gear1dstNode" presStyleLbl="node1" presStyleIdx="0" presStyleCnt="3"/>
      <dgm:spPr/>
    </dgm:pt>
    <dgm:pt modelId="{017EFBC3-70EA-4427-BE9B-265DE30F31D2}" type="pres">
      <dgm:prSet presAssocID="{ED556389-2519-41F9-A347-2CDAEC45223D}" presName="gear2" presStyleLbl="node1" presStyleIdx="1" presStyleCnt="3">
        <dgm:presLayoutVars>
          <dgm:chMax val="1"/>
          <dgm:bulletEnabled val="1"/>
        </dgm:presLayoutVars>
      </dgm:prSet>
      <dgm:spPr/>
    </dgm:pt>
    <dgm:pt modelId="{6AE77B03-1BDC-4A73-8EA5-BF357C4E5676}" type="pres">
      <dgm:prSet presAssocID="{ED556389-2519-41F9-A347-2CDAEC45223D}" presName="gear2srcNode" presStyleLbl="node1" presStyleIdx="1" presStyleCnt="3"/>
      <dgm:spPr/>
    </dgm:pt>
    <dgm:pt modelId="{44BD970B-8A79-4AAF-822A-B93ABC50CD73}" type="pres">
      <dgm:prSet presAssocID="{ED556389-2519-41F9-A347-2CDAEC45223D}" presName="gear2dstNode" presStyleLbl="node1" presStyleIdx="1" presStyleCnt="3"/>
      <dgm:spPr/>
    </dgm:pt>
    <dgm:pt modelId="{67B4949F-E142-4CCC-A0BB-E61DF11E115E}" type="pres">
      <dgm:prSet presAssocID="{88B34119-C395-40F6-B031-98992B0A4684}" presName="gear3" presStyleLbl="node1" presStyleIdx="2" presStyleCnt="3"/>
      <dgm:spPr/>
    </dgm:pt>
    <dgm:pt modelId="{C74077F3-ECB6-46F9-B9E8-9A95DDA81B72}" type="pres">
      <dgm:prSet presAssocID="{88B34119-C395-40F6-B031-98992B0A4684}" presName="gear3tx" presStyleLbl="node1" presStyleIdx="2" presStyleCnt="3">
        <dgm:presLayoutVars>
          <dgm:chMax val="1"/>
          <dgm:bulletEnabled val="1"/>
        </dgm:presLayoutVars>
      </dgm:prSet>
      <dgm:spPr/>
    </dgm:pt>
    <dgm:pt modelId="{52C7A0BF-A8CB-4C41-9037-EB3205FD428E}" type="pres">
      <dgm:prSet presAssocID="{88B34119-C395-40F6-B031-98992B0A4684}" presName="gear3srcNode" presStyleLbl="node1" presStyleIdx="2" presStyleCnt="3"/>
      <dgm:spPr/>
    </dgm:pt>
    <dgm:pt modelId="{5BDF333F-0D49-49C1-8F0C-E2CCAF6A3706}" type="pres">
      <dgm:prSet presAssocID="{88B34119-C395-40F6-B031-98992B0A4684}" presName="gear3dstNode" presStyleLbl="node1" presStyleIdx="2" presStyleCnt="3"/>
      <dgm:spPr/>
    </dgm:pt>
    <dgm:pt modelId="{677755DB-A0F3-4196-95EE-79B37EEFE34D}" type="pres">
      <dgm:prSet presAssocID="{6510DAF8-B7AA-4CCC-A172-98F1EF4DBF3E}" presName="connector1" presStyleLbl="sibTrans2D1" presStyleIdx="0" presStyleCnt="3"/>
      <dgm:spPr/>
    </dgm:pt>
    <dgm:pt modelId="{736687CA-5FC9-48FD-92DC-745DE9F9F99A}" type="pres">
      <dgm:prSet presAssocID="{9B696AFC-538F-4C5C-9D40-6BD6E38AA1EB}" presName="connector2" presStyleLbl="sibTrans2D1" presStyleIdx="1" presStyleCnt="3"/>
      <dgm:spPr/>
    </dgm:pt>
    <dgm:pt modelId="{8255E36C-4E34-468E-BE36-F843FB8AEA9C}" type="pres">
      <dgm:prSet presAssocID="{CAE70A70-DF96-42D0-BE5A-B0462A12753C}" presName="connector3" presStyleLbl="sibTrans2D1" presStyleIdx="2" presStyleCnt="3"/>
      <dgm:spPr/>
    </dgm:pt>
  </dgm:ptLst>
  <dgm:cxnLst>
    <dgm:cxn modelId="{876E3F02-245F-4149-99E6-4E66A258656B}" type="presOf" srcId="{88B34119-C395-40F6-B031-98992B0A4684}" destId="{52C7A0BF-A8CB-4C41-9037-EB3205FD428E}" srcOrd="2" destOrd="0" presId="urn:microsoft.com/office/officeart/2005/8/layout/gear1"/>
    <dgm:cxn modelId="{8B60EB0D-8078-43D4-BF4E-A76B549A8828}" type="presOf" srcId="{CAE70A70-DF96-42D0-BE5A-B0462A12753C}" destId="{8255E36C-4E34-468E-BE36-F843FB8AEA9C}" srcOrd="0" destOrd="0" presId="urn:microsoft.com/office/officeart/2005/8/layout/gear1"/>
    <dgm:cxn modelId="{5478611D-C32A-4931-A787-FCF5E4AA67A3}" type="presOf" srcId="{88B34119-C395-40F6-B031-98992B0A4684}" destId="{67B4949F-E142-4CCC-A0BB-E61DF11E115E}" srcOrd="0" destOrd="0" presId="urn:microsoft.com/office/officeart/2005/8/layout/gear1"/>
    <dgm:cxn modelId="{F3A9182F-7869-4171-919C-76F347281271}" type="presOf" srcId="{D130483D-13E8-4385-888F-8E03D8F9D134}" destId="{7A61822E-98E0-45D3-8ED4-68BC6399F493}" srcOrd="1" destOrd="0" presId="urn:microsoft.com/office/officeart/2005/8/layout/gear1"/>
    <dgm:cxn modelId="{592ED330-E735-4101-8E04-9AE6619116B9}" type="presOf" srcId="{9B696AFC-538F-4C5C-9D40-6BD6E38AA1EB}" destId="{736687CA-5FC9-48FD-92DC-745DE9F9F99A}" srcOrd="0" destOrd="0" presId="urn:microsoft.com/office/officeart/2005/8/layout/gear1"/>
    <dgm:cxn modelId="{072BCB65-7073-4B84-A113-DAB525DCA49F}" type="presOf" srcId="{55650CF6-8426-46E9-95F5-4DBE826433FB}" destId="{ED622584-3DF1-4E3C-AABF-75F1660B5B05}" srcOrd="0" destOrd="0" presId="urn:microsoft.com/office/officeart/2005/8/layout/gear1"/>
    <dgm:cxn modelId="{6E70C866-6DD5-4709-8083-DFBFDC90C66B}" srcId="{55650CF6-8426-46E9-95F5-4DBE826433FB}" destId="{ED556389-2519-41F9-A347-2CDAEC45223D}" srcOrd="1" destOrd="0" parTransId="{37CE37E4-1443-4E82-B00F-FD066B0EE2AB}" sibTransId="{9B696AFC-538F-4C5C-9D40-6BD6E38AA1EB}"/>
    <dgm:cxn modelId="{4DABFD4A-554B-4796-980D-C9B581A4628C}" type="presOf" srcId="{ED556389-2519-41F9-A347-2CDAEC45223D}" destId="{017EFBC3-70EA-4427-BE9B-265DE30F31D2}" srcOrd="0" destOrd="0" presId="urn:microsoft.com/office/officeart/2005/8/layout/gear1"/>
    <dgm:cxn modelId="{D0067B53-516E-4A54-BC4C-D19F060FE342}" type="presOf" srcId="{6510DAF8-B7AA-4CCC-A172-98F1EF4DBF3E}" destId="{677755DB-A0F3-4196-95EE-79B37EEFE34D}" srcOrd="0" destOrd="0" presId="urn:microsoft.com/office/officeart/2005/8/layout/gear1"/>
    <dgm:cxn modelId="{D81E7B56-B8B8-4E61-8ACB-34E93183F5C1}" type="presOf" srcId="{D130483D-13E8-4385-888F-8E03D8F9D134}" destId="{89710A49-7E5A-4E21-804F-F0EF20CB3380}" srcOrd="2" destOrd="0" presId="urn:microsoft.com/office/officeart/2005/8/layout/gear1"/>
    <dgm:cxn modelId="{5E4E3288-A532-41CA-A6E8-CF85445896BE}" srcId="{55650CF6-8426-46E9-95F5-4DBE826433FB}" destId="{88B34119-C395-40F6-B031-98992B0A4684}" srcOrd="2" destOrd="0" parTransId="{193FFCBB-4D84-45C0-8E75-0D1491F871F6}" sibTransId="{CAE70A70-DF96-42D0-BE5A-B0462A12753C}"/>
    <dgm:cxn modelId="{ACDD4A98-CBF4-41A4-84FB-8252FB20B8FB}" type="presOf" srcId="{88B34119-C395-40F6-B031-98992B0A4684}" destId="{C74077F3-ECB6-46F9-B9E8-9A95DDA81B72}" srcOrd="1" destOrd="0" presId="urn:microsoft.com/office/officeart/2005/8/layout/gear1"/>
    <dgm:cxn modelId="{ECE7F1A3-E2CA-4CB6-B108-F64F8425204C}" srcId="{55650CF6-8426-46E9-95F5-4DBE826433FB}" destId="{D130483D-13E8-4385-888F-8E03D8F9D134}" srcOrd="0" destOrd="0" parTransId="{B96FD557-A9B7-4A64-B7C3-1774E5C7F4FC}" sibTransId="{6510DAF8-B7AA-4CCC-A172-98F1EF4DBF3E}"/>
    <dgm:cxn modelId="{B031D5B3-10F5-468D-8B81-0D830AFFDA50}" type="presOf" srcId="{D130483D-13E8-4385-888F-8E03D8F9D134}" destId="{F453B8F3-BA46-48FB-8777-02A27AC584FF}" srcOrd="0" destOrd="0" presId="urn:microsoft.com/office/officeart/2005/8/layout/gear1"/>
    <dgm:cxn modelId="{D5CAC0DA-F06C-4BBD-836C-55E275A58D4E}" type="presOf" srcId="{ED556389-2519-41F9-A347-2CDAEC45223D}" destId="{44BD970B-8A79-4AAF-822A-B93ABC50CD73}" srcOrd="2" destOrd="0" presId="urn:microsoft.com/office/officeart/2005/8/layout/gear1"/>
    <dgm:cxn modelId="{313F4AE8-AF39-4E31-BDC8-CFFD52B59648}" type="presOf" srcId="{88B34119-C395-40F6-B031-98992B0A4684}" destId="{5BDF333F-0D49-49C1-8F0C-E2CCAF6A3706}" srcOrd="3" destOrd="0" presId="urn:microsoft.com/office/officeart/2005/8/layout/gear1"/>
    <dgm:cxn modelId="{15DCD9E8-094C-402E-A22A-E2AEAF72356A}" type="presOf" srcId="{ED556389-2519-41F9-A347-2CDAEC45223D}" destId="{6AE77B03-1BDC-4A73-8EA5-BF357C4E5676}" srcOrd="1" destOrd="0" presId="urn:microsoft.com/office/officeart/2005/8/layout/gear1"/>
    <dgm:cxn modelId="{61214ADB-85E6-4045-AC61-57584A17C6B2}" type="presParOf" srcId="{ED622584-3DF1-4E3C-AABF-75F1660B5B05}" destId="{F453B8F3-BA46-48FB-8777-02A27AC584FF}" srcOrd="0" destOrd="0" presId="urn:microsoft.com/office/officeart/2005/8/layout/gear1"/>
    <dgm:cxn modelId="{36EA5DB7-C152-44A8-8108-60A0BCE31002}" type="presParOf" srcId="{ED622584-3DF1-4E3C-AABF-75F1660B5B05}" destId="{7A61822E-98E0-45D3-8ED4-68BC6399F493}" srcOrd="1" destOrd="0" presId="urn:microsoft.com/office/officeart/2005/8/layout/gear1"/>
    <dgm:cxn modelId="{6EA22537-282D-4145-9755-47183AEA2EFB}" type="presParOf" srcId="{ED622584-3DF1-4E3C-AABF-75F1660B5B05}" destId="{89710A49-7E5A-4E21-804F-F0EF20CB3380}" srcOrd="2" destOrd="0" presId="urn:microsoft.com/office/officeart/2005/8/layout/gear1"/>
    <dgm:cxn modelId="{06107FF4-3271-49A1-B367-8FF786463911}" type="presParOf" srcId="{ED622584-3DF1-4E3C-AABF-75F1660B5B05}" destId="{017EFBC3-70EA-4427-BE9B-265DE30F31D2}" srcOrd="3" destOrd="0" presId="urn:microsoft.com/office/officeart/2005/8/layout/gear1"/>
    <dgm:cxn modelId="{B07A3EDC-04DF-4B2E-8981-2035A6109093}" type="presParOf" srcId="{ED622584-3DF1-4E3C-AABF-75F1660B5B05}" destId="{6AE77B03-1BDC-4A73-8EA5-BF357C4E5676}" srcOrd="4" destOrd="0" presId="urn:microsoft.com/office/officeart/2005/8/layout/gear1"/>
    <dgm:cxn modelId="{A713097D-A3E1-465F-91E0-D940DED0B719}" type="presParOf" srcId="{ED622584-3DF1-4E3C-AABF-75F1660B5B05}" destId="{44BD970B-8A79-4AAF-822A-B93ABC50CD73}" srcOrd="5" destOrd="0" presId="urn:microsoft.com/office/officeart/2005/8/layout/gear1"/>
    <dgm:cxn modelId="{2424E1A8-8BB7-47E9-8D80-92ABFA79F1F8}" type="presParOf" srcId="{ED622584-3DF1-4E3C-AABF-75F1660B5B05}" destId="{67B4949F-E142-4CCC-A0BB-E61DF11E115E}" srcOrd="6" destOrd="0" presId="urn:microsoft.com/office/officeart/2005/8/layout/gear1"/>
    <dgm:cxn modelId="{C6125745-B56E-4A65-8FCB-2FFAD9FF3DF1}" type="presParOf" srcId="{ED622584-3DF1-4E3C-AABF-75F1660B5B05}" destId="{C74077F3-ECB6-46F9-B9E8-9A95DDA81B72}" srcOrd="7" destOrd="0" presId="urn:microsoft.com/office/officeart/2005/8/layout/gear1"/>
    <dgm:cxn modelId="{7A83173E-5ED3-4819-9ED5-CE8B5EF1A868}" type="presParOf" srcId="{ED622584-3DF1-4E3C-AABF-75F1660B5B05}" destId="{52C7A0BF-A8CB-4C41-9037-EB3205FD428E}" srcOrd="8" destOrd="0" presId="urn:microsoft.com/office/officeart/2005/8/layout/gear1"/>
    <dgm:cxn modelId="{19B08465-4E43-409F-B3D3-2910F648D061}" type="presParOf" srcId="{ED622584-3DF1-4E3C-AABF-75F1660B5B05}" destId="{5BDF333F-0D49-49C1-8F0C-E2CCAF6A3706}" srcOrd="9" destOrd="0" presId="urn:microsoft.com/office/officeart/2005/8/layout/gear1"/>
    <dgm:cxn modelId="{EB83EC5A-A74B-4B5C-AA56-03128971A128}" type="presParOf" srcId="{ED622584-3DF1-4E3C-AABF-75F1660B5B05}" destId="{677755DB-A0F3-4196-95EE-79B37EEFE34D}" srcOrd="10" destOrd="0" presId="urn:microsoft.com/office/officeart/2005/8/layout/gear1"/>
    <dgm:cxn modelId="{497FC562-20E1-4C52-B6B3-BAE1B4CD9BA3}" type="presParOf" srcId="{ED622584-3DF1-4E3C-AABF-75F1660B5B05}" destId="{736687CA-5FC9-48FD-92DC-745DE9F9F99A}" srcOrd="11" destOrd="0" presId="urn:microsoft.com/office/officeart/2005/8/layout/gear1"/>
    <dgm:cxn modelId="{454E0995-F13F-458F-B9AB-95E32A4D1D48}" type="presParOf" srcId="{ED622584-3DF1-4E3C-AABF-75F1660B5B05}" destId="{8255E36C-4E34-468E-BE36-F843FB8AEA9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F605B9-A165-4D6E-A62E-DD98010282C3}" type="doc">
      <dgm:prSet loTypeId="urn:microsoft.com/office/officeart/2005/8/layout/chevron1" loCatId="process" qsTypeId="urn:microsoft.com/office/officeart/2005/8/quickstyle/simple1" qsCatId="simple" csTypeId="urn:microsoft.com/office/officeart/2005/8/colors/accent1_2" csCatId="accent1" phldr="1"/>
      <dgm:spPr/>
    </dgm:pt>
    <dgm:pt modelId="{E4948370-AE02-4434-B494-54A910FCB86B}">
      <dgm:prSet phldrT="[Text]"/>
      <dgm:spPr>
        <a:xfrm>
          <a:off x="906" y="823274"/>
          <a:ext cx="1104388" cy="441755"/>
        </a:xfrm>
        <a:prstGeom prst="chevron">
          <a:avLst/>
        </a:prstGeom>
        <a:solidFill>
          <a:srgbClr val="005DA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B816EFF7-4E13-4613-93D2-87C498DFBAD3}" type="parTrans" cxnId="{03E44E14-58A8-41A6-A355-F18AC6DE7C95}">
      <dgm:prSet/>
      <dgm:spPr/>
      <dgm:t>
        <a:bodyPr/>
        <a:lstStyle/>
        <a:p>
          <a:endParaRPr lang="en-US"/>
        </a:p>
      </dgm:t>
    </dgm:pt>
    <dgm:pt modelId="{6BE14D0F-86E8-4DE4-8DCE-F872352FAF15}" type="sibTrans" cxnId="{03E44E14-58A8-41A6-A355-F18AC6DE7C95}">
      <dgm:prSet/>
      <dgm:spPr/>
      <dgm:t>
        <a:bodyPr/>
        <a:lstStyle/>
        <a:p>
          <a:endParaRPr lang="en-US"/>
        </a:p>
      </dgm:t>
    </dgm:pt>
    <dgm:pt modelId="{D811A49D-9F61-4FD0-8028-9BEC6042F270}">
      <dgm:prSet phldrT="[Text]"/>
      <dgm:spPr>
        <a:xfrm>
          <a:off x="1988805" y="823274"/>
          <a:ext cx="1104388" cy="441755"/>
        </a:xfrm>
        <a:prstGeom prst="chevron">
          <a:avLst/>
        </a:prstGeom>
        <a:solidFill>
          <a:srgbClr val="44546A">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DBADD428-AAF5-4929-AB60-1468BE256049}" type="parTrans" cxnId="{BEB231A1-2A59-4CB2-B0B8-333B18024D0E}">
      <dgm:prSet/>
      <dgm:spPr/>
      <dgm:t>
        <a:bodyPr/>
        <a:lstStyle/>
        <a:p>
          <a:endParaRPr lang="en-US"/>
        </a:p>
      </dgm:t>
    </dgm:pt>
    <dgm:pt modelId="{1AA10892-C952-4812-B7AF-418A88468775}" type="sibTrans" cxnId="{BEB231A1-2A59-4CB2-B0B8-333B18024D0E}">
      <dgm:prSet/>
      <dgm:spPr/>
      <dgm:t>
        <a:bodyPr/>
        <a:lstStyle/>
        <a:p>
          <a:endParaRPr lang="en-US"/>
        </a:p>
      </dgm:t>
    </dgm:pt>
    <dgm:pt modelId="{EB9ECBBD-8925-4BEC-9F81-00A886961589}">
      <dgm:prSet phldrT="[Text]"/>
      <dgm:spPr>
        <a:xfrm>
          <a:off x="994855" y="823274"/>
          <a:ext cx="1104388" cy="441755"/>
        </a:xfrm>
        <a:prstGeom prst="chevron">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&gt;</a:t>
          </a:r>
        </a:p>
      </dgm:t>
    </dgm:pt>
    <dgm:pt modelId="{2A4B2EEE-F196-4F32-A88E-F05332DF080C}" type="sibTrans" cxnId="{07D37470-559A-428E-BA87-0BFC3D315846}">
      <dgm:prSet/>
      <dgm:spPr/>
      <dgm:t>
        <a:bodyPr/>
        <a:lstStyle/>
        <a:p>
          <a:endParaRPr lang="en-US"/>
        </a:p>
      </dgm:t>
    </dgm:pt>
    <dgm:pt modelId="{D2E30569-43A8-43B9-9094-2CF6C4E8E23A}" type="parTrans" cxnId="{07D37470-559A-428E-BA87-0BFC3D315846}">
      <dgm:prSet/>
      <dgm:spPr/>
      <dgm:t>
        <a:bodyPr/>
        <a:lstStyle/>
        <a:p>
          <a:endParaRPr lang="en-US"/>
        </a:p>
      </dgm:t>
    </dgm:pt>
    <dgm:pt modelId="{4EED7B28-19F6-4C8F-8C85-FB5D85358636}" type="pres">
      <dgm:prSet presAssocID="{FAF605B9-A165-4D6E-A62E-DD98010282C3}" presName="Name0" presStyleCnt="0">
        <dgm:presLayoutVars>
          <dgm:dir/>
          <dgm:animLvl val="lvl"/>
          <dgm:resizeHandles val="exact"/>
        </dgm:presLayoutVars>
      </dgm:prSet>
      <dgm:spPr/>
    </dgm:pt>
    <dgm:pt modelId="{0A67B204-7B7C-4EBD-8F70-9934C5767946}" type="pres">
      <dgm:prSet presAssocID="{E4948370-AE02-4434-B494-54A910FCB86B}" presName="parTxOnly" presStyleLbl="node1" presStyleIdx="0" presStyleCnt="3">
        <dgm:presLayoutVars>
          <dgm:chMax val="0"/>
          <dgm:chPref val="0"/>
          <dgm:bulletEnabled val="1"/>
        </dgm:presLayoutVars>
      </dgm:prSet>
      <dgm:spPr/>
    </dgm:pt>
    <dgm:pt modelId="{37C06018-E18F-41E5-9FAD-733D13B5B524}" type="pres">
      <dgm:prSet presAssocID="{6BE14D0F-86E8-4DE4-8DCE-F872352FAF15}" presName="parTxOnlySpace" presStyleCnt="0"/>
      <dgm:spPr/>
    </dgm:pt>
    <dgm:pt modelId="{5AFC9B71-CCED-4679-85EA-C7C191AB5C9A}" type="pres">
      <dgm:prSet presAssocID="{EB9ECBBD-8925-4BEC-9F81-00A886961589}" presName="parTxOnly" presStyleLbl="node1" presStyleIdx="1" presStyleCnt="3">
        <dgm:presLayoutVars>
          <dgm:chMax val="0"/>
          <dgm:chPref val="0"/>
          <dgm:bulletEnabled val="1"/>
        </dgm:presLayoutVars>
      </dgm:prSet>
      <dgm:spPr/>
    </dgm:pt>
    <dgm:pt modelId="{ACA2C34D-DA6A-4ABA-A440-8E04A9297A6E}" type="pres">
      <dgm:prSet presAssocID="{2A4B2EEE-F196-4F32-A88E-F05332DF080C}" presName="parTxOnlySpace" presStyleCnt="0"/>
      <dgm:spPr/>
    </dgm:pt>
    <dgm:pt modelId="{5CC3F77E-8EB9-4099-8357-5F0AD88CD481}" type="pres">
      <dgm:prSet presAssocID="{D811A49D-9F61-4FD0-8028-9BEC6042F270}" presName="parTxOnly" presStyleLbl="node1" presStyleIdx="2" presStyleCnt="3">
        <dgm:presLayoutVars>
          <dgm:chMax val="0"/>
          <dgm:chPref val="0"/>
          <dgm:bulletEnabled val="1"/>
        </dgm:presLayoutVars>
      </dgm:prSet>
      <dgm:spPr/>
    </dgm:pt>
  </dgm:ptLst>
  <dgm:cxnLst>
    <dgm:cxn modelId="{70E79101-4C82-4303-A11B-F098E366B4EB}" type="presOf" srcId="{FAF605B9-A165-4D6E-A62E-DD98010282C3}" destId="{4EED7B28-19F6-4C8F-8C85-FB5D85358636}" srcOrd="0" destOrd="0" presId="urn:microsoft.com/office/officeart/2005/8/layout/chevron1"/>
    <dgm:cxn modelId="{D14CFC07-121A-460C-86EE-54DD7916A959}" type="presOf" srcId="{EB9ECBBD-8925-4BEC-9F81-00A886961589}" destId="{5AFC9B71-CCED-4679-85EA-C7C191AB5C9A}" srcOrd="0" destOrd="0" presId="urn:microsoft.com/office/officeart/2005/8/layout/chevron1"/>
    <dgm:cxn modelId="{03E44E14-58A8-41A6-A355-F18AC6DE7C95}" srcId="{FAF605B9-A165-4D6E-A62E-DD98010282C3}" destId="{E4948370-AE02-4434-B494-54A910FCB86B}" srcOrd="0" destOrd="0" parTransId="{B816EFF7-4E13-4613-93D2-87C498DFBAD3}" sibTransId="{6BE14D0F-86E8-4DE4-8DCE-F872352FAF15}"/>
    <dgm:cxn modelId="{2E13C32D-1242-4420-9DA2-A1DA605D8E67}" type="presOf" srcId="{E4948370-AE02-4434-B494-54A910FCB86B}" destId="{0A67B204-7B7C-4EBD-8F70-9934C5767946}" srcOrd="0" destOrd="0" presId="urn:microsoft.com/office/officeart/2005/8/layout/chevron1"/>
    <dgm:cxn modelId="{07D37470-559A-428E-BA87-0BFC3D315846}" srcId="{FAF605B9-A165-4D6E-A62E-DD98010282C3}" destId="{EB9ECBBD-8925-4BEC-9F81-00A886961589}" srcOrd="1" destOrd="0" parTransId="{D2E30569-43A8-43B9-9094-2CF6C4E8E23A}" sibTransId="{2A4B2EEE-F196-4F32-A88E-F05332DF080C}"/>
    <dgm:cxn modelId="{C777C057-3B70-4080-AA14-788990D626F9}" type="presOf" srcId="{D811A49D-9F61-4FD0-8028-9BEC6042F270}" destId="{5CC3F77E-8EB9-4099-8357-5F0AD88CD481}" srcOrd="0" destOrd="0" presId="urn:microsoft.com/office/officeart/2005/8/layout/chevron1"/>
    <dgm:cxn modelId="{BEB231A1-2A59-4CB2-B0B8-333B18024D0E}" srcId="{FAF605B9-A165-4D6E-A62E-DD98010282C3}" destId="{D811A49D-9F61-4FD0-8028-9BEC6042F270}" srcOrd="2" destOrd="0" parTransId="{DBADD428-AAF5-4929-AB60-1468BE256049}" sibTransId="{1AA10892-C952-4812-B7AF-418A88468775}"/>
    <dgm:cxn modelId="{82B62795-944C-4CC9-ADAC-58E2F1D89A8B}" type="presParOf" srcId="{4EED7B28-19F6-4C8F-8C85-FB5D85358636}" destId="{0A67B204-7B7C-4EBD-8F70-9934C5767946}" srcOrd="0" destOrd="0" presId="urn:microsoft.com/office/officeart/2005/8/layout/chevron1"/>
    <dgm:cxn modelId="{8BF71407-8180-4400-AFA4-F1B48CD00CED}" type="presParOf" srcId="{4EED7B28-19F6-4C8F-8C85-FB5D85358636}" destId="{37C06018-E18F-41E5-9FAD-733D13B5B524}" srcOrd="1" destOrd="0" presId="urn:microsoft.com/office/officeart/2005/8/layout/chevron1"/>
    <dgm:cxn modelId="{56FBA789-C726-4AD1-8501-F798A9F8AE80}" type="presParOf" srcId="{4EED7B28-19F6-4C8F-8C85-FB5D85358636}" destId="{5AFC9B71-CCED-4679-85EA-C7C191AB5C9A}" srcOrd="2" destOrd="0" presId="urn:microsoft.com/office/officeart/2005/8/layout/chevron1"/>
    <dgm:cxn modelId="{45639E26-3C3F-43C5-B142-CCCAB7A3DFF8}" type="presParOf" srcId="{4EED7B28-19F6-4C8F-8C85-FB5D85358636}" destId="{ACA2C34D-DA6A-4ABA-A440-8E04A9297A6E}" srcOrd="3" destOrd="0" presId="urn:microsoft.com/office/officeart/2005/8/layout/chevron1"/>
    <dgm:cxn modelId="{63A8C4AD-F496-482E-B3A1-2ED32ACF7364}" type="presParOf" srcId="{4EED7B28-19F6-4C8F-8C85-FB5D85358636}" destId="{5CC3F77E-8EB9-4099-8357-5F0AD88CD481}"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D7BE5-3D17-4EA2-A669-330A4E07F2AD}">
      <dsp:nvSpPr>
        <dsp:cNvPr id="0" name=""/>
        <dsp:cNvSpPr/>
      </dsp:nvSpPr>
      <dsp:spPr>
        <a:xfrm>
          <a:off x="0" y="0"/>
          <a:ext cx="11056555" cy="833119"/>
        </a:xfrm>
        <a:prstGeom prst="roundRect">
          <a:avLst/>
        </a:prstGeom>
        <a:solidFill>
          <a:srgbClr val="577832">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mj-lt"/>
            <a:buNone/>
          </a:pPr>
          <a:r>
            <a:rPr lang="en-US" sz="2000" b="1" kern="1200" dirty="0"/>
            <a:t>Increase housing supply and mix </a:t>
          </a:r>
          <a:r>
            <a:rPr lang="en-US" sz="2000" kern="1200" dirty="0"/>
            <a:t>of housing types, tenure, and affordability in all cities and counties in an equitable manner</a:t>
          </a:r>
        </a:p>
      </dsp:txBody>
      <dsp:txXfrm>
        <a:off x="40670" y="40670"/>
        <a:ext cx="10975215" cy="751779"/>
      </dsp:txXfrm>
    </dsp:sp>
    <dsp:sp modelId="{CC9C6859-CC3E-43E8-A5F8-AB2415A082AB}">
      <dsp:nvSpPr>
        <dsp:cNvPr id="0" name=""/>
        <dsp:cNvSpPr/>
      </dsp:nvSpPr>
      <dsp:spPr>
        <a:xfrm>
          <a:off x="0" y="906245"/>
          <a:ext cx="11056555" cy="833119"/>
        </a:xfrm>
        <a:prstGeom prst="roundRect">
          <a:avLst/>
        </a:prstGeom>
        <a:solidFill>
          <a:srgbClr val="577832">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spc="-20" baseline="0" dirty="0"/>
            <a:t>Promote infill development and socioeconomic equity</a:t>
          </a:r>
          <a:r>
            <a:rPr lang="en-US" sz="2000" kern="1200" spc="-20" baseline="0" dirty="0"/>
            <a:t>, protect environmental and agricultural resources, encourage efficient development patterns, and achieve GHG reduction targets</a:t>
          </a:r>
        </a:p>
      </dsp:txBody>
      <dsp:txXfrm>
        <a:off x="40670" y="946915"/>
        <a:ext cx="10975215" cy="751779"/>
      </dsp:txXfrm>
    </dsp:sp>
    <dsp:sp modelId="{D77649A9-D562-4486-B53E-C42F62F59191}">
      <dsp:nvSpPr>
        <dsp:cNvPr id="0" name=""/>
        <dsp:cNvSpPr/>
      </dsp:nvSpPr>
      <dsp:spPr>
        <a:xfrm>
          <a:off x="0" y="1808484"/>
          <a:ext cx="11056555" cy="833119"/>
        </a:xfrm>
        <a:prstGeom prst="roundRect">
          <a:avLst/>
        </a:prstGeom>
        <a:solidFill>
          <a:srgbClr val="577832">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Promote improved intraregional jobs-housing relationship</a:t>
          </a:r>
          <a:r>
            <a:rPr lang="en-US" sz="2000" kern="1200" dirty="0"/>
            <a:t>, including balance between low-wage jobs and affordable housing </a:t>
          </a:r>
        </a:p>
      </dsp:txBody>
      <dsp:txXfrm>
        <a:off x="40670" y="1849154"/>
        <a:ext cx="10975215" cy="751779"/>
      </dsp:txXfrm>
    </dsp:sp>
    <dsp:sp modelId="{5C8A47D7-D690-4FCA-8390-1B3358638182}">
      <dsp:nvSpPr>
        <dsp:cNvPr id="0" name=""/>
        <dsp:cNvSpPr/>
      </dsp:nvSpPr>
      <dsp:spPr>
        <a:xfrm>
          <a:off x="0" y="2714809"/>
          <a:ext cx="11056555" cy="833764"/>
        </a:xfrm>
        <a:prstGeom prst="roundRect">
          <a:avLst/>
        </a:prstGeom>
        <a:solidFill>
          <a:srgbClr val="577832">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Balance disproportionate household income distributions </a:t>
          </a:r>
          <a:r>
            <a:rPr lang="en-US" sz="2000" kern="1200" dirty="0"/>
            <a:t>(more high-income RHNA to lower-income areas and vice-versa) </a:t>
          </a:r>
        </a:p>
      </dsp:txBody>
      <dsp:txXfrm>
        <a:off x="40701" y="2755510"/>
        <a:ext cx="10975153" cy="752362"/>
      </dsp:txXfrm>
    </dsp:sp>
    <dsp:sp modelId="{130966D7-F45E-4562-8F6E-29D4473692AF}">
      <dsp:nvSpPr>
        <dsp:cNvPr id="0" name=""/>
        <dsp:cNvSpPr/>
      </dsp:nvSpPr>
      <dsp:spPr>
        <a:xfrm>
          <a:off x="0" y="3620656"/>
          <a:ext cx="11056555" cy="833764"/>
        </a:xfrm>
        <a:prstGeom prst="roundRect">
          <a:avLst/>
        </a:prstGeom>
        <a:solidFill>
          <a:srgbClr val="57783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Affirmatively further fair housing</a:t>
          </a:r>
        </a:p>
      </dsp:txBody>
      <dsp:txXfrm>
        <a:off x="40701" y="3661357"/>
        <a:ext cx="10975153" cy="752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2F88D-DD4B-4BA0-B564-A35337E30BD9}">
      <dsp:nvSpPr>
        <dsp:cNvPr id="0" name=""/>
        <dsp:cNvSpPr/>
      </dsp:nvSpPr>
      <dsp:spPr>
        <a:xfrm>
          <a:off x="0" y="81050"/>
          <a:ext cx="11049000" cy="822961"/>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Greater emphasis on social equity</a:t>
          </a:r>
        </a:p>
      </dsp:txBody>
      <dsp:txXfrm>
        <a:off x="40174" y="121224"/>
        <a:ext cx="10968652" cy="742613"/>
      </dsp:txXfrm>
    </dsp:sp>
    <dsp:sp modelId="{AFD14628-C965-4DC3-ACE5-D051FBC6F233}">
      <dsp:nvSpPr>
        <dsp:cNvPr id="0" name=""/>
        <dsp:cNvSpPr/>
      </dsp:nvSpPr>
      <dsp:spPr>
        <a:xfrm>
          <a:off x="0" y="995444"/>
          <a:ext cx="11049000" cy="822961"/>
        </a:xfrm>
        <a:prstGeom prst="roundRect">
          <a:avLst/>
        </a:prstGeom>
        <a:solidFill>
          <a:srgbClr val="FF930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Higher total regional housing need</a:t>
          </a:r>
        </a:p>
      </dsp:txBody>
      <dsp:txXfrm>
        <a:off x="40174" y="1035618"/>
        <a:ext cx="10968652" cy="742613"/>
      </dsp:txXfrm>
    </dsp:sp>
    <dsp:sp modelId="{F14E234D-B85F-43E4-AE01-18BB378A1F3A}">
      <dsp:nvSpPr>
        <dsp:cNvPr id="0" name=""/>
        <dsp:cNvSpPr/>
      </dsp:nvSpPr>
      <dsp:spPr>
        <a:xfrm>
          <a:off x="0" y="1882139"/>
          <a:ext cx="11049000" cy="822961"/>
        </a:xfrm>
        <a:prstGeom prst="roundRect">
          <a:avLst/>
        </a:prstGeom>
        <a:solidFill>
          <a:srgbClr val="FF930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Expanded HCD oversight on methodology &amp; allocations</a:t>
          </a:r>
        </a:p>
      </dsp:txBody>
      <dsp:txXfrm>
        <a:off x="40174" y="1922313"/>
        <a:ext cx="10968652" cy="742613"/>
      </dsp:txXfrm>
    </dsp:sp>
    <dsp:sp modelId="{F4FE1766-4013-4857-8FD8-3CCF3FE2638A}">
      <dsp:nvSpPr>
        <dsp:cNvPr id="0" name=""/>
        <dsp:cNvSpPr/>
      </dsp:nvSpPr>
      <dsp:spPr>
        <a:xfrm>
          <a:off x="0" y="2796533"/>
          <a:ext cx="11049000" cy="822961"/>
        </a:xfrm>
        <a:prstGeom prst="roundRect">
          <a:avLst/>
        </a:prstGeom>
        <a:solidFill>
          <a:srgbClr val="FF9300">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More factors to consider in allocations </a:t>
          </a:r>
          <a:r>
            <a:rPr lang="en-US" sz="2400" i="1" kern="1200" dirty="0"/>
            <a:t>(overpayment, overcrowding, greenhouse gas target, jobs-housing fit)</a:t>
          </a:r>
          <a:endParaRPr lang="en-US" sz="2400" kern="1200" dirty="0"/>
        </a:p>
      </dsp:txBody>
      <dsp:txXfrm>
        <a:off x="40174" y="2836707"/>
        <a:ext cx="10968652" cy="742613"/>
      </dsp:txXfrm>
    </dsp:sp>
    <dsp:sp modelId="{6ACC6826-08FD-46A0-A9A4-FCCB7D471637}">
      <dsp:nvSpPr>
        <dsp:cNvPr id="0" name=""/>
        <dsp:cNvSpPr/>
      </dsp:nvSpPr>
      <dsp:spPr>
        <a:xfrm>
          <a:off x="0" y="3700552"/>
          <a:ext cx="11049000" cy="822961"/>
        </a:xfrm>
        <a:prstGeom prst="roundRect">
          <a:avLst/>
        </a:prstGeom>
        <a:solidFill>
          <a:srgbClr val="FF9300">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New requirements for identifying eligible sites for Housing Elements</a:t>
          </a:r>
        </a:p>
      </dsp:txBody>
      <dsp:txXfrm>
        <a:off x="40174" y="3740726"/>
        <a:ext cx="10968652" cy="742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9A2EE-9281-4884-889E-1F680967CBAC}">
      <dsp:nvSpPr>
        <dsp:cNvPr id="0" name=""/>
        <dsp:cNvSpPr/>
      </dsp:nvSpPr>
      <dsp:spPr>
        <a:xfrm>
          <a:off x="-5943551" y="-909524"/>
          <a:ext cx="7075587" cy="7075587"/>
        </a:xfrm>
        <a:prstGeom prst="blockArc">
          <a:avLst>
            <a:gd name="adj1" fmla="val 18900000"/>
            <a:gd name="adj2" fmla="val 2700000"/>
            <a:gd name="adj3" fmla="val 30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AD136-E6EF-4D0F-B1B8-72D1CDF7E2B7}">
      <dsp:nvSpPr>
        <dsp:cNvPr id="0" name=""/>
        <dsp:cNvSpPr/>
      </dsp:nvSpPr>
      <dsp:spPr>
        <a:xfrm>
          <a:off x="592507" y="404122"/>
          <a:ext cx="10757269" cy="8086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has completed its review of the methodology and finds that the draft ABAG RHNA Methodology furthers the statutory objectives.”</a:t>
          </a:r>
        </a:p>
      </dsp:txBody>
      <dsp:txXfrm>
        <a:off x="592507" y="404122"/>
        <a:ext cx="10757269" cy="808665"/>
      </dsp:txXfrm>
    </dsp:sp>
    <dsp:sp modelId="{C0258F8F-759A-4663-A33E-034F3E19AE5C}">
      <dsp:nvSpPr>
        <dsp:cNvPr id="0" name=""/>
        <dsp:cNvSpPr/>
      </dsp:nvSpPr>
      <dsp:spPr>
        <a:xfrm>
          <a:off x="87091" y="303039"/>
          <a:ext cx="1010832" cy="101083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9512C-CF8A-4AED-BF72-19E0A9BA5EBA}">
      <dsp:nvSpPr>
        <dsp:cNvPr id="0" name=""/>
        <dsp:cNvSpPr/>
      </dsp:nvSpPr>
      <dsp:spPr>
        <a:xfrm>
          <a:off x="1056134" y="1617331"/>
          <a:ext cx="10293643" cy="808665"/>
        </a:xfrm>
        <a:prstGeom prst="rect">
          <a:avLst/>
        </a:prstGeom>
        <a:solidFill>
          <a:schemeClr val="accent5">
            <a:hueOff val="558298"/>
            <a:satOff val="2663"/>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“This methodology largely distributes more RHNA near jobs, transit and resources linked to long-term improvements of life outcomes… HCD applauds the use of objective factors specifically linked to the statutory objectives.”</a:t>
          </a:r>
        </a:p>
      </dsp:txBody>
      <dsp:txXfrm>
        <a:off x="1056134" y="1617331"/>
        <a:ext cx="10293643" cy="808665"/>
      </dsp:txXfrm>
    </dsp:sp>
    <dsp:sp modelId="{8867C90D-2DF8-468E-B438-A6676B1F590E}">
      <dsp:nvSpPr>
        <dsp:cNvPr id="0" name=""/>
        <dsp:cNvSpPr/>
      </dsp:nvSpPr>
      <dsp:spPr>
        <a:xfrm>
          <a:off x="550718" y="1516248"/>
          <a:ext cx="1010832" cy="1010832"/>
        </a:xfrm>
        <a:prstGeom prst="ellipse">
          <a:avLst/>
        </a:prstGeom>
        <a:solidFill>
          <a:schemeClr val="lt1">
            <a:hueOff val="0"/>
            <a:satOff val="0"/>
            <a:lumOff val="0"/>
            <a:alphaOff val="0"/>
          </a:schemeClr>
        </a:solidFill>
        <a:ln w="12700" cap="flat" cmpd="sng" algn="ctr">
          <a:solidFill>
            <a:schemeClr val="accent5">
              <a:hueOff val="558298"/>
              <a:satOff val="2663"/>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42BCDC-93D3-4D88-97B9-6FD2616EDA42}">
      <dsp:nvSpPr>
        <dsp:cNvPr id="0" name=""/>
        <dsp:cNvSpPr/>
      </dsp:nvSpPr>
      <dsp:spPr>
        <a:xfrm>
          <a:off x="1056134" y="2830540"/>
          <a:ext cx="10293643" cy="808665"/>
        </a:xfrm>
        <a:prstGeom prst="rect">
          <a:avLst/>
        </a:prstGeom>
        <a:solidFill>
          <a:schemeClr val="accent5">
            <a:hueOff val="1116595"/>
            <a:satOff val="5325"/>
            <a:lumOff val="-62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commends ABAG for a robust methodology development process, with exceptional stakeholder engagement, through its Housing Methodology Committee.”</a:t>
          </a:r>
        </a:p>
      </dsp:txBody>
      <dsp:txXfrm>
        <a:off x="1056134" y="2830540"/>
        <a:ext cx="10293643" cy="808665"/>
      </dsp:txXfrm>
    </dsp:sp>
    <dsp:sp modelId="{2B0861BC-EBB6-46ED-B88D-F0CC140E5EBE}">
      <dsp:nvSpPr>
        <dsp:cNvPr id="0" name=""/>
        <dsp:cNvSpPr/>
      </dsp:nvSpPr>
      <dsp:spPr>
        <a:xfrm>
          <a:off x="550718" y="2729457"/>
          <a:ext cx="1010832" cy="1010832"/>
        </a:xfrm>
        <a:prstGeom prst="ellipse">
          <a:avLst/>
        </a:prstGeom>
        <a:solidFill>
          <a:schemeClr val="lt1">
            <a:hueOff val="0"/>
            <a:satOff val="0"/>
            <a:lumOff val="0"/>
            <a:alphaOff val="0"/>
          </a:schemeClr>
        </a:solidFill>
        <a:ln w="12700" cap="flat" cmpd="sng" algn="ctr">
          <a:solidFill>
            <a:schemeClr val="accent5">
              <a:hueOff val="1116595"/>
              <a:satOff val="5325"/>
              <a:lumOff val="-62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1A9EB0-79E9-4627-A515-4934A9D2F21F}">
      <dsp:nvSpPr>
        <dsp:cNvPr id="0" name=""/>
        <dsp:cNvSpPr/>
      </dsp:nvSpPr>
      <dsp:spPr>
        <a:xfrm>
          <a:off x="592507" y="4043749"/>
          <a:ext cx="10757269" cy="808665"/>
        </a:xfrm>
        <a:prstGeom prst="rect">
          <a:avLst/>
        </a:prstGeom>
        <a:solidFill>
          <a:schemeClr val="accent5">
            <a:hueOff val="1674893"/>
            <a:satOff val="7988"/>
            <a:lumOff val="-94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8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“HCD applauds the significant weighting of Access to High Opportunity Areas as an adjustment factor and including an equity adjustment in the draft methodology.”</a:t>
          </a:r>
        </a:p>
      </dsp:txBody>
      <dsp:txXfrm>
        <a:off x="592507" y="4043749"/>
        <a:ext cx="10757269" cy="808665"/>
      </dsp:txXfrm>
    </dsp:sp>
    <dsp:sp modelId="{079054DB-F892-4CD4-954A-F092DBBB101E}">
      <dsp:nvSpPr>
        <dsp:cNvPr id="0" name=""/>
        <dsp:cNvSpPr/>
      </dsp:nvSpPr>
      <dsp:spPr>
        <a:xfrm>
          <a:off x="87091" y="3942666"/>
          <a:ext cx="1010832" cy="1010832"/>
        </a:xfrm>
        <a:prstGeom prst="ellipse">
          <a:avLst/>
        </a:prstGeom>
        <a:solidFill>
          <a:schemeClr val="lt1">
            <a:hueOff val="0"/>
            <a:satOff val="0"/>
            <a:lumOff val="0"/>
            <a:alphaOff val="0"/>
          </a:schemeClr>
        </a:solidFill>
        <a:ln w="12700" cap="flat" cmpd="sng" algn="ctr">
          <a:solidFill>
            <a:schemeClr val="accent5">
              <a:hueOff val="1674893"/>
              <a:satOff val="7988"/>
              <a:lumOff val="-94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AFABA-38A2-45E4-9201-908A758B44C9}">
      <dsp:nvSpPr>
        <dsp:cNvPr id="0" name=""/>
        <dsp:cNvSpPr/>
      </dsp:nvSpPr>
      <dsp:spPr>
        <a:xfrm>
          <a:off x="7143" y="325884"/>
          <a:ext cx="2135187" cy="1732125"/>
        </a:xfrm>
        <a:prstGeom prst="roundRect">
          <a:avLst>
            <a:gd name="adj" fmla="val 10000"/>
          </a:avLst>
        </a:prstGeom>
        <a:solidFill>
          <a:srgbClr val="FFC000"/>
        </a:solidFill>
        <a:ln w="12700" cap="flat" cmpd="sng" algn="ctr">
          <a:solidFill>
            <a:srgbClr val="867F7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Jurisdictions/HCD have 45 days to submit an appeal in writing.</a:t>
          </a:r>
        </a:p>
      </dsp:txBody>
      <dsp:txXfrm>
        <a:off x="57875" y="376616"/>
        <a:ext cx="2033723" cy="1630661"/>
      </dsp:txXfrm>
    </dsp:sp>
    <dsp:sp modelId="{E78F34B2-61D1-482B-B1FA-5F9A14B0578A}">
      <dsp:nvSpPr>
        <dsp:cNvPr id="0" name=""/>
        <dsp:cNvSpPr/>
      </dsp:nvSpPr>
      <dsp:spPr>
        <a:xfrm>
          <a:off x="2355850" y="927183"/>
          <a:ext cx="452659" cy="529526"/>
        </a:xfrm>
        <a:prstGeom prst="rightArrow">
          <a:avLst>
            <a:gd name="adj1" fmla="val 60000"/>
            <a:gd name="adj2" fmla="val 50000"/>
          </a:avLst>
        </a:prstGeom>
        <a:solidFill>
          <a:srgbClr val="C0BAB0"/>
        </a:solidFill>
        <a:ln>
          <a:solidFill>
            <a:srgbClr val="867F7C"/>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355850" y="1033088"/>
        <a:ext cx="316861" cy="317716"/>
      </dsp:txXfrm>
    </dsp:sp>
    <dsp:sp modelId="{494ACA9A-221E-4918-9439-79CE2FF7239C}">
      <dsp:nvSpPr>
        <dsp:cNvPr id="0" name=""/>
        <dsp:cNvSpPr/>
      </dsp:nvSpPr>
      <dsp:spPr>
        <a:xfrm>
          <a:off x="2996406" y="325884"/>
          <a:ext cx="2135187" cy="1732125"/>
        </a:xfrm>
        <a:prstGeom prst="roundRect">
          <a:avLst>
            <a:gd name="adj" fmla="val 10000"/>
          </a:avLst>
        </a:prstGeom>
        <a:solidFill>
          <a:srgbClr val="F79646"/>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Jurisdictions/HCD have 45 days to comment on the appeals filed.</a:t>
          </a:r>
        </a:p>
      </dsp:txBody>
      <dsp:txXfrm>
        <a:off x="3047138" y="376616"/>
        <a:ext cx="2033723" cy="1630661"/>
      </dsp:txXfrm>
    </dsp:sp>
    <dsp:sp modelId="{7813F0D2-49E0-4688-BFF8-19635F7C397E}">
      <dsp:nvSpPr>
        <dsp:cNvPr id="0" name=""/>
        <dsp:cNvSpPr/>
      </dsp:nvSpPr>
      <dsp:spPr>
        <a:xfrm>
          <a:off x="5345112" y="927183"/>
          <a:ext cx="452659" cy="529526"/>
        </a:xfrm>
        <a:prstGeom prst="rightArrow">
          <a:avLst>
            <a:gd name="adj1" fmla="val 60000"/>
            <a:gd name="adj2" fmla="val 50000"/>
          </a:avLst>
        </a:prstGeom>
        <a:solidFill>
          <a:srgbClr val="C0BAB0"/>
        </a:solidFill>
        <a:ln>
          <a:solidFill>
            <a:srgbClr val="867F7C"/>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345112" y="1033088"/>
        <a:ext cx="316861" cy="317716"/>
      </dsp:txXfrm>
    </dsp:sp>
    <dsp:sp modelId="{C5E535BC-0016-4108-B602-5BA63EC476E1}">
      <dsp:nvSpPr>
        <dsp:cNvPr id="0" name=""/>
        <dsp:cNvSpPr/>
      </dsp:nvSpPr>
      <dsp:spPr>
        <a:xfrm>
          <a:off x="5985668" y="325884"/>
          <a:ext cx="2135187" cy="1732125"/>
        </a:xfrm>
        <a:prstGeom prst="roundRect">
          <a:avLst>
            <a:gd name="adj" fmla="val 10000"/>
          </a:avLst>
        </a:prstGeom>
        <a:solidFill>
          <a:srgbClr val="9BBB59"/>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755650">
            <a:lnSpc>
              <a:spcPct val="120000"/>
            </a:lnSpc>
            <a:spcBef>
              <a:spcPct val="0"/>
            </a:spcBef>
            <a:spcAft>
              <a:spcPts val="0"/>
            </a:spcAft>
            <a:buNone/>
          </a:pPr>
          <a:r>
            <a:rPr lang="en-US" sz="1700" kern="1200" dirty="0"/>
            <a:t>ABAG must conduct a public hearing to consider appeals and comments.</a:t>
          </a:r>
        </a:p>
      </dsp:txBody>
      <dsp:txXfrm>
        <a:off x="6036400" y="376616"/>
        <a:ext cx="2033723" cy="16306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B8F3-BA46-48FB-8777-02A27AC584FF}">
      <dsp:nvSpPr>
        <dsp:cNvPr id="0" name=""/>
        <dsp:cNvSpPr/>
      </dsp:nvSpPr>
      <dsp:spPr>
        <a:xfrm>
          <a:off x="3079829" y="2435304"/>
          <a:ext cx="2976482" cy="2976482"/>
        </a:xfrm>
        <a:prstGeom prst="gear9">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Regional Products, Cohorts, Workgroups, &amp; Trainings</a:t>
          </a:r>
        </a:p>
      </dsp:txBody>
      <dsp:txXfrm>
        <a:off x="3678234" y="3132531"/>
        <a:ext cx="1779672" cy="1529973"/>
      </dsp:txXfrm>
    </dsp:sp>
    <dsp:sp modelId="{017EFBC3-70EA-4427-BE9B-265DE30F31D2}">
      <dsp:nvSpPr>
        <dsp:cNvPr id="0" name=""/>
        <dsp:cNvSpPr/>
      </dsp:nvSpPr>
      <dsp:spPr>
        <a:xfrm>
          <a:off x="1348057" y="1731771"/>
          <a:ext cx="2164714" cy="216471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County Collaboratives</a:t>
          </a:r>
        </a:p>
      </dsp:txBody>
      <dsp:txXfrm>
        <a:off x="1893030" y="2280038"/>
        <a:ext cx="1074768" cy="1068180"/>
      </dsp:txXfrm>
    </dsp:sp>
    <dsp:sp modelId="{67B4949F-E142-4CCC-A0BB-E61DF11E115E}">
      <dsp:nvSpPr>
        <dsp:cNvPr id="0" name=""/>
        <dsp:cNvSpPr/>
      </dsp:nvSpPr>
      <dsp:spPr>
        <a:xfrm rot="20700000">
          <a:off x="2560518" y="238339"/>
          <a:ext cx="2120978" cy="2120978"/>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Local Grants &amp; Consultant Bench</a:t>
          </a:r>
        </a:p>
      </dsp:txBody>
      <dsp:txXfrm rot="-20700000">
        <a:off x="3025711" y="703532"/>
        <a:ext cx="1190593" cy="1190593"/>
      </dsp:txXfrm>
    </dsp:sp>
    <dsp:sp modelId="{677755DB-A0F3-4196-95EE-79B37EEFE34D}">
      <dsp:nvSpPr>
        <dsp:cNvPr id="0" name=""/>
        <dsp:cNvSpPr/>
      </dsp:nvSpPr>
      <dsp:spPr>
        <a:xfrm>
          <a:off x="2864552" y="1978384"/>
          <a:ext cx="3809898" cy="3809898"/>
        </a:xfrm>
        <a:prstGeom prst="circularArrow">
          <a:avLst>
            <a:gd name="adj1" fmla="val 4688"/>
            <a:gd name="adj2" fmla="val 299029"/>
            <a:gd name="adj3" fmla="val 2539192"/>
            <a:gd name="adj4" fmla="val 15812536"/>
            <a:gd name="adj5" fmla="val 5469"/>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36687CA-5FC9-48FD-92DC-745DE9F9F99A}">
      <dsp:nvSpPr>
        <dsp:cNvPr id="0" name=""/>
        <dsp:cNvSpPr/>
      </dsp:nvSpPr>
      <dsp:spPr>
        <a:xfrm>
          <a:off x="964690" y="1247577"/>
          <a:ext cx="2768129" cy="2768129"/>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55E36C-4E34-468E-BE36-F843FB8AEA9C}">
      <dsp:nvSpPr>
        <dsp:cNvPr id="0" name=""/>
        <dsp:cNvSpPr/>
      </dsp:nvSpPr>
      <dsp:spPr>
        <a:xfrm>
          <a:off x="2069914" y="-231459"/>
          <a:ext cx="2984600" cy="2984600"/>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7B204-7B7C-4EBD-8F70-9934C5767946}">
      <dsp:nvSpPr>
        <dsp:cNvPr id="0" name=""/>
        <dsp:cNvSpPr/>
      </dsp:nvSpPr>
      <dsp:spPr>
        <a:xfrm>
          <a:off x="906" y="823274"/>
          <a:ext cx="1104388" cy="441755"/>
        </a:xfrm>
        <a:prstGeom prst="chevron">
          <a:avLst/>
        </a:prstGeom>
        <a:solidFill>
          <a:srgbClr val="005DA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221784" y="823274"/>
        <a:ext cx="662633" cy="441755"/>
      </dsp:txXfrm>
    </dsp:sp>
    <dsp:sp modelId="{5AFC9B71-CCED-4679-85EA-C7C191AB5C9A}">
      <dsp:nvSpPr>
        <dsp:cNvPr id="0" name=""/>
        <dsp:cNvSpPr/>
      </dsp:nvSpPr>
      <dsp:spPr>
        <a:xfrm>
          <a:off x="994855" y="823274"/>
          <a:ext cx="1104388" cy="441755"/>
        </a:xfrm>
        <a:prstGeom prst="chevron">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1215733" y="823274"/>
        <a:ext cx="662633" cy="441755"/>
      </dsp:txXfrm>
    </dsp:sp>
    <dsp:sp modelId="{5CC3F77E-8EB9-4099-8357-5F0AD88CD481}">
      <dsp:nvSpPr>
        <dsp:cNvPr id="0" name=""/>
        <dsp:cNvSpPr/>
      </dsp:nvSpPr>
      <dsp:spPr>
        <a:xfrm>
          <a:off x="1988805" y="823274"/>
          <a:ext cx="1104388" cy="441755"/>
        </a:xfrm>
        <a:prstGeom prst="chevron">
          <a:avLst/>
        </a:prstGeom>
        <a:solidFill>
          <a:srgbClr val="44546A">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 lastClr="FFFFFF"/>
              </a:solidFill>
              <a:latin typeface="Calibri" panose="020F0502020204030204"/>
              <a:ea typeface="+mn-ea"/>
              <a:cs typeface="+mn-cs"/>
            </a:rPr>
            <a:t>&gt;</a:t>
          </a:r>
        </a:p>
      </dsp:txBody>
      <dsp:txXfrm>
        <a:off x="2209683" y="823274"/>
        <a:ext cx="662633" cy="4417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3153C-C0E8-5549-A764-F3723753A746}"/>
              </a:ext>
            </a:extLst>
          </p:cNvPr>
          <p:cNvSpPr>
            <a:spLocks noGrp="1"/>
          </p:cNvSpPr>
          <p:nvPr>
            <p:ph type="hdr" sz="quarter"/>
          </p:nvPr>
        </p:nvSpPr>
        <p:spPr>
          <a:xfrm>
            <a:off x="1" y="4"/>
            <a:ext cx="2971800" cy="467310"/>
          </a:xfrm>
          <a:prstGeom prst="rect">
            <a:avLst/>
          </a:prstGeom>
        </p:spPr>
        <p:txBody>
          <a:bodyPr vert="horz" lIns="89233" tIns="44617" rIns="89233" bIns="44617" rtlCol="0"/>
          <a:lstStyle>
            <a:lvl1pPr algn="l">
              <a:defRPr sz="1100"/>
            </a:lvl1pPr>
          </a:lstStyle>
          <a:p>
            <a:endParaRPr lang="en-US"/>
          </a:p>
        </p:txBody>
      </p:sp>
      <p:sp>
        <p:nvSpPr>
          <p:cNvPr id="3" name="Date Placeholder 2">
            <a:extLst>
              <a:ext uri="{FF2B5EF4-FFF2-40B4-BE49-F238E27FC236}">
                <a16:creationId xmlns:a16="http://schemas.microsoft.com/office/drawing/2014/main" id="{E17A88D0-EF38-FF41-BB49-7D88B25BC95B}"/>
              </a:ext>
            </a:extLst>
          </p:cNvPr>
          <p:cNvSpPr>
            <a:spLocks noGrp="1"/>
          </p:cNvSpPr>
          <p:nvPr>
            <p:ph type="dt" sz="quarter" idx="1"/>
          </p:nvPr>
        </p:nvSpPr>
        <p:spPr>
          <a:xfrm>
            <a:off x="3884616" y="4"/>
            <a:ext cx="2971800" cy="467310"/>
          </a:xfrm>
          <a:prstGeom prst="rect">
            <a:avLst/>
          </a:prstGeom>
        </p:spPr>
        <p:txBody>
          <a:bodyPr vert="horz" lIns="89233" tIns="44617" rIns="89233" bIns="44617" rtlCol="0"/>
          <a:lstStyle>
            <a:lvl1pPr algn="r">
              <a:defRPr sz="1100"/>
            </a:lvl1pPr>
          </a:lstStyle>
          <a:p>
            <a:fld id="{A07F9553-095A-6043-B8E1-BE88B0084AC1}" type="datetimeFigureOut">
              <a:rPr lang="en-US" smtClean="0"/>
              <a:t>8/2/2021</a:t>
            </a:fld>
            <a:endParaRPr lang="en-US"/>
          </a:p>
        </p:txBody>
      </p:sp>
      <p:sp>
        <p:nvSpPr>
          <p:cNvPr id="4" name="Footer Placeholder 3">
            <a:extLst>
              <a:ext uri="{FF2B5EF4-FFF2-40B4-BE49-F238E27FC236}">
                <a16:creationId xmlns:a16="http://schemas.microsoft.com/office/drawing/2014/main" id="{AF378062-E2EC-894B-A6E5-4CDB0A2F8CBF}"/>
              </a:ext>
            </a:extLst>
          </p:cNvPr>
          <p:cNvSpPr>
            <a:spLocks noGrp="1"/>
          </p:cNvSpPr>
          <p:nvPr>
            <p:ph type="ftr" sz="quarter" idx="2"/>
          </p:nvPr>
        </p:nvSpPr>
        <p:spPr>
          <a:xfrm>
            <a:off x="1" y="8846555"/>
            <a:ext cx="2971800" cy="467309"/>
          </a:xfrm>
          <a:prstGeom prst="rect">
            <a:avLst/>
          </a:prstGeom>
        </p:spPr>
        <p:txBody>
          <a:bodyPr vert="horz" lIns="89233" tIns="44617" rIns="89233" bIns="44617"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2F48A0C0-D4EF-304C-8D4B-8CC78DD84A85}"/>
              </a:ext>
            </a:extLst>
          </p:cNvPr>
          <p:cNvSpPr>
            <a:spLocks noGrp="1"/>
          </p:cNvSpPr>
          <p:nvPr>
            <p:ph type="sldNum" sz="quarter" idx="3"/>
          </p:nvPr>
        </p:nvSpPr>
        <p:spPr>
          <a:xfrm>
            <a:off x="3884616" y="8846555"/>
            <a:ext cx="2971800" cy="467309"/>
          </a:xfrm>
          <a:prstGeom prst="rect">
            <a:avLst/>
          </a:prstGeom>
        </p:spPr>
        <p:txBody>
          <a:bodyPr vert="horz" lIns="89233" tIns="44617" rIns="89233" bIns="44617" rtlCol="0" anchor="b"/>
          <a:lstStyle>
            <a:lvl1pPr algn="r">
              <a:defRPr sz="1100"/>
            </a:lvl1pPr>
          </a:lstStyle>
          <a:p>
            <a:fld id="{98440C10-74F2-FE41-91BA-BEF7B29F3CA9}" type="slidenum">
              <a:rPr lang="en-US" smtClean="0"/>
              <a:t>‹#›</a:t>
            </a:fld>
            <a:endParaRPr lang="en-US"/>
          </a:p>
        </p:txBody>
      </p:sp>
    </p:spTree>
    <p:extLst>
      <p:ext uri="{BB962C8B-B14F-4D97-AF65-F5344CB8AC3E}">
        <p14:creationId xmlns:p14="http://schemas.microsoft.com/office/powerpoint/2010/main" val="414430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971800" cy="467310"/>
          </a:xfrm>
          <a:prstGeom prst="rect">
            <a:avLst/>
          </a:prstGeom>
        </p:spPr>
        <p:txBody>
          <a:bodyPr vert="horz" lIns="89233" tIns="44617" rIns="89233" bIns="44617" rtlCol="0"/>
          <a:lstStyle>
            <a:lvl1pPr algn="l">
              <a:defRPr sz="1100"/>
            </a:lvl1pPr>
          </a:lstStyle>
          <a:p>
            <a:endParaRPr lang="en-US"/>
          </a:p>
        </p:txBody>
      </p:sp>
      <p:sp>
        <p:nvSpPr>
          <p:cNvPr id="3" name="Date Placeholder 2"/>
          <p:cNvSpPr>
            <a:spLocks noGrp="1"/>
          </p:cNvSpPr>
          <p:nvPr>
            <p:ph type="dt" idx="1"/>
          </p:nvPr>
        </p:nvSpPr>
        <p:spPr>
          <a:xfrm>
            <a:off x="3884616" y="4"/>
            <a:ext cx="2971800" cy="467310"/>
          </a:xfrm>
          <a:prstGeom prst="rect">
            <a:avLst/>
          </a:prstGeom>
        </p:spPr>
        <p:txBody>
          <a:bodyPr vert="horz" lIns="89233" tIns="44617" rIns="89233" bIns="44617" rtlCol="0"/>
          <a:lstStyle>
            <a:lvl1pPr algn="r">
              <a:defRPr sz="1100"/>
            </a:lvl1pPr>
          </a:lstStyle>
          <a:p>
            <a:fld id="{3A7F7433-1DCF-3547-AB6F-033F880F6EEA}" type="datetimeFigureOut">
              <a:rPr lang="en-US" smtClean="0"/>
              <a:t>8/2/2021</a:t>
            </a:fld>
            <a:endParaRPr lang="en-US"/>
          </a:p>
        </p:txBody>
      </p:sp>
      <p:sp>
        <p:nvSpPr>
          <p:cNvPr id="4" name="Slide Image Placeholder 3"/>
          <p:cNvSpPr>
            <a:spLocks noGrp="1" noRot="1" noChangeAspect="1"/>
          </p:cNvSpPr>
          <p:nvPr>
            <p:ph type="sldImg" idx="2"/>
          </p:nvPr>
        </p:nvSpPr>
        <p:spPr>
          <a:xfrm>
            <a:off x="636588" y="488950"/>
            <a:ext cx="5584825" cy="3141663"/>
          </a:xfrm>
          <a:prstGeom prst="rect">
            <a:avLst/>
          </a:prstGeom>
          <a:noFill/>
          <a:ln w="12700">
            <a:solidFill>
              <a:prstClr val="black"/>
            </a:solidFill>
          </a:ln>
        </p:spPr>
        <p:txBody>
          <a:bodyPr vert="horz" lIns="89233" tIns="44617" rIns="89233" bIns="44617" rtlCol="0" anchor="ctr"/>
          <a:lstStyle/>
          <a:p>
            <a:endParaRPr lang="en-US"/>
          </a:p>
        </p:txBody>
      </p:sp>
      <p:sp>
        <p:nvSpPr>
          <p:cNvPr id="5" name="Notes Placeholder 4"/>
          <p:cNvSpPr>
            <a:spLocks noGrp="1"/>
          </p:cNvSpPr>
          <p:nvPr>
            <p:ph type="body" sz="quarter" idx="3"/>
          </p:nvPr>
        </p:nvSpPr>
        <p:spPr>
          <a:xfrm>
            <a:off x="685801" y="3759141"/>
            <a:ext cx="5486400" cy="4990525"/>
          </a:xfrm>
          <a:prstGeom prst="rect">
            <a:avLst/>
          </a:prstGeom>
        </p:spPr>
        <p:txBody>
          <a:bodyPr vert="horz" lIns="89233" tIns="44617" rIns="89233" bIns="446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46555"/>
            <a:ext cx="2971800" cy="467309"/>
          </a:xfrm>
          <a:prstGeom prst="rect">
            <a:avLst/>
          </a:prstGeom>
        </p:spPr>
        <p:txBody>
          <a:bodyPr vert="horz" lIns="89233" tIns="44617" rIns="89233" bIns="44617" rtlCol="0" anchor="b"/>
          <a:lstStyle>
            <a:lvl1pPr algn="l">
              <a:defRPr sz="1100"/>
            </a:lvl1pPr>
          </a:lstStyle>
          <a:p>
            <a:endParaRPr lang="en-US"/>
          </a:p>
        </p:txBody>
      </p:sp>
      <p:sp>
        <p:nvSpPr>
          <p:cNvPr id="7" name="Slide Number Placeholder 6"/>
          <p:cNvSpPr>
            <a:spLocks noGrp="1"/>
          </p:cNvSpPr>
          <p:nvPr>
            <p:ph type="sldNum" sz="quarter" idx="5"/>
          </p:nvPr>
        </p:nvSpPr>
        <p:spPr>
          <a:xfrm>
            <a:off x="3884616" y="8846555"/>
            <a:ext cx="2971800" cy="467309"/>
          </a:xfrm>
          <a:prstGeom prst="rect">
            <a:avLst/>
          </a:prstGeom>
        </p:spPr>
        <p:txBody>
          <a:bodyPr vert="horz" lIns="89233" tIns="44617" rIns="89233" bIns="44617" rtlCol="0" anchor="b"/>
          <a:lstStyle>
            <a:lvl1pPr algn="r">
              <a:defRPr sz="1100"/>
            </a:lvl1pPr>
          </a:lstStyle>
          <a:p>
            <a:fld id="{B165002D-E960-C341-AF79-B412DFBE66EE}" type="slidenum">
              <a:rPr lang="en-US" smtClean="0"/>
              <a:t>‹#›</a:t>
            </a:fld>
            <a:endParaRPr lang="en-US"/>
          </a:p>
        </p:txBody>
      </p:sp>
    </p:spTree>
    <p:extLst>
      <p:ext uri="{BB962C8B-B14F-4D97-AF65-F5344CB8AC3E}">
        <p14:creationId xmlns:p14="http://schemas.microsoft.com/office/powerpoint/2010/main" val="1897927870"/>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10000"/>
      </a:lnSpc>
      <a:spcAft>
        <a:spcPts val="600"/>
      </a:spcAft>
      <a:defRPr sz="1200" kern="1200">
        <a:solidFill>
          <a:schemeClr val="tx1"/>
        </a:solidFill>
        <a:latin typeface="+mn-lt"/>
        <a:ea typeface="+mn-ea"/>
        <a:cs typeface="+mn-cs"/>
      </a:defRPr>
    </a:lvl1pPr>
    <a:lvl2pPr marL="457200" algn="l" defTabSz="914400" rtl="0" eaLnBrk="1" latinLnBrk="0" hangingPunct="1">
      <a:lnSpc>
        <a:spcPct val="110000"/>
      </a:lnSpc>
      <a:spcAft>
        <a:spcPts val="600"/>
      </a:spcAft>
      <a:defRPr sz="1200" kern="1200">
        <a:solidFill>
          <a:schemeClr val="tx1"/>
        </a:solidFill>
        <a:latin typeface="+mn-lt"/>
        <a:ea typeface="+mn-ea"/>
        <a:cs typeface="+mn-cs"/>
      </a:defRPr>
    </a:lvl2pPr>
    <a:lvl3pPr marL="914400" algn="l" defTabSz="914400" rtl="0" eaLnBrk="1" latinLnBrk="0" hangingPunct="1">
      <a:lnSpc>
        <a:spcPct val="110000"/>
      </a:lnSpc>
      <a:spcAft>
        <a:spcPts val="600"/>
      </a:spcAft>
      <a:defRPr sz="1200" kern="1200">
        <a:solidFill>
          <a:schemeClr val="tx1"/>
        </a:solidFill>
        <a:latin typeface="+mn-lt"/>
        <a:ea typeface="+mn-ea"/>
        <a:cs typeface="+mn-cs"/>
      </a:defRPr>
    </a:lvl3pPr>
    <a:lvl4pPr marL="1371600" algn="l" defTabSz="914400" rtl="0" eaLnBrk="1" latinLnBrk="0" hangingPunct="1">
      <a:lnSpc>
        <a:spcPct val="110000"/>
      </a:lnSpc>
      <a:spcAft>
        <a:spcPts val="600"/>
      </a:spcAft>
      <a:defRPr sz="1200" kern="1200">
        <a:solidFill>
          <a:schemeClr val="tx1"/>
        </a:solidFill>
        <a:latin typeface="+mn-lt"/>
        <a:ea typeface="+mn-ea"/>
        <a:cs typeface="+mn-cs"/>
      </a:defRPr>
    </a:lvl4pPr>
    <a:lvl5pPr marL="1828800" algn="l" defTabSz="914400" rtl="0" eaLnBrk="1" latinLnBrk="0" hangingPunct="1">
      <a:lnSpc>
        <a:spcPct val="110000"/>
      </a:lnSpc>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a:t>
            </a:fld>
            <a:endParaRPr lang="en-US"/>
          </a:p>
        </p:txBody>
      </p:sp>
    </p:spTree>
    <p:extLst>
      <p:ext uri="{BB962C8B-B14F-4D97-AF65-F5344CB8AC3E}">
        <p14:creationId xmlns:p14="http://schemas.microsoft.com/office/powerpoint/2010/main" val="51888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defTabSz="874075">
              <a:defRPr/>
            </a:pPr>
            <a:fld id="{B165002D-E960-C341-AF79-B412DFBE66EE}" type="slidenum">
              <a:rPr lang="en-US">
                <a:solidFill>
                  <a:prstClr val="black"/>
                </a:solidFill>
                <a:latin typeface="Calibri" panose="020F0502020204030204"/>
              </a:rPr>
              <a:pPr defTabSz="874075">
                <a:defRPr/>
              </a:pPr>
              <a:t>10</a:t>
            </a:fld>
            <a:endParaRPr lang="en-US">
              <a:solidFill>
                <a:prstClr val="black"/>
              </a:solidFill>
              <a:latin typeface="Calibri" panose="020F0502020204030204"/>
            </a:endParaRPr>
          </a:p>
        </p:txBody>
      </p:sp>
      <p:sp>
        <p:nvSpPr>
          <p:cNvPr id="6" name="Slide Image Placeholder 5">
            <a:extLst>
              <a:ext uri="{FF2B5EF4-FFF2-40B4-BE49-F238E27FC236}">
                <a16:creationId xmlns:a16="http://schemas.microsoft.com/office/drawing/2014/main" id="{CE734E9A-AB6B-4845-975D-208046DE8260}"/>
              </a:ext>
            </a:extLst>
          </p:cNvPr>
          <p:cNvSpPr>
            <a:spLocks noGrp="1" noRot="1" noChangeAspect="1"/>
          </p:cNvSpPr>
          <p:nvPr>
            <p:ph type="sldImg"/>
          </p:nvPr>
        </p:nvSpPr>
        <p:spPr>
          <a:xfrm>
            <a:off x="506413" y="487363"/>
            <a:ext cx="5416550" cy="3048000"/>
          </a:xfrm>
        </p:spPr>
      </p:sp>
      <p:sp>
        <p:nvSpPr>
          <p:cNvPr id="7" name="Notes Placeholder 6">
            <a:extLst>
              <a:ext uri="{FF2B5EF4-FFF2-40B4-BE49-F238E27FC236}">
                <a16:creationId xmlns:a16="http://schemas.microsoft.com/office/drawing/2014/main" id="{C0EBDF8F-1F9D-4549-9FD2-60C5846C3B27}"/>
              </a:ext>
            </a:extLst>
          </p:cNvPr>
          <p:cNvSpPr>
            <a:spLocks noGrp="1"/>
          </p:cNvSpPr>
          <p:nvPr>
            <p:ph type="body" idx="1"/>
          </p:nvPr>
        </p:nvSpPr>
        <p:spPr>
          <a:xfrm>
            <a:off x="642937" y="3688196"/>
            <a:ext cx="5238749" cy="4860048"/>
          </a:xfrm>
          <a:prstGeom prst="rect">
            <a:avLst/>
          </a:prstGeom>
        </p:spPr>
        <p:txBody>
          <a:bodyPr/>
          <a:lstStyle/>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lang="en-US" sz="1200" dirty="0">
              <a:effectLst/>
              <a:latin typeface="+mn-lt"/>
              <a:ea typeface="Calibri" panose="020F0502020204030204" pitchFamily="34" charset="0"/>
            </a:endParaRPr>
          </a:p>
        </p:txBody>
      </p:sp>
    </p:spTree>
    <p:extLst>
      <p:ext uri="{BB962C8B-B14F-4D97-AF65-F5344CB8AC3E}">
        <p14:creationId xmlns:p14="http://schemas.microsoft.com/office/powerpoint/2010/main" val="48846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11</a:t>
            </a:fld>
            <a:endParaRPr lang="en-US"/>
          </a:p>
        </p:txBody>
      </p:sp>
    </p:spTree>
    <p:extLst>
      <p:ext uri="{BB962C8B-B14F-4D97-AF65-F5344CB8AC3E}">
        <p14:creationId xmlns:p14="http://schemas.microsoft.com/office/powerpoint/2010/main" val="338861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mn-lt"/>
              </a:rPr>
              <a:t>The Final RHNA Methodology </a:t>
            </a:r>
            <a:r>
              <a:rPr lang="en-US" sz="1200" b="0" i="0" u="none" strike="noStrike" baseline="0" dirty="0">
                <a:solidFill>
                  <a:srgbClr val="211D1E"/>
                </a:solidFill>
                <a:latin typeface="+mn-lt"/>
              </a:rPr>
              <a:t>includes three primary components: the baseline allocation, factors and weights, and the equity adjustment. </a:t>
            </a:r>
          </a:p>
          <a:p>
            <a:pPr marL="171450" indent="-171450">
              <a:buFont typeface="Arial" panose="020B0604020202020204" pitchFamily="34" charset="0"/>
              <a:buChar char="•"/>
            </a:pPr>
            <a:r>
              <a:rPr lang="en-US" sz="1200" b="0" i="0" u="none" strike="noStrike" baseline="0" dirty="0">
                <a:solidFill>
                  <a:srgbClr val="211D1E"/>
                </a:solidFill>
                <a:latin typeface="+mn-lt"/>
              </a:rPr>
              <a:t>The </a:t>
            </a:r>
            <a:r>
              <a:rPr lang="en-US" sz="1200" b="1" i="0" u="none" strike="noStrike" baseline="0" dirty="0">
                <a:solidFill>
                  <a:srgbClr val="211D1E"/>
                </a:solidFill>
                <a:latin typeface="+mn-lt"/>
              </a:rPr>
              <a:t>baseline allocation </a:t>
            </a:r>
            <a:r>
              <a:rPr lang="en-US" sz="1200" b="0" i="0" u="none" strike="noStrike" baseline="0" dirty="0">
                <a:solidFill>
                  <a:srgbClr val="211D1E"/>
                </a:solidFill>
                <a:latin typeface="+mn-lt"/>
              </a:rPr>
              <a:t>is used to assign each jurisdiction a beginning share of the </a:t>
            </a:r>
            <a:r>
              <a:rPr lang="en-US" sz="1200" dirty="0">
                <a:effectLst/>
                <a:latin typeface="+mn-lt"/>
                <a:ea typeface="Calibri" panose="020F0502020204030204" pitchFamily="34" charset="0"/>
              </a:rPr>
              <a:t>441,176 units that HCD assigned to the Bay Area as its regional housing needs determination</a:t>
            </a:r>
            <a:r>
              <a:rPr lang="en-US" sz="1200" b="0" i="0" u="none" strike="noStrike" baseline="0" dirty="0">
                <a:solidFill>
                  <a:srgbClr val="211D1E"/>
                </a:solidFill>
                <a:latin typeface="+mn-lt"/>
              </a:rPr>
              <a:t>. </a:t>
            </a:r>
          </a:p>
          <a:p>
            <a:pPr marL="171450" indent="-171450">
              <a:buFont typeface="Arial" panose="020B0604020202020204" pitchFamily="34" charset="0"/>
              <a:buChar char="•"/>
            </a:pPr>
            <a:r>
              <a:rPr lang="en-US" sz="1200" b="0" i="0" u="none" strike="noStrike" baseline="0" dirty="0">
                <a:solidFill>
                  <a:srgbClr val="211D1E"/>
                </a:solidFill>
                <a:latin typeface="+mn-lt"/>
              </a:rPr>
              <a:t>The baseline allocation is based on each jurisdiction’s share of the region’s total households in the year 2050 from the Plan Bay Area 2050 Final Blueprint.</a:t>
            </a:r>
          </a:p>
          <a:p>
            <a:pPr marL="171450" indent="-171450">
              <a:buFont typeface="Arial" panose="020B0604020202020204" pitchFamily="34" charset="0"/>
              <a:buChar char="•"/>
            </a:pPr>
            <a:r>
              <a:rPr lang="en-US" sz="1200" dirty="0">
                <a:effectLst/>
                <a:latin typeface="+mn-lt"/>
                <a:ea typeface="Calibri" panose="020F0502020204030204" pitchFamily="34" charset="0"/>
              </a:rPr>
              <a:t>The methodology includes one set of </a:t>
            </a:r>
            <a:r>
              <a:rPr lang="en-US" sz="1200" b="1" dirty="0">
                <a:effectLst/>
                <a:latin typeface="+mn-lt"/>
                <a:ea typeface="Calibri" panose="020F0502020204030204" pitchFamily="34" charset="0"/>
              </a:rPr>
              <a:t>factors and weights </a:t>
            </a:r>
            <a:r>
              <a:rPr lang="en-US" sz="1200" dirty="0">
                <a:effectLst/>
                <a:latin typeface="+mn-lt"/>
                <a:ea typeface="Calibri" panose="020F0502020204030204" pitchFamily="34" charset="0"/>
              </a:rPr>
              <a:t>for allocating very low- and low-income units and a second set of factors and weights for allocating moderate- and above-moderate units. </a:t>
            </a:r>
          </a:p>
          <a:p>
            <a:pPr marL="171450" indent="-171450">
              <a:buFont typeface="Arial" panose="020B0604020202020204" pitchFamily="34" charset="0"/>
              <a:buChar char="•"/>
            </a:pPr>
            <a:r>
              <a:rPr lang="en-US" sz="1200" dirty="0">
                <a:effectLst/>
                <a:latin typeface="+mn-lt"/>
                <a:ea typeface="Calibri" panose="020F0502020204030204" pitchFamily="34" charset="0"/>
              </a:rPr>
              <a:t>Step 2 on this chart shows the three factors/weights for lower-income units on the left and the two factors/weights for higher-income units on the right.</a:t>
            </a:r>
          </a:p>
          <a:p>
            <a:pPr marL="171450" indent="-171450">
              <a:buFont typeface="Arial" panose="020B0604020202020204" pitchFamily="34" charset="0"/>
              <a:buChar char="•"/>
            </a:pPr>
            <a:r>
              <a:rPr lang="en-US" sz="1200" spc="-10" dirty="0">
                <a:effectLst/>
                <a:latin typeface="+mn-lt"/>
                <a:ea typeface="Calibri" panose="020F0502020204030204" pitchFamily="34" charset="0"/>
                <a:cs typeface="Times New Roman" panose="02020603050405020304" pitchFamily="18" charset="0"/>
              </a:rPr>
              <a:t>The Access to High Opportunity Areas factor is based on the jurisdictions with a higher percentage of households living in areas designated High Resource or Highest Resource on the Opportunity Map developed by the State. The State evaluated census tracts using an index of 21 different indicators related to economic, educational and health outcomes. </a:t>
            </a:r>
          </a:p>
          <a:p>
            <a:pPr marL="171450" indent="-1714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Job Proximity factors identify the number of jobs that can be accessed from a jurisdiction by a 30-minute auto commute or a 45-minute transit commute.</a:t>
            </a:r>
          </a:p>
          <a:p>
            <a:pPr marL="171450" indent="-171450">
              <a:buFont typeface="Arial" panose="020B0604020202020204" pitchFamily="34" charset="0"/>
              <a:buChar char="•"/>
            </a:pPr>
            <a:r>
              <a:rPr lang="en-US" sz="1200" dirty="0">
                <a:effectLst/>
                <a:latin typeface="+mn-lt"/>
                <a:ea typeface="Calibri" panose="020F0502020204030204" pitchFamily="34" charset="0"/>
              </a:rPr>
              <a:t>In total, the Access to High Opportunity Areas factor allocates 52% of the region’s RHNA, while factors related to job proximity allocate 48% of units.</a:t>
            </a:r>
          </a:p>
          <a:p>
            <a:pPr marL="171450" indent="-171450">
              <a:buFont typeface="Arial" panose="020B0604020202020204" pitchFamily="34" charset="0"/>
              <a:buChar char="•"/>
            </a:pPr>
            <a:r>
              <a:rPr lang="en-US" sz="1200" dirty="0">
                <a:effectLst/>
                <a:latin typeface="+mn-lt"/>
                <a:ea typeface="Calibri" panose="020F0502020204030204" pitchFamily="34" charset="0"/>
              </a:rPr>
              <a:t>In Step 3 of the methodology, each jurisdiction’s baseline allocation is adjusted based on how it scores on the different allocation factors. If a jurisdiction has more access to opportunity or better job proximity relative to the region, its allocation is adjusted upward. Otherwise, its allocation is adjusted downward.</a:t>
            </a:r>
            <a:endParaRPr lang="en-US" sz="1200" b="0" i="0" u="none" strike="noStrike" baseline="0" dirty="0">
              <a:solidFill>
                <a:srgbClr val="211D1E"/>
              </a:solidFill>
              <a:effectLst/>
              <a:latin typeface="+mn-lt"/>
              <a:ea typeface="Calibri" panose="020F0502020204030204" pitchFamily="34" charset="0"/>
            </a:endParaRPr>
          </a:p>
          <a:p>
            <a:pPr marL="171450" indent="-171450">
              <a:buFont typeface="Arial" panose="020B0604020202020204" pitchFamily="34" charset="0"/>
              <a:buChar char="•"/>
            </a:pPr>
            <a:r>
              <a:rPr lang="en-US" sz="1200" b="0" i="0" u="none" strike="noStrike" baseline="0" dirty="0">
                <a:solidFill>
                  <a:srgbClr val="211D1E"/>
                </a:solidFill>
                <a:effectLst/>
                <a:latin typeface="+mn-lt"/>
                <a:ea typeface="Calibri" panose="020F0502020204030204" pitchFamily="34" charset="0"/>
              </a:rPr>
              <a:t>Step 4 shows </a:t>
            </a:r>
            <a:r>
              <a:rPr lang="en-US" sz="1200" dirty="0">
                <a:effectLst/>
                <a:latin typeface="+mn-lt"/>
                <a:ea typeface="Calibri" panose="020F0502020204030204" pitchFamily="34" charset="0"/>
              </a:rPr>
              <a:t>the </a:t>
            </a:r>
            <a:r>
              <a:rPr lang="en-US" sz="1200" b="1" dirty="0">
                <a:effectLst/>
                <a:latin typeface="+mn-lt"/>
                <a:ea typeface="Calibri" panose="020F0502020204030204" pitchFamily="34" charset="0"/>
              </a:rPr>
              <a:t>equity adjustment</a:t>
            </a:r>
            <a:r>
              <a:rPr lang="en-US" sz="1200" dirty="0">
                <a:effectLst/>
                <a:latin typeface="+mn-lt"/>
                <a:ea typeface="Calibri" panose="020F0502020204030204" pitchFamily="34" charset="0"/>
              </a:rPr>
              <a:t>, which gets applied </a:t>
            </a:r>
            <a:r>
              <a:rPr lang="en-US" sz="1200" b="0" i="0" u="none" strike="noStrike" baseline="0" dirty="0">
                <a:solidFill>
                  <a:srgbClr val="211D1E"/>
                </a:solidFill>
                <a:latin typeface="+mn-lt"/>
              </a:rPr>
              <a:t>after the methodology's factors and weights are used to determine a jurisdiction's allocation by income category</a:t>
            </a:r>
            <a:r>
              <a:rPr lang="en-US" sz="1200" dirty="0">
                <a:effectLst/>
                <a:latin typeface="+mn-lt"/>
                <a:ea typeface="Calibri" panose="020F0502020204030204" pitchFamily="34" charset="0"/>
              </a:rPr>
              <a:t>. </a:t>
            </a:r>
          </a:p>
          <a:p>
            <a:pPr marL="171450" indent="-171450">
              <a:buFont typeface="Arial" panose="020B0604020202020204" pitchFamily="34" charset="0"/>
              <a:buChar char="•"/>
            </a:pPr>
            <a:r>
              <a:rPr lang="en-US" sz="1200" dirty="0">
                <a:effectLst/>
                <a:latin typeface="+mn-lt"/>
                <a:ea typeface="Calibri" panose="020F0502020204030204" pitchFamily="34" charset="0"/>
              </a:rPr>
              <a:t>More detail about the equity adjustment on the next slide.</a:t>
            </a:r>
          </a:p>
        </p:txBody>
      </p:sp>
      <p:sp>
        <p:nvSpPr>
          <p:cNvPr id="4" name="Slide Number Placeholder 3"/>
          <p:cNvSpPr>
            <a:spLocks noGrp="1"/>
          </p:cNvSpPr>
          <p:nvPr>
            <p:ph type="sldNum" sz="quarter" idx="5"/>
          </p:nvPr>
        </p:nvSpPr>
        <p:spPr/>
        <p:txBody>
          <a:bodyPr/>
          <a:lstStyle/>
          <a:p>
            <a:fld id="{7E058EAE-8D80-4E6C-926F-23DB7DF5F173}" type="slidenum">
              <a:rPr lang="en-US" smtClean="0"/>
              <a:t>12</a:t>
            </a:fld>
            <a:endParaRPr lang="en-US"/>
          </a:p>
        </p:txBody>
      </p:sp>
    </p:spTree>
    <p:extLst>
      <p:ext uri="{BB962C8B-B14F-4D97-AF65-F5344CB8AC3E}">
        <p14:creationId xmlns:p14="http://schemas.microsoft.com/office/powerpoint/2010/main" val="300312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identifies 49 jurisdictions that exhibit above average racial and economic exclusion.</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A jurisdiction is identified as racially and economically exclusive if it scores above the regional median on a composite measure that adds together the jurisdiction’s divergence index score (which measures segregation by looking at how much local racial demographics differ from the region) and the percent of the jurisdiction’s households with household incomes above 120 percent of the area median income (AMI).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There are 5 jurisdictions with composite scores above the regional median that are excluded from the equity adjustment because the jurisdiction’s median income is in the bottom 25% for the region.</a:t>
            </a: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increases lower-income RHNA units to some of these 49 jurisdictions, if needed to ensure the jurisdiction receives a lower-income unit allocation at least proportional to its share of the region’s total households in 2020.</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If one of the 49 jurisdictions does not receive an allocation of lower-income units that is at least proportional, then lower-income units are redistributed from the remaining 60 jurisdictions in the region to increase that jurisdiction’s lower-income allocation until it is proportional.</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schemeClr val="bg2">
                    <a:lumMod val="25000"/>
                  </a:schemeClr>
                </a:solidFill>
              </a:rPr>
              <a:t>Each jurisdiction in this “Other” group has its lower-income allocation reduced in proportion to its share of the total lower-income units among the jurisdictions in the group of 60.</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In the Final RHNA Methodology, 18 of the 49 jurisdictions receive an increase as a result of the equity adjustment. Allocations for the other 31 jurisdictions were already at least proportional to their share of existing households, so the equity adjustment had no impact.</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Calibri" panose="020F0502020204030204" pitchFamily="34" charset="0"/>
              </a:rPr>
              <a:t>The equity adjustment does not have any effect on moderate- and above moderate-income units.</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13</a:t>
            </a:fld>
            <a:endParaRPr lang="en-US"/>
          </a:p>
        </p:txBody>
      </p:sp>
    </p:spTree>
    <p:extLst>
      <p:ext uri="{BB962C8B-B14F-4D97-AF65-F5344CB8AC3E}">
        <p14:creationId xmlns:p14="http://schemas.microsoft.com/office/powerpoint/2010/main" val="252858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Left: potential </a:t>
            </a:r>
            <a:r>
              <a:rPr lang="en-US" sz="1200" u="sng" dirty="0">
                <a:effectLst/>
                <a:latin typeface="+mn-lt"/>
                <a:ea typeface="Calibri" panose="020F0502020204030204" pitchFamily="34" charset="0"/>
                <a:cs typeface="Times New Roman" panose="02020603050405020304" pitchFamily="18" charset="0"/>
              </a:rPr>
              <a:t>growth rate</a:t>
            </a:r>
            <a:r>
              <a:rPr lang="en-US" sz="1200" dirty="0">
                <a:effectLst/>
                <a:latin typeface="+mn-lt"/>
                <a:ea typeface="Calibri" panose="020F0502020204030204" pitchFamily="34" charset="0"/>
                <a:cs typeface="Times New Roman" panose="02020603050405020304" pitchFamily="18" charset="0"/>
              </a:rPr>
              <a:t> each jurisdiction would experience from the draft RHNA allocation relative to jurisdiction’s number of households in 2020.</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Jurisdictions with the darkest brown experience the highest growth rates while those in the light grey experience the lowest growth rates. </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region as a whole will grow by 16% as a result of the regional housing need assigned for this RHNA cycle by HCD.</a:t>
            </a:r>
          </a:p>
          <a:p>
            <a:pPr marL="171450" marR="0" lvl="0"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Right: </a:t>
            </a:r>
            <a:r>
              <a:rPr lang="en-US" sz="1200" u="sng" dirty="0">
                <a:effectLst/>
                <a:latin typeface="+mn-lt"/>
                <a:ea typeface="Calibri" panose="020F0502020204030204" pitchFamily="34" charset="0"/>
                <a:cs typeface="Times New Roman" panose="02020603050405020304" pitchFamily="18" charset="0"/>
              </a:rPr>
              <a:t>total RHNA units</a:t>
            </a:r>
            <a:r>
              <a:rPr lang="en-US" sz="1200" u="none"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from the draft RHNA allocation.</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Jurisdictions with the darkest purple receive the largest total RHNA allocations, while those in light grey receive smaller allocations.</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Distribution is fairly concentrated: 3 largest cities account for almost 40% of all RHNA units. </a:t>
            </a:r>
          </a:p>
          <a:p>
            <a:pPr marL="628650" marR="0" lvl="1" indent="-171450">
              <a:lnSpc>
                <a:spcPct val="105000"/>
              </a:lnSpc>
              <a:spcBef>
                <a:spcPts val="0"/>
              </a:spcBef>
              <a:spcAft>
                <a:spcPts val="6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The 25 jurisdictions with the largest draft RHNA allocations account for 72% of all RHNA units.</a:t>
            </a:r>
          </a:p>
        </p:txBody>
      </p:sp>
      <p:sp>
        <p:nvSpPr>
          <p:cNvPr id="4" name="Slide Number Placeholder 3"/>
          <p:cNvSpPr>
            <a:spLocks noGrp="1"/>
          </p:cNvSpPr>
          <p:nvPr>
            <p:ph type="sldNum" sz="quarter" idx="5"/>
          </p:nvPr>
        </p:nvSpPr>
        <p:spPr/>
        <p:txBody>
          <a:bodyPr/>
          <a:lstStyle/>
          <a:p>
            <a:fld id="{B165002D-E960-C341-AF79-B412DFBE66EE}" type="slidenum">
              <a:rPr lang="en-US" smtClean="0"/>
              <a:t>14</a:t>
            </a:fld>
            <a:endParaRPr lang="en-US"/>
          </a:p>
        </p:txBody>
      </p:sp>
    </p:spTree>
    <p:extLst>
      <p:ext uri="{BB962C8B-B14F-4D97-AF65-F5344CB8AC3E}">
        <p14:creationId xmlns:p14="http://schemas.microsoft.com/office/powerpoint/2010/main" val="358681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15</a:t>
            </a:fld>
            <a:endParaRPr lang="en-US"/>
          </a:p>
        </p:txBody>
      </p:sp>
    </p:spTree>
    <p:extLst>
      <p:ext uri="{BB962C8B-B14F-4D97-AF65-F5344CB8AC3E}">
        <p14:creationId xmlns:p14="http://schemas.microsoft.com/office/powerpoint/2010/main" val="280533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16</a:t>
            </a:fld>
            <a:endParaRPr lang="en-US"/>
          </a:p>
        </p:txBody>
      </p:sp>
    </p:spTree>
    <p:extLst>
      <p:ext uri="{BB962C8B-B14F-4D97-AF65-F5344CB8AC3E}">
        <p14:creationId xmlns:p14="http://schemas.microsoft.com/office/powerpoint/2010/main" val="352218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rPr>
              <a:t>Release of Draft RHNA Allocations initiates appeals phase of RHNA. </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kern="1200" dirty="0">
                <a:solidFill>
                  <a:schemeClr val="tx1"/>
                </a:solidFill>
                <a:effectLst/>
                <a:latin typeface="+mn-lt"/>
                <a:ea typeface="Calibri" panose="020F0502020204030204" pitchFamily="34" charset="0"/>
                <a:cs typeface="+mn-cs"/>
              </a:rPr>
              <a:t>Government Code Section 65584.05 allows </a:t>
            </a:r>
            <a:r>
              <a:rPr lang="en-US" sz="1200" dirty="0">
                <a:effectLst/>
                <a:latin typeface="+mn-lt"/>
                <a:ea typeface="Calibri" panose="020F0502020204030204" pitchFamily="34" charset="0"/>
              </a:rPr>
              <a:t>a </a:t>
            </a:r>
            <a:r>
              <a:rPr lang="en-US" sz="1200" u="sng" dirty="0">
                <a:effectLst/>
                <a:latin typeface="+mn-lt"/>
                <a:ea typeface="Calibri" panose="020F0502020204030204" pitchFamily="34" charset="0"/>
              </a:rPr>
              <a:t>jurisdiction or HCD</a:t>
            </a:r>
            <a:r>
              <a:rPr lang="en-US" sz="1200" b="1" dirty="0">
                <a:effectLst/>
                <a:latin typeface="+mn-lt"/>
                <a:ea typeface="Calibri" panose="020F0502020204030204" pitchFamily="34" charset="0"/>
              </a:rPr>
              <a:t> </a:t>
            </a:r>
            <a:r>
              <a:rPr lang="en-US" sz="1200" dirty="0">
                <a:effectLst/>
                <a:latin typeface="+mn-lt"/>
                <a:ea typeface="Calibri" panose="020F0502020204030204" pitchFamily="34" charset="0"/>
              </a:rPr>
              <a:t>to appeal the Draft RHNA Allocation for </a:t>
            </a:r>
            <a:r>
              <a:rPr lang="en-US" sz="1200" b="1" i="1" dirty="0">
                <a:effectLst/>
                <a:latin typeface="+mn-lt"/>
                <a:ea typeface="Calibri" panose="020F0502020204030204" pitchFamily="34" charset="0"/>
              </a:rPr>
              <a:t>any</a:t>
            </a:r>
            <a:r>
              <a:rPr lang="en-US" sz="1200" dirty="0">
                <a:effectLst/>
                <a:latin typeface="+mn-lt"/>
                <a:ea typeface="Calibri" panose="020F0502020204030204" pitchFamily="34" charset="0"/>
              </a:rPr>
              <a:t> Bay Area jurisdiction (except Solano County and its cities, where jurisdictions have formed a subregion that will conduct its own appeals process).</a:t>
            </a:r>
            <a:endParaRPr lang="en-US" sz="1200" kern="1200" spc="-10" dirty="0">
              <a:solidFill>
                <a:schemeClr val="tx1"/>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In past RHNA cycles, an appeal could only be brought by a jurisdiction appealing its </a:t>
            </a:r>
            <a:r>
              <a:rPr lang="en-US" sz="1200" b="1" i="1" dirty="0">
                <a:effectLst/>
                <a:latin typeface="+mn-lt"/>
                <a:ea typeface="Calibri" panose="020F0502020204030204" pitchFamily="34" charset="0"/>
                <a:cs typeface="Times New Roman" panose="02020603050405020304" pitchFamily="18" charset="0"/>
              </a:rPr>
              <a:t>own</a:t>
            </a:r>
            <a:r>
              <a:rPr lang="en-US" sz="1200" dirty="0">
                <a:effectLst/>
                <a:latin typeface="+mn-lt"/>
                <a:ea typeface="Calibri" panose="020F0502020204030204" pitchFamily="34" charset="0"/>
                <a:cs typeface="Times New Roman" panose="02020603050405020304" pitchFamily="18" charset="0"/>
              </a:rPr>
              <a:t> allocation. However, now HCD has the authority to bring an appeal, and a jurisdiction can also appeal </a:t>
            </a:r>
            <a:r>
              <a:rPr lang="en-US" sz="1200" b="1" i="1" dirty="0">
                <a:effectLst/>
                <a:latin typeface="+mn-lt"/>
                <a:ea typeface="Calibri" panose="020F0502020204030204" pitchFamily="34" charset="0"/>
                <a:cs typeface="Times New Roman" panose="02020603050405020304" pitchFamily="18" charset="0"/>
              </a:rPr>
              <a:t>another</a:t>
            </a:r>
            <a:r>
              <a:rPr lang="en-US" sz="1200" dirty="0">
                <a:effectLst/>
                <a:latin typeface="+mn-lt"/>
                <a:ea typeface="Calibri" panose="020F0502020204030204" pitchFamily="34" charset="0"/>
                <a:cs typeface="Times New Roman" panose="02020603050405020304" pitchFamily="18" charset="0"/>
              </a:rPr>
              <a:t> jurisdiction’s allocation.</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An appeal may request an increase or decrease to a Draft RHNA Allocation. </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17</a:t>
            </a:fld>
            <a:endParaRPr lang="en-US"/>
          </a:p>
        </p:txBody>
      </p:sp>
    </p:spTree>
    <p:extLst>
      <p:ext uri="{BB962C8B-B14F-4D97-AF65-F5344CB8AC3E}">
        <p14:creationId xmlns:p14="http://schemas.microsoft.com/office/powerpoint/2010/main" val="241697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18</a:t>
            </a:fld>
            <a:endParaRPr lang="en-US"/>
          </a:p>
        </p:txBody>
      </p:sp>
    </p:spTree>
    <p:extLst>
      <p:ext uri="{BB962C8B-B14F-4D97-AF65-F5344CB8AC3E}">
        <p14:creationId xmlns:p14="http://schemas.microsoft.com/office/powerpoint/2010/main" val="252730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19</a:t>
            </a:fld>
            <a:endParaRPr lang="en-US"/>
          </a:p>
        </p:txBody>
      </p:sp>
    </p:spTree>
    <p:extLst>
      <p:ext uri="{BB962C8B-B14F-4D97-AF65-F5344CB8AC3E}">
        <p14:creationId xmlns:p14="http://schemas.microsoft.com/office/powerpoint/2010/main" val="139049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a:t>
            </a:fld>
            <a:endParaRPr lang="en-US"/>
          </a:p>
        </p:txBody>
      </p:sp>
    </p:spTree>
    <p:extLst>
      <p:ext uri="{BB962C8B-B14F-4D97-AF65-F5344CB8AC3E}">
        <p14:creationId xmlns:p14="http://schemas.microsoft.com/office/powerpoint/2010/main" val="381359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20</a:t>
            </a:fld>
            <a:endParaRPr lang="en-US"/>
          </a:p>
        </p:txBody>
      </p:sp>
    </p:spTree>
    <p:extLst>
      <p:ext uri="{BB962C8B-B14F-4D97-AF65-F5344CB8AC3E}">
        <p14:creationId xmlns:p14="http://schemas.microsoft.com/office/powerpoint/2010/main" val="72686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8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21</a:t>
            </a:fld>
            <a:endParaRPr lang="en-US"/>
          </a:p>
        </p:txBody>
      </p:sp>
    </p:spTree>
    <p:extLst>
      <p:ext uri="{BB962C8B-B14F-4D97-AF65-F5344CB8AC3E}">
        <p14:creationId xmlns:p14="http://schemas.microsoft.com/office/powerpoint/2010/main" val="376964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22</a:t>
            </a:fld>
            <a:endParaRPr lang="en-US"/>
          </a:p>
        </p:txBody>
      </p:sp>
    </p:spTree>
    <p:extLst>
      <p:ext uri="{BB962C8B-B14F-4D97-AF65-F5344CB8AC3E}">
        <p14:creationId xmlns:p14="http://schemas.microsoft.com/office/powerpoint/2010/main" val="48844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200" kern="1200" dirty="0">
                <a:solidFill>
                  <a:schemeClr val="tx1"/>
                </a:solidFill>
                <a:effectLst/>
                <a:latin typeface="+mn-lt"/>
                <a:ea typeface="Calibri" panose="020F0502020204030204" pitchFamily="34" charset="0"/>
                <a:cs typeface="Times New Roman" panose="02020603050405020304" pitchFamily="18" charset="0"/>
              </a:rPr>
              <a:t>The basic structure of the appeals hearing is for the applicant to make an initial argument, to which ABAG-MTC staff provides a response, followed by an opportunity for rebuttal by the applicant. </a:t>
            </a: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If a jurisdiction or HCD appeals another jurisdiction’s allocation, the procedures allow for the subject of the appeal to respond to the initial arguments and offer a rebuttal after the staff response.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7000"/>
              </a:lnSpc>
              <a:spcBef>
                <a:spcPts val="0"/>
              </a:spcBef>
              <a:spcAft>
                <a:spcPts val="800"/>
              </a:spcAft>
              <a:buFont typeface="Arial" panose="020B0604020202020204" pitchFamily="34" charset="0"/>
              <a:buChar char="•"/>
            </a:pPr>
            <a:r>
              <a:rPr lang="en-US" sz="18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Following the rebuttal, there is time for public comment in advance of the Committee’s discussion and preliminary vote on the appeal.</a:t>
            </a: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23</a:t>
            </a:fld>
            <a:endParaRPr lang="en-US"/>
          </a:p>
        </p:txBody>
      </p:sp>
    </p:spTree>
    <p:extLst>
      <p:ext uri="{BB962C8B-B14F-4D97-AF65-F5344CB8AC3E}">
        <p14:creationId xmlns:p14="http://schemas.microsoft.com/office/powerpoint/2010/main" val="218812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Housing Element Law requires ABAG to allocate all of the 441,176 units assigned to the Bay Area by HCD. </a:t>
            </a:r>
          </a:p>
          <a:p>
            <a:pPr marL="171450" marR="0" indent="-171450">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If the appeal of a jurisdiction’s draft RHNA allocation is successful, ABAG must redistribute the units to other local governments in the region.</a:t>
            </a:r>
          </a:p>
        </p:txBody>
      </p:sp>
      <p:sp>
        <p:nvSpPr>
          <p:cNvPr id="4" name="Slide Number Placeholder 3"/>
          <p:cNvSpPr>
            <a:spLocks noGrp="1"/>
          </p:cNvSpPr>
          <p:nvPr>
            <p:ph type="sldNum" sz="quarter" idx="5"/>
          </p:nvPr>
        </p:nvSpPr>
        <p:spPr/>
        <p:txBody>
          <a:bodyPr/>
          <a:lstStyle/>
          <a:p>
            <a:fld id="{B165002D-E960-C341-AF79-B412DFBE66EE}" type="slidenum">
              <a:rPr lang="en-US" smtClean="0"/>
              <a:t>24</a:t>
            </a:fld>
            <a:endParaRPr lang="en-US"/>
          </a:p>
        </p:txBody>
      </p:sp>
    </p:spTree>
    <p:extLst>
      <p:ext uri="{BB962C8B-B14F-4D97-AF65-F5344CB8AC3E}">
        <p14:creationId xmlns:p14="http://schemas.microsoft.com/office/powerpoint/2010/main" val="3138453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0"/>
              </a:spcAft>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25</a:t>
            </a:fld>
            <a:endParaRPr lang="en-US"/>
          </a:p>
        </p:txBody>
      </p:sp>
    </p:spTree>
    <p:extLst>
      <p:ext uri="{BB962C8B-B14F-4D97-AF65-F5344CB8AC3E}">
        <p14:creationId xmlns:p14="http://schemas.microsoft.com/office/powerpoint/2010/main" val="4159308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3DF318-E60F-0E41-B3F9-9A825E2C7190}" type="slidenum">
              <a:rPr lang="en-US" smtClean="0"/>
              <a:t>26</a:t>
            </a:fld>
            <a:endParaRPr lang="en-US"/>
          </a:p>
        </p:txBody>
      </p:sp>
    </p:spTree>
    <p:extLst>
      <p:ext uri="{BB962C8B-B14F-4D97-AF65-F5344CB8AC3E}">
        <p14:creationId xmlns:p14="http://schemas.microsoft.com/office/powerpoint/2010/main" val="1194872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573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Goal is to assist jurisdictions with their housing element updates and implementation</a:t>
            </a:r>
          </a:p>
          <a:p>
            <a:pPr marL="171450" indent="-171450">
              <a:buFont typeface="Arial" panose="020B0604020202020204" pitchFamily="34" charset="0"/>
              <a:buChar char="•"/>
            </a:pPr>
            <a:r>
              <a:rPr lang="en-US" dirty="0"/>
              <a:t>Resources at three scales:</a:t>
            </a:r>
          </a:p>
          <a:p>
            <a:pPr marL="628650" lvl="1" indent="-171450">
              <a:buFont typeface="Arial" panose="020B0604020202020204" pitchFamily="34" charset="0"/>
              <a:buChar char="•"/>
            </a:pPr>
            <a:r>
              <a:rPr lang="en-US" dirty="0"/>
              <a:t>Local: over the counter and competitive grants, as well as access to a bench of pre-qualified consultants</a:t>
            </a:r>
          </a:p>
          <a:p>
            <a:pPr marL="628650" lvl="1" indent="-171450">
              <a:buFont typeface="Arial" panose="020B0604020202020204" pitchFamily="34" charset="0"/>
              <a:buChar char="•"/>
            </a:pPr>
            <a:r>
              <a:rPr lang="en-US" dirty="0"/>
              <a:t>County Collaboratives: </a:t>
            </a:r>
            <a:r>
              <a:rPr lang="en-US" b="0" i="0" dirty="0">
                <a:solidFill>
                  <a:srgbClr val="232333"/>
                </a:solidFill>
                <a:effectLst/>
                <a:latin typeface="Lato"/>
              </a:rPr>
              <a:t>county-based groups staffed by a paid coordinator to provide TA and facilitate shared learning for the Housing Element update and related topics</a:t>
            </a:r>
          </a:p>
          <a:p>
            <a:pPr marL="628650" lvl="1" indent="-171450">
              <a:buFont typeface="Arial" panose="020B0604020202020204" pitchFamily="34" charset="0"/>
              <a:buChar char="•"/>
            </a:pPr>
            <a:r>
              <a:rPr lang="en-US" dirty="0"/>
              <a:t>Regional: data tools, community engagement products, trainings, topic-specific workgroups to generate shared deliverables (ex. ADU ordinance template), and peer cohorts of jurisdictions with similar planning challenges (ex. agricultural towns)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82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latin typeface="interface"/>
              </a:rPr>
              <a:t>Ten-part training series for local planning and housing staff focused on key Housing Element topics that staff must start early in the process</a:t>
            </a:r>
          </a:p>
          <a:p>
            <a:pPr marL="171450" indent="-171450">
              <a:buFont typeface="Arial" panose="020B0604020202020204" pitchFamily="34" charset="0"/>
              <a:buChar char="•"/>
            </a:pPr>
            <a:r>
              <a:rPr lang="en-US" b="0" i="0" dirty="0">
                <a:solidFill>
                  <a:srgbClr val="333333"/>
                </a:solidFill>
                <a:effectLst/>
                <a:latin typeface="interface"/>
              </a:rPr>
              <a:t>Sessions held the second and fourth Tuesday of each month</a:t>
            </a:r>
            <a:endParaRPr lang="en-US" b="0" dirty="0"/>
          </a:p>
        </p:txBody>
      </p:sp>
      <p:sp>
        <p:nvSpPr>
          <p:cNvPr id="4" name="Slide Number Placeholder 3"/>
          <p:cNvSpPr>
            <a:spLocks noGrp="1"/>
          </p:cNvSpPr>
          <p:nvPr>
            <p:ph type="sldNum" sz="quarter" idx="5"/>
          </p:nvPr>
        </p:nvSpPr>
        <p:spPr/>
        <p:txBody>
          <a:bodyPr/>
          <a:lstStyle/>
          <a:p>
            <a:fld id="{9732F750-EC4D-814A-A258-035A734947E2}" type="slidenum">
              <a:rPr lang="en-US" smtClean="0"/>
              <a:t>30</a:t>
            </a:fld>
            <a:endParaRPr lang="en-US"/>
          </a:p>
        </p:txBody>
      </p:sp>
    </p:spTree>
    <p:extLst>
      <p:ext uri="{BB962C8B-B14F-4D97-AF65-F5344CB8AC3E}">
        <p14:creationId xmlns:p14="http://schemas.microsoft.com/office/powerpoint/2010/main" val="27776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7502" indent="-177502">
              <a:spcAft>
                <a:spcPts val="621"/>
              </a:spcAft>
              <a:buFont typeface="Arial" panose="020B0604020202020204" pitchFamily="34" charset="0"/>
              <a:buChar char="•"/>
            </a:pPr>
            <a:r>
              <a:rPr lang="en-US" dirty="0"/>
              <a:t>All jurisdictions in California must plan to meet the housing needs of everyone in their community. </a:t>
            </a:r>
          </a:p>
          <a:p>
            <a:pPr marL="181229" indent="-181229" defTabSz="946678">
              <a:spcAft>
                <a:spcPts val="621"/>
              </a:spcAft>
              <a:buFont typeface="Arial" panose="020B0604020202020204" pitchFamily="34" charset="0"/>
              <a:buChar char="•"/>
              <a:defRPr/>
            </a:pPr>
            <a:r>
              <a:rPr lang="en-US" dirty="0"/>
              <a:t>Although RHNA is a state mandate, it involves the collaboration of regional agencies like ABAG as well as local governments.</a:t>
            </a:r>
          </a:p>
          <a:p>
            <a:pPr marL="181229" indent="-181229">
              <a:spcAft>
                <a:spcPts val="621"/>
              </a:spcAft>
              <a:buFont typeface="Arial" panose="020B0604020202020204" pitchFamily="34" charset="0"/>
              <a:buChar char="•"/>
            </a:pPr>
            <a:r>
              <a:rPr lang="en-US" dirty="0"/>
              <a:t>The </a:t>
            </a:r>
            <a:r>
              <a:rPr lang="en-US" b="1" dirty="0"/>
              <a:t>California Department of Housing and Community Development </a:t>
            </a:r>
            <a:r>
              <a:rPr lang="en-US" dirty="0"/>
              <a:t>tells the Bay Area how many housing units it needs for an 8-year period – for this cycle from 2023 to 2031.</a:t>
            </a:r>
          </a:p>
          <a:p>
            <a:pPr marL="181229" indent="-181229" defTabSz="946678">
              <a:spcAft>
                <a:spcPts val="621"/>
              </a:spcAft>
              <a:buFont typeface="Arial" panose="020B0604020202020204" pitchFamily="34" charset="0"/>
              <a:buChar char="•"/>
              <a:defRPr/>
            </a:pPr>
            <a:r>
              <a:rPr lang="en-US" dirty="0"/>
              <a:t>This total need number is divided into 4 income categories that cover households at all income levels. </a:t>
            </a:r>
          </a:p>
          <a:p>
            <a:pPr marL="181229" indent="-181229">
              <a:spcAft>
                <a:spcPts val="621"/>
              </a:spcAft>
              <a:buFont typeface="Arial" panose="020B0604020202020204" pitchFamily="34" charset="0"/>
              <a:buChar char="•"/>
            </a:pPr>
            <a:r>
              <a:rPr lang="en-US" dirty="0"/>
              <a:t>ABAG works with local governments, stakeholders and members of the public to develop a methodology or formula for assigning a share of the housing need to each local government in the Bay Area.</a:t>
            </a:r>
          </a:p>
          <a:p>
            <a:pPr marL="181229" indent="-181229">
              <a:spcAft>
                <a:spcPts val="621"/>
              </a:spcAft>
              <a:buFont typeface="Arial" panose="020B0604020202020204" pitchFamily="34" charset="0"/>
              <a:buChar char="•"/>
            </a:pPr>
            <a:r>
              <a:rPr lang="en-US" dirty="0"/>
              <a:t>Each local government must then update the Housing Element of its General Plan </a:t>
            </a:r>
            <a:r>
              <a:rPr lang="en-US" i="1" dirty="0"/>
              <a:t>and its zoning </a:t>
            </a:r>
            <a:r>
              <a:rPr lang="en-US" dirty="0"/>
              <a:t>to show how it plans to accommodate its RHNA.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080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Housing Needs Data Packets: </a:t>
            </a:r>
          </a:p>
          <a:p>
            <a:pPr marL="628650" lvl="1" indent="-171450">
              <a:buFont typeface="Arial" panose="020B0604020202020204" pitchFamily="34" charset="0"/>
              <a:buChar char="•"/>
            </a:pPr>
            <a:r>
              <a:rPr lang="en-US" b="0" i="0" dirty="0">
                <a:solidFill>
                  <a:srgbClr val="333333"/>
                </a:solidFill>
                <a:effectLst/>
                <a:latin typeface="interface"/>
              </a:rPr>
              <a:t>Jurisdiction-level data packets contain tables, figures, and accompanying text that can be placed directly into the Housing Needs Section of the Housing Element</a:t>
            </a:r>
          </a:p>
          <a:p>
            <a:pPr marL="628650" lvl="1" indent="-171450">
              <a:buFont typeface="Arial" panose="020B0604020202020204" pitchFamily="34" charset="0"/>
              <a:buChar char="•"/>
            </a:pPr>
            <a:r>
              <a:rPr lang="en-US" b="0" i="0" dirty="0">
                <a:solidFill>
                  <a:srgbClr val="333333"/>
                </a:solidFill>
                <a:effectLst/>
                <a:latin typeface="interface"/>
              </a:rPr>
              <a:t>Available now on the ABAG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interface"/>
              </a:rPr>
              <a:t>Housing Element Site Selection Tool: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interface"/>
              </a:rPr>
              <a:t>W</a:t>
            </a:r>
            <a:r>
              <a:rPr lang="en-US" b="0" i="0" dirty="0">
                <a:solidFill>
                  <a:srgbClr val="000000"/>
                </a:solidFill>
                <a:effectLst/>
                <a:latin typeface="Montserrat"/>
              </a:rPr>
              <a:t>eb-based mapping tool to guide jurisdictions in identifying potential sites for the Housing Element Sites Inventory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ontserrat"/>
              </a:rPr>
              <a:t>Helps navigate new State requirements and support regional and local priorities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ontserrat"/>
              </a:rPr>
              <a:t>BETA version available now, with future iterations slated for release in the coming months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8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regional TA, providing direct grants to local jurisdictions from our Regional Early Action Planning funding</a:t>
            </a:r>
          </a:p>
          <a:p>
            <a:pPr marL="171450" indent="-171450">
              <a:buFont typeface="Arial" panose="020B0604020202020204" pitchFamily="34" charset="0"/>
              <a:buChar char="•"/>
            </a:pPr>
            <a:r>
              <a:rPr lang="en-US" dirty="0"/>
              <a:t>$10M in non-competitive grants to county collaboratives and all jurisdictions</a:t>
            </a:r>
          </a:p>
          <a:p>
            <a:pPr marL="171450" indent="-171450">
              <a:buFont typeface="Arial" panose="020B0604020202020204" pitchFamily="34" charset="0"/>
              <a:buChar char="•"/>
            </a:pPr>
            <a:r>
              <a:rPr lang="en-US" dirty="0"/>
              <a:t>Additional $1M in competitive grants to jurisdictions with exceptional proposals, slated for board approval in May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B30FA-A9C2-43D4-8B87-F97AB42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008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achieve costs savings and ease administrative burden for local jurisdictions, we are assembling a bench of pre-qualified consultants to provide on on-call consulting as needed for a wide range of planning activities</a:t>
            </a:r>
          </a:p>
          <a:p>
            <a:pPr marL="171450" indent="-171450">
              <a:buFont typeface="Arial" panose="020B0604020202020204" pitchFamily="34" charset="0"/>
              <a:buChar char="•"/>
            </a:pPr>
            <a:r>
              <a:rPr lang="en-US" dirty="0"/>
              <a:t>Local jurisdictions can use their REAP grants or other local funds to hire off the bench</a:t>
            </a:r>
          </a:p>
          <a:p>
            <a:pPr marL="171450" indent="-171450">
              <a:buFont typeface="Arial" panose="020B0604020202020204" pitchFamily="34" charset="0"/>
              <a:buChar char="•"/>
            </a:pPr>
            <a:r>
              <a:rPr lang="en-US" dirty="0"/>
              <a:t>Slated for board approval in May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40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2F750-EC4D-814A-A258-035A734947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9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RHNA Plan must meet five objectives that recognize the importance of comprehensively planning for housing in ways that also promote equity, strengthen the economy, improve connections between jobs and housing, and protect the environment.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last objective—Affirmatively Further Fair Housing—is a new addition for this RHNA cycle—probably one of the most important recent changes to Housing Element Law.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RHNA has always been based on the principle that every community should do its “fair share” to provide homes for people at all income levels, the addition of this new objective makes this concept more explicit.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According to HCD’s guidance on this topic, the two basic principles of affirmatively furthering fair housing are overcoming patterns of segregation and fostering inclusive communities that provide access to opportunity for all people.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8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equity: new requirement to affirmatively further fair housing applies not only to the RHNA Plan, but to local Housing Elements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Higher housing need: HCD must now include data about overcrowded households, households that are paying more than 30% of their income for housing, and a target vacancy rate when determining the region’s total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HCD oversight: HCD now must review the draft methodology and it can appeal a jurisdiction’s draft allocation.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28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indent="-171450" defTabSz="946647">
              <a:spcAft>
                <a:spcPts val="621"/>
              </a:spcAft>
              <a:buFont typeface="Arial" panose="020B0604020202020204" pitchFamily="34" charset="0"/>
              <a:buChar char="•"/>
              <a:defRPr/>
            </a:pPr>
            <a:r>
              <a:rPr lang="en-US" dirty="0"/>
              <a:t>The Regional Housing Needs Determination is separated into four income categories that cover households at all income levels:</a:t>
            </a:r>
          </a:p>
          <a:p>
            <a:pPr marL="628650" lvl="1" indent="-171450" defTabSz="946647">
              <a:spcAft>
                <a:spcPts val="621"/>
              </a:spcAft>
              <a:buFont typeface="Arial" panose="020B0604020202020204" pitchFamily="34" charset="0"/>
              <a:buChar char="•"/>
              <a:defRPr/>
            </a:pPr>
            <a:r>
              <a:rPr lang="en-US" dirty="0"/>
              <a:t>Very Low Income, which includes households with incomes between zero and 50% of the area median income</a:t>
            </a:r>
          </a:p>
          <a:p>
            <a:pPr marL="628650" lvl="1" indent="-171450" defTabSz="946647">
              <a:spcAft>
                <a:spcPts val="621"/>
              </a:spcAft>
              <a:buFont typeface="Arial" panose="020B0604020202020204" pitchFamily="34" charset="0"/>
              <a:buChar char="•"/>
              <a:defRPr/>
            </a:pPr>
            <a:r>
              <a:rPr lang="en-US" dirty="0"/>
              <a:t>Low Income, which is households between 50% and 80% of area median income</a:t>
            </a:r>
          </a:p>
          <a:p>
            <a:pPr marL="628650" lvl="1" indent="-171450" defTabSz="946647">
              <a:spcAft>
                <a:spcPts val="621"/>
              </a:spcAft>
              <a:buFont typeface="Arial" panose="020B0604020202020204" pitchFamily="34" charset="0"/>
              <a:buChar char="•"/>
              <a:defRPr/>
            </a:pPr>
            <a:r>
              <a:rPr lang="en-US" dirty="0"/>
              <a:t>Moderate Income, which is households between 80% and 120% of area median income and </a:t>
            </a:r>
          </a:p>
          <a:p>
            <a:pPr marL="628650" lvl="1" indent="-171450" defTabSz="946647">
              <a:spcAft>
                <a:spcPts val="621"/>
              </a:spcAft>
              <a:buFont typeface="Arial" panose="020B0604020202020204" pitchFamily="34" charset="0"/>
              <a:buChar char="•"/>
              <a:defRPr/>
            </a:pPr>
            <a:r>
              <a:rPr lang="en-US" dirty="0"/>
              <a:t>Above Moderate, which is households making more than 120% of area median income</a:t>
            </a:r>
          </a:p>
          <a:p>
            <a:pPr marL="177502" indent="-177502" defTabSz="946647">
              <a:spcAft>
                <a:spcPts val="621"/>
              </a:spcAft>
              <a:buFont typeface="Arial" panose="020B0604020202020204" pitchFamily="34" charset="0"/>
              <a:buChar char="•"/>
              <a:defRPr/>
            </a:pPr>
            <a:r>
              <a:rPr lang="en-US" dirty="0"/>
              <a:t>For the current 2015-2023 RHNA cycle, the data covers the first 5 years of the 8-year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1DEF5-7EAF-4F9D-8157-DA565C9207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5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03238"/>
            <a:ext cx="5759450" cy="3240087"/>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heart of ABAG’s work on RHNA is developing the methodology to allocate a portion of housing needs to each city, town, and county in the Bay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ABAG convened a Housing Methodology Committee made up of local elected officials and staff </a:t>
            </a:r>
            <a:r>
              <a:rPr lang="en-US" sz="1200" b="0" dirty="0">
                <a:solidFill>
                  <a:schemeClr val="tx1"/>
                </a:solidFill>
                <a:effectLst/>
                <a:latin typeface="+mn-lt"/>
                <a:ea typeface="Calibri" panose="020F0502020204030204" pitchFamily="34" charset="0"/>
                <a:cs typeface="Times New Roman" panose="02020603050405020304" pitchFamily="18" charset="0"/>
              </a:rPr>
              <a:t>representing jurisdictions in every county in the Bay Area </a:t>
            </a:r>
            <a:r>
              <a:rPr lang="en-US" sz="1200" kern="1200" dirty="0">
                <a:solidFill>
                  <a:schemeClr val="tx1"/>
                </a:solidFill>
                <a:effectLst/>
                <a:latin typeface="+mn-lt"/>
                <a:ea typeface="+mn-ea"/>
                <a:cs typeface="+mn-cs"/>
              </a:rPr>
              <a:t>as well as stakeholders to advise ABAG on the RHNA methodology.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ABAG adopted the final methodology </a:t>
            </a:r>
            <a:r>
              <a:rPr lang="en-US" sz="1200" kern="1200">
                <a:solidFill>
                  <a:schemeClr val="tx1"/>
                </a:solidFill>
                <a:effectLst/>
                <a:latin typeface="+mn-lt"/>
                <a:ea typeface="+mn-ea"/>
                <a:cs typeface="+mn-cs"/>
              </a:rPr>
              <a:t>in May 2021</a:t>
            </a:r>
            <a:r>
              <a:rPr lang="en-US" sz="1200" kern="1200" dirty="0">
                <a:solidFill>
                  <a:schemeClr val="tx1"/>
                </a:solidFill>
                <a:effectLst/>
                <a:latin typeface="+mn-lt"/>
                <a:ea typeface="+mn-ea"/>
                <a:cs typeface="+mn-cs"/>
              </a:rPr>
              <a:t>, it was used to develop a draft allocation for every jurisdiction.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 jurisdiction receives its draft allocation, it has an opportunity to appeal its number to ABAG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this cycle, a local government </a:t>
            </a:r>
            <a:r>
              <a:rPr lang="en-US" sz="1200" b="1" kern="1200" dirty="0">
                <a:solidFill>
                  <a:schemeClr val="tx1"/>
                </a:solidFill>
                <a:effectLst/>
                <a:latin typeface="+mn-lt"/>
                <a:ea typeface="+mn-ea"/>
                <a:cs typeface="+mn-cs"/>
              </a:rPr>
              <a:t>or HCD </a:t>
            </a:r>
            <a:r>
              <a:rPr lang="en-US" sz="1200" kern="1200" dirty="0">
                <a:solidFill>
                  <a:schemeClr val="tx1"/>
                </a:solidFill>
                <a:effectLst/>
                <a:latin typeface="+mn-lt"/>
                <a:ea typeface="+mn-ea"/>
                <a:cs typeface="+mn-cs"/>
              </a:rPr>
              <a:t>can appeal </a:t>
            </a:r>
            <a:r>
              <a:rPr lang="en-US" sz="1200" b="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jurisdiction’s allocation. After ABAG takes action on the appeals, it will issue the final allocation by the end of 2021.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Local jurisdictions will then update Housing Elements by January 2023, including identifying sites that are zoned with enough capacity to meet the RHNA allocation.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ABAG’s formal role within RHNA ends with the final allocation. ABAG does not have a say in approval of local jurisdictions’ Housing Elements, which is the responsibility of HCD.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1025"/>
            <a:ext cx="5759450" cy="3240088"/>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ABAG has been and will continue to engage with local governments, stakeholders and the public throughout the RHNA process.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During methodology development, monthly meetings of the Housing Methodology Committee, with regular updates to the ABAG Regional Planning Committee and Executive Board.</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Presentations to existing meetings locally, such as Mayors and Councilmembers Conferences, League of California Cities meetings, planning director meetings.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Summary materials and other resources for local government staff and elected officials.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Focus groups with community-based organizations.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Multiple ABAG General Assemblies and webinars.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ABAG website: can sign up to receive updates about the RHNA process.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02D-E960-C341-AF79-B412DFBE66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36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488950"/>
            <a:ext cx="5584825" cy="3141663"/>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65002D-E960-C341-AF79-B412DFBE66EE}" type="slidenum">
              <a:rPr lang="en-US" smtClean="0"/>
              <a:t>9</a:t>
            </a:fld>
            <a:endParaRPr lang="en-US"/>
          </a:p>
        </p:txBody>
      </p:sp>
    </p:spTree>
    <p:extLst>
      <p:ext uri="{BB962C8B-B14F-4D97-AF65-F5344CB8AC3E}">
        <p14:creationId xmlns:p14="http://schemas.microsoft.com/office/powerpoint/2010/main" val="254310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90900" y="2109416"/>
            <a:ext cx="7960658" cy="1694610"/>
          </a:xfrm>
        </p:spPr>
        <p:txBody>
          <a:bodyPr anchor="t"/>
          <a:lstStyle>
            <a:lvl1pPr algn="l">
              <a:defRPr sz="600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90900" y="4036690"/>
            <a:ext cx="5853954" cy="324503"/>
          </a:xfrm>
        </p:spPr>
        <p:txBody>
          <a:bodyPr>
            <a:normAutofit/>
          </a:bodyPr>
          <a:lstStyle>
            <a:lvl1pPr marL="0" indent="0" algn="l">
              <a:buNone/>
              <a:defRPr sz="20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20754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02131"/>
            <a:ext cx="3932237" cy="1855269"/>
          </a:xfrm>
        </p:spPr>
        <p:txBody>
          <a:bodyPr anchor="t" anchorCtr="0"/>
          <a:lstStyle>
            <a:lvl1pPr>
              <a:defRPr sz="3200">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5183188" y="202131"/>
            <a:ext cx="6172200" cy="5658919"/>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562015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96165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9A42-3D00-284B-B959-9CED38CE4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41BA-0065-0149-AC0E-058EB1510398}"/>
              </a:ext>
            </a:extLst>
          </p:cNvPr>
          <p:cNvSpPr>
            <a:spLocks noGrp="1"/>
          </p:cNvSpPr>
          <p:nvPr>
            <p:ph sz="half" idx="1"/>
          </p:nvPr>
        </p:nvSpPr>
        <p:spPr>
          <a:xfrm>
            <a:off x="583018" y="18478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DA705-5854-3944-AD34-0D2C9A2C945D}"/>
              </a:ext>
            </a:extLst>
          </p:cNvPr>
          <p:cNvSpPr>
            <a:spLocks noGrp="1"/>
          </p:cNvSpPr>
          <p:nvPr>
            <p:ph sz="half" idx="2"/>
          </p:nvPr>
        </p:nvSpPr>
        <p:spPr>
          <a:xfrm>
            <a:off x="6418521" y="186084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AC082-CE44-8B41-8A80-C79FF8309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884242AB-AD41-3D48-8FBB-51C193FA1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7" name="Slide Number Placeholder 6">
            <a:extLst>
              <a:ext uri="{FF2B5EF4-FFF2-40B4-BE49-F238E27FC236}">
                <a16:creationId xmlns:a16="http://schemas.microsoft.com/office/drawing/2014/main" id="{1E771024-5637-0947-ACC5-44F0BB0F3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0352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A8CF-0F5C-A447-A595-93B95FC51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5AEEF-04F9-9B49-B672-DBEFA9537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4" name="Footer Placeholder 3">
            <a:extLst>
              <a:ext uri="{FF2B5EF4-FFF2-40B4-BE49-F238E27FC236}">
                <a16:creationId xmlns:a16="http://schemas.microsoft.com/office/drawing/2014/main" id="{42473802-65D1-CC48-8F9D-CE2CAE570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069FC07F-468A-C241-A755-4A89D190C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0805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38B6-E9A0-E84F-BA97-07B87A465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86374-4F75-8340-A0F1-7098E4743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6B9B4-377A-3642-B1B1-1181B008D6A5}"/>
              </a:ext>
            </a:extLst>
          </p:cNvPr>
          <p:cNvSpPr>
            <a:spLocks noGrp="1"/>
          </p:cNvSpPr>
          <p:nvPr>
            <p:ph type="dt" sz="half" idx="10"/>
          </p:nvPr>
        </p:nvSpPr>
        <p:spPr/>
        <p:txBody>
          <a:bodyPr/>
          <a:lstStyle/>
          <a:p>
            <a:fld id="{2803B5C0-CE8C-D848-A18C-9E1ABB7B99C4}" type="datetimeFigureOut">
              <a:rPr lang="en-US" smtClean="0"/>
              <a:t>8/2/2021</a:t>
            </a:fld>
            <a:endParaRPr lang="en-US"/>
          </a:p>
        </p:txBody>
      </p:sp>
      <p:sp>
        <p:nvSpPr>
          <p:cNvPr id="5" name="Footer Placeholder 4">
            <a:extLst>
              <a:ext uri="{FF2B5EF4-FFF2-40B4-BE49-F238E27FC236}">
                <a16:creationId xmlns:a16="http://schemas.microsoft.com/office/drawing/2014/main" id="{A5E2EE26-B634-5C47-840A-67CF96968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CB99A-32B8-9C4C-ADD7-5C5A6D607CCF}"/>
              </a:ext>
            </a:extLst>
          </p:cNvPr>
          <p:cNvSpPr>
            <a:spLocks noGrp="1"/>
          </p:cNvSpPr>
          <p:nvPr>
            <p:ph type="sldNum" sz="quarter" idx="12"/>
          </p:nvPr>
        </p:nvSpPr>
        <p:spPr/>
        <p:txBody>
          <a:bodyPr/>
          <a:lstStyle/>
          <a:p>
            <a:fld id="{030CE377-372D-AA4F-8566-7DA260E8DD7C}" type="slidenum">
              <a:rPr lang="en-US" smtClean="0"/>
              <a:t>‹#›</a:t>
            </a:fld>
            <a:endParaRPr lang="en-US"/>
          </a:p>
        </p:txBody>
      </p:sp>
    </p:spTree>
    <p:extLst>
      <p:ext uri="{BB962C8B-B14F-4D97-AF65-F5344CB8AC3E}">
        <p14:creationId xmlns:p14="http://schemas.microsoft.com/office/powerpoint/2010/main" val="384139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FFFFFF">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FFFFFF">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tint val="75000"/>
                </a:srgbClr>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F67E1A71-7151-CE46-9BEB-C490C4A6288B}"/>
              </a:ext>
            </a:extLst>
          </p:cNvPr>
          <p:cNvSpPr/>
          <p:nvPr userDrawn="1"/>
        </p:nvSpPr>
        <p:spPr>
          <a:xfrm>
            <a:off x="-173328" y="-106327"/>
            <a:ext cx="542651" cy="6462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C78"/>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48D59AB1-E4F0-A045-9516-457D4528BDD6}"/>
              </a:ext>
            </a:extLst>
          </p:cNvPr>
          <p:cNvSpPr/>
          <p:nvPr userDrawn="1"/>
        </p:nvSpPr>
        <p:spPr>
          <a:xfrm rot="16200000">
            <a:off x="-384175" y="6104492"/>
            <a:ext cx="1137685" cy="369332"/>
          </a:xfrm>
          <a:prstGeom prst="rect">
            <a:avLst/>
          </a:prstGeom>
          <a:solidFill>
            <a:schemeClr val="tx2"/>
          </a:solidFill>
          <a:ln w="127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REAP</a:t>
            </a:r>
          </a:p>
        </p:txBody>
      </p:sp>
      <p:cxnSp>
        <p:nvCxnSpPr>
          <p:cNvPr id="9" name="Straight Connector 8">
            <a:extLst>
              <a:ext uri="{FF2B5EF4-FFF2-40B4-BE49-F238E27FC236}">
                <a16:creationId xmlns:a16="http://schemas.microsoft.com/office/drawing/2014/main" id="{8BADA271-F054-1F4A-8213-F59B8F1F816D}"/>
              </a:ext>
            </a:extLst>
          </p:cNvPr>
          <p:cNvCxnSpPr>
            <a:cxnSpLocks/>
          </p:cNvCxnSpPr>
          <p:nvPr userDrawn="1"/>
        </p:nvCxnSpPr>
        <p:spPr>
          <a:xfrm>
            <a:off x="369334" y="-106326"/>
            <a:ext cx="0" cy="69643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790B470-F767-3242-B74B-9D7D7E1D3D1C}"/>
              </a:ext>
            </a:extLst>
          </p:cNvPr>
          <p:cNvSpPr/>
          <p:nvPr userDrawn="1"/>
        </p:nvSpPr>
        <p:spPr>
          <a:xfrm rot="16200000">
            <a:off x="-2465671" y="2675493"/>
            <a:ext cx="5295017" cy="369332"/>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P L A N N I N G  G R A N T S</a:t>
            </a:r>
          </a:p>
        </p:txBody>
      </p:sp>
    </p:spTree>
    <p:extLst>
      <p:ext uri="{BB962C8B-B14F-4D97-AF65-F5344CB8AC3E}">
        <p14:creationId xmlns:p14="http://schemas.microsoft.com/office/powerpoint/2010/main" val="240461841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6A46-8324-7C45-B49D-8206D6CAF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CA17F-47C0-714A-92C6-1E551654D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DA653-6C2C-FE4F-993C-85759A4CE2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ACDAD19-8DB3-594A-A62A-1F15672F18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7F896506-83F8-014F-A862-69ED581D3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98775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A8CF-0F5C-A447-A595-93B95FC51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5AEEF-04F9-9B49-B672-DBEFA9537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4" name="Footer Placeholder 3">
            <a:extLst>
              <a:ext uri="{FF2B5EF4-FFF2-40B4-BE49-F238E27FC236}">
                <a16:creationId xmlns:a16="http://schemas.microsoft.com/office/drawing/2014/main" id="{42473802-65D1-CC48-8F9D-CE2CAE570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069FC07F-468A-C241-A755-4A89D190C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68109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9A42-3D00-284B-B959-9CED38CE4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41BA-0065-0149-AC0E-058EB1510398}"/>
              </a:ext>
            </a:extLst>
          </p:cNvPr>
          <p:cNvSpPr>
            <a:spLocks noGrp="1"/>
          </p:cNvSpPr>
          <p:nvPr>
            <p:ph sz="half" idx="1"/>
          </p:nvPr>
        </p:nvSpPr>
        <p:spPr>
          <a:xfrm>
            <a:off x="583018" y="18478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DA705-5854-3944-AD34-0D2C9A2C945D}"/>
              </a:ext>
            </a:extLst>
          </p:cNvPr>
          <p:cNvSpPr>
            <a:spLocks noGrp="1"/>
          </p:cNvSpPr>
          <p:nvPr>
            <p:ph sz="half" idx="2"/>
          </p:nvPr>
        </p:nvSpPr>
        <p:spPr>
          <a:xfrm>
            <a:off x="6418521" y="186084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AC082-CE44-8B41-8A80-C79FF8309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002714-3362-4441-BE57-873D885D976D}" type="datetimeFigureOut">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8/2/2021</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884242AB-AD41-3D48-8FBB-51C193FA1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
        <p:nvSpPr>
          <p:cNvPr id="7" name="Slide Number Placeholder 6">
            <a:extLst>
              <a:ext uri="{FF2B5EF4-FFF2-40B4-BE49-F238E27FC236}">
                <a16:creationId xmlns:a16="http://schemas.microsoft.com/office/drawing/2014/main" id="{1E771024-5637-0947-ACC5-44F0BB0F3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03755-A10C-4B4D-9288-0FCBDA01038F}" type="slidenum">
              <a:rPr kumimoji="0" lang="en-US" sz="1200" b="0" i="0" u="none" strike="noStrike" kern="1200" cap="none" spc="0" normalizeH="0" baseline="0" noProof="0" smtClean="0">
                <a:ln>
                  <a:noFill/>
                </a:ln>
                <a:solidFill>
                  <a:srgbClr val="000000">
                    <a:tint val="75000"/>
                  </a:srgb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995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2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1B20A717-1201-724D-976B-950AC2E60E87}"/>
              </a:ext>
            </a:extLst>
          </p:cNvPr>
          <p:cNvPicPr>
            <a:picLocks noChangeAspect="1"/>
          </p:cNvPicPr>
          <p:nvPr userDrawn="1"/>
        </p:nvPicPr>
        <p:blipFill>
          <a:blip r:embed="rId2"/>
          <a:stretch>
            <a:fillRect/>
          </a:stretch>
        </p:blipFill>
        <p:spPr>
          <a:xfrm>
            <a:off x="899555" y="3891219"/>
            <a:ext cx="3942471" cy="1737360"/>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84DA707-F00B-614E-A812-8CA60D1C9008}"/>
              </a:ext>
            </a:extLst>
          </p:cNvPr>
          <p:cNvPicPr>
            <a:picLocks noChangeAspect="1"/>
          </p:cNvPicPr>
          <p:nvPr/>
        </p:nvPicPr>
        <p:blipFill>
          <a:blip r:embed="rId3"/>
          <a:stretch>
            <a:fillRect/>
          </a:stretch>
        </p:blipFill>
        <p:spPr>
          <a:xfrm>
            <a:off x="768894" y="3630937"/>
            <a:ext cx="3145112" cy="393139"/>
          </a:xfrm>
          <a:prstGeom prst="rect">
            <a:avLst/>
          </a:prstGeom>
        </p:spPr>
      </p:pic>
    </p:spTree>
    <p:extLst>
      <p:ext uri="{BB962C8B-B14F-4D97-AF65-F5344CB8AC3E}">
        <p14:creationId xmlns:p14="http://schemas.microsoft.com/office/powerpoint/2010/main" val="3220574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27861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8/2/2021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a:p>
        </p:txBody>
      </p:sp>
      <p:pic>
        <p:nvPicPr>
          <p:cNvPr id="7" name="Picture 6">
            <a:extLst>
              <a:ext uri="{FF2B5EF4-FFF2-40B4-BE49-F238E27FC236}">
                <a16:creationId xmlns:a16="http://schemas.microsoft.com/office/drawing/2014/main" id="{CF913C82-3CA0-D249-B817-7201F4208D57}"/>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9" name="Picture 8">
            <a:extLst>
              <a:ext uri="{FF2B5EF4-FFF2-40B4-BE49-F238E27FC236}">
                <a16:creationId xmlns:a16="http://schemas.microsoft.com/office/drawing/2014/main" id="{C1713B99-8DE9-FA40-935D-5ECE56340723}"/>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08224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886851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916014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702B0A-5AEE-4683-9BEE-8120205024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109D0-C070-0A4C-9CA8-5B7EBBE3D730}"/>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8" name="Footer Placeholder 7">
            <a:extLst>
              <a:ext uri="{FF2B5EF4-FFF2-40B4-BE49-F238E27FC236}">
                <a16:creationId xmlns:a16="http://schemas.microsoft.com/office/drawing/2014/main" id="{C539405A-4B7F-3949-B237-7416E0E95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8453C-1A0D-0847-A63F-AA1008DF132C}"/>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10" name="Picture 9">
            <a:extLst>
              <a:ext uri="{FF2B5EF4-FFF2-40B4-BE49-F238E27FC236}">
                <a16:creationId xmlns:a16="http://schemas.microsoft.com/office/drawing/2014/main" id="{38190143-C573-4B98-8A66-BE4ACF1337E1}"/>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12" name="Picture 11">
            <a:extLst>
              <a:ext uri="{FF2B5EF4-FFF2-40B4-BE49-F238E27FC236}">
                <a16:creationId xmlns:a16="http://schemas.microsoft.com/office/drawing/2014/main" id="{1E17660F-9236-40B9-9756-4ADB93D2C4A5}"/>
              </a:ext>
            </a:extLst>
          </p:cNvPr>
          <p:cNvPicPr>
            <a:picLocks noChangeAspect="1"/>
          </p:cNvPicPr>
          <p:nvPr userDrawn="1"/>
        </p:nvPicPr>
        <p:blipFill>
          <a:blip r:embed="rId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1816291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300114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654172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lvl1pPr>
              <a:defRPr>
                <a:solidFill>
                  <a:schemeClr val="bg1"/>
                </a:solidFill>
              </a:defRPr>
            </a:lvl1pPr>
          </a:lstStyle>
          <a:p>
            <a:fld id="{4192C647-2CC3-1E43-9F5A-5CB13B78CC42}" type="datetimeFigureOut">
              <a:rPr lang="en-US" smtClean="0"/>
              <a:pPr/>
              <a:t>8/2/2021</a:t>
            </a:fld>
            <a:endParaRPr lang="en-US"/>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a:p>
        </p:txBody>
      </p:sp>
      <p:pic>
        <p:nvPicPr>
          <p:cNvPr id="9" name="Picture 8">
            <a:extLst>
              <a:ext uri="{FF2B5EF4-FFF2-40B4-BE49-F238E27FC236}">
                <a16:creationId xmlns:a16="http://schemas.microsoft.com/office/drawing/2014/main" id="{DF146E85-A377-B940-9330-FB85235691B4}"/>
              </a:ext>
            </a:extLst>
          </p:cNvPr>
          <p:cNvPicPr>
            <a:picLocks noChangeAspect="1"/>
          </p:cNvPicPr>
          <p:nvPr userDrawn="1"/>
        </p:nvPicPr>
        <p:blipFill>
          <a:blip r:embed="rId2"/>
          <a:srcRect/>
          <a:stretch/>
        </p:blipFill>
        <p:spPr>
          <a:xfrm>
            <a:off x="67849" y="5963397"/>
            <a:ext cx="2074984" cy="853539"/>
          </a:xfrm>
          <a:prstGeom prst="rect">
            <a:avLst/>
          </a:prstGeom>
        </p:spPr>
      </p:pic>
      <p:pic>
        <p:nvPicPr>
          <p:cNvPr id="11" name="Picture 10">
            <a:extLst>
              <a:ext uri="{FF2B5EF4-FFF2-40B4-BE49-F238E27FC236}">
                <a16:creationId xmlns:a16="http://schemas.microsoft.com/office/drawing/2014/main" id="{D6E3D31E-43E0-DB46-9F3C-43C294833F71}"/>
              </a:ext>
            </a:extLst>
          </p:cNvPr>
          <p:cNvPicPr>
            <a:picLocks noChangeAspect="1"/>
          </p:cNvPicPr>
          <p:nvPr userDrawn="1"/>
        </p:nvPicPr>
        <p:blipFill>
          <a:blip r:embed="rId3">
            <a:alphaModFix amt="55000"/>
          </a:blip>
          <a:srcRect/>
          <a:stretch/>
        </p:blipFill>
        <p:spPr>
          <a:xfrm>
            <a:off x="67848" y="5700109"/>
            <a:ext cx="2089150" cy="262636"/>
          </a:xfrm>
          <a:prstGeom prst="rect">
            <a:avLst/>
          </a:prstGeom>
        </p:spPr>
      </p:pic>
    </p:spTree>
    <p:extLst>
      <p:ext uri="{BB962C8B-B14F-4D97-AF65-F5344CB8AC3E}">
        <p14:creationId xmlns:p14="http://schemas.microsoft.com/office/powerpoint/2010/main" val="174864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8/2/2021</a:t>
            </a:fld>
            <a:endParaRPr lang="en-US"/>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56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327212" y="1938414"/>
            <a:ext cx="11537576" cy="4648998"/>
          </a:xfrm>
        </p:spPr>
        <p:txBody>
          <a:bodyPr/>
          <a:lstStyle>
            <a:lvl1pPr>
              <a:lnSpc>
                <a:spcPct val="125000"/>
              </a:lnSpc>
              <a:spcAft>
                <a:spcPts val="600"/>
              </a:spcAft>
              <a:buClr>
                <a:srgbClr val="166470"/>
              </a:buClr>
              <a:buSzPct val="100000"/>
              <a:defRPr>
                <a:latin typeface="+mj-lt"/>
              </a:defRPr>
            </a:lvl1pPr>
            <a:lvl2pPr marL="857250" indent="-400050">
              <a:lnSpc>
                <a:spcPct val="125000"/>
              </a:lnSpc>
              <a:spcAft>
                <a:spcPts val="600"/>
              </a:spcAft>
              <a:buClr>
                <a:srgbClr val="166470"/>
              </a:buClr>
              <a:buSzPct val="100000"/>
              <a:defRPr>
                <a:latin typeface="+mj-lt"/>
              </a:defRPr>
            </a:lvl2pPr>
            <a:lvl3pPr>
              <a:lnSpc>
                <a:spcPct val="125000"/>
              </a:lnSpc>
              <a:spcAft>
                <a:spcPts val="600"/>
              </a:spcAft>
              <a:buClr>
                <a:srgbClr val="166470"/>
              </a:buClr>
              <a:buSzPct val="100000"/>
              <a:defRPr>
                <a:latin typeface="+mj-lt"/>
              </a:defRPr>
            </a:lvl3pPr>
            <a:lvl4pPr>
              <a:lnSpc>
                <a:spcPct val="125000"/>
              </a:lnSpc>
              <a:spcAft>
                <a:spcPts val="600"/>
              </a:spcAft>
              <a:buClr>
                <a:srgbClr val="166470"/>
              </a:buClr>
              <a:buSzPct val="100000"/>
              <a:defRPr>
                <a:latin typeface="+mj-lt"/>
              </a:defRPr>
            </a:lvl4pPr>
            <a:lvl5pPr>
              <a:lnSpc>
                <a:spcPct val="125000"/>
              </a:lnSpc>
              <a:spcAft>
                <a:spcPts val="600"/>
              </a:spcAft>
              <a:buClr>
                <a:srgbClr val="166470"/>
              </a:buClr>
              <a:buSzPct val="100000"/>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CB73F53-BE8D-45B8-A2ED-7689F1A673A5}"/>
              </a:ext>
            </a:extLst>
          </p:cNvPr>
          <p:cNvSpPr>
            <a:spLocks noGrp="1"/>
          </p:cNvSpPr>
          <p:nvPr>
            <p:ph type="sldNum" sz="quarter" idx="12"/>
          </p:nvPr>
        </p:nvSpPr>
        <p:spPr>
          <a:xfrm>
            <a:off x="11751011" y="6393370"/>
            <a:ext cx="431800" cy="463369"/>
          </a:xfrm>
        </p:spPr>
        <p:txBody>
          <a:bodyPr/>
          <a:lstStyle>
            <a:lvl1pPr>
              <a:defRPr>
                <a:solidFill>
                  <a:schemeClr val="tx1"/>
                </a:solidFill>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80191107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1B20A717-1201-724D-976B-950AC2E60E87}"/>
              </a:ext>
            </a:extLst>
          </p:cNvPr>
          <p:cNvPicPr>
            <a:picLocks noChangeAspect="1"/>
          </p:cNvPicPr>
          <p:nvPr userDrawn="1"/>
        </p:nvPicPr>
        <p:blipFill>
          <a:blip r:embed="rId2"/>
          <a:stretch>
            <a:fillRect/>
          </a:stretch>
        </p:blipFill>
        <p:spPr>
          <a:xfrm>
            <a:off x="899555" y="3654469"/>
            <a:ext cx="3942471" cy="1737360"/>
          </a:xfrm>
          <a:prstGeom prst="rect">
            <a:avLst/>
          </a:prstGeom>
        </p:spPr>
      </p:pic>
    </p:spTree>
    <p:extLst>
      <p:ext uri="{BB962C8B-B14F-4D97-AF65-F5344CB8AC3E}">
        <p14:creationId xmlns:p14="http://schemas.microsoft.com/office/powerpoint/2010/main" val="836108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cSld name="OLD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1009981" y="1709740"/>
            <a:ext cx="10515600" cy="2852737"/>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100998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fld id="{EC002714-3362-4441-BE57-873D885D976D}" type="datetimeFigureOut">
              <a:rPr lang="en-US" smtClean="0"/>
              <a:t>8/2/2021</a:t>
            </a:fld>
            <a:endParaRPr lang="en-US" dirty="0"/>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p>
            <a:fld id="{A8F03755-A10C-4B4D-9288-0FCBDA01038F}" type="slidenum">
              <a:rPr lang="en-US" smtClean="0"/>
              <a:t>‹#›</a:t>
            </a:fld>
            <a:endParaRPr lang="en-US" dirty="0"/>
          </a:p>
        </p:txBody>
      </p:sp>
      <p:pic>
        <p:nvPicPr>
          <p:cNvPr id="16" name="Picture 15">
            <a:extLst>
              <a:ext uri="{FF2B5EF4-FFF2-40B4-BE49-F238E27FC236}">
                <a16:creationId xmlns:a16="http://schemas.microsoft.com/office/drawing/2014/main" id="{9926D3F2-709E-BD42-9047-6E593088A243}"/>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348553709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698331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8/2/2021</a:t>
            </a:fld>
            <a:endParaRPr lang="en-US" dirty="0"/>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dirty="0"/>
          </a:p>
        </p:txBody>
      </p:sp>
      <p:pic>
        <p:nvPicPr>
          <p:cNvPr id="7" name="Picture 6">
            <a:extLst>
              <a:ext uri="{FF2B5EF4-FFF2-40B4-BE49-F238E27FC236}">
                <a16:creationId xmlns:a16="http://schemas.microsoft.com/office/drawing/2014/main" id="{CF913C82-3CA0-D249-B817-7201F4208D57}"/>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3904941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endParaRPr lang="en-US" dirty="0"/>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1005197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1938754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E109D0-C070-0A4C-9CA8-5B7EBBE3D730}"/>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8" name="Footer Placeholder 7">
            <a:extLst>
              <a:ext uri="{FF2B5EF4-FFF2-40B4-BE49-F238E27FC236}">
                <a16:creationId xmlns:a16="http://schemas.microsoft.com/office/drawing/2014/main" id="{C539405A-4B7F-3949-B237-7416E0E95A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18453C-1A0D-0847-A63F-AA1008DF132C}"/>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250258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4189261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dirty="0"/>
          </a:p>
        </p:txBody>
      </p:sp>
    </p:spTree>
    <p:extLst>
      <p:ext uri="{BB962C8B-B14F-4D97-AF65-F5344CB8AC3E}">
        <p14:creationId xmlns:p14="http://schemas.microsoft.com/office/powerpoint/2010/main" val="957727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dirty="0"/>
          </a:p>
        </p:txBody>
      </p:sp>
      <p:pic>
        <p:nvPicPr>
          <p:cNvPr id="9" name="Picture 8">
            <a:extLst>
              <a:ext uri="{FF2B5EF4-FFF2-40B4-BE49-F238E27FC236}">
                <a16:creationId xmlns:a16="http://schemas.microsoft.com/office/drawing/2014/main" id="{DF146E85-A377-B940-9330-FB85235691B4}"/>
              </a:ext>
            </a:extLst>
          </p:cNvPr>
          <p:cNvPicPr>
            <a:picLocks noChangeAspect="1"/>
          </p:cNvPicPr>
          <p:nvPr userDrawn="1"/>
        </p:nvPicPr>
        <p:blipFill>
          <a:blip r:embed="rId2"/>
          <a:srcRect/>
          <a:stretch/>
        </p:blipFill>
        <p:spPr>
          <a:xfrm>
            <a:off x="67849" y="5963397"/>
            <a:ext cx="2074984" cy="853539"/>
          </a:xfrm>
          <a:prstGeom prst="rect">
            <a:avLst/>
          </a:prstGeom>
        </p:spPr>
      </p:pic>
    </p:spTree>
    <p:extLst>
      <p:ext uri="{BB962C8B-B14F-4D97-AF65-F5344CB8AC3E}">
        <p14:creationId xmlns:p14="http://schemas.microsoft.com/office/powerpoint/2010/main" val="256294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27212" y="1825625"/>
            <a:ext cx="3754134"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6538BCDF-F64E-8046-99AD-5436B8A53435}"/>
              </a:ext>
            </a:extLst>
          </p:cNvPr>
          <p:cNvSpPr>
            <a:spLocks noGrp="1"/>
          </p:cNvSpPr>
          <p:nvPr>
            <p:ph idx="13"/>
          </p:nvPr>
        </p:nvSpPr>
        <p:spPr>
          <a:xfrm>
            <a:off x="4237463" y="1825625"/>
            <a:ext cx="3746809"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AC89FED8-9B00-9B46-8C48-5C4F2215473C}"/>
              </a:ext>
            </a:extLst>
          </p:cNvPr>
          <p:cNvSpPr>
            <a:spLocks noGrp="1"/>
          </p:cNvSpPr>
          <p:nvPr>
            <p:ph idx="14"/>
          </p:nvPr>
        </p:nvSpPr>
        <p:spPr>
          <a:xfrm>
            <a:off x="8140389" y="1825625"/>
            <a:ext cx="3724400" cy="4351338"/>
          </a:xfrm>
        </p:spPr>
        <p:txBody>
          <a:bodyPr>
            <a:normAutofit/>
          </a:bodyPr>
          <a:lstStyle>
            <a:lvl1pPr>
              <a:buClr>
                <a:schemeClr val="tx2"/>
              </a:buClr>
              <a:buSzPct val="100000"/>
              <a:defRPr sz="1800"/>
            </a:lvl1pPr>
            <a:lvl2pPr>
              <a:buClr>
                <a:schemeClr val="tx2"/>
              </a:buClr>
              <a:buSzPct val="100000"/>
              <a:defRPr sz="1800"/>
            </a:lvl2pPr>
            <a:lvl3pPr>
              <a:buClr>
                <a:schemeClr val="tx2"/>
              </a:buClr>
              <a:buSzPct val="100000"/>
              <a:defRPr sz="1800"/>
            </a:lvl3pPr>
            <a:lvl4pPr>
              <a:buClr>
                <a:schemeClr val="tx2"/>
              </a:buClr>
              <a:buSzPct val="100000"/>
              <a:defRPr sz="1800"/>
            </a:lvl4pPr>
            <a:lvl5pPr>
              <a:buClr>
                <a:schemeClr val="tx2"/>
              </a:buClr>
              <a:buSzPct val="100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94FE8315-9952-4F8E-B637-8FD0BB875222}"/>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2723261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8/2/2021</a:t>
            </a:fld>
            <a:endParaRPr lang="en-US" dirty="0"/>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dirty="0"/>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63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327025" y="1837019"/>
            <a:ext cx="11537950" cy="31115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27025" y="5094850"/>
            <a:ext cx="11537576" cy="850340"/>
          </a:xfrm>
        </p:spPr>
        <p:txBody>
          <a:bodyPr>
            <a:normAutofit/>
          </a:bodyPr>
          <a:lstStyle>
            <a:lvl1pPr marL="0" indent="0">
              <a:buClr>
                <a:schemeClr val="tx2"/>
              </a:buClr>
              <a:buSzPct val="70000"/>
              <a:buFont typeface="Arial" charset="0"/>
              <a:buNone/>
              <a:defRPr sz="1600">
                <a:latin typeface="+mj-lt"/>
              </a:defRPr>
            </a:lvl1pPr>
            <a:lvl2pPr marL="742950" indent="-285750">
              <a:buClr>
                <a:schemeClr val="tx2"/>
              </a:buClr>
              <a:buSzPct val="70000"/>
              <a:buFont typeface="Arial" charset="0"/>
              <a:buChar char="•"/>
              <a:defRPr/>
            </a:lvl2pPr>
            <a:lvl3pPr marL="1200150" indent="-285750">
              <a:buClr>
                <a:schemeClr val="tx2"/>
              </a:buClr>
              <a:buSzPct val="70000"/>
              <a:buFont typeface="Arial" charset="0"/>
              <a:buChar char="•"/>
              <a:defRPr/>
            </a:lvl3pPr>
            <a:lvl4pPr marL="1657350" indent="-285750">
              <a:buClr>
                <a:schemeClr val="tx2"/>
              </a:buClr>
              <a:buSzPct val="70000"/>
              <a:buFont typeface="Arial" charset="0"/>
              <a:buChar char="•"/>
              <a:defRPr/>
            </a:lvl4pPr>
            <a:lvl5pPr marL="2114550" indent="-285750">
              <a:buClr>
                <a:schemeClr val="tx2"/>
              </a:buClr>
              <a:buSzPct val="70000"/>
              <a:buFont typeface="Arial" charset="0"/>
              <a:buChar char="•"/>
              <a:defRPr/>
            </a:lvl5pPr>
          </a:lstStyle>
          <a:p>
            <a:pPr lvl="0"/>
            <a:r>
              <a:rPr lang="en-US"/>
              <a:t>Edit Master text styles</a:t>
            </a:r>
          </a:p>
        </p:txBody>
      </p:sp>
      <p:sp>
        <p:nvSpPr>
          <p:cNvPr id="8" name="Slide Number Placeholder 5">
            <a:extLst>
              <a:ext uri="{FF2B5EF4-FFF2-40B4-BE49-F238E27FC236}">
                <a16:creationId xmlns:a16="http://schemas.microsoft.com/office/drawing/2014/main" id="{D147884C-A34D-440C-BA9E-4EFA6755F9EE}"/>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48220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27212" y="1825625"/>
            <a:ext cx="11537576" cy="850340"/>
          </a:xfrm>
        </p:spPr>
        <p:txBody>
          <a:bodyPr>
            <a:normAutofit/>
          </a:bodyPr>
          <a:lstStyle>
            <a:lvl1pPr marL="0" indent="0">
              <a:buClr>
                <a:schemeClr val="tx2"/>
              </a:buClr>
              <a:buSzPct val="70000"/>
              <a:buFont typeface="Arial" charset="0"/>
              <a:buNone/>
              <a:defRPr sz="1600">
                <a:latin typeface="+mj-lt"/>
              </a:defRPr>
            </a:lvl1pPr>
            <a:lvl2pPr marL="742950" indent="-285750">
              <a:buClr>
                <a:schemeClr val="tx2"/>
              </a:buClr>
              <a:buSzPct val="70000"/>
              <a:buFont typeface="Arial" charset="0"/>
              <a:buChar char="•"/>
              <a:defRPr/>
            </a:lvl2pPr>
            <a:lvl3pPr marL="1200150" indent="-285750">
              <a:buClr>
                <a:schemeClr val="tx2"/>
              </a:buClr>
              <a:buSzPct val="70000"/>
              <a:buFont typeface="Arial" charset="0"/>
              <a:buChar char="•"/>
              <a:defRPr/>
            </a:lvl3pPr>
            <a:lvl4pPr marL="1657350" indent="-285750">
              <a:buClr>
                <a:schemeClr val="tx2"/>
              </a:buClr>
              <a:buSzPct val="70000"/>
              <a:buFont typeface="Arial" charset="0"/>
              <a:buChar char="•"/>
              <a:defRPr/>
            </a:lvl4pPr>
            <a:lvl5pPr marL="2114550" indent="-285750">
              <a:buClr>
                <a:schemeClr val="tx2"/>
              </a:buClr>
              <a:buSzPct val="70000"/>
              <a:buFont typeface="Arial" charset="0"/>
              <a:buChar char="•"/>
              <a:defRPr/>
            </a:lvl5pPr>
          </a:lstStyle>
          <a:p>
            <a:pPr lvl="0"/>
            <a:r>
              <a:rPr lang="en-US"/>
              <a:t>Edit Master text styles</a:t>
            </a:r>
          </a:p>
        </p:txBody>
      </p:sp>
      <p:sp>
        <p:nvSpPr>
          <p:cNvPr id="7" name="Content Placeholder 6"/>
          <p:cNvSpPr>
            <a:spLocks noGrp="1"/>
          </p:cNvSpPr>
          <p:nvPr>
            <p:ph sz="quarter" idx="13"/>
          </p:nvPr>
        </p:nvSpPr>
        <p:spPr>
          <a:xfrm>
            <a:off x="327025" y="2797175"/>
            <a:ext cx="11537950" cy="338772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41F984AA-14E6-4E76-B3BE-143C212460B0}"/>
              </a:ext>
            </a:extLst>
          </p:cNvPr>
          <p:cNvSpPr>
            <a:spLocks noGrp="1"/>
          </p:cNvSpPr>
          <p:nvPr>
            <p:ph type="ftr" sz="quarter" idx="3"/>
          </p:nvPr>
        </p:nvSpPr>
        <p:spPr>
          <a:xfrm>
            <a:off x="327212" y="6493127"/>
            <a:ext cx="6880411" cy="365125"/>
          </a:xfrm>
          <a:prstGeom prst="rect">
            <a:avLst/>
          </a:prstGeom>
        </p:spPr>
        <p:txBody>
          <a:bodyPr vert="horz" lIns="91440" tIns="45720" rIns="91440" bIns="45720" rtlCol="0" anchor="ctr"/>
          <a:lstStyle>
            <a:lvl1pPr algn="l">
              <a:defRPr sz="1400">
                <a:solidFill>
                  <a:schemeClr val="tx2"/>
                </a:solidFill>
                <a:latin typeface="+mj-lt"/>
                <a:ea typeface="Leelawadee" charset="0"/>
                <a:cs typeface="Leelawadee" charset="0"/>
              </a:defRPr>
            </a:lvl1pPr>
          </a:lstStyle>
          <a:p>
            <a:endParaRPr lang="en-US" dirty="0"/>
          </a:p>
        </p:txBody>
      </p:sp>
      <p:sp>
        <p:nvSpPr>
          <p:cNvPr id="8" name="Slide Number Placeholder 5">
            <a:extLst>
              <a:ext uri="{FF2B5EF4-FFF2-40B4-BE49-F238E27FC236}">
                <a16:creationId xmlns:a16="http://schemas.microsoft.com/office/drawing/2014/main" id="{FC96B179-C2EC-49BD-91C7-57461E2577E3}"/>
              </a:ext>
            </a:extLst>
          </p:cNvPr>
          <p:cNvSpPr>
            <a:spLocks noGrp="1"/>
          </p:cNvSpPr>
          <p:nvPr>
            <p:ph type="sldNum" sz="quarter" idx="12"/>
          </p:nvPr>
        </p:nvSpPr>
        <p:spPr>
          <a:xfrm>
            <a:off x="11751011" y="6393370"/>
            <a:ext cx="431800" cy="463369"/>
          </a:xfrm>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69444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22F5C1-FDCF-4797-A691-43CD9F47EAAC}"/>
              </a:ext>
            </a:extLst>
          </p:cNvPr>
          <p:cNvSpPr>
            <a:spLocks noGrp="1"/>
          </p:cNvSpPr>
          <p:nvPr>
            <p:ph type="pic" sz="quarter" idx="13"/>
          </p:nvPr>
        </p:nvSpPr>
        <p:spPr>
          <a:xfrm>
            <a:off x="6172200" y="0"/>
            <a:ext cx="6019800" cy="6858000"/>
          </a:xfrm>
        </p:spPr>
        <p:txBody>
          <a:bodyPr/>
          <a:lstStyle>
            <a:lvl1pPr>
              <a:defRPr>
                <a:latin typeface="+mj-lt"/>
              </a:defRPr>
            </a:lvl1pPr>
          </a:lstStyle>
          <a:p>
            <a:r>
              <a:rPr lang="en-US"/>
              <a:t>Click icon to add picture</a:t>
            </a:r>
          </a:p>
        </p:txBody>
      </p:sp>
      <p:sp>
        <p:nvSpPr>
          <p:cNvPr id="2" name="Title 1"/>
          <p:cNvSpPr>
            <a:spLocks noGrp="1"/>
          </p:cNvSpPr>
          <p:nvPr>
            <p:ph type="title"/>
          </p:nvPr>
        </p:nvSpPr>
        <p:spPr>
          <a:xfrm>
            <a:off x="327212" y="365125"/>
            <a:ext cx="5692588" cy="1325563"/>
          </a:xfrm>
        </p:spPr>
        <p:txBody>
          <a:bodyPr>
            <a:normAutofit/>
          </a:bodyPr>
          <a:lstStyle>
            <a:lvl1pPr>
              <a:defRPr sz="3200">
                <a:latin typeface="+mj-lt"/>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327212" y="1825625"/>
            <a:ext cx="5692588" cy="4351338"/>
          </a:xfrm>
        </p:spPr>
        <p:txBody>
          <a:bodyPr/>
          <a:lstStyle>
            <a:lvl1pPr>
              <a:lnSpc>
                <a:spcPct val="150000"/>
              </a:lnSpc>
              <a:defRPr>
                <a:latin typeface="+mj-lt"/>
              </a:defRPr>
            </a:lvl1pPr>
            <a:lvl2pPr marL="548640" indent="-274320">
              <a:lnSpc>
                <a:spcPct val="150000"/>
              </a:lnSpc>
              <a:buSzPct val="70000"/>
              <a:buFont typeface="Courier New" panose="02070309020205020404" pitchFamily="49" charset="0"/>
              <a:buChar char="o"/>
              <a:defRPr sz="2200">
                <a:latin typeface="+mj-lt"/>
              </a:defRPr>
            </a:lvl2pPr>
            <a:lvl3pPr>
              <a:lnSpc>
                <a:spcPct val="150000"/>
              </a:lnSpc>
              <a:defRPr>
                <a:latin typeface="+mj-lt"/>
              </a:defRPr>
            </a:lvl3pPr>
            <a:lvl4pPr>
              <a:lnSpc>
                <a:spcPct val="150000"/>
              </a:lnSpc>
              <a:defRPr>
                <a:latin typeface="+mj-lt"/>
              </a:defRPr>
            </a:lvl4pPr>
            <a:lvl5pPr>
              <a:lnSpc>
                <a:spcPct val="150000"/>
              </a:lnSpc>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dirty="0"/>
          </a:p>
        </p:txBody>
      </p:sp>
    </p:spTree>
    <p:extLst>
      <p:ext uri="{BB962C8B-B14F-4D97-AF65-F5344CB8AC3E}">
        <p14:creationId xmlns:p14="http://schemas.microsoft.com/office/powerpoint/2010/main" val="171428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31155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C4B13C6F-CEAE-954E-9C94-6AA99F0B75E2}" type="slidenum">
              <a:rPr lang="en-US" smtClean="0"/>
              <a:pPr/>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7212" y="502920"/>
            <a:ext cx="11537576" cy="123444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27212" y="1737360"/>
            <a:ext cx="11537576" cy="48063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51011" y="6393370"/>
            <a:ext cx="431800" cy="463369"/>
          </a:xfrm>
          <a:prstGeom prst="rect">
            <a:avLst/>
          </a:prstGeom>
        </p:spPr>
        <p:txBody>
          <a:bodyPr vert="horz" lIns="91440" tIns="45720" rIns="91440" bIns="45720" rtlCol="0" anchor="ctr"/>
          <a:lstStyle>
            <a:lvl1pPr algn="ctr">
              <a:defRPr sz="1400" b="0">
                <a:solidFill>
                  <a:srgbClr val="166470"/>
                </a:solidFill>
                <a:latin typeface="Trebuchet MS" panose="020B0703020202090204" pitchFamily="34" charset="0"/>
                <a:ea typeface="Trebuchet MS" panose="020B0703020202090204" pitchFamily="34" charset="0"/>
                <a:cs typeface="Leelawadee" charset="0"/>
              </a:defRPr>
            </a:lvl1pPr>
          </a:lstStyle>
          <a:p>
            <a:fld id="{C4B13C6F-CEAE-954E-9C94-6AA99F0B75E2}" type="slidenum">
              <a:rPr lang="en-US" smtClean="0"/>
              <a:pPr/>
              <a:t>‹#›</a:t>
            </a:fld>
            <a:endParaRPr lang="en-US" dirty="0"/>
          </a:p>
        </p:txBody>
      </p:sp>
      <p:grpSp>
        <p:nvGrpSpPr>
          <p:cNvPr id="13" name="Group 12">
            <a:extLst>
              <a:ext uri="{FF2B5EF4-FFF2-40B4-BE49-F238E27FC236}">
                <a16:creationId xmlns:a16="http://schemas.microsoft.com/office/drawing/2014/main" id="{0D0C5AF0-5E7D-4A95-949F-A68B36C0F79C}"/>
              </a:ext>
            </a:extLst>
          </p:cNvPr>
          <p:cNvGrpSpPr/>
          <p:nvPr userDrawn="1"/>
        </p:nvGrpSpPr>
        <p:grpSpPr>
          <a:xfrm>
            <a:off x="0" y="0"/>
            <a:ext cx="12192000" cy="396969"/>
            <a:chOff x="0" y="0"/>
            <a:chExt cx="12192000" cy="396969"/>
          </a:xfrm>
        </p:grpSpPr>
        <p:sp>
          <p:nvSpPr>
            <p:cNvPr id="14" name="Rectangle 13">
              <a:extLst>
                <a:ext uri="{FF2B5EF4-FFF2-40B4-BE49-F238E27FC236}">
                  <a16:creationId xmlns:a16="http://schemas.microsoft.com/office/drawing/2014/main" id="{EA2D0135-6616-46F7-9509-BCDCBF9DA2B9}"/>
                </a:ext>
              </a:extLst>
            </p:cNvPr>
            <p:cNvSpPr/>
            <p:nvPr userDrawn="1"/>
          </p:nvSpPr>
          <p:spPr>
            <a:xfrm>
              <a:off x="0" y="0"/>
              <a:ext cx="12192000" cy="365125"/>
            </a:xfrm>
            <a:prstGeom prst="rect">
              <a:avLst/>
            </a:prstGeom>
            <a:solidFill>
              <a:srgbClr val="1664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51B3A39-FE21-4DF0-8A7B-AC9298BDC882}"/>
                </a:ext>
              </a:extLst>
            </p:cNvPr>
            <p:cNvPicPr>
              <a:picLocks noChangeAspect="1"/>
            </p:cNvPicPr>
            <p:nvPr userDrawn="1"/>
          </p:nvPicPr>
          <p:blipFill>
            <a:blip r:embed="rId17"/>
            <a:srcRect/>
            <a:stretch/>
          </p:blipFill>
          <p:spPr>
            <a:xfrm>
              <a:off x="153377" y="19779"/>
              <a:ext cx="4428490" cy="377190"/>
            </a:xfrm>
            <a:prstGeom prst="rect">
              <a:avLst/>
            </a:prstGeom>
          </p:spPr>
        </p:pic>
        <p:pic>
          <p:nvPicPr>
            <p:cNvPr id="16" name="Picture 15">
              <a:extLst>
                <a:ext uri="{FF2B5EF4-FFF2-40B4-BE49-F238E27FC236}">
                  <a16:creationId xmlns:a16="http://schemas.microsoft.com/office/drawing/2014/main" id="{F24E5BAA-3777-4212-AF87-D591680FEBB5}"/>
                </a:ext>
              </a:extLst>
            </p:cNvPr>
            <p:cNvPicPr>
              <a:picLocks noChangeAspect="1"/>
            </p:cNvPicPr>
            <p:nvPr userDrawn="1"/>
          </p:nvPicPr>
          <p:blipFill>
            <a:blip r:embed="rId18"/>
            <a:stretch>
              <a:fillRect/>
            </a:stretch>
          </p:blipFill>
          <p:spPr>
            <a:xfrm>
              <a:off x="9768623" y="42862"/>
              <a:ext cx="2222500" cy="279400"/>
            </a:xfrm>
            <a:prstGeom prst="rect">
              <a:avLst/>
            </a:prstGeom>
          </p:spPr>
        </p:pic>
      </p:grpSp>
    </p:spTree>
    <p:extLst>
      <p:ext uri="{BB962C8B-B14F-4D97-AF65-F5344CB8AC3E}">
        <p14:creationId xmlns:p14="http://schemas.microsoft.com/office/powerpoint/2010/main" val="110934434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8" r:id="rId4"/>
    <p:sldLayoutId id="2147483650" r:id="rId5"/>
    <p:sldLayoutId id="2147483666" r:id="rId6"/>
    <p:sldLayoutId id="2147483652" r:id="rId7"/>
    <p:sldLayoutId id="2147483653" r:id="rId8"/>
    <p:sldLayoutId id="2147483655" r:id="rId9"/>
    <p:sldLayoutId id="2147483656" r:id="rId10"/>
    <p:sldLayoutId id="2147483657" r:id="rId11"/>
    <p:sldLayoutId id="2147483658" r:id="rId12"/>
    <p:sldLayoutId id="2147483670" r:id="rId13"/>
    <p:sldLayoutId id="2147483671" r:id="rId14"/>
    <p:sldLayoutId id="2147483677" r:id="rId15"/>
  </p:sldLayoutIdLst>
  <p:hf hdr="0" dt="0"/>
  <p:txStyles>
    <p:titleStyle>
      <a:lvl1pPr algn="l" defTabSz="914400" rtl="0" eaLnBrk="1" latinLnBrk="0" hangingPunct="1">
        <a:lnSpc>
          <a:spcPct val="90000"/>
        </a:lnSpc>
        <a:spcBef>
          <a:spcPct val="0"/>
        </a:spcBef>
        <a:buNone/>
        <a:defRPr sz="4400" kern="1200">
          <a:solidFill>
            <a:srgbClr val="166470"/>
          </a:solidFill>
          <a:latin typeface="Trebuchet MS" panose="020B0703020202090204" pitchFamily="34" charset="0"/>
          <a:ea typeface="Trebuchet MS" panose="020B0703020202090204" pitchFamily="34" charset="0"/>
          <a:cs typeface="Leelawadee" charset="0"/>
        </a:defRPr>
      </a:lvl1pPr>
    </p:titleStyle>
    <p:bodyStyle>
      <a:lvl1pPr marL="342900" indent="-330200" algn="l" defTabSz="914400" rtl="0" eaLnBrk="1" latinLnBrk="0" hangingPunct="1">
        <a:lnSpc>
          <a:spcPct val="125000"/>
        </a:lnSpc>
        <a:spcBef>
          <a:spcPts val="1000"/>
        </a:spcBef>
        <a:spcAft>
          <a:spcPts val="1000"/>
        </a:spcAft>
        <a:buClr>
          <a:srgbClr val="166470"/>
        </a:buClr>
        <a:buSzPct val="100000"/>
        <a:buFont typeface="Arial"/>
        <a:buChar char="•"/>
        <a:tabLst/>
        <a:defRPr sz="2400" kern="1200">
          <a:solidFill>
            <a:srgbClr val="166470"/>
          </a:solidFill>
          <a:latin typeface="Trebuchet MS" panose="020B0703020202090204" pitchFamily="34" charset="0"/>
          <a:ea typeface="Trebuchet MS" panose="020B0703020202090204" pitchFamily="34" charset="0"/>
          <a:cs typeface="Leelawadee" charset="0"/>
        </a:defRPr>
      </a:lvl1pPr>
      <a:lvl2pPr marL="800100" indent="-342900" algn="l" defTabSz="914400" rtl="0" eaLnBrk="1" latinLnBrk="0" hangingPunct="1">
        <a:lnSpc>
          <a:spcPct val="125000"/>
        </a:lnSpc>
        <a:spcBef>
          <a:spcPts val="500"/>
        </a:spcBef>
        <a:spcAft>
          <a:spcPts val="1000"/>
        </a:spcAft>
        <a:buClr>
          <a:srgbClr val="166470"/>
        </a:buClr>
        <a:buSzPct val="100000"/>
        <a:buFont typeface="Arial"/>
        <a:buChar char="•"/>
        <a:tabLst/>
        <a:defRPr sz="2400" kern="1200">
          <a:solidFill>
            <a:srgbClr val="166470"/>
          </a:solidFill>
          <a:latin typeface="Trebuchet MS" panose="020B0703020202090204" pitchFamily="34" charset="0"/>
          <a:ea typeface="Trebuchet MS" panose="020B0703020202090204" pitchFamily="34" charset="0"/>
          <a:cs typeface="Leelawadee" charset="0"/>
        </a:defRPr>
      </a:lvl2pPr>
      <a:lvl3pPr marL="1257300" indent="-341313" algn="l" defTabSz="914400" rtl="0" eaLnBrk="1" latinLnBrk="0" hangingPunct="1">
        <a:lnSpc>
          <a:spcPct val="125000"/>
        </a:lnSpc>
        <a:spcBef>
          <a:spcPts val="500"/>
        </a:spcBef>
        <a:spcAft>
          <a:spcPts val="1000"/>
        </a:spcAft>
        <a:buClr>
          <a:srgbClr val="166470"/>
        </a:buClr>
        <a:buSzPct val="100000"/>
        <a:buFont typeface="Arial"/>
        <a:buChar char="•"/>
        <a:tabLst/>
        <a:defRPr sz="2000" kern="1200">
          <a:solidFill>
            <a:srgbClr val="166470"/>
          </a:solidFill>
          <a:latin typeface="Trebuchet MS" panose="020B0703020202090204" pitchFamily="34" charset="0"/>
          <a:ea typeface="Trebuchet MS" panose="020B0703020202090204" pitchFamily="34" charset="0"/>
          <a:cs typeface="Leelawadee" charset="0"/>
        </a:defRPr>
      </a:lvl3pPr>
      <a:lvl4pPr marL="1716088" indent="-336550" algn="l" defTabSz="914400" rtl="0" eaLnBrk="1" latinLnBrk="0" hangingPunct="1">
        <a:lnSpc>
          <a:spcPct val="125000"/>
        </a:lnSpc>
        <a:spcBef>
          <a:spcPts val="500"/>
        </a:spcBef>
        <a:spcAft>
          <a:spcPts val="1000"/>
        </a:spcAft>
        <a:buClr>
          <a:srgbClr val="166470"/>
        </a:buClr>
        <a:buSzPct val="100000"/>
        <a:buFont typeface="Arial"/>
        <a:buChar char="•"/>
        <a:tabLst/>
        <a:defRPr sz="1600" kern="1200">
          <a:solidFill>
            <a:srgbClr val="166470"/>
          </a:solidFill>
          <a:latin typeface="Trebuchet MS" panose="020B0703020202090204" pitchFamily="34" charset="0"/>
          <a:ea typeface="Trebuchet MS" panose="020B0703020202090204" pitchFamily="34" charset="0"/>
          <a:cs typeface="Leelawadee" charset="0"/>
        </a:defRPr>
      </a:lvl4pPr>
      <a:lvl5pPr marL="2171700" indent="-336550" algn="l" defTabSz="914400" rtl="0" eaLnBrk="1" latinLnBrk="0" hangingPunct="1">
        <a:lnSpc>
          <a:spcPct val="125000"/>
        </a:lnSpc>
        <a:spcBef>
          <a:spcPts val="500"/>
        </a:spcBef>
        <a:spcAft>
          <a:spcPts val="1000"/>
        </a:spcAft>
        <a:buClr>
          <a:srgbClr val="166470"/>
        </a:buClr>
        <a:buSzPct val="100000"/>
        <a:buFont typeface="Arial"/>
        <a:buChar char="•"/>
        <a:tabLst/>
        <a:defRPr sz="1600" kern="1200">
          <a:solidFill>
            <a:srgbClr val="166470"/>
          </a:solidFill>
          <a:latin typeface="Trebuchet MS" panose="020B0703020202090204" pitchFamily="34" charset="0"/>
          <a:ea typeface="Trebuchet MS" panose="020B0703020202090204" pitchFamily="34" charset="0"/>
          <a:cs typeface="Leelawade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4C1F0-B641-4B4B-89B4-7368CD704263}"/>
              </a:ext>
            </a:extLst>
          </p:cNvPr>
          <p:cNvSpPr>
            <a:spLocks noGrp="1"/>
          </p:cNvSpPr>
          <p:nvPr>
            <p:ph type="title"/>
          </p:nvPr>
        </p:nvSpPr>
        <p:spPr>
          <a:xfrm>
            <a:off x="583019" y="365125"/>
            <a:ext cx="1101710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61806-195C-3645-A860-0F6C685539DF}"/>
              </a:ext>
            </a:extLst>
          </p:cNvPr>
          <p:cNvSpPr>
            <a:spLocks noGrp="1"/>
          </p:cNvSpPr>
          <p:nvPr>
            <p:ph type="body" idx="1"/>
          </p:nvPr>
        </p:nvSpPr>
        <p:spPr>
          <a:xfrm>
            <a:off x="583019" y="1825625"/>
            <a:ext cx="11017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5D61520-4C78-2C44-BC6D-BB98BB1CFBBD}"/>
              </a:ext>
            </a:extLst>
          </p:cNvPr>
          <p:cNvSpPr>
            <a:spLocks noGrp="1"/>
          </p:cNvSpPr>
          <p:nvPr>
            <p:ph type="dt" sz="half" idx="2"/>
          </p:nvPr>
        </p:nvSpPr>
        <p:spPr>
          <a:xfrm>
            <a:off x="583018" y="6356350"/>
            <a:ext cx="28740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02714-3362-4441-BE57-873D885D976D}" type="datetimeFigureOut">
              <a:rPr lang="en-US" smtClean="0"/>
              <a:t>8/2/2021</a:t>
            </a:fld>
            <a:endParaRPr lang="en-US"/>
          </a:p>
        </p:txBody>
      </p:sp>
      <p:sp>
        <p:nvSpPr>
          <p:cNvPr id="5" name="Footer Placeholder 4">
            <a:extLst>
              <a:ext uri="{FF2B5EF4-FFF2-40B4-BE49-F238E27FC236}">
                <a16:creationId xmlns:a16="http://schemas.microsoft.com/office/drawing/2014/main" id="{D816FFCF-2580-064B-B045-2425E6908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13BEFA-CAE5-E145-9F1B-C12171C4949C}"/>
              </a:ext>
            </a:extLst>
          </p:cNvPr>
          <p:cNvSpPr>
            <a:spLocks noGrp="1"/>
          </p:cNvSpPr>
          <p:nvPr>
            <p:ph type="sldNum" sz="quarter" idx="4"/>
          </p:nvPr>
        </p:nvSpPr>
        <p:spPr>
          <a:xfrm>
            <a:off x="92485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03755-A10C-4B4D-9288-0FCBDA01038F}" type="slidenum">
              <a:rPr lang="en-US" smtClean="0"/>
              <a:t>‹#›</a:t>
            </a:fld>
            <a:endParaRPr lang="en-US"/>
          </a:p>
        </p:txBody>
      </p:sp>
      <p:sp>
        <p:nvSpPr>
          <p:cNvPr id="9" name="Rectangle 8">
            <a:extLst>
              <a:ext uri="{FF2B5EF4-FFF2-40B4-BE49-F238E27FC236}">
                <a16:creationId xmlns:a16="http://schemas.microsoft.com/office/drawing/2014/main" id="{97571A9F-B599-EA44-B79B-45FECB66D19E}"/>
              </a:ext>
            </a:extLst>
          </p:cNvPr>
          <p:cNvSpPr/>
          <p:nvPr userDrawn="1"/>
        </p:nvSpPr>
        <p:spPr>
          <a:xfrm>
            <a:off x="-173328" y="-106327"/>
            <a:ext cx="542651" cy="6462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Rectangle 7">
            <a:extLst>
              <a:ext uri="{FF2B5EF4-FFF2-40B4-BE49-F238E27FC236}">
                <a16:creationId xmlns:a16="http://schemas.microsoft.com/office/drawing/2014/main" id="{67E9F4BC-779B-5B49-B9F2-7132A4242ED1}"/>
              </a:ext>
            </a:extLst>
          </p:cNvPr>
          <p:cNvSpPr/>
          <p:nvPr userDrawn="1"/>
        </p:nvSpPr>
        <p:spPr>
          <a:xfrm rot="16200000">
            <a:off x="-384175" y="6104492"/>
            <a:ext cx="1137685" cy="369332"/>
          </a:xfrm>
          <a:prstGeom prst="rect">
            <a:avLst/>
          </a:prstGeom>
          <a:solidFill>
            <a:schemeClr val="bg2"/>
          </a:solidFill>
          <a:ln w="12700">
            <a:solidFill>
              <a:schemeClr val="tx1"/>
            </a:solidFill>
          </a:ln>
        </p:spPr>
        <p:txBody>
          <a:bodyPr wrap="square">
            <a:spAutoFit/>
          </a:bodyPr>
          <a:lstStyle/>
          <a:p>
            <a:pPr algn="ctr"/>
            <a:r>
              <a:rPr lang="en-US" sz="1800" b="1" i="0" dirty="0">
                <a:solidFill>
                  <a:schemeClr val="tx1">
                    <a:lumMod val="65000"/>
                    <a:lumOff val="35000"/>
                  </a:schemeClr>
                </a:solidFill>
                <a:latin typeface="Arial" panose="020B0604020202020204" pitchFamily="34" charset="0"/>
                <a:cs typeface="Arial" panose="020B0604020202020204" pitchFamily="34" charset="0"/>
              </a:rPr>
              <a:t>REAP</a:t>
            </a:r>
            <a:endParaRPr lang="en-US" b="1" i="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493AB105-D9E8-6048-915E-7F0D8E741528}"/>
              </a:ext>
            </a:extLst>
          </p:cNvPr>
          <p:cNvCxnSpPr>
            <a:cxnSpLocks/>
          </p:cNvCxnSpPr>
          <p:nvPr userDrawn="1"/>
        </p:nvCxnSpPr>
        <p:spPr>
          <a:xfrm>
            <a:off x="369334" y="-106326"/>
            <a:ext cx="0" cy="6964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011090-BE0E-3543-A2CA-7C4CD9C517C8}"/>
              </a:ext>
            </a:extLst>
          </p:cNvPr>
          <p:cNvSpPr/>
          <p:nvPr userDrawn="1"/>
        </p:nvSpPr>
        <p:spPr>
          <a:xfrm rot="16200000">
            <a:off x="-2465671" y="2675493"/>
            <a:ext cx="5295017" cy="369332"/>
          </a:xfrm>
          <a:prstGeom prst="rect">
            <a:avLst/>
          </a:prstGeom>
          <a:noFill/>
          <a:ln w="12700">
            <a:noFill/>
          </a:ln>
        </p:spPr>
        <p:txBody>
          <a:bodyPr wrap="square">
            <a:spAutoFit/>
          </a:bodyPr>
          <a:lstStyle/>
          <a:p>
            <a:pPr algn="l"/>
            <a:r>
              <a:rPr lang="en-US" sz="1800" b="0" i="0" dirty="0">
                <a:latin typeface="Arial Narrow" panose="020B0604020202020204" pitchFamily="34" charset="0"/>
                <a:cs typeface="Arial Narrow" panose="020B0604020202020204" pitchFamily="34" charset="0"/>
              </a:rPr>
              <a:t>P L A N N I N G  G R A N T S</a:t>
            </a:r>
            <a:endParaRPr lang="en-US"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18830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8/2/2021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accent5"/>
                </a:solidFill>
              </a:defRPr>
            </a:lvl1pPr>
          </a:lstStyle>
          <a:p>
            <a:fld id="{664336B7-4B1B-B043-B8D4-F2A73EBA36CA}" type="slidenum">
              <a:rPr lang="en-US" smtClean="0"/>
              <a:pPr/>
              <a:t>‹#›</a:t>
            </a:fld>
            <a:endParaRPr lang="en-US"/>
          </a:p>
        </p:txBody>
      </p:sp>
      <p:pic>
        <p:nvPicPr>
          <p:cNvPr id="11" name="Picture 10" descr="Logo&#10;A circular picture containing drawing of housing/community next to program name:&#10;Thechnical Assistance for Local Planning – Housing&#10;&#10;">
            <a:extLst>
              <a:ext uri="{FF2B5EF4-FFF2-40B4-BE49-F238E27FC236}">
                <a16:creationId xmlns:a16="http://schemas.microsoft.com/office/drawing/2014/main" id="{CE2D8EF6-F258-B141-BD5D-E8668F504A6A}"/>
              </a:ext>
            </a:extLst>
          </p:cNvPr>
          <p:cNvPicPr>
            <a:picLocks noChangeAspect="1"/>
          </p:cNvPicPr>
          <p:nvPr userDrawn="1"/>
        </p:nvPicPr>
        <p:blipFill>
          <a:blip r:embed="rId12"/>
          <a:stretch>
            <a:fillRect/>
          </a:stretch>
        </p:blipFill>
        <p:spPr>
          <a:xfrm>
            <a:off x="67849" y="5932967"/>
            <a:ext cx="2074984" cy="914400"/>
          </a:xfrm>
          <a:prstGeom prst="rect">
            <a:avLst/>
          </a:prstGeom>
        </p:spPr>
      </p:pic>
      <p:pic>
        <p:nvPicPr>
          <p:cNvPr id="8" name="Picture 7">
            <a:extLst>
              <a:ext uri="{FF2B5EF4-FFF2-40B4-BE49-F238E27FC236}">
                <a16:creationId xmlns:a16="http://schemas.microsoft.com/office/drawing/2014/main" id="{F4C9C125-C6CD-C74F-B5D3-BB68F9C5EAF1}"/>
              </a:ext>
            </a:extLst>
          </p:cNvPr>
          <p:cNvPicPr>
            <a:picLocks noChangeAspect="1"/>
          </p:cNvPicPr>
          <p:nvPr userDrawn="1"/>
        </p:nvPicPr>
        <p:blipFill>
          <a:blip r:embed="rId13">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40852656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8/2/2021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336B7-4B1B-B043-B8D4-F2A73EBA36CA}" type="slidenum">
              <a:rPr lang="en-US" smtClean="0"/>
              <a:t>‹#›</a:t>
            </a:fld>
            <a:endParaRPr lang="en-US" dirty="0"/>
          </a:p>
        </p:txBody>
      </p:sp>
      <p:pic>
        <p:nvPicPr>
          <p:cNvPr id="11" name="Picture 10" descr="Logo&#10;A circular picture containing drawing of housing/community next to program name:&#10;Thechnical Assistance for Local Planning – Housing&#10;&#10;">
            <a:extLst>
              <a:ext uri="{FF2B5EF4-FFF2-40B4-BE49-F238E27FC236}">
                <a16:creationId xmlns:a16="http://schemas.microsoft.com/office/drawing/2014/main" id="{CE2D8EF6-F258-B141-BD5D-E8668F504A6A}"/>
              </a:ext>
            </a:extLst>
          </p:cNvPr>
          <p:cNvPicPr>
            <a:picLocks noChangeAspect="1"/>
          </p:cNvPicPr>
          <p:nvPr userDrawn="1"/>
        </p:nvPicPr>
        <p:blipFill>
          <a:blip r:embed="rId13"/>
          <a:stretch>
            <a:fillRect/>
          </a:stretch>
        </p:blipFill>
        <p:spPr>
          <a:xfrm>
            <a:off x="67849" y="5932967"/>
            <a:ext cx="2074984" cy="914400"/>
          </a:xfrm>
          <a:prstGeom prst="rect">
            <a:avLst/>
          </a:prstGeom>
        </p:spPr>
      </p:pic>
    </p:spTree>
    <p:extLst>
      <p:ext uri="{BB962C8B-B14F-4D97-AF65-F5344CB8AC3E}">
        <p14:creationId xmlns:p14="http://schemas.microsoft.com/office/powerpoint/2010/main" val="27117124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bag.ca.gov/sites/default/files/documents/2021-04/HE_Compliance_One-Pager.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s://abag.ca.gov/sites/default/files/documents/2021-05/ABAG_2023-2031_RHNA_Appeals_Procedures.pdf"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abag.ca.gov/sites/default/files/documents/2021-05/ABAG_2023-2031_Draft_RHNA_Plan.pdf" TargetMode="External"/><Relationship Id="rId5" Type="http://schemas.openxmlformats.org/officeDocument/2006/relationships/hyperlink" Target="https://abag.ca.gov/our-work/housing/rhna-regional-housing-needs-allocation" TargetMode="External"/><Relationship Id="rId4" Type="http://schemas.openxmlformats.org/officeDocument/2006/relationships/hyperlink" Target="mailto:RHNA@bayareametro.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diagramDrawing" Target="../diagrams/drawing6.xm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diagramColors" Target="../diagrams/colors6.xml"/><Relationship Id="rId17" Type="http://schemas.openxmlformats.org/officeDocument/2006/relationships/image" Target="../media/image41.jpg"/><Relationship Id="rId2" Type="http://schemas.openxmlformats.org/officeDocument/2006/relationships/image" Target="../media/image31.png"/><Relationship Id="rId16" Type="http://schemas.openxmlformats.org/officeDocument/2006/relationships/image" Target="../media/image40.png"/><Relationship Id="rId1" Type="http://schemas.openxmlformats.org/officeDocument/2006/relationships/slideLayout" Target="../slideLayouts/slideLayout38.xml"/><Relationship Id="rId6" Type="http://schemas.openxmlformats.org/officeDocument/2006/relationships/image" Target="../media/image35.png"/><Relationship Id="rId11" Type="http://schemas.openxmlformats.org/officeDocument/2006/relationships/diagramQuickStyle" Target="../diagrams/quickStyle6.xml"/><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diagramLayout" Target="../diagrams/layout6.xml"/><Relationship Id="rId4" Type="http://schemas.openxmlformats.org/officeDocument/2006/relationships/image" Target="../media/image33.png"/><Relationship Id="rId9" Type="http://schemas.openxmlformats.org/officeDocument/2006/relationships/diagramData" Target="../diagrams/data6.xml"/><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bayareametro.zoom.us/meeting/register/tZUrf-itpz4tGtZt7u5d9uefqR6RT27XooaU"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hyperlink" Target="https://abag.ca.gov/our-work/housing/housing-technical-assistance-program/abag-regional-housing-technical-assistanc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hess-dev.mtcanalytics.org/new/user/account"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mtcdrive.app.box.com/s/nei8x775oi5m47mqhu8ctpyyqrioa2v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hyperlink" Target="mailto:HousingTA@bayareametro.gov" TargetMode="External"/><Relationship Id="rId4" Type="http://schemas.openxmlformats.org/officeDocument/2006/relationships/hyperlink" Target="https://abag.ca.gov/our-work/housing/housing-technical-assistance-program/abag-regional-housing-technical-assistance"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600" dirty="0">
                <a:solidFill>
                  <a:schemeClr val="bg1"/>
                </a:solidFill>
                <a:latin typeface="+mj-lt"/>
                <a:ea typeface="+mj-ea"/>
                <a:cs typeface="+mj-cs"/>
              </a:rPr>
              <a:t>Final Regional Housing Needs Allocation (RHNA) Methodology and Appeals of Draft RHNA Allocations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body of water with a mountain in the background&#10;&#10;Description automatically generated">
            <a:extLst>
              <a:ext uri="{FF2B5EF4-FFF2-40B4-BE49-F238E27FC236}">
                <a16:creationId xmlns:a16="http://schemas.microsoft.com/office/drawing/2014/main" id="{4C2D4AC5-CD36-4524-B81F-902B4CB8BE86}"/>
              </a:ext>
            </a:extLst>
          </p:cNvPr>
          <p:cNvPicPr>
            <a:picLocks noChangeAspect="1"/>
          </p:cNvPicPr>
          <p:nvPr/>
        </p:nvPicPr>
        <p:blipFill rotWithShape="1">
          <a:blip r:embed="rId3"/>
          <a:srcRect t="15030" b="27395"/>
          <a:stretch/>
        </p:blipFill>
        <p:spPr>
          <a:xfrm>
            <a:off x="0" y="0"/>
            <a:ext cx="12209172" cy="4686300"/>
          </a:xfrm>
          <a:prstGeom prst="rect">
            <a:avLst/>
          </a:prstGeom>
        </p:spPr>
      </p:pic>
    </p:spTree>
    <p:extLst>
      <p:ext uri="{BB962C8B-B14F-4D97-AF65-F5344CB8AC3E}">
        <p14:creationId xmlns:p14="http://schemas.microsoft.com/office/powerpoint/2010/main" val="388173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3282-BE68-4579-B74B-D4BAEE51D8A9}"/>
              </a:ext>
            </a:extLst>
          </p:cNvPr>
          <p:cNvSpPr>
            <a:spLocks noGrp="1"/>
          </p:cNvSpPr>
          <p:nvPr>
            <p:ph type="title"/>
          </p:nvPr>
        </p:nvSpPr>
        <p:spPr>
          <a:xfrm>
            <a:off x="327025" y="503238"/>
            <a:ext cx="11537950" cy="1233487"/>
          </a:xfrm>
        </p:spPr>
        <p:txBody>
          <a:bodyPr>
            <a:normAutofit/>
          </a:bodyPr>
          <a:lstStyle/>
          <a:p>
            <a:r>
              <a:rPr lang="en-US" dirty="0"/>
              <a:t>RHNA Methodology Development Process</a:t>
            </a:r>
          </a:p>
        </p:txBody>
      </p:sp>
      <p:sp>
        <p:nvSpPr>
          <p:cNvPr id="4" name="Slide Number Placeholder 3">
            <a:extLst>
              <a:ext uri="{FF2B5EF4-FFF2-40B4-BE49-F238E27FC236}">
                <a16:creationId xmlns:a16="http://schemas.microsoft.com/office/drawing/2014/main" id="{7A66D970-A232-4491-AF2D-319A54C3ECD1}"/>
              </a:ext>
            </a:extLst>
          </p:cNvPr>
          <p:cNvSpPr>
            <a:spLocks noGrp="1"/>
          </p:cNvSpPr>
          <p:nvPr>
            <p:ph type="sldNum" sz="quarter" idx="12"/>
          </p:nvPr>
        </p:nvSpPr>
        <p:spPr>
          <a:xfrm>
            <a:off x="11751011" y="6393370"/>
            <a:ext cx="431800" cy="463369"/>
          </a:xfrm>
        </p:spPr>
        <p:txBody>
          <a:bodyP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C4B13C6F-CEAE-954E-9C94-6AA99F0B75E2}" type="slidenum">
              <a:rPr lang="en-US" noProof="0" smtClean="0">
                <a:solidFill>
                  <a:srgbClr val="166470"/>
                </a:solidFill>
              </a:rPr>
              <a:pPr lvl="0"/>
              <a:t>10</a:t>
            </a:fld>
            <a:endParaRPr lang="en-US" noProof="0" dirty="0">
              <a:solidFill>
                <a:srgbClr val="166470"/>
              </a:solidFill>
            </a:endParaRPr>
          </a:p>
        </p:txBody>
      </p:sp>
      <p:sp>
        <p:nvSpPr>
          <p:cNvPr id="7" name="Rectangle: Rounded Corners 6">
            <a:extLst>
              <a:ext uri="{FF2B5EF4-FFF2-40B4-BE49-F238E27FC236}">
                <a16:creationId xmlns:a16="http://schemas.microsoft.com/office/drawing/2014/main" id="{5AC5E9C8-FBD5-498C-AA3D-2A680ADE43E7}"/>
              </a:ext>
            </a:extLst>
          </p:cNvPr>
          <p:cNvSpPr/>
          <p:nvPr/>
        </p:nvSpPr>
        <p:spPr>
          <a:xfrm>
            <a:off x="440989" y="1763190"/>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2019 to September 2020</a:t>
            </a:r>
            <a:endParaRPr lang="en-US" sz="1900" dirty="0">
              <a:solidFill>
                <a:schemeClr val="bg1"/>
              </a:solidFill>
            </a:endParaRPr>
          </a:p>
        </p:txBody>
      </p:sp>
      <p:sp>
        <p:nvSpPr>
          <p:cNvPr id="15" name="Rectangle: Rounded Corners 14">
            <a:extLst>
              <a:ext uri="{FF2B5EF4-FFF2-40B4-BE49-F238E27FC236}">
                <a16:creationId xmlns:a16="http://schemas.microsoft.com/office/drawing/2014/main" id="{5E3B7308-B69D-400A-8963-B7F8B10248E9}"/>
              </a:ext>
            </a:extLst>
          </p:cNvPr>
          <p:cNvSpPr/>
          <p:nvPr/>
        </p:nvSpPr>
        <p:spPr>
          <a:xfrm>
            <a:off x="440989" y="2467621"/>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15, 2020</a:t>
            </a:r>
            <a:endParaRPr lang="en-US" sz="1900" dirty="0">
              <a:solidFill>
                <a:schemeClr val="bg1"/>
              </a:solidFill>
            </a:endParaRPr>
          </a:p>
        </p:txBody>
      </p:sp>
      <p:sp>
        <p:nvSpPr>
          <p:cNvPr id="16" name="Rectangle: Rounded Corners 15">
            <a:extLst>
              <a:ext uri="{FF2B5EF4-FFF2-40B4-BE49-F238E27FC236}">
                <a16:creationId xmlns:a16="http://schemas.microsoft.com/office/drawing/2014/main" id="{893ED1F8-F80A-45D8-B251-6F14A961815E}"/>
              </a:ext>
            </a:extLst>
          </p:cNvPr>
          <p:cNvSpPr/>
          <p:nvPr/>
        </p:nvSpPr>
        <p:spPr>
          <a:xfrm>
            <a:off x="440989" y="3182552"/>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25 – </a:t>
            </a:r>
            <a:br>
              <a:rPr lang="en-US" sz="1900" dirty="0"/>
            </a:br>
            <a:r>
              <a:rPr lang="en-US" sz="1900" dirty="0"/>
              <a:t>November 27, 2020</a:t>
            </a:r>
            <a:endParaRPr lang="en-US" sz="1900" dirty="0">
              <a:solidFill>
                <a:schemeClr val="bg1"/>
              </a:solidFill>
            </a:endParaRPr>
          </a:p>
        </p:txBody>
      </p:sp>
      <p:sp>
        <p:nvSpPr>
          <p:cNvPr id="17" name="Rectangle: Rounded Corners 16">
            <a:extLst>
              <a:ext uri="{FF2B5EF4-FFF2-40B4-BE49-F238E27FC236}">
                <a16:creationId xmlns:a16="http://schemas.microsoft.com/office/drawing/2014/main" id="{2CD21387-6AA9-4A37-B85E-B4DD4B1894E9}"/>
              </a:ext>
            </a:extLst>
          </p:cNvPr>
          <p:cNvSpPr/>
          <p:nvPr/>
        </p:nvSpPr>
        <p:spPr>
          <a:xfrm>
            <a:off x="440989" y="3893811"/>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January 2021</a:t>
            </a:r>
            <a:endParaRPr lang="en-US" sz="1900" dirty="0">
              <a:solidFill>
                <a:schemeClr val="bg1"/>
              </a:solidFill>
            </a:endParaRPr>
          </a:p>
        </p:txBody>
      </p:sp>
      <p:sp>
        <p:nvSpPr>
          <p:cNvPr id="18" name="Rectangle: Rounded Corners 17">
            <a:extLst>
              <a:ext uri="{FF2B5EF4-FFF2-40B4-BE49-F238E27FC236}">
                <a16:creationId xmlns:a16="http://schemas.microsoft.com/office/drawing/2014/main" id="{654E1991-F015-4ABD-B8D4-557620EBD357}"/>
              </a:ext>
            </a:extLst>
          </p:cNvPr>
          <p:cNvSpPr/>
          <p:nvPr/>
        </p:nvSpPr>
        <p:spPr>
          <a:xfrm>
            <a:off x="440989" y="4601655"/>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February 11, 2021</a:t>
            </a:r>
            <a:endParaRPr lang="en-US" sz="1900" dirty="0">
              <a:solidFill>
                <a:schemeClr val="bg1"/>
              </a:solidFill>
            </a:endParaRPr>
          </a:p>
        </p:txBody>
      </p:sp>
      <p:sp>
        <p:nvSpPr>
          <p:cNvPr id="19" name="Rectangle: Rounded Corners 18">
            <a:extLst>
              <a:ext uri="{FF2B5EF4-FFF2-40B4-BE49-F238E27FC236}">
                <a16:creationId xmlns:a16="http://schemas.microsoft.com/office/drawing/2014/main" id="{ADB2381C-F1A3-48CD-A135-FC90507306E7}"/>
              </a:ext>
            </a:extLst>
          </p:cNvPr>
          <p:cNvSpPr/>
          <p:nvPr/>
        </p:nvSpPr>
        <p:spPr>
          <a:xfrm>
            <a:off x="440989" y="5316586"/>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April 12, 2021</a:t>
            </a:r>
            <a:endParaRPr lang="en-US" sz="1900" dirty="0">
              <a:solidFill>
                <a:schemeClr val="bg1"/>
              </a:solidFill>
            </a:endParaRPr>
          </a:p>
        </p:txBody>
      </p:sp>
      <p:sp>
        <p:nvSpPr>
          <p:cNvPr id="20" name="Freeform: Shape 19">
            <a:extLst>
              <a:ext uri="{FF2B5EF4-FFF2-40B4-BE49-F238E27FC236}">
                <a16:creationId xmlns:a16="http://schemas.microsoft.com/office/drawing/2014/main" id="{C40669FA-C9B4-43BF-B2A1-7BBB51833943}"/>
              </a:ext>
            </a:extLst>
          </p:cNvPr>
          <p:cNvSpPr/>
          <p:nvPr/>
        </p:nvSpPr>
        <p:spPr>
          <a:xfrm>
            <a:off x="3376064" y="1736725"/>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Housing Methodology Committee (HMC) worked collaboratively and voted to recommend a Proposed RHNA Methodology.</a:t>
            </a:r>
            <a:endParaRPr lang="en-US" sz="1900" kern="1200" dirty="0">
              <a:solidFill>
                <a:schemeClr val="bg1"/>
              </a:solidFill>
            </a:endParaRPr>
          </a:p>
        </p:txBody>
      </p:sp>
      <p:sp>
        <p:nvSpPr>
          <p:cNvPr id="21" name="Freeform: Shape 20">
            <a:extLst>
              <a:ext uri="{FF2B5EF4-FFF2-40B4-BE49-F238E27FC236}">
                <a16:creationId xmlns:a16="http://schemas.microsoft.com/office/drawing/2014/main" id="{AB141AF2-8000-4D59-BEE6-1EF70DCEA91B}"/>
              </a:ext>
            </a:extLst>
          </p:cNvPr>
          <p:cNvSpPr/>
          <p:nvPr/>
        </p:nvSpPr>
        <p:spPr>
          <a:xfrm>
            <a:off x="3376251" y="2438422"/>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ABAG Executive Board approved Proposed RHNA Methodology.</a:t>
            </a:r>
            <a:endParaRPr lang="en-US" sz="1900" kern="1200" dirty="0">
              <a:solidFill>
                <a:schemeClr val="bg1"/>
              </a:solidFill>
            </a:endParaRPr>
          </a:p>
        </p:txBody>
      </p:sp>
      <p:sp>
        <p:nvSpPr>
          <p:cNvPr id="22" name="Freeform: Shape 21">
            <a:extLst>
              <a:ext uri="{FF2B5EF4-FFF2-40B4-BE49-F238E27FC236}">
                <a16:creationId xmlns:a16="http://schemas.microsoft.com/office/drawing/2014/main" id="{493133AE-332A-462F-800A-919EF1F9CEA2}"/>
              </a:ext>
            </a:extLst>
          </p:cNvPr>
          <p:cNvSpPr/>
          <p:nvPr/>
        </p:nvSpPr>
        <p:spPr>
          <a:xfrm>
            <a:off x="3376064" y="318118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Public comment period on Proposed RHNA Methodology, including public hearing on November 12.</a:t>
            </a:r>
            <a:endParaRPr lang="en-US" sz="1900" kern="1200" dirty="0">
              <a:solidFill>
                <a:schemeClr val="bg1"/>
              </a:solidFill>
            </a:endParaRPr>
          </a:p>
        </p:txBody>
      </p:sp>
      <p:sp>
        <p:nvSpPr>
          <p:cNvPr id="23" name="Freeform: Shape 22">
            <a:extLst>
              <a:ext uri="{FF2B5EF4-FFF2-40B4-BE49-F238E27FC236}">
                <a16:creationId xmlns:a16="http://schemas.microsoft.com/office/drawing/2014/main" id="{B63C6D46-7C48-4FA6-8B28-E7D042E48480}"/>
              </a:ext>
            </a:extLst>
          </p:cNvPr>
          <p:cNvSpPr/>
          <p:nvPr/>
        </p:nvSpPr>
        <p:spPr>
          <a:xfrm>
            <a:off x="3376064" y="3884888"/>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sz="1900" dirty="0"/>
              <a:t>ABAG Regional Planning Committee and Executive Board voted to include “equity adjustment” as part of the Draft RHNA Methodology.</a:t>
            </a:r>
          </a:p>
        </p:txBody>
      </p:sp>
      <p:sp>
        <p:nvSpPr>
          <p:cNvPr id="24" name="Freeform: Shape 23">
            <a:extLst>
              <a:ext uri="{FF2B5EF4-FFF2-40B4-BE49-F238E27FC236}">
                <a16:creationId xmlns:a16="http://schemas.microsoft.com/office/drawing/2014/main" id="{584A471E-C036-445D-9934-F345F8D950FC}"/>
              </a:ext>
            </a:extLst>
          </p:cNvPr>
          <p:cNvSpPr/>
          <p:nvPr/>
        </p:nvSpPr>
        <p:spPr>
          <a:xfrm>
            <a:off x="3376063" y="459930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sz="1900" dirty="0"/>
              <a:t>As required by law, ABAG submitted Draft RHNA Methodology to HCD for review.</a:t>
            </a:r>
          </a:p>
        </p:txBody>
      </p:sp>
      <p:sp>
        <p:nvSpPr>
          <p:cNvPr id="25" name="Freeform: Shape 24">
            <a:extLst>
              <a:ext uri="{FF2B5EF4-FFF2-40B4-BE49-F238E27FC236}">
                <a16:creationId xmlns:a16="http://schemas.microsoft.com/office/drawing/2014/main" id="{4FBA39FA-6C1A-4A3A-95E6-008F88F7D953}"/>
              </a:ext>
            </a:extLst>
          </p:cNvPr>
          <p:cNvSpPr/>
          <p:nvPr/>
        </p:nvSpPr>
        <p:spPr>
          <a:xfrm>
            <a:off x="3352061" y="5314236"/>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HCD confirmed Draft RHNA Methodology furthers statutory objectives.</a:t>
            </a:r>
            <a:endParaRPr lang="en-US" sz="1900" kern="1200" dirty="0">
              <a:solidFill>
                <a:schemeClr val="bg1"/>
              </a:solidFill>
            </a:endParaRPr>
          </a:p>
        </p:txBody>
      </p:sp>
      <p:sp>
        <p:nvSpPr>
          <p:cNvPr id="26" name="Rectangle: Rounded Corners 25">
            <a:extLst>
              <a:ext uri="{FF2B5EF4-FFF2-40B4-BE49-F238E27FC236}">
                <a16:creationId xmlns:a16="http://schemas.microsoft.com/office/drawing/2014/main" id="{F98F2444-6EA8-44AE-B10D-05C1FB49875A}"/>
              </a:ext>
            </a:extLst>
          </p:cNvPr>
          <p:cNvSpPr/>
          <p:nvPr/>
        </p:nvSpPr>
        <p:spPr>
          <a:xfrm>
            <a:off x="440989" y="6034384"/>
            <a:ext cx="2778086" cy="64008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May 20, 2021</a:t>
            </a:r>
            <a:endParaRPr lang="en-US" sz="1900" dirty="0">
              <a:solidFill>
                <a:schemeClr val="bg1"/>
              </a:solidFill>
            </a:endParaRPr>
          </a:p>
        </p:txBody>
      </p:sp>
      <p:sp>
        <p:nvSpPr>
          <p:cNvPr id="27" name="Freeform: Shape 26">
            <a:extLst>
              <a:ext uri="{FF2B5EF4-FFF2-40B4-BE49-F238E27FC236}">
                <a16:creationId xmlns:a16="http://schemas.microsoft.com/office/drawing/2014/main" id="{871D3562-0839-4F50-9206-5BEF08EDD067}"/>
              </a:ext>
            </a:extLst>
          </p:cNvPr>
          <p:cNvSpPr/>
          <p:nvPr/>
        </p:nvSpPr>
        <p:spPr>
          <a:xfrm>
            <a:off x="3352061" y="6032034"/>
            <a:ext cx="8412480" cy="640080"/>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solidFill>
            <a:srgbClr val="9BBB5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sz="1900" dirty="0"/>
              <a:t>ABAG Executive Board approved Final RHNA Methodology and release of Draft RHNA Allocations.</a:t>
            </a:r>
            <a:endParaRPr lang="en-US" sz="1900" kern="1200" dirty="0">
              <a:solidFill>
                <a:schemeClr val="bg1"/>
              </a:solidFill>
            </a:endParaRPr>
          </a:p>
        </p:txBody>
      </p:sp>
    </p:spTree>
    <p:extLst>
      <p:ext uri="{BB962C8B-B14F-4D97-AF65-F5344CB8AC3E}">
        <p14:creationId xmlns:p14="http://schemas.microsoft.com/office/powerpoint/2010/main" val="352455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fontScale="90000"/>
          </a:bodyPr>
          <a:lstStyle/>
          <a:p>
            <a:r>
              <a:rPr lang="en-US" dirty="0"/>
              <a:t>Highlights from HCD’s Findings from Review of Draft RHNA Methodology</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11</a:t>
            </a:fld>
            <a:endParaRPr lang="en-US" dirty="0">
              <a:solidFill>
                <a:srgbClr val="166470"/>
              </a:solidFill>
            </a:endParaRPr>
          </a:p>
        </p:txBody>
      </p:sp>
      <p:graphicFrame>
        <p:nvGraphicFramePr>
          <p:cNvPr id="3" name="Diagram 2">
            <a:extLst>
              <a:ext uri="{FF2B5EF4-FFF2-40B4-BE49-F238E27FC236}">
                <a16:creationId xmlns:a16="http://schemas.microsoft.com/office/drawing/2014/main" id="{7B55D871-07EC-44C3-B7FB-D5075EFF57FA}"/>
              </a:ext>
            </a:extLst>
          </p:cNvPr>
          <p:cNvGraphicFramePr/>
          <p:nvPr>
            <p:extLst>
              <p:ext uri="{D42A27DB-BD31-4B8C-83A1-F6EECF244321}">
                <p14:modId xmlns:p14="http://schemas.microsoft.com/office/powerpoint/2010/main" val="146401357"/>
              </p:ext>
            </p:extLst>
          </p:nvPr>
        </p:nvGraphicFramePr>
        <p:xfrm>
          <a:off x="327211" y="1600200"/>
          <a:ext cx="11423799" cy="5256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08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TextBox 147">
            <a:extLst>
              <a:ext uri="{FF2B5EF4-FFF2-40B4-BE49-F238E27FC236}">
                <a16:creationId xmlns:a16="http://schemas.microsoft.com/office/drawing/2014/main" id="{D7297219-D1DE-7C4D-927B-45388596C544}"/>
              </a:ext>
            </a:extLst>
          </p:cNvPr>
          <p:cNvSpPr txBox="1"/>
          <p:nvPr/>
        </p:nvSpPr>
        <p:spPr>
          <a:xfrm>
            <a:off x="14073" y="-13137"/>
            <a:ext cx="12192000" cy="400110"/>
          </a:xfrm>
          <a:prstGeom prst="rect">
            <a:avLst/>
          </a:prstGeom>
          <a:noFill/>
        </p:spPr>
        <p:txBody>
          <a:bodyPr wrap="square" rtlCol="0" anchor="ctr" anchorCtr="0">
            <a:spAutoFit/>
          </a:bodyPr>
          <a:lstStyle/>
          <a:p>
            <a:pPr algn="ctr"/>
            <a:r>
              <a:rPr lang="en-US" sz="2000" b="1" dirty="0">
                <a:solidFill>
                  <a:schemeClr val="bg1"/>
                </a:solidFill>
                <a:latin typeface="Trebuchet MS" panose="020B0603020202020204" pitchFamily="34" charset="0"/>
              </a:rPr>
              <a:t>Proposed RHNA Methodology Overview</a:t>
            </a:r>
          </a:p>
        </p:txBody>
      </p:sp>
      <p:sp>
        <p:nvSpPr>
          <p:cNvPr id="134" name="Rectangle: Rounded Corners 44">
            <a:extLst>
              <a:ext uri="{FF2B5EF4-FFF2-40B4-BE49-F238E27FC236}">
                <a16:creationId xmlns:a16="http://schemas.microsoft.com/office/drawing/2014/main" id="{D952A27E-A8CF-984A-A846-6EA6E2424414}"/>
              </a:ext>
            </a:extLst>
          </p:cNvPr>
          <p:cNvSpPr/>
          <p:nvPr/>
        </p:nvSpPr>
        <p:spPr>
          <a:xfrm rot="10800000">
            <a:off x="1580394" y="3849220"/>
            <a:ext cx="8676227" cy="2289082"/>
          </a:xfrm>
          <a:prstGeom prst="round2SameRect">
            <a:avLst/>
          </a:prstGeom>
          <a:solidFill>
            <a:srgbClr val="867F7C"/>
          </a:solid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1"/>
          </a:p>
        </p:txBody>
      </p:sp>
      <p:grpSp>
        <p:nvGrpSpPr>
          <p:cNvPr id="22" name="Group 21">
            <a:extLst>
              <a:ext uri="{FF2B5EF4-FFF2-40B4-BE49-F238E27FC236}">
                <a16:creationId xmlns:a16="http://schemas.microsoft.com/office/drawing/2014/main" id="{65E44663-342B-EB49-9AAF-C7AB2C2BC53E}"/>
              </a:ext>
            </a:extLst>
          </p:cNvPr>
          <p:cNvGrpSpPr/>
          <p:nvPr/>
        </p:nvGrpSpPr>
        <p:grpSpPr>
          <a:xfrm>
            <a:off x="7000788" y="5297275"/>
            <a:ext cx="3017520" cy="777240"/>
            <a:chOff x="7350273" y="5599388"/>
            <a:chExt cx="3017520" cy="918851"/>
          </a:xfrm>
        </p:grpSpPr>
        <p:grpSp>
          <p:nvGrpSpPr>
            <p:cNvPr id="92" name="Group 91"/>
            <p:cNvGrpSpPr/>
            <p:nvPr/>
          </p:nvGrpSpPr>
          <p:grpSpPr>
            <a:xfrm>
              <a:off x="7350273" y="5878159"/>
              <a:ext cx="3017520" cy="640080"/>
              <a:chOff x="7360616" y="5303305"/>
              <a:chExt cx="2904082" cy="914612"/>
            </a:xfrm>
          </p:grpSpPr>
          <p:sp>
            <p:nvSpPr>
              <p:cNvPr id="96" name="Rounded Rectangle 95">
                <a:extLst>
                  <a:ext uri="{FF2B5EF4-FFF2-40B4-BE49-F238E27FC236}">
                    <a16:creationId xmlns:a16="http://schemas.microsoft.com/office/drawing/2014/main" id="{0C673B69-7044-F64E-91E0-BC2BACD27F17}"/>
                  </a:ext>
                </a:extLst>
              </p:cNvPr>
              <p:cNvSpPr>
                <a:spLocks/>
              </p:cNvSpPr>
              <p:nvPr/>
            </p:nvSpPr>
            <p:spPr>
              <a:xfrm>
                <a:off x="7360616" y="5303305"/>
                <a:ext cx="2904082" cy="9146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b" anchorCtr="0"/>
              <a:lstStyle/>
              <a:p>
                <a:pPr algn="ctr">
                  <a:lnSpc>
                    <a:spcPts val="1420"/>
                  </a:lnSpc>
                </a:pPr>
                <a:endParaRPr lang="en-US" sz="1400" b="1" dirty="0">
                  <a:solidFill>
                    <a:schemeClr val="bg1"/>
                  </a:solidFill>
                  <a:latin typeface="Arial Narrow" panose="020B0604020202020204" pitchFamily="34" charset="0"/>
                  <a:cs typeface="Arial Narrow" panose="020B0604020202020204" pitchFamily="34" charset="0"/>
                </a:endParaRPr>
              </a:p>
            </p:txBody>
          </p:sp>
          <p:sp>
            <p:nvSpPr>
              <p:cNvPr id="97" name="TextBox 96">
                <a:extLst>
                  <a:ext uri="{FF2B5EF4-FFF2-40B4-BE49-F238E27FC236}">
                    <a16:creationId xmlns:a16="http://schemas.microsoft.com/office/drawing/2014/main" id="{D7007AD1-AA9D-3D4A-AECE-74EBD8029BF0}"/>
                  </a:ext>
                </a:extLst>
              </p:cNvPr>
              <p:cNvSpPr txBox="1"/>
              <p:nvPr/>
            </p:nvSpPr>
            <p:spPr>
              <a:xfrm>
                <a:off x="7421948" y="5419098"/>
                <a:ext cx="2773195" cy="721592"/>
              </a:xfrm>
              <a:prstGeom prst="rect">
                <a:avLst/>
              </a:prstGeom>
              <a:noFill/>
            </p:spPr>
            <p:txBody>
              <a:bodyPr wrap="square" rtlCol="0" anchor="ctr" anchorCtr="0">
                <a:noAutofit/>
              </a:bodyPr>
              <a:lstStyle/>
              <a:p>
                <a:pPr algn="ctr">
                  <a:lnSpc>
                    <a:spcPts val="1420"/>
                  </a:lnSpc>
                </a:pPr>
                <a:r>
                  <a:rPr lang="en-US" sz="1400" dirty="0">
                    <a:solidFill>
                      <a:schemeClr val="bg1"/>
                    </a:solidFill>
                    <a:latin typeface="Arial Narrow" panose="020B0604020202020204" pitchFamily="34" charset="0"/>
                    <a:cs typeface="Arial Narrow" panose="020B0604020202020204" pitchFamily="34" charset="0"/>
                  </a:rPr>
                  <a:t>Allocation of </a:t>
                </a:r>
                <a:r>
                  <a:rPr lang="en-US" sz="1400" b="1" dirty="0">
                    <a:solidFill>
                      <a:schemeClr val="bg1"/>
                    </a:solidFill>
                    <a:latin typeface="Arial Narrow" panose="020B0604020202020204" pitchFamily="34" charset="0"/>
                    <a:cs typeface="Arial Narrow" panose="020B0604020202020204" pitchFamily="34" charset="0"/>
                  </a:rPr>
                  <a:t>MODERATE</a:t>
                </a:r>
                <a:r>
                  <a:rPr lang="en-US" sz="1400" dirty="0">
                    <a:solidFill>
                      <a:schemeClr val="bg1"/>
                    </a:solidFill>
                    <a:latin typeface="Arial Narrow" panose="020B0604020202020204" pitchFamily="34" charset="0"/>
                    <a:cs typeface="Arial Narrow" panose="020B0604020202020204" pitchFamily="34" charset="0"/>
                  </a:rPr>
                  <a:t> and </a:t>
                </a:r>
              </a:p>
              <a:p>
                <a:pPr algn="ctr">
                  <a:lnSpc>
                    <a:spcPts val="1420"/>
                  </a:lnSpc>
                </a:pPr>
                <a:r>
                  <a:rPr lang="en-US" sz="1400" b="1" dirty="0">
                    <a:solidFill>
                      <a:schemeClr val="bg1"/>
                    </a:solidFill>
                    <a:latin typeface="Arial Narrow" panose="020B0604020202020204" pitchFamily="34" charset="0"/>
                    <a:cs typeface="Arial Narrow" panose="020B0604020202020204" pitchFamily="34" charset="0"/>
                  </a:rPr>
                  <a:t>ABOVE MODERATE</a:t>
                </a:r>
                <a:r>
                  <a:rPr lang="en-US" sz="1400" dirty="0">
                    <a:solidFill>
                      <a:schemeClr val="bg1"/>
                    </a:solidFill>
                    <a:latin typeface="Arial Narrow" panose="020B0604020202020204" pitchFamily="34" charset="0"/>
                    <a:cs typeface="Arial Narrow" panose="020B0604020202020204" pitchFamily="34" charset="0"/>
                  </a:rPr>
                  <a:t> Units</a:t>
                </a:r>
              </a:p>
            </p:txBody>
          </p:sp>
        </p:grpSp>
        <p:sp>
          <p:nvSpPr>
            <p:cNvPr id="132" name="Down Arrow 131">
              <a:extLst>
                <a:ext uri="{FF2B5EF4-FFF2-40B4-BE49-F238E27FC236}">
                  <a16:creationId xmlns:a16="http://schemas.microsoft.com/office/drawing/2014/main" id="{483988BB-47B9-B143-A76E-8547FD359189}"/>
                </a:ext>
              </a:extLst>
            </p:cNvPr>
            <p:cNvSpPr/>
            <p:nvPr/>
          </p:nvSpPr>
          <p:spPr>
            <a:xfrm flipH="1">
              <a:off x="8725892" y="5599388"/>
              <a:ext cx="300151" cy="279039"/>
            </a:xfrm>
            <a:prstGeom prst="downArrow">
              <a:avLst/>
            </a:prstGeom>
            <a:solidFill>
              <a:srgbClr val="C0BAB0"/>
            </a:solidFill>
            <a:ln>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Rounded Corners 201">
            <a:extLst>
              <a:ext uri="{FF2B5EF4-FFF2-40B4-BE49-F238E27FC236}">
                <a16:creationId xmlns:a16="http://schemas.microsoft.com/office/drawing/2014/main" id="{01069F23-DF98-B54A-9660-7087282E9EDB}"/>
              </a:ext>
            </a:extLst>
          </p:cNvPr>
          <p:cNvSpPr/>
          <p:nvPr/>
        </p:nvSpPr>
        <p:spPr>
          <a:xfrm>
            <a:off x="1580398" y="1779652"/>
            <a:ext cx="8676227" cy="1746504"/>
          </a:xfrm>
          <a:prstGeom prst="round2SameRect">
            <a:avLst/>
          </a:prstGeom>
          <a:solidFill>
            <a:srgbClr val="C0BA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b" anchorCtr="0"/>
          <a:lstStyle/>
          <a:p>
            <a:pPr algn="ctr"/>
            <a:endParaRPr lang="en-US" sz="1400" dirty="0">
              <a:solidFill>
                <a:schemeClr val="bg1"/>
              </a:solidFill>
              <a:latin typeface="Arial Narrow" panose="020B0604020202020204" pitchFamily="34" charset="0"/>
              <a:cs typeface="Arial Narrow" panose="020B0604020202020204" pitchFamily="34" charset="0"/>
            </a:endParaRPr>
          </a:p>
        </p:txBody>
      </p:sp>
      <p:sp>
        <p:nvSpPr>
          <p:cNvPr id="130" name="Down Arrow 129">
            <a:extLst>
              <a:ext uri="{FF2B5EF4-FFF2-40B4-BE49-F238E27FC236}">
                <a16:creationId xmlns:a16="http://schemas.microsoft.com/office/drawing/2014/main" id="{5925349A-B538-F44F-A6DB-C791D6C2AABD}"/>
              </a:ext>
            </a:extLst>
          </p:cNvPr>
          <p:cNvSpPr/>
          <p:nvPr/>
        </p:nvSpPr>
        <p:spPr>
          <a:xfrm flipH="1">
            <a:off x="9252049"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flipH="1">
            <a:off x="8402430" y="1437146"/>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3357FC4-8B19-0F46-B291-088FA085A0B9}"/>
              </a:ext>
            </a:extLst>
          </p:cNvPr>
          <p:cNvGrpSpPr/>
          <p:nvPr/>
        </p:nvGrpSpPr>
        <p:grpSpPr>
          <a:xfrm>
            <a:off x="2762066" y="1082638"/>
            <a:ext cx="2695305" cy="693707"/>
            <a:chOff x="3195791" y="1191438"/>
            <a:chExt cx="2695305" cy="693707"/>
          </a:xfrm>
        </p:grpSpPr>
        <p:sp>
          <p:nvSpPr>
            <p:cNvPr id="88" name="Down Arrow 87"/>
            <p:cNvSpPr/>
            <p:nvPr/>
          </p:nvSpPr>
          <p:spPr>
            <a:xfrm flipH="1">
              <a:off x="4393368" y="1606106"/>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65FBB2D-FBE1-354C-843C-1570D9CE944C}"/>
                </a:ext>
              </a:extLst>
            </p:cNvPr>
            <p:cNvGrpSpPr/>
            <p:nvPr/>
          </p:nvGrpSpPr>
          <p:grpSpPr>
            <a:xfrm>
              <a:off x="3195791" y="1191438"/>
              <a:ext cx="2695305" cy="457995"/>
              <a:chOff x="3478272" y="1228511"/>
              <a:chExt cx="2695305" cy="457995"/>
            </a:xfrm>
          </p:grpSpPr>
          <p:sp>
            <p:nvSpPr>
              <p:cNvPr id="212" name="Rectangle 211">
                <a:extLst>
                  <a:ext uri="{FF2B5EF4-FFF2-40B4-BE49-F238E27FC236}">
                    <a16:creationId xmlns:a16="http://schemas.microsoft.com/office/drawing/2014/main" id="{17F36D18-6E72-4B44-B53E-89C94CB7559B}"/>
                  </a:ext>
                </a:extLst>
              </p:cNvPr>
              <p:cNvSpPr/>
              <p:nvPr/>
            </p:nvSpPr>
            <p:spPr>
              <a:xfrm>
                <a:off x="5307072" y="1229306"/>
                <a:ext cx="866505" cy="457200"/>
              </a:xfrm>
              <a:prstGeom prst="rect">
                <a:avLst/>
              </a:prstGeom>
              <a:solidFill>
                <a:srgbClr val="00B050"/>
              </a:solidFill>
              <a:ln>
                <a:solidFill>
                  <a:srgbClr val="867F7C"/>
                </a:solidFill>
              </a:ln>
            </p:spPr>
            <p:style>
              <a:lnRef idx="2">
                <a:schemeClr val="accent4">
                  <a:shade val="50000"/>
                </a:schemeClr>
              </a:lnRef>
              <a:fillRef idx="1">
                <a:schemeClr val="accent4"/>
              </a:fillRef>
              <a:effectRef idx="0">
                <a:schemeClr val="accent4"/>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LOW</a:t>
                </a:r>
              </a:p>
              <a:p>
                <a:pPr algn="ctr"/>
                <a:r>
                  <a:rPr lang="en-US" sz="1600" b="1" dirty="0">
                    <a:solidFill>
                      <a:schemeClr val="tx1">
                        <a:lumMod val="75000"/>
                        <a:lumOff val="25000"/>
                      </a:schemeClr>
                    </a:solidFill>
                    <a:latin typeface="Trebuchet MS" panose="020B0603020202020204" pitchFamily="34" charset="0"/>
                  </a:rPr>
                  <a:t>65,892</a:t>
                </a:r>
              </a:p>
            </p:txBody>
          </p:sp>
          <p:sp>
            <p:nvSpPr>
              <p:cNvPr id="215" name="Rectangle 214">
                <a:extLst>
                  <a:ext uri="{FF2B5EF4-FFF2-40B4-BE49-F238E27FC236}">
                    <a16:creationId xmlns:a16="http://schemas.microsoft.com/office/drawing/2014/main" id="{432DE22B-0767-49CC-8F11-94D2049D82B5}"/>
                  </a:ext>
                </a:extLst>
              </p:cNvPr>
              <p:cNvSpPr/>
              <p:nvPr/>
            </p:nvSpPr>
            <p:spPr>
              <a:xfrm>
                <a:off x="3478272" y="1228511"/>
                <a:ext cx="1828800" cy="457200"/>
              </a:xfrm>
              <a:prstGeom prst="rect">
                <a:avLst/>
              </a:prstGeom>
              <a:solidFill>
                <a:srgbClr val="FFC00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VERY LOW</a:t>
                </a:r>
              </a:p>
              <a:p>
                <a:pPr algn="ctr"/>
                <a:r>
                  <a:rPr lang="en-US" sz="1600" b="1" dirty="0">
                    <a:solidFill>
                      <a:schemeClr val="tx1">
                        <a:lumMod val="75000"/>
                        <a:lumOff val="25000"/>
                      </a:schemeClr>
                    </a:solidFill>
                    <a:latin typeface="Trebuchet MS" panose="020B0603020202020204" pitchFamily="34" charset="0"/>
                  </a:rPr>
                  <a:t>114,442</a:t>
                </a:r>
              </a:p>
            </p:txBody>
          </p:sp>
        </p:grpSp>
      </p:grpSp>
      <p:sp>
        <p:nvSpPr>
          <p:cNvPr id="227" name="TextBox 226">
            <a:extLst>
              <a:ext uri="{FF2B5EF4-FFF2-40B4-BE49-F238E27FC236}">
                <a16:creationId xmlns:a16="http://schemas.microsoft.com/office/drawing/2014/main" id="{464A172A-3A45-4F48-9833-026E90207DD4}"/>
              </a:ext>
            </a:extLst>
          </p:cNvPr>
          <p:cNvSpPr txBox="1"/>
          <p:nvPr/>
        </p:nvSpPr>
        <p:spPr>
          <a:xfrm>
            <a:off x="73410" y="1800210"/>
            <a:ext cx="1484909" cy="1703909"/>
          </a:xfrm>
          <a:prstGeom prst="rect">
            <a:avLst/>
          </a:prstGeom>
          <a:noFill/>
        </p:spPr>
        <p:txBody>
          <a:bodyPr wrap="square" rtlCol="0" anchor="ctr" anchorCtr="0">
            <a:noAutofit/>
          </a:bodyPr>
          <a:lstStyle/>
          <a:p>
            <a:r>
              <a:rPr lang="en-US" sz="1400" b="1" dirty="0">
                <a:latin typeface="Trebuchet MS" panose="020B0603020202020204" pitchFamily="34" charset="0"/>
              </a:rPr>
              <a:t>STEP 2:</a:t>
            </a:r>
            <a:r>
              <a:rPr lang="en-US" sz="1400" i="1" dirty="0">
                <a:latin typeface="Trebuchet MS" panose="020B0603020202020204" pitchFamily="34" charset="0"/>
              </a:rPr>
              <a:t> </a:t>
            </a:r>
            <a:br>
              <a:rPr lang="en-US" sz="1400" i="1" dirty="0">
                <a:latin typeface="Trebuchet MS" panose="020B0603020202020204" pitchFamily="34" charset="0"/>
              </a:rPr>
            </a:br>
            <a:r>
              <a:rPr lang="en-US" sz="1400" i="1" dirty="0">
                <a:latin typeface="Trebuchet MS" panose="020B0603020202020204" pitchFamily="34" charset="0"/>
              </a:rPr>
              <a:t>Factor weight = units allocated by factor</a:t>
            </a:r>
          </a:p>
        </p:txBody>
      </p:sp>
      <p:sp>
        <p:nvSpPr>
          <p:cNvPr id="135" name="TextBox 134">
            <a:extLst>
              <a:ext uri="{FF2B5EF4-FFF2-40B4-BE49-F238E27FC236}">
                <a16:creationId xmlns:a16="http://schemas.microsoft.com/office/drawing/2014/main" id="{A97715A0-4B11-49D4-8447-18447D59EE24}"/>
              </a:ext>
            </a:extLst>
          </p:cNvPr>
          <p:cNvSpPr txBox="1"/>
          <p:nvPr/>
        </p:nvSpPr>
        <p:spPr>
          <a:xfrm>
            <a:off x="69346" y="3865747"/>
            <a:ext cx="1350177" cy="2272556"/>
          </a:xfrm>
          <a:prstGeom prst="rect">
            <a:avLst/>
          </a:prstGeom>
          <a:noFill/>
        </p:spPr>
        <p:txBody>
          <a:bodyPr wrap="square" rtlCol="0" anchor="ctr" anchorCtr="0">
            <a:noAutofit/>
          </a:bodyPr>
          <a:lstStyle/>
          <a:p>
            <a:r>
              <a:rPr lang="en-US" sz="1400" b="1" dirty="0">
                <a:latin typeface="Trebuchet MS" panose="020B0603020202020204" pitchFamily="34" charset="0"/>
              </a:rPr>
              <a:t>STEP 3: </a:t>
            </a:r>
            <a:r>
              <a:rPr lang="en-US" sz="1400" i="1" dirty="0">
                <a:latin typeface="Trebuchet MS" panose="020B0603020202020204" pitchFamily="34" charset="0"/>
              </a:rPr>
              <a:t>Calculate jurisdiction’s units from each factor</a:t>
            </a:r>
          </a:p>
        </p:txBody>
      </p:sp>
      <p:grpSp>
        <p:nvGrpSpPr>
          <p:cNvPr id="14" name="Group 13">
            <a:extLst>
              <a:ext uri="{FF2B5EF4-FFF2-40B4-BE49-F238E27FC236}">
                <a16:creationId xmlns:a16="http://schemas.microsoft.com/office/drawing/2014/main" id="{BB5A63C2-9979-EF45-8C76-CB53B5336669}"/>
              </a:ext>
            </a:extLst>
          </p:cNvPr>
          <p:cNvGrpSpPr/>
          <p:nvPr/>
        </p:nvGrpSpPr>
        <p:grpSpPr>
          <a:xfrm>
            <a:off x="7089465" y="1103243"/>
            <a:ext cx="2926080" cy="457200"/>
            <a:chOff x="7427493" y="1212043"/>
            <a:chExt cx="2926080" cy="457200"/>
          </a:xfrm>
        </p:grpSpPr>
        <p:sp>
          <p:nvSpPr>
            <p:cNvPr id="213" name="Rectangle 212">
              <a:extLst>
                <a:ext uri="{FF2B5EF4-FFF2-40B4-BE49-F238E27FC236}">
                  <a16:creationId xmlns:a16="http://schemas.microsoft.com/office/drawing/2014/main" id="{3BD4D856-11AF-4FBD-8CF0-A312746067D7}"/>
                </a:ext>
              </a:extLst>
            </p:cNvPr>
            <p:cNvSpPr/>
            <p:nvPr/>
          </p:nvSpPr>
          <p:spPr>
            <a:xfrm>
              <a:off x="7427493" y="1212043"/>
              <a:ext cx="1097280" cy="457200"/>
            </a:xfrm>
            <a:prstGeom prst="rect">
              <a:avLst/>
            </a:prstGeom>
            <a:solidFill>
              <a:schemeClr val="accent3">
                <a:lumMod val="60000"/>
                <a:lumOff val="40000"/>
              </a:schemeClr>
            </a:solidFill>
            <a:ln>
              <a:solidFill>
                <a:srgbClr val="867F7C"/>
              </a:solidFill>
            </a:ln>
          </p:spPr>
          <p:style>
            <a:lnRef idx="2">
              <a:schemeClr val="accent6">
                <a:shade val="50000"/>
              </a:schemeClr>
            </a:lnRef>
            <a:fillRef idx="1">
              <a:schemeClr val="accent6"/>
            </a:fillRef>
            <a:effectRef idx="0">
              <a:schemeClr val="accent6"/>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MODERATE</a:t>
              </a:r>
            </a:p>
            <a:p>
              <a:pPr algn="ctr"/>
              <a:r>
                <a:rPr lang="en-US" sz="1600" b="1" dirty="0">
                  <a:solidFill>
                    <a:schemeClr val="tx1">
                      <a:lumMod val="75000"/>
                      <a:lumOff val="25000"/>
                    </a:schemeClr>
                  </a:solidFill>
                  <a:latin typeface="Trebuchet MS" panose="020B0603020202020204" pitchFamily="34" charset="0"/>
                </a:rPr>
                <a:t>72,712</a:t>
              </a:r>
            </a:p>
          </p:txBody>
        </p:sp>
        <p:sp>
          <p:nvSpPr>
            <p:cNvPr id="214" name="Rectangle 213">
              <a:extLst>
                <a:ext uri="{FF2B5EF4-FFF2-40B4-BE49-F238E27FC236}">
                  <a16:creationId xmlns:a16="http://schemas.microsoft.com/office/drawing/2014/main" id="{D61671A8-F072-41EB-93AC-B1961CADE317}"/>
                </a:ext>
              </a:extLst>
            </p:cNvPr>
            <p:cNvSpPr/>
            <p:nvPr/>
          </p:nvSpPr>
          <p:spPr>
            <a:xfrm>
              <a:off x="8524773" y="1212043"/>
              <a:ext cx="1828800" cy="457200"/>
            </a:xfrm>
            <a:prstGeom prst="rect">
              <a:avLst/>
            </a:prstGeom>
            <a:solidFill>
              <a:srgbClr val="FF9300"/>
            </a:solidFill>
            <a:ln>
              <a:solidFill>
                <a:srgbClr val="867F7C"/>
              </a:solidFill>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1" b="1" dirty="0">
                  <a:solidFill>
                    <a:schemeClr val="bg1"/>
                  </a:solidFill>
                  <a:latin typeface="Arial Narrow" panose="020B0604020202020204" pitchFamily="34" charset="0"/>
                  <a:cs typeface="Arial Narrow" panose="020B0604020202020204" pitchFamily="34" charset="0"/>
                </a:rPr>
                <a:t>ABOVE MODERATE</a:t>
              </a:r>
            </a:p>
            <a:p>
              <a:pPr algn="ctr"/>
              <a:r>
                <a:rPr lang="en-US" sz="1600" b="1" dirty="0">
                  <a:solidFill>
                    <a:schemeClr val="tx1">
                      <a:lumMod val="75000"/>
                      <a:lumOff val="25000"/>
                    </a:schemeClr>
                  </a:solidFill>
                  <a:latin typeface="Trebuchet MS" panose="020B0603020202020204" pitchFamily="34" charset="0"/>
                </a:rPr>
                <a:t>188,130</a:t>
              </a:r>
            </a:p>
          </p:txBody>
        </p:sp>
      </p:grpSp>
      <p:sp>
        <p:nvSpPr>
          <p:cNvPr id="3" name="Down Arrow 2"/>
          <p:cNvSpPr/>
          <p:nvPr/>
        </p:nvSpPr>
        <p:spPr>
          <a:xfrm flipH="1">
            <a:off x="2324857"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own Arrow 83"/>
          <p:cNvSpPr/>
          <p:nvPr/>
        </p:nvSpPr>
        <p:spPr>
          <a:xfrm flipH="1">
            <a:off x="3974496"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own Arrow 84"/>
          <p:cNvSpPr/>
          <p:nvPr/>
        </p:nvSpPr>
        <p:spPr>
          <a:xfrm flipH="1">
            <a:off x="5648844"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flipH="1">
            <a:off x="7607612" y="2812930"/>
            <a:ext cx="300151" cy="27903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645058" y="3110510"/>
            <a:ext cx="8579587" cy="429189"/>
            <a:chOff x="1983086" y="3498497"/>
            <a:chExt cx="8579587" cy="543263"/>
          </a:xfrm>
        </p:grpSpPr>
        <p:grpSp>
          <p:nvGrpSpPr>
            <p:cNvPr id="35" name="Group 34">
              <a:extLst>
                <a:ext uri="{FF2B5EF4-FFF2-40B4-BE49-F238E27FC236}">
                  <a16:creationId xmlns:a16="http://schemas.microsoft.com/office/drawing/2014/main" id="{DBD2BDA0-7601-0945-8F71-CE357C806C2A}"/>
                </a:ext>
              </a:extLst>
            </p:cNvPr>
            <p:cNvGrpSpPr/>
            <p:nvPr/>
          </p:nvGrpSpPr>
          <p:grpSpPr>
            <a:xfrm>
              <a:off x="1983086" y="3498497"/>
              <a:ext cx="1636776" cy="543263"/>
              <a:chOff x="2029314" y="3584983"/>
              <a:chExt cx="1636776" cy="658279"/>
            </a:xfrm>
          </p:grpSpPr>
          <p:sp>
            <p:nvSpPr>
              <p:cNvPr id="75" name="Rectangle: Rounded Corners 241">
                <a:extLst>
                  <a:ext uri="{FF2B5EF4-FFF2-40B4-BE49-F238E27FC236}">
                    <a16:creationId xmlns:a16="http://schemas.microsoft.com/office/drawing/2014/main" id="{2557B47E-E8CB-C24C-89B9-D2BD6B962E62}"/>
                  </a:ext>
                </a:extLst>
              </p:cNvPr>
              <p:cNvSpPr/>
              <p:nvPr/>
            </p:nvSpPr>
            <p:spPr>
              <a:xfrm>
                <a:off x="2083941" y="3584983"/>
                <a:ext cx="1554480" cy="56099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7" name="Rectangle 76">
                <a:extLst>
                  <a:ext uri="{FF2B5EF4-FFF2-40B4-BE49-F238E27FC236}">
                    <a16:creationId xmlns:a16="http://schemas.microsoft.com/office/drawing/2014/main" id="{CC23C768-9C15-F74B-8501-408A1C1AE27C}"/>
                  </a:ext>
                </a:extLst>
              </p:cNvPr>
              <p:cNvSpPr/>
              <p:nvPr/>
            </p:nvSpPr>
            <p:spPr>
              <a:xfrm>
                <a:off x="2029314" y="3663114"/>
                <a:ext cx="1636776" cy="580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ts val="1420"/>
                  </a:lnSpc>
                  <a:spcBef>
                    <a:spcPts val="600"/>
                  </a:spcBef>
                </a:pPr>
                <a:r>
                  <a:rPr lang="en-US" sz="1600" b="1" dirty="0">
                    <a:solidFill>
                      <a:schemeClr val="tx1"/>
                    </a:solidFill>
                    <a:latin typeface="Trebuchet MS" panose="020B0603020202020204" pitchFamily="34" charset="0"/>
                  </a:rPr>
                  <a:t>126,234</a:t>
                </a:r>
              </a:p>
            </p:txBody>
          </p:sp>
        </p:grpSp>
        <p:grpSp>
          <p:nvGrpSpPr>
            <p:cNvPr id="37" name="Group 36">
              <a:extLst>
                <a:ext uri="{FF2B5EF4-FFF2-40B4-BE49-F238E27FC236}">
                  <a16:creationId xmlns:a16="http://schemas.microsoft.com/office/drawing/2014/main" id="{A50F3CAF-B7C5-E540-8798-1A7950C4989A}"/>
                </a:ext>
              </a:extLst>
            </p:cNvPr>
            <p:cNvGrpSpPr/>
            <p:nvPr/>
          </p:nvGrpSpPr>
          <p:grpSpPr>
            <a:xfrm>
              <a:off x="3640078" y="3498497"/>
              <a:ext cx="1645042" cy="498226"/>
              <a:chOff x="3778118" y="3573192"/>
              <a:chExt cx="1645042" cy="603707"/>
            </a:xfrm>
          </p:grpSpPr>
          <p:sp>
            <p:nvSpPr>
              <p:cNvPr id="90" name="Rectangle: Rounded Corners 238">
                <a:extLst>
                  <a:ext uri="{FF2B5EF4-FFF2-40B4-BE49-F238E27FC236}">
                    <a16:creationId xmlns:a16="http://schemas.microsoft.com/office/drawing/2014/main" id="{D0E628EE-535C-384E-B701-E1E58A7BF08C}"/>
                  </a:ext>
                </a:extLst>
              </p:cNvPr>
              <p:cNvSpPr/>
              <p:nvPr/>
            </p:nvSpPr>
            <p:spPr>
              <a:xfrm>
                <a:off x="3823399" y="3573192"/>
                <a:ext cx="1554480" cy="560993"/>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1" name="Rectangle 90">
                <a:extLst>
                  <a:ext uri="{FF2B5EF4-FFF2-40B4-BE49-F238E27FC236}">
                    <a16:creationId xmlns:a16="http://schemas.microsoft.com/office/drawing/2014/main" id="{28569BF0-5368-5E4E-8312-21387027AFCD}"/>
                  </a:ext>
                </a:extLst>
              </p:cNvPr>
              <p:cNvSpPr/>
              <p:nvPr/>
            </p:nvSpPr>
            <p:spPr>
              <a:xfrm>
                <a:off x="3778118" y="3746287"/>
                <a:ext cx="1645042"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27,050</a:t>
                </a:r>
              </a:p>
            </p:txBody>
          </p:sp>
        </p:grpSp>
        <p:grpSp>
          <p:nvGrpSpPr>
            <p:cNvPr id="36" name="Group 35">
              <a:extLst>
                <a:ext uri="{FF2B5EF4-FFF2-40B4-BE49-F238E27FC236}">
                  <a16:creationId xmlns:a16="http://schemas.microsoft.com/office/drawing/2014/main" id="{3EBED9BE-D784-8D40-870A-9063F22D9092}"/>
                </a:ext>
              </a:extLst>
            </p:cNvPr>
            <p:cNvGrpSpPr/>
            <p:nvPr/>
          </p:nvGrpSpPr>
          <p:grpSpPr>
            <a:xfrm>
              <a:off x="5303811" y="3498497"/>
              <a:ext cx="1636776" cy="498226"/>
              <a:chOff x="5547651" y="3573192"/>
              <a:chExt cx="1640637" cy="603707"/>
            </a:xfrm>
          </p:grpSpPr>
          <p:sp>
            <p:nvSpPr>
              <p:cNvPr id="93" name="Rectangle: Rounded Corners 229">
                <a:extLst>
                  <a:ext uri="{FF2B5EF4-FFF2-40B4-BE49-F238E27FC236}">
                    <a16:creationId xmlns:a16="http://schemas.microsoft.com/office/drawing/2014/main" id="{A31DC198-F51C-274B-9768-D31727B5AAF4}"/>
                  </a:ext>
                </a:extLst>
              </p:cNvPr>
              <p:cNvSpPr/>
              <p:nvPr/>
            </p:nvSpPr>
            <p:spPr>
              <a:xfrm>
                <a:off x="5598121" y="3573192"/>
                <a:ext cx="1554480" cy="560993"/>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4" name="Rectangle 93">
                <a:extLst>
                  <a:ext uri="{FF2B5EF4-FFF2-40B4-BE49-F238E27FC236}">
                    <a16:creationId xmlns:a16="http://schemas.microsoft.com/office/drawing/2014/main" id="{B097D56A-DC59-6842-9B11-6D82A5A29BF9}"/>
                  </a:ext>
                </a:extLst>
              </p:cNvPr>
              <p:cNvSpPr/>
              <p:nvPr/>
            </p:nvSpPr>
            <p:spPr>
              <a:xfrm>
                <a:off x="5547651" y="3746287"/>
                <a:ext cx="1640637"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27,050</a:t>
                </a:r>
              </a:p>
            </p:txBody>
          </p:sp>
        </p:grpSp>
        <p:grpSp>
          <p:nvGrpSpPr>
            <p:cNvPr id="44" name="Group 43">
              <a:extLst>
                <a:ext uri="{FF2B5EF4-FFF2-40B4-BE49-F238E27FC236}">
                  <a16:creationId xmlns:a16="http://schemas.microsoft.com/office/drawing/2014/main" id="{05D1FD86-ABEB-2844-AB63-F5725083281D}"/>
                </a:ext>
              </a:extLst>
            </p:cNvPr>
            <p:cNvGrpSpPr/>
            <p:nvPr/>
          </p:nvGrpSpPr>
          <p:grpSpPr>
            <a:xfrm>
              <a:off x="7278596" y="3498497"/>
              <a:ext cx="1634238" cy="543263"/>
              <a:chOff x="7471878" y="3584983"/>
              <a:chExt cx="1634238" cy="658279"/>
            </a:xfrm>
          </p:grpSpPr>
          <p:sp>
            <p:nvSpPr>
              <p:cNvPr id="108" name="Rectangle: Rounded Corners 241">
                <a:extLst>
                  <a:ext uri="{FF2B5EF4-FFF2-40B4-BE49-F238E27FC236}">
                    <a16:creationId xmlns:a16="http://schemas.microsoft.com/office/drawing/2014/main" id="{2E487660-9BF5-554F-8ED4-0734413A08CC}"/>
                  </a:ext>
                </a:extLst>
              </p:cNvPr>
              <p:cNvSpPr/>
              <p:nvPr/>
            </p:nvSpPr>
            <p:spPr>
              <a:xfrm>
                <a:off x="7518581" y="3584983"/>
                <a:ext cx="1554480" cy="56099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9" name="Rectangle 108">
                <a:extLst>
                  <a:ext uri="{FF2B5EF4-FFF2-40B4-BE49-F238E27FC236}">
                    <a16:creationId xmlns:a16="http://schemas.microsoft.com/office/drawing/2014/main" id="{F207BB6C-CAEA-2541-B512-48645180FFE6}"/>
                  </a:ext>
                </a:extLst>
              </p:cNvPr>
              <p:cNvSpPr/>
              <p:nvPr/>
            </p:nvSpPr>
            <p:spPr>
              <a:xfrm>
                <a:off x="7471878" y="3663114"/>
                <a:ext cx="1634238" cy="580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ts val="1420"/>
                  </a:lnSpc>
                  <a:spcBef>
                    <a:spcPts val="600"/>
                  </a:spcBef>
                </a:pPr>
                <a:r>
                  <a:rPr lang="en-US" sz="1600" b="1" dirty="0">
                    <a:solidFill>
                      <a:schemeClr val="tx1"/>
                    </a:solidFill>
                    <a:latin typeface="Trebuchet MS" panose="020B0603020202020204" pitchFamily="34" charset="0"/>
                  </a:rPr>
                  <a:t>104,337</a:t>
                </a:r>
              </a:p>
            </p:txBody>
          </p:sp>
        </p:grpSp>
        <p:grpSp>
          <p:nvGrpSpPr>
            <p:cNvPr id="42" name="Group 41">
              <a:extLst>
                <a:ext uri="{FF2B5EF4-FFF2-40B4-BE49-F238E27FC236}">
                  <a16:creationId xmlns:a16="http://schemas.microsoft.com/office/drawing/2014/main" id="{1C230AD4-B534-C14A-8FEC-02A91D8107AA}"/>
                </a:ext>
              </a:extLst>
            </p:cNvPr>
            <p:cNvGrpSpPr/>
            <p:nvPr/>
          </p:nvGrpSpPr>
          <p:grpSpPr>
            <a:xfrm>
              <a:off x="8917631" y="3498497"/>
              <a:ext cx="1645042" cy="498226"/>
              <a:chOff x="9220682" y="3573192"/>
              <a:chExt cx="1645042" cy="603707"/>
            </a:xfrm>
          </p:grpSpPr>
          <p:sp>
            <p:nvSpPr>
              <p:cNvPr id="114" name="Rectangle: Rounded Corners 238">
                <a:extLst>
                  <a:ext uri="{FF2B5EF4-FFF2-40B4-BE49-F238E27FC236}">
                    <a16:creationId xmlns:a16="http://schemas.microsoft.com/office/drawing/2014/main" id="{97D1467E-B608-E34A-A755-E7B83E1C1CFE}"/>
                  </a:ext>
                </a:extLst>
              </p:cNvPr>
              <p:cNvSpPr/>
              <p:nvPr/>
            </p:nvSpPr>
            <p:spPr>
              <a:xfrm>
                <a:off x="9265963" y="3573192"/>
                <a:ext cx="1554480" cy="560993"/>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5" name="Rectangle 114">
                <a:extLst>
                  <a:ext uri="{FF2B5EF4-FFF2-40B4-BE49-F238E27FC236}">
                    <a16:creationId xmlns:a16="http://schemas.microsoft.com/office/drawing/2014/main" id="{664CC819-0ED6-E042-9FBE-734696AFEF06}"/>
                  </a:ext>
                </a:extLst>
              </p:cNvPr>
              <p:cNvSpPr/>
              <p:nvPr/>
            </p:nvSpPr>
            <p:spPr>
              <a:xfrm>
                <a:off x="9220682" y="3746287"/>
                <a:ext cx="1645042" cy="43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1420"/>
                  </a:lnSpc>
                  <a:spcBef>
                    <a:spcPts val="600"/>
                  </a:spcBef>
                </a:pPr>
                <a:r>
                  <a:rPr lang="en-US" sz="1600" b="1" dirty="0">
                    <a:solidFill>
                      <a:schemeClr val="tx1"/>
                    </a:solidFill>
                    <a:latin typeface="Trebuchet MS" panose="020B0603020202020204" pitchFamily="34" charset="0"/>
                  </a:rPr>
                  <a:t>156,505</a:t>
                </a:r>
              </a:p>
            </p:txBody>
          </p:sp>
        </p:grpSp>
      </p:grpSp>
      <p:sp>
        <p:nvSpPr>
          <p:cNvPr id="137" name="Rectangle: Rounded Corners 136">
            <a:extLst>
              <a:ext uri="{FF2B5EF4-FFF2-40B4-BE49-F238E27FC236}">
                <a16:creationId xmlns:a16="http://schemas.microsoft.com/office/drawing/2014/main" id="{882CE922-465B-4476-8DD9-407D3370A901}"/>
              </a:ext>
            </a:extLst>
          </p:cNvPr>
          <p:cNvSpPr/>
          <p:nvPr/>
        </p:nvSpPr>
        <p:spPr>
          <a:xfrm>
            <a:off x="1693580" y="3907623"/>
            <a:ext cx="1554480" cy="54864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AHOAs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70" name="Rectangle: Rounded Corners 169">
            <a:extLst>
              <a:ext uri="{FF2B5EF4-FFF2-40B4-BE49-F238E27FC236}">
                <a16:creationId xmlns:a16="http://schemas.microsoft.com/office/drawing/2014/main" id="{DF350F3C-3558-4CAE-8C55-0A1B5C097BAC}"/>
              </a:ext>
            </a:extLst>
          </p:cNvPr>
          <p:cNvSpPr/>
          <p:nvPr/>
        </p:nvSpPr>
        <p:spPr>
          <a:xfrm>
            <a:off x="5014305" y="3907623"/>
            <a:ext cx="1554480" cy="548640"/>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JPT</a:t>
            </a:r>
            <a:r>
              <a:rPr lang="en-US" sz="1400" dirty="0">
                <a:solidFill>
                  <a:schemeClr val="tx1"/>
                </a:solidFill>
                <a:latin typeface="Arial Narrow" panose="020B0604020202020204" pitchFamily="34" charset="0"/>
                <a:cs typeface="Arial Narrow" panose="020B0604020202020204" pitchFamily="34" charset="0"/>
              </a:rPr>
              <a:t>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95" name="Rectangle: Rounded Corners 238">
            <a:extLst>
              <a:ext uri="{FF2B5EF4-FFF2-40B4-BE49-F238E27FC236}">
                <a16:creationId xmlns:a16="http://schemas.microsoft.com/office/drawing/2014/main" id="{B3388A47-BCF0-254D-A813-965CE8BA871F}"/>
              </a:ext>
            </a:extLst>
          </p:cNvPr>
          <p:cNvSpPr/>
          <p:nvPr/>
        </p:nvSpPr>
        <p:spPr>
          <a:xfrm>
            <a:off x="3347331" y="3907623"/>
            <a:ext cx="1554480" cy="54864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JPA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05" name="Rectangle: Rounded Corners 136">
            <a:extLst>
              <a:ext uri="{FF2B5EF4-FFF2-40B4-BE49-F238E27FC236}">
                <a16:creationId xmlns:a16="http://schemas.microsoft.com/office/drawing/2014/main" id="{FD2D44AB-BCA7-BC40-8244-D37E9718AE93}"/>
              </a:ext>
            </a:extLst>
          </p:cNvPr>
          <p:cNvSpPr/>
          <p:nvPr/>
        </p:nvSpPr>
        <p:spPr>
          <a:xfrm>
            <a:off x="6987271" y="3907623"/>
            <a:ext cx="1554480" cy="54864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AHOAs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116" name="Rectangle: Rounded Corners 238">
            <a:extLst>
              <a:ext uri="{FF2B5EF4-FFF2-40B4-BE49-F238E27FC236}">
                <a16:creationId xmlns:a16="http://schemas.microsoft.com/office/drawing/2014/main" id="{5A67C901-39CF-D040-A18A-75F376606328}"/>
              </a:ext>
            </a:extLst>
          </p:cNvPr>
          <p:cNvSpPr/>
          <p:nvPr/>
        </p:nvSpPr>
        <p:spPr>
          <a:xfrm>
            <a:off x="8624884" y="3907623"/>
            <a:ext cx="1554480" cy="54864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chemeClr val="bg1"/>
                </a:solidFill>
                <a:latin typeface="Arial Narrow" panose="020B0604020202020204" pitchFamily="34" charset="0"/>
                <a:cs typeface="Arial Narrow" panose="020B0604020202020204" pitchFamily="34" charset="0"/>
              </a:rPr>
              <a:t>Jurisdiction score on </a:t>
            </a:r>
            <a:r>
              <a:rPr lang="en-US" sz="1400" b="1" dirty="0">
                <a:solidFill>
                  <a:schemeClr val="tx1"/>
                </a:solidFill>
                <a:latin typeface="Arial Narrow" panose="020B0604020202020204" pitchFamily="34" charset="0"/>
                <a:cs typeface="Arial Narrow" panose="020B0604020202020204" pitchFamily="34" charset="0"/>
              </a:rPr>
              <a:t>JPA </a:t>
            </a:r>
            <a:r>
              <a:rPr lang="en-US" sz="1400" dirty="0">
                <a:solidFill>
                  <a:schemeClr val="bg1"/>
                </a:solidFill>
                <a:latin typeface="Arial Narrow" panose="020B0604020202020204" pitchFamily="34" charset="0"/>
                <a:cs typeface="Arial Narrow" panose="020B0604020202020204" pitchFamily="34" charset="0"/>
              </a:rPr>
              <a:t>factor</a:t>
            </a:r>
          </a:p>
        </p:txBody>
      </p:sp>
      <p:sp>
        <p:nvSpPr>
          <p:cNvPr id="78" name="Multiplication Sign 159">
            <a:extLst>
              <a:ext uri="{FF2B5EF4-FFF2-40B4-BE49-F238E27FC236}">
                <a16:creationId xmlns:a16="http://schemas.microsoft.com/office/drawing/2014/main" id="{96FF371A-F9DC-BD42-B2BE-CC69D60FF2FD}"/>
              </a:ext>
            </a:extLst>
          </p:cNvPr>
          <p:cNvSpPr/>
          <p:nvPr/>
        </p:nvSpPr>
        <p:spPr>
          <a:xfrm>
            <a:off x="2285151"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Multiplication Sign 159">
            <a:extLst>
              <a:ext uri="{FF2B5EF4-FFF2-40B4-BE49-F238E27FC236}">
                <a16:creationId xmlns:a16="http://schemas.microsoft.com/office/drawing/2014/main" id="{20FE3CF6-6F8A-AC41-91F6-C01AEE0048A6}"/>
              </a:ext>
            </a:extLst>
          </p:cNvPr>
          <p:cNvSpPr/>
          <p:nvPr/>
        </p:nvSpPr>
        <p:spPr>
          <a:xfrm>
            <a:off x="3938902"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Multiplication Sign 159">
            <a:extLst>
              <a:ext uri="{FF2B5EF4-FFF2-40B4-BE49-F238E27FC236}">
                <a16:creationId xmlns:a16="http://schemas.microsoft.com/office/drawing/2014/main" id="{215164AD-0BBD-7D4B-9B65-3F7917378660}"/>
              </a:ext>
            </a:extLst>
          </p:cNvPr>
          <p:cNvSpPr/>
          <p:nvPr/>
        </p:nvSpPr>
        <p:spPr>
          <a:xfrm>
            <a:off x="5605876"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Multiplication Sign 159">
            <a:extLst>
              <a:ext uri="{FF2B5EF4-FFF2-40B4-BE49-F238E27FC236}">
                <a16:creationId xmlns:a16="http://schemas.microsoft.com/office/drawing/2014/main" id="{9329B2B3-FD5C-054A-94B7-8892D059B668}"/>
              </a:ext>
            </a:extLst>
          </p:cNvPr>
          <p:cNvSpPr/>
          <p:nvPr/>
        </p:nvSpPr>
        <p:spPr>
          <a:xfrm>
            <a:off x="7574299"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Multiplication Sign 159">
            <a:extLst>
              <a:ext uri="{FF2B5EF4-FFF2-40B4-BE49-F238E27FC236}">
                <a16:creationId xmlns:a16="http://schemas.microsoft.com/office/drawing/2014/main" id="{4040FC93-4FA8-6C46-A590-1E746607C863}"/>
              </a:ext>
            </a:extLst>
          </p:cNvPr>
          <p:cNvSpPr/>
          <p:nvPr/>
        </p:nvSpPr>
        <p:spPr>
          <a:xfrm>
            <a:off x="9208531" y="3489164"/>
            <a:ext cx="376582" cy="376582"/>
          </a:xfrm>
          <a:prstGeom prst="mathMultiply">
            <a:avLst/>
          </a:prstGeom>
          <a:solidFill>
            <a:srgbClr val="867F7C"/>
          </a:solidFill>
          <a:ln w="3175">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Multiplication Sign 159">
            <a:extLst>
              <a:ext uri="{FF2B5EF4-FFF2-40B4-BE49-F238E27FC236}">
                <a16:creationId xmlns:a16="http://schemas.microsoft.com/office/drawing/2014/main" id="{3DE894EF-4E20-084B-B50C-B9CE6EA5F379}"/>
              </a:ext>
            </a:extLst>
          </p:cNvPr>
          <p:cNvSpPr/>
          <p:nvPr/>
        </p:nvSpPr>
        <p:spPr>
          <a:xfrm>
            <a:off x="2277777"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Multiplication Sign 159">
            <a:extLst>
              <a:ext uri="{FF2B5EF4-FFF2-40B4-BE49-F238E27FC236}">
                <a16:creationId xmlns:a16="http://schemas.microsoft.com/office/drawing/2014/main" id="{25E9290B-A43F-A24A-AAC9-A14DF40E1F60}"/>
              </a:ext>
            </a:extLst>
          </p:cNvPr>
          <p:cNvSpPr/>
          <p:nvPr/>
        </p:nvSpPr>
        <p:spPr>
          <a:xfrm>
            <a:off x="3938902"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Multiplication Sign 159">
            <a:extLst>
              <a:ext uri="{FF2B5EF4-FFF2-40B4-BE49-F238E27FC236}">
                <a16:creationId xmlns:a16="http://schemas.microsoft.com/office/drawing/2014/main" id="{655754E4-EB4E-E944-8BEF-D36FEC76A18B}"/>
              </a:ext>
            </a:extLst>
          </p:cNvPr>
          <p:cNvSpPr/>
          <p:nvPr/>
        </p:nvSpPr>
        <p:spPr>
          <a:xfrm>
            <a:off x="5583754" y="4444637"/>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Multiplication Sign 159">
            <a:extLst>
              <a:ext uri="{FF2B5EF4-FFF2-40B4-BE49-F238E27FC236}">
                <a16:creationId xmlns:a16="http://schemas.microsoft.com/office/drawing/2014/main" id="{CB8990A9-A0F6-6344-877E-595D353986C7}"/>
              </a:ext>
            </a:extLst>
          </p:cNvPr>
          <p:cNvSpPr/>
          <p:nvPr/>
        </p:nvSpPr>
        <p:spPr>
          <a:xfrm>
            <a:off x="7570918" y="4457933"/>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Multiplication Sign 159">
            <a:extLst>
              <a:ext uri="{FF2B5EF4-FFF2-40B4-BE49-F238E27FC236}">
                <a16:creationId xmlns:a16="http://schemas.microsoft.com/office/drawing/2014/main" id="{76F599E9-EAEC-2347-AF75-B448F5C58DF2}"/>
              </a:ext>
            </a:extLst>
          </p:cNvPr>
          <p:cNvSpPr/>
          <p:nvPr/>
        </p:nvSpPr>
        <p:spPr>
          <a:xfrm>
            <a:off x="9208531" y="4457933"/>
            <a:ext cx="376582" cy="376582"/>
          </a:xfrm>
          <a:prstGeom prst="mathMultiply">
            <a:avLst/>
          </a:prstGeom>
          <a:solidFill>
            <a:schemeClr val="bg1">
              <a:lumMod val="75000"/>
            </a:schemeClr>
          </a:solidFill>
          <a:ln w="3175">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TextBox 217">
            <a:extLst>
              <a:ext uri="{FF2B5EF4-FFF2-40B4-BE49-F238E27FC236}">
                <a16:creationId xmlns:a16="http://schemas.microsoft.com/office/drawing/2014/main" id="{AFC8643C-4DC7-4FFE-A197-D613A1DCDD7F}"/>
              </a:ext>
            </a:extLst>
          </p:cNvPr>
          <p:cNvSpPr txBox="1"/>
          <p:nvPr/>
        </p:nvSpPr>
        <p:spPr>
          <a:xfrm>
            <a:off x="1569856" y="1800210"/>
            <a:ext cx="5250035" cy="451406"/>
          </a:xfrm>
          <a:prstGeom prst="rect">
            <a:avLst/>
          </a:prstGeom>
          <a:noFill/>
        </p:spPr>
        <p:txBody>
          <a:bodyPr wrap="square" rtlCol="0">
            <a:spAutoFit/>
          </a:bodyPr>
          <a:lstStyle/>
          <a:p>
            <a:pPr algn="ctr">
              <a:lnSpc>
                <a:spcPts val="1400"/>
              </a:lnSpc>
            </a:pPr>
            <a:r>
              <a:rPr lang="en-US" sz="1400" dirty="0">
                <a:latin typeface="Trebuchet MS" panose="020B0603020202020204" pitchFamily="34" charset="0"/>
              </a:rPr>
              <a:t>Allocation Factors for Very Low-</a:t>
            </a:r>
            <a:br>
              <a:rPr lang="en-US" sz="1400" dirty="0">
                <a:latin typeface="Trebuchet MS" panose="020B0603020202020204" pitchFamily="34" charset="0"/>
              </a:rPr>
            </a:br>
            <a:r>
              <a:rPr lang="en-US" sz="1400" dirty="0">
                <a:latin typeface="Trebuchet MS" panose="020B0603020202020204" pitchFamily="34" charset="0"/>
              </a:rPr>
              <a:t>and Low-Income Units</a:t>
            </a:r>
          </a:p>
        </p:txBody>
      </p:sp>
      <p:sp>
        <p:nvSpPr>
          <p:cNvPr id="220" name="TextBox 219">
            <a:extLst>
              <a:ext uri="{FF2B5EF4-FFF2-40B4-BE49-F238E27FC236}">
                <a16:creationId xmlns:a16="http://schemas.microsoft.com/office/drawing/2014/main" id="{0B0B79AA-2B3E-4A1D-882C-767F9E03DC69}"/>
              </a:ext>
            </a:extLst>
          </p:cNvPr>
          <p:cNvSpPr txBox="1"/>
          <p:nvPr/>
        </p:nvSpPr>
        <p:spPr>
          <a:xfrm>
            <a:off x="6792805" y="1800210"/>
            <a:ext cx="3463820" cy="451406"/>
          </a:xfrm>
          <a:prstGeom prst="rect">
            <a:avLst/>
          </a:prstGeom>
          <a:noFill/>
        </p:spPr>
        <p:txBody>
          <a:bodyPr wrap="square" rtlCol="0">
            <a:spAutoFit/>
          </a:bodyPr>
          <a:lstStyle/>
          <a:p>
            <a:pPr algn="ctr">
              <a:lnSpc>
                <a:spcPts val="1400"/>
              </a:lnSpc>
            </a:pPr>
            <a:r>
              <a:rPr lang="en-US" sz="1400" dirty="0">
                <a:latin typeface="Trebuchet MS" panose="020B0603020202020204" pitchFamily="34" charset="0"/>
              </a:rPr>
              <a:t>Allocation Factors for Moderate- </a:t>
            </a:r>
            <a:br>
              <a:rPr lang="en-US" sz="1400" dirty="0">
                <a:latin typeface="Trebuchet MS" panose="020B0603020202020204" pitchFamily="34" charset="0"/>
              </a:rPr>
            </a:br>
            <a:r>
              <a:rPr lang="en-US" sz="1400" dirty="0">
                <a:latin typeface="Trebuchet MS" panose="020B0603020202020204" pitchFamily="34" charset="0"/>
              </a:rPr>
              <a:t>and Above Moderate-Income Units</a:t>
            </a:r>
          </a:p>
        </p:txBody>
      </p:sp>
      <p:grpSp>
        <p:nvGrpSpPr>
          <p:cNvPr id="34" name="Group 33">
            <a:extLst>
              <a:ext uri="{FF2B5EF4-FFF2-40B4-BE49-F238E27FC236}">
                <a16:creationId xmlns:a16="http://schemas.microsoft.com/office/drawing/2014/main" id="{FE8E66BD-1C5D-C84B-B5E9-AE53FD31AEE5}"/>
              </a:ext>
            </a:extLst>
          </p:cNvPr>
          <p:cNvGrpSpPr/>
          <p:nvPr/>
        </p:nvGrpSpPr>
        <p:grpSpPr>
          <a:xfrm>
            <a:off x="1640486" y="2224498"/>
            <a:ext cx="1645920" cy="640080"/>
            <a:chOff x="2029314" y="2431382"/>
            <a:chExt cx="1645920" cy="640080"/>
          </a:xfrm>
        </p:grpSpPr>
        <p:sp>
          <p:nvSpPr>
            <p:cNvPr id="242" name="Rectangle: Rounded Corners 241">
              <a:extLst>
                <a:ext uri="{FF2B5EF4-FFF2-40B4-BE49-F238E27FC236}">
                  <a16:creationId xmlns:a16="http://schemas.microsoft.com/office/drawing/2014/main" id="{582DAEB3-F30D-4A71-87C2-A82DDB504D87}"/>
                </a:ext>
              </a:extLst>
            </p:cNvPr>
            <p:cNvSpPr/>
            <p:nvPr/>
          </p:nvSpPr>
          <p:spPr>
            <a:xfrm>
              <a:off x="2075034" y="2431382"/>
              <a:ext cx="1554480" cy="64008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4" name="Rectangle 243">
              <a:extLst>
                <a:ext uri="{FF2B5EF4-FFF2-40B4-BE49-F238E27FC236}">
                  <a16:creationId xmlns:a16="http://schemas.microsoft.com/office/drawing/2014/main" id="{2400B941-F5DE-481F-A039-5BBBCE84A424}"/>
                </a:ext>
              </a:extLst>
            </p:cNvPr>
            <p:cNvSpPr/>
            <p:nvPr/>
          </p:nvSpPr>
          <p:spPr>
            <a:xfrm>
              <a:off x="2029314" y="2565264"/>
              <a:ext cx="164592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401" b="1" dirty="0">
                  <a:solidFill>
                    <a:schemeClr val="bg1"/>
                  </a:solidFill>
                  <a:cs typeface="Arial Narrow" panose="020B0604020202020204" pitchFamily="34" charset="0"/>
                </a:rPr>
                <a:t>70% </a:t>
              </a:r>
              <a:r>
                <a:rPr lang="en-US" sz="1401" b="1" dirty="0">
                  <a:solidFill>
                    <a:schemeClr val="tx1"/>
                  </a:solidFill>
                  <a:latin typeface="Arial Narrow" panose="020B0604020202020204" pitchFamily="34" charset="0"/>
                  <a:cs typeface="Arial Narrow" panose="020B0604020202020204" pitchFamily="34" charset="0"/>
                </a:rPr>
                <a:t>Access to High Opportunity Areas (AHOAs)</a:t>
              </a:r>
            </a:p>
          </p:txBody>
        </p:sp>
      </p:grpSp>
      <p:grpSp>
        <p:nvGrpSpPr>
          <p:cNvPr id="39" name="Group 38">
            <a:extLst>
              <a:ext uri="{FF2B5EF4-FFF2-40B4-BE49-F238E27FC236}">
                <a16:creationId xmlns:a16="http://schemas.microsoft.com/office/drawing/2014/main" id="{AF25A705-0252-0C4D-81C5-02E574286920}"/>
              </a:ext>
            </a:extLst>
          </p:cNvPr>
          <p:cNvGrpSpPr/>
          <p:nvPr/>
        </p:nvGrpSpPr>
        <p:grpSpPr>
          <a:xfrm>
            <a:off x="3302050" y="2223310"/>
            <a:ext cx="1645042" cy="640080"/>
            <a:chOff x="3786518" y="2430194"/>
            <a:chExt cx="1645042" cy="640080"/>
          </a:xfrm>
        </p:grpSpPr>
        <p:sp>
          <p:nvSpPr>
            <p:cNvPr id="239" name="Rectangle: Rounded Corners 238">
              <a:extLst>
                <a:ext uri="{FF2B5EF4-FFF2-40B4-BE49-F238E27FC236}">
                  <a16:creationId xmlns:a16="http://schemas.microsoft.com/office/drawing/2014/main" id="{968B016D-2635-449B-939C-29B067C1E532}"/>
                </a:ext>
              </a:extLst>
            </p:cNvPr>
            <p:cNvSpPr/>
            <p:nvPr/>
          </p:nvSpPr>
          <p:spPr>
            <a:xfrm>
              <a:off x="3831799" y="2430194"/>
              <a:ext cx="1554480" cy="64008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1" name="Rectangle 240">
              <a:extLst>
                <a:ext uri="{FF2B5EF4-FFF2-40B4-BE49-F238E27FC236}">
                  <a16:creationId xmlns:a16="http://schemas.microsoft.com/office/drawing/2014/main" id="{E7F73A5D-47A4-4F90-B78F-C6AD30038D9B}"/>
                </a:ext>
              </a:extLst>
            </p:cNvPr>
            <p:cNvSpPr/>
            <p:nvPr/>
          </p:nvSpPr>
          <p:spPr>
            <a:xfrm>
              <a:off x="3786518" y="2562544"/>
              <a:ext cx="164504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15%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Auto</a:t>
              </a:r>
              <a:r>
                <a:rPr lang="en-US" sz="1401" dirty="0">
                  <a:solidFill>
                    <a:schemeClr val="tx1"/>
                  </a:solidFill>
                  <a:latin typeface="Arial Narrow" panose="020B0604020202020204" pitchFamily="34" charset="0"/>
                  <a:cs typeface="Arial Narrow" panose="020B0604020202020204" pitchFamily="34" charset="0"/>
                </a:rPr>
                <a:t> </a:t>
              </a:r>
              <a:r>
                <a:rPr lang="en-US" sz="1401" b="1" dirty="0">
                  <a:solidFill>
                    <a:schemeClr val="tx1"/>
                  </a:solidFill>
                  <a:latin typeface="Arial Narrow" panose="020B0604020202020204" pitchFamily="34" charset="0"/>
                  <a:cs typeface="Arial Narrow" panose="020B0604020202020204" pitchFamily="34" charset="0"/>
                </a:rPr>
                <a:t>(JPA)</a:t>
              </a:r>
            </a:p>
          </p:txBody>
        </p:sp>
      </p:grpSp>
      <p:grpSp>
        <p:nvGrpSpPr>
          <p:cNvPr id="38" name="Group 37">
            <a:extLst>
              <a:ext uri="{FF2B5EF4-FFF2-40B4-BE49-F238E27FC236}">
                <a16:creationId xmlns:a16="http://schemas.microsoft.com/office/drawing/2014/main" id="{B7738367-DD4F-4A49-92B6-F6CB8541C871}"/>
              </a:ext>
            </a:extLst>
          </p:cNvPr>
          <p:cNvGrpSpPr/>
          <p:nvPr/>
        </p:nvGrpSpPr>
        <p:grpSpPr>
          <a:xfrm>
            <a:off x="4969170" y="2223310"/>
            <a:ext cx="1630003" cy="640080"/>
            <a:chOff x="5551542" y="2430194"/>
            <a:chExt cx="1630003" cy="640080"/>
          </a:xfrm>
        </p:grpSpPr>
        <p:sp>
          <p:nvSpPr>
            <p:cNvPr id="230" name="Rectangle: Rounded Corners 229">
              <a:extLst>
                <a:ext uri="{FF2B5EF4-FFF2-40B4-BE49-F238E27FC236}">
                  <a16:creationId xmlns:a16="http://schemas.microsoft.com/office/drawing/2014/main" id="{6E6195E9-EA29-430B-8998-506F6C8E016C}"/>
                </a:ext>
              </a:extLst>
            </p:cNvPr>
            <p:cNvSpPr/>
            <p:nvPr/>
          </p:nvSpPr>
          <p:spPr>
            <a:xfrm>
              <a:off x="5589303" y="2430194"/>
              <a:ext cx="1554480" cy="640080"/>
            </a:xfrm>
            <a:prstGeom prst="roundRect">
              <a:avLst/>
            </a:prstGeom>
            <a:solidFill>
              <a:srgbClr val="82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32" name="Rectangle 231">
              <a:extLst>
                <a:ext uri="{FF2B5EF4-FFF2-40B4-BE49-F238E27FC236}">
                  <a16:creationId xmlns:a16="http://schemas.microsoft.com/office/drawing/2014/main" id="{67BBF094-9788-4B69-9BC5-A007F7455BDB}"/>
                </a:ext>
              </a:extLst>
            </p:cNvPr>
            <p:cNvSpPr/>
            <p:nvPr/>
          </p:nvSpPr>
          <p:spPr>
            <a:xfrm>
              <a:off x="5551542" y="2562101"/>
              <a:ext cx="1630003"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15%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Transit (JPT)</a:t>
              </a:r>
            </a:p>
          </p:txBody>
        </p:sp>
      </p:grpSp>
      <p:grpSp>
        <p:nvGrpSpPr>
          <p:cNvPr id="40" name="Group 39">
            <a:extLst>
              <a:ext uri="{FF2B5EF4-FFF2-40B4-BE49-F238E27FC236}">
                <a16:creationId xmlns:a16="http://schemas.microsoft.com/office/drawing/2014/main" id="{E0927DBD-B75D-5549-B13A-B70C9DD1B777}"/>
              </a:ext>
            </a:extLst>
          </p:cNvPr>
          <p:cNvGrpSpPr/>
          <p:nvPr/>
        </p:nvGrpSpPr>
        <p:grpSpPr>
          <a:xfrm>
            <a:off x="6940568" y="2224498"/>
            <a:ext cx="1634238" cy="640080"/>
            <a:chOff x="7498780" y="2431382"/>
            <a:chExt cx="1634238" cy="640080"/>
          </a:xfrm>
        </p:grpSpPr>
        <p:sp>
          <p:nvSpPr>
            <p:cNvPr id="121" name="Rectangle: Rounded Corners 241">
              <a:extLst>
                <a:ext uri="{FF2B5EF4-FFF2-40B4-BE49-F238E27FC236}">
                  <a16:creationId xmlns:a16="http://schemas.microsoft.com/office/drawing/2014/main" id="{7FBDFE6F-DCF9-B949-83BA-C0DF489A320B}"/>
                </a:ext>
              </a:extLst>
            </p:cNvPr>
            <p:cNvSpPr/>
            <p:nvPr/>
          </p:nvSpPr>
          <p:spPr>
            <a:xfrm>
              <a:off x="7538659" y="2431382"/>
              <a:ext cx="1554480" cy="64008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2" name="Rectangle 121">
              <a:extLst>
                <a:ext uri="{FF2B5EF4-FFF2-40B4-BE49-F238E27FC236}">
                  <a16:creationId xmlns:a16="http://schemas.microsoft.com/office/drawing/2014/main" id="{A57CC799-22D8-5548-8C3A-AD052AF99A0C}"/>
                </a:ext>
              </a:extLst>
            </p:cNvPr>
            <p:cNvSpPr/>
            <p:nvPr/>
          </p:nvSpPr>
          <p:spPr>
            <a:xfrm>
              <a:off x="7498780" y="2565264"/>
              <a:ext cx="163423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401" b="1" dirty="0">
                  <a:solidFill>
                    <a:schemeClr val="bg1"/>
                  </a:solidFill>
                  <a:cs typeface="Arial Narrow" panose="020B0604020202020204" pitchFamily="34" charset="0"/>
                </a:rPr>
                <a:t>40% </a:t>
              </a:r>
              <a:r>
                <a:rPr lang="en-US" sz="1401" b="1" dirty="0">
                  <a:solidFill>
                    <a:schemeClr val="tx1"/>
                  </a:solidFill>
                  <a:latin typeface="Arial Narrow" panose="020B0604020202020204" pitchFamily="34" charset="0"/>
                  <a:cs typeface="Arial Narrow" panose="020B0604020202020204" pitchFamily="34" charset="0"/>
                </a:rPr>
                <a:t>Access to High Opportunity Areas (AHOAs)</a:t>
              </a:r>
            </a:p>
          </p:txBody>
        </p:sp>
      </p:grpSp>
      <p:grpSp>
        <p:nvGrpSpPr>
          <p:cNvPr id="41" name="Group 40">
            <a:extLst>
              <a:ext uri="{FF2B5EF4-FFF2-40B4-BE49-F238E27FC236}">
                <a16:creationId xmlns:a16="http://schemas.microsoft.com/office/drawing/2014/main" id="{76DCD083-DF2B-1B4D-A17F-D0065265C427}"/>
              </a:ext>
            </a:extLst>
          </p:cNvPr>
          <p:cNvGrpSpPr/>
          <p:nvPr/>
        </p:nvGrpSpPr>
        <p:grpSpPr>
          <a:xfrm>
            <a:off x="8579603" y="2223310"/>
            <a:ext cx="1645042" cy="640080"/>
            <a:chOff x="9255984" y="2430194"/>
            <a:chExt cx="1645042" cy="640080"/>
          </a:xfrm>
        </p:grpSpPr>
        <p:sp>
          <p:nvSpPr>
            <p:cNvPr id="124" name="Rectangle: Rounded Corners 238">
              <a:extLst>
                <a:ext uri="{FF2B5EF4-FFF2-40B4-BE49-F238E27FC236}">
                  <a16:creationId xmlns:a16="http://schemas.microsoft.com/office/drawing/2014/main" id="{971CAA53-CDC8-494B-B1D3-40FF0CC066F4}"/>
                </a:ext>
              </a:extLst>
            </p:cNvPr>
            <p:cNvSpPr/>
            <p:nvPr/>
          </p:nvSpPr>
          <p:spPr>
            <a:xfrm>
              <a:off x="9301265" y="2430194"/>
              <a:ext cx="1554480" cy="640080"/>
            </a:xfrm>
            <a:prstGeom prst="roundRect">
              <a:avLst/>
            </a:prstGeom>
            <a:solidFill>
              <a:srgbClr val="3C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5" name="Rectangle 124">
              <a:extLst>
                <a:ext uri="{FF2B5EF4-FFF2-40B4-BE49-F238E27FC236}">
                  <a16:creationId xmlns:a16="http://schemas.microsoft.com/office/drawing/2014/main" id="{931FC7DB-2B0F-AD48-80C0-EC79A4F2F01A}"/>
                </a:ext>
              </a:extLst>
            </p:cNvPr>
            <p:cNvSpPr/>
            <p:nvPr/>
          </p:nvSpPr>
          <p:spPr>
            <a:xfrm>
              <a:off x="9255984" y="2562544"/>
              <a:ext cx="164504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US" sz="1401" b="1" dirty="0">
                  <a:solidFill>
                    <a:schemeClr val="bg1"/>
                  </a:solidFill>
                  <a:cs typeface="Arial Narrow" panose="020B0604020202020204" pitchFamily="34" charset="0"/>
                </a:rPr>
                <a:t>60% </a:t>
              </a:r>
              <a:r>
                <a:rPr lang="en-US" sz="1401" b="1" dirty="0">
                  <a:solidFill>
                    <a:schemeClr val="tx1"/>
                  </a:solidFill>
                  <a:latin typeface="Arial Narrow" panose="020B0604020202020204" pitchFamily="34" charset="0"/>
                  <a:cs typeface="Arial Narrow" panose="020B0604020202020204" pitchFamily="34" charset="0"/>
                </a:rPr>
                <a:t>Job </a:t>
              </a:r>
              <a:br>
                <a:rPr lang="en-US" sz="1401" b="1" dirty="0">
                  <a:solidFill>
                    <a:schemeClr val="tx1"/>
                  </a:solidFill>
                  <a:latin typeface="Arial Narrow" panose="020B0604020202020204" pitchFamily="34" charset="0"/>
                  <a:cs typeface="Arial Narrow" panose="020B0604020202020204" pitchFamily="34" charset="0"/>
                </a:rPr>
              </a:br>
              <a:r>
                <a:rPr lang="en-US" sz="1401" b="1" dirty="0">
                  <a:solidFill>
                    <a:schemeClr val="tx1"/>
                  </a:solidFill>
                  <a:latin typeface="Arial Narrow" panose="020B0604020202020204" pitchFamily="34" charset="0"/>
                  <a:cs typeface="Arial Narrow" panose="020B0604020202020204" pitchFamily="34" charset="0"/>
                </a:rPr>
                <a:t>Proximity – Auto</a:t>
              </a:r>
              <a:r>
                <a:rPr lang="en-US" sz="1401" dirty="0">
                  <a:solidFill>
                    <a:schemeClr val="tx1"/>
                  </a:solidFill>
                  <a:latin typeface="Arial Narrow" panose="020B0604020202020204" pitchFamily="34" charset="0"/>
                  <a:cs typeface="Arial Narrow" panose="020B0604020202020204" pitchFamily="34" charset="0"/>
                </a:rPr>
                <a:t> </a:t>
              </a:r>
              <a:r>
                <a:rPr lang="en-US" sz="1401" b="1" dirty="0">
                  <a:solidFill>
                    <a:schemeClr val="tx1"/>
                  </a:solidFill>
                  <a:latin typeface="Arial Narrow" panose="020B0604020202020204" pitchFamily="34" charset="0"/>
                  <a:cs typeface="Arial Narrow" panose="020B0604020202020204" pitchFamily="34" charset="0"/>
                </a:rPr>
                <a:t>(JPA)</a:t>
              </a:r>
            </a:p>
          </p:txBody>
        </p:sp>
      </p:grpSp>
      <p:grpSp>
        <p:nvGrpSpPr>
          <p:cNvPr id="19" name="Group 18">
            <a:extLst>
              <a:ext uri="{FF2B5EF4-FFF2-40B4-BE49-F238E27FC236}">
                <a16:creationId xmlns:a16="http://schemas.microsoft.com/office/drawing/2014/main" id="{E331F8DC-D1C0-2E48-996F-9EDB49C64D78}"/>
              </a:ext>
            </a:extLst>
          </p:cNvPr>
          <p:cNvGrpSpPr/>
          <p:nvPr/>
        </p:nvGrpSpPr>
        <p:grpSpPr>
          <a:xfrm>
            <a:off x="3495483" y="427284"/>
            <a:ext cx="5536203" cy="646331"/>
            <a:chOff x="4521072" y="471364"/>
            <a:chExt cx="5536203" cy="646331"/>
          </a:xfrm>
        </p:grpSpPr>
        <p:sp>
          <p:nvSpPr>
            <p:cNvPr id="127" name="TextBox 126">
              <a:extLst>
                <a:ext uri="{FF2B5EF4-FFF2-40B4-BE49-F238E27FC236}">
                  <a16:creationId xmlns:a16="http://schemas.microsoft.com/office/drawing/2014/main" id="{6174FD83-8D08-2A47-9951-336485A01DAF}"/>
                </a:ext>
              </a:extLst>
            </p:cNvPr>
            <p:cNvSpPr txBox="1"/>
            <p:nvPr/>
          </p:nvSpPr>
          <p:spPr>
            <a:xfrm>
              <a:off x="4521072" y="543100"/>
              <a:ext cx="3352799" cy="553998"/>
            </a:xfrm>
            <a:prstGeom prst="rect">
              <a:avLst/>
            </a:prstGeom>
            <a:noFill/>
          </p:spPr>
          <p:txBody>
            <a:bodyPr wrap="square" rtlCol="0">
              <a:spAutoFit/>
            </a:bodyPr>
            <a:lstStyle/>
            <a:p>
              <a:pPr algn="r"/>
              <a:r>
                <a:rPr lang="en-US" sz="1500" b="1" dirty="0">
                  <a:latin typeface="Trebuchet MS" panose="020B0603020202020204" pitchFamily="34" charset="0"/>
                </a:rPr>
                <a:t>Total Regional Housing Need Determination (RHND) from HCD</a:t>
              </a:r>
            </a:p>
          </p:txBody>
        </p:sp>
        <p:sp>
          <p:nvSpPr>
            <p:cNvPr id="128" name="TextBox 127">
              <a:extLst>
                <a:ext uri="{FF2B5EF4-FFF2-40B4-BE49-F238E27FC236}">
                  <a16:creationId xmlns:a16="http://schemas.microsoft.com/office/drawing/2014/main" id="{C757AEC1-E519-E747-B9A6-3E37C3B55C8C}"/>
                </a:ext>
              </a:extLst>
            </p:cNvPr>
            <p:cNvSpPr txBox="1"/>
            <p:nvPr/>
          </p:nvSpPr>
          <p:spPr>
            <a:xfrm>
              <a:off x="7884359" y="471364"/>
              <a:ext cx="2172916" cy="646331"/>
            </a:xfrm>
            <a:prstGeom prst="rect">
              <a:avLst/>
            </a:prstGeom>
            <a:noFill/>
          </p:spPr>
          <p:txBody>
            <a:bodyPr wrap="square" rtlCol="0">
              <a:spAutoFit/>
            </a:bodyPr>
            <a:lstStyle/>
            <a:p>
              <a:pPr algn="r"/>
              <a:r>
                <a:rPr lang="en-US" sz="3600" b="1" dirty="0">
                  <a:latin typeface="Trebuchet MS" panose="020B0603020202020204" pitchFamily="34" charset="0"/>
                </a:rPr>
                <a:t>441,176</a:t>
              </a:r>
            </a:p>
          </p:txBody>
        </p:sp>
      </p:grpSp>
      <p:sp>
        <p:nvSpPr>
          <p:cNvPr id="120" name="Plus Sign 47">
            <a:extLst>
              <a:ext uri="{FF2B5EF4-FFF2-40B4-BE49-F238E27FC236}">
                <a16:creationId xmlns:a16="http://schemas.microsoft.com/office/drawing/2014/main" id="{3B05BE3C-8157-4247-9825-1944E1D49B1B}"/>
              </a:ext>
            </a:extLst>
          </p:cNvPr>
          <p:cNvSpPr>
            <a:spLocks noChangeAspect="1"/>
          </p:cNvSpPr>
          <p:nvPr/>
        </p:nvSpPr>
        <p:spPr>
          <a:xfrm>
            <a:off x="6366595" y="5567310"/>
            <a:ext cx="457200" cy="457200"/>
          </a:xfrm>
          <a:prstGeom prst="mathPlus">
            <a:avLst/>
          </a:prstGeom>
          <a:solidFill>
            <a:srgbClr val="C0BAB0"/>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dirty="0">
              <a:solidFill>
                <a:schemeClr val="accent6">
                  <a:lumMod val="75000"/>
                </a:schemeClr>
              </a:solidFill>
            </a:endParaRPr>
          </a:p>
        </p:txBody>
      </p:sp>
      <p:sp>
        <p:nvSpPr>
          <p:cNvPr id="11" name="TextBox 10">
            <a:extLst>
              <a:ext uri="{FF2B5EF4-FFF2-40B4-BE49-F238E27FC236}">
                <a16:creationId xmlns:a16="http://schemas.microsoft.com/office/drawing/2014/main" id="{2231862E-2CBB-4F0A-91FA-55D6A478EC7B}"/>
              </a:ext>
            </a:extLst>
          </p:cNvPr>
          <p:cNvSpPr txBox="1"/>
          <p:nvPr/>
        </p:nvSpPr>
        <p:spPr>
          <a:xfrm>
            <a:off x="65028" y="1113645"/>
            <a:ext cx="1164155" cy="309882"/>
          </a:xfrm>
          <a:prstGeom prst="rect">
            <a:avLst/>
          </a:prstGeom>
          <a:noFill/>
        </p:spPr>
        <p:txBody>
          <a:bodyPr wrap="square" rtlCol="0" anchor="ctr" anchorCtr="0">
            <a:noAutofit/>
          </a:bodyPr>
          <a:lstStyle/>
          <a:p>
            <a:r>
              <a:rPr lang="en-US" sz="1400" b="1" spc="-20" dirty="0">
                <a:latin typeface="Trebuchet MS" panose="020B0603020202020204" pitchFamily="34" charset="0"/>
              </a:rPr>
              <a:t>STEP 1: </a:t>
            </a:r>
            <a:r>
              <a:rPr lang="en-US" sz="1400" i="1" spc="-20" dirty="0">
                <a:latin typeface="Trebuchet MS" panose="020B0603020202020204" pitchFamily="34" charset="0"/>
              </a:rPr>
              <a:t>Group RHND by income</a:t>
            </a:r>
          </a:p>
        </p:txBody>
      </p:sp>
      <p:grpSp>
        <p:nvGrpSpPr>
          <p:cNvPr id="21" name="Group 20">
            <a:extLst>
              <a:ext uri="{FF2B5EF4-FFF2-40B4-BE49-F238E27FC236}">
                <a16:creationId xmlns:a16="http://schemas.microsoft.com/office/drawing/2014/main" id="{751502BD-C896-DF47-9612-9830001E464D}"/>
              </a:ext>
            </a:extLst>
          </p:cNvPr>
          <p:cNvGrpSpPr/>
          <p:nvPr/>
        </p:nvGrpSpPr>
        <p:grpSpPr>
          <a:xfrm>
            <a:off x="1907247" y="5297275"/>
            <a:ext cx="4410395" cy="777240"/>
            <a:chOff x="2088562" y="5599388"/>
            <a:chExt cx="4410395" cy="950983"/>
          </a:xfrm>
        </p:grpSpPr>
        <p:grpSp>
          <p:nvGrpSpPr>
            <p:cNvPr id="17" name="Group 16">
              <a:extLst>
                <a:ext uri="{FF2B5EF4-FFF2-40B4-BE49-F238E27FC236}">
                  <a16:creationId xmlns:a16="http://schemas.microsoft.com/office/drawing/2014/main" id="{3798E83C-6135-4142-9E72-1D926616EEB0}"/>
                </a:ext>
              </a:extLst>
            </p:cNvPr>
            <p:cNvGrpSpPr/>
            <p:nvPr/>
          </p:nvGrpSpPr>
          <p:grpSpPr>
            <a:xfrm>
              <a:off x="2088562" y="5910291"/>
              <a:ext cx="4410395" cy="640080"/>
              <a:chOff x="2194892" y="5910291"/>
              <a:chExt cx="4410395" cy="640080"/>
            </a:xfrm>
          </p:grpSpPr>
          <p:sp>
            <p:nvSpPr>
              <p:cNvPr id="113" name="Rounded Rectangle 112">
                <a:extLst>
                  <a:ext uri="{FF2B5EF4-FFF2-40B4-BE49-F238E27FC236}">
                    <a16:creationId xmlns:a16="http://schemas.microsoft.com/office/drawing/2014/main" id="{0C673B69-7044-F64E-91E0-BC2BACD27F17}"/>
                  </a:ext>
                </a:extLst>
              </p:cNvPr>
              <p:cNvSpPr>
                <a:spLocks/>
              </p:cNvSpPr>
              <p:nvPr/>
            </p:nvSpPr>
            <p:spPr>
              <a:xfrm>
                <a:off x="2194892" y="5910291"/>
                <a:ext cx="4297680" cy="6400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b" anchorCtr="0"/>
              <a:lstStyle/>
              <a:p>
                <a:pPr algn="ctr">
                  <a:lnSpc>
                    <a:spcPts val="1420"/>
                  </a:lnSpc>
                </a:pPr>
                <a:endParaRPr lang="en-US" sz="1400" b="1" dirty="0">
                  <a:solidFill>
                    <a:schemeClr val="bg1"/>
                  </a:solidFill>
                  <a:latin typeface="Arial Narrow" panose="020B0604020202020204" pitchFamily="34" charset="0"/>
                  <a:cs typeface="Arial Narrow" panose="020B0604020202020204" pitchFamily="34" charset="0"/>
                </a:endParaRPr>
              </a:p>
            </p:txBody>
          </p:sp>
          <p:sp>
            <p:nvSpPr>
              <p:cNvPr id="117" name="Rectangle 116"/>
              <p:cNvSpPr/>
              <p:nvPr/>
            </p:nvSpPr>
            <p:spPr>
              <a:xfrm>
                <a:off x="2238036" y="6018121"/>
                <a:ext cx="4367251" cy="451406"/>
              </a:xfrm>
              <a:prstGeom prst="rect">
                <a:avLst/>
              </a:prstGeom>
            </p:spPr>
            <p:txBody>
              <a:bodyPr wrap="square">
                <a:spAutoFit/>
              </a:bodyPr>
              <a:lstStyle/>
              <a:p>
                <a:pPr algn="ctr">
                  <a:lnSpc>
                    <a:spcPts val="1420"/>
                  </a:lnSpc>
                </a:pPr>
                <a:r>
                  <a:rPr lang="en-US" sz="1400" dirty="0">
                    <a:solidFill>
                      <a:schemeClr val="bg1"/>
                    </a:solidFill>
                    <a:latin typeface="Arial Narrow" panose="020B0604020202020204" pitchFamily="34" charset="0"/>
                    <a:cs typeface="Arial Narrow" panose="020B0604020202020204" pitchFamily="34" charset="0"/>
                  </a:rPr>
                  <a:t>Allocation of </a:t>
                </a:r>
                <a:r>
                  <a:rPr lang="en-US" sz="1400" b="1" dirty="0">
                    <a:solidFill>
                      <a:schemeClr val="bg1"/>
                    </a:solidFill>
                    <a:latin typeface="Arial Narrow" panose="020B0604020202020204" pitchFamily="34" charset="0"/>
                    <a:cs typeface="Arial Narrow" panose="020B0604020202020204" pitchFamily="34" charset="0"/>
                  </a:rPr>
                  <a:t>VERY LOW </a:t>
                </a:r>
                <a:br>
                  <a:rPr lang="en-US" sz="1400" b="1" dirty="0">
                    <a:solidFill>
                      <a:schemeClr val="bg1"/>
                    </a:solidFill>
                    <a:latin typeface="Arial Narrow" panose="020B0604020202020204" pitchFamily="34" charset="0"/>
                    <a:cs typeface="Arial Narrow" panose="020B0604020202020204" pitchFamily="34" charset="0"/>
                  </a:rPr>
                </a:br>
                <a:r>
                  <a:rPr lang="en-US" sz="1400" dirty="0">
                    <a:solidFill>
                      <a:schemeClr val="bg1"/>
                    </a:solidFill>
                    <a:latin typeface="Arial Narrow" panose="020B0604020202020204" pitchFamily="34" charset="0"/>
                    <a:cs typeface="Arial Narrow" panose="020B0604020202020204" pitchFamily="34" charset="0"/>
                  </a:rPr>
                  <a:t>and </a:t>
                </a:r>
                <a:r>
                  <a:rPr lang="en-US" sz="1400" b="1" dirty="0">
                    <a:solidFill>
                      <a:schemeClr val="bg1"/>
                    </a:solidFill>
                    <a:latin typeface="Arial Narrow" panose="020B0604020202020204" pitchFamily="34" charset="0"/>
                    <a:cs typeface="Arial Narrow" panose="020B0604020202020204" pitchFamily="34" charset="0"/>
                  </a:rPr>
                  <a:t>LOW</a:t>
                </a:r>
                <a:r>
                  <a:rPr lang="en-US" sz="1400" dirty="0">
                    <a:solidFill>
                      <a:schemeClr val="bg1"/>
                    </a:solidFill>
                    <a:latin typeface="Arial Narrow" panose="020B0604020202020204" pitchFamily="34" charset="0"/>
                    <a:cs typeface="Arial Narrow" panose="020B0604020202020204" pitchFamily="34" charset="0"/>
                  </a:rPr>
                  <a:t> Units</a:t>
                </a:r>
              </a:p>
            </p:txBody>
          </p:sp>
        </p:grpSp>
        <p:sp>
          <p:nvSpPr>
            <p:cNvPr id="133" name="Down Arrow 132">
              <a:extLst>
                <a:ext uri="{FF2B5EF4-FFF2-40B4-BE49-F238E27FC236}">
                  <a16:creationId xmlns:a16="http://schemas.microsoft.com/office/drawing/2014/main" id="{5D0BD03D-7103-244D-8046-393DD79CAA8F}"/>
                </a:ext>
              </a:extLst>
            </p:cNvPr>
            <p:cNvSpPr/>
            <p:nvPr/>
          </p:nvSpPr>
          <p:spPr>
            <a:xfrm flipH="1">
              <a:off x="4143684" y="5599388"/>
              <a:ext cx="300151" cy="279039"/>
            </a:xfrm>
            <a:prstGeom prst="downArrow">
              <a:avLst/>
            </a:prstGeom>
            <a:solidFill>
              <a:srgbClr val="C0BAB0"/>
            </a:solidFill>
            <a:ln>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Rounded Corners 185">
            <a:extLst>
              <a:ext uri="{FF2B5EF4-FFF2-40B4-BE49-F238E27FC236}">
                <a16:creationId xmlns:a16="http://schemas.microsoft.com/office/drawing/2014/main" id="{18DBBD95-2549-4B4D-AEF9-39CADCC36E1D}"/>
              </a:ext>
            </a:extLst>
          </p:cNvPr>
          <p:cNvSpPr/>
          <p:nvPr/>
        </p:nvSpPr>
        <p:spPr>
          <a:xfrm>
            <a:off x="1684938" y="4827129"/>
            <a:ext cx="8494426" cy="502920"/>
          </a:xfrm>
          <a:prstGeom prst="roundRect">
            <a:avLst/>
          </a:prstGeom>
          <a:solidFill>
            <a:srgbClr val="867F7C"/>
          </a:solidFill>
          <a:ln w="25400">
            <a:solidFill>
              <a:srgbClr val="C0B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spc="300" dirty="0">
              <a:solidFill>
                <a:schemeClr val="bg1"/>
              </a:solidFill>
              <a:latin typeface="Arial Narrow" panose="020B0604020202020204" pitchFamily="34" charset="0"/>
              <a:cs typeface="Arial Narrow" panose="020B0604020202020204" pitchFamily="34" charset="0"/>
            </a:endParaRPr>
          </a:p>
          <a:p>
            <a:pPr algn="ctr"/>
            <a:r>
              <a:rPr lang="en-US" sz="1600" b="1" spc="300" dirty="0">
                <a:solidFill>
                  <a:schemeClr val="bg1"/>
                </a:solidFill>
                <a:latin typeface="Arial Narrow" panose="020B0604020202020204" pitchFamily="34" charset="0"/>
                <a:cs typeface="Arial Narrow" panose="020B0604020202020204" pitchFamily="34" charset="0"/>
              </a:rPr>
              <a:t>JURISDICTION BASELINE ALLOCATION </a:t>
            </a:r>
          </a:p>
          <a:p>
            <a:pPr algn="ctr"/>
            <a:r>
              <a:rPr lang="en-US" sz="1200" spc="300" dirty="0">
                <a:solidFill>
                  <a:schemeClr val="bg1"/>
                </a:solidFill>
                <a:latin typeface="Arial Narrow" panose="020B0604020202020204" pitchFamily="34" charset="0"/>
                <a:cs typeface="Arial Narrow" panose="020B0604020202020204" pitchFamily="34" charset="0"/>
              </a:rPr>
              <a:t>Share of households in Year 2050 from Plan Bay Area 2050 Final Blueprint</a:t>
            </a:r>
          </a:p>
          <a:p>
            <a:pPr algn="ctr"/>
            <a:r>
              <a:rPr lang="en-US" sz="1600" spc="300" dirty="0">
                <a:solidFill>
                  <a:schemeClr val="bg1"/>
                </a:solidFill>
                <a:latin typeface="Arial Narrow" panose="020B0604020202020204" pitchFamily="34" charset="0"/>
                <a:cs typeface="Arial Narrow" panose="020B0604020202020204" pitchFamily="34" charset="0"/>
              </a:rPr>
              <a:t> </a:t>
            </a:r>
          </a:p>
        </p:txBody>
      </p:sp>
      <p:pic>
        <p:nvPicPr>
          <p:cNvPr id="141" name="Graphic 32" descr="Bullseye">
            <a:extLst>
              <a:ext uri="{FF2B5EF4-FFF2-40B4-BE49-F238E27FC236}">
                <a16:creationId xmlns:a16="http://schemas.microsoft.com/office/drawing/2014/main" id="{8C30246C-B57C-5546-811A-5DFB77F52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0207" y="5803529"/>
            <a:ext cx="594360" cy="594360"/>
          </a:xfrm>
          <a:prstGeom prst="rect">
            <a:avLst/>
          </a:prstGeom>
        </p:spPr>
      </p:pic>
      <p:grpSp>
        <p:nvGrpSpPr>
          <p:cNvPr id="25" name="Group 24">
            <a:extLst>
              <a:ext uri="{FF2B5EF4-FFF2-40B4-BE49-F238E27FC236}">
                <a16:creationId xmlns:a16="http://schemas.microsoft.com/office/drawing/2014/main" id="{E0993D3A-728A-6D42-8346-FB10395B0D76}"/>
              </a:ext>
            </a:extLst>
          </p:cNvPr>
          <p:cNvGrpSpPr/>
          <p:nvPr/>
        </p:nvGrpSpPr>
        <p:grpSpPr>
          <a:xfrm>
            <a:off x="10683665" y="6147929"/>
            <a:ext cx="1371600" cy="681228"/>
            <a:chOff x="10601390" y="6052915"/>
            <a:chExt cx="1371600" cy="681228"/>
          </a:xfrm>
        </p:grpSpPr>
        <p:sp>
          <p:nvSpPr>
            <p:cNvPr id="24" name="Rounded Rectangle 23">
              <a:extLst>
                <a:ext uri="{FF2B5EF4-FFF2-40B4-BE49-F238E27FC236}">
                  <a16:creationId xmlns:a16="http://schemas.microsoft.com/office/drawing/2014/main" id="{74FC9912-A7EE-4A47-9C79-194C7B8BE97F}"/>
                </a:ext>
              </a:extLst>
            </p:cNvPr>
            <p:cNvSpPr/>
            <p:nvPr/>
          </p:nvSpPr>
          <p:spPr>
            <a:xfrm>
              <a:off x="10601390" y="6052915"/>
              <a:ext cx="1371600" cy="640080"/>
            </a:xfrm>
            <a:prstGeom prst="round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3077844B-D541-7D4A-A2EE-DA22E3E59498}"/>
                </a:ext>
              </a:extLst>
            </p:cNvPr>
            <p:cNvSpPr txBox="1"/>
            <p:nvPr/>
          </p:nvSpPr>
          <p:spPr>
            <a:xfrm>
              <a:off x="10604394" y="6094063"/>
              <a:ext cx="1365592" cy="640080"/>
            </a:xfrm>
            <a:prstGeom prst="rect">
              <a:avLst/>
            </a:prstGeom>
            <a:noFill/>
          </p:spPr>
          <p:txBody>
            <a:bodyPr wrap="square" rtlCol="0" anchor="ctr" anchorCtr="0">
              <a:noAutofit/>
            </a:bodyPr>
            <a:lstStyle/>
            <a:p>
              <a:pPr algn="ctr">
                <a:lnSpc>
                  <a:spcPts val="1420"/>
                </a:lnSpc>
              </a:pPr>
              <a:r>
                <a:rPr lang="en-US" sz="1600" b="1" dirty="0">
                  <a:solidFill>
                    <a:schemeClr val="tx1">
                      <a:lumMod val="85000"/>
                      <a:lumOff val="15000"/>
                    </a:schemeClr>
                  </a:solidFill>
                  <a:latin typeface="Arial Narrow" panose="020B0604020202020204" pitchFamily="34" charset="0"/>
                  <a:cs typeface="Arial Narrow" panose="020B0604020202020204" pitchFamily="34" charset="0"/>
                </a:rPr>
                <a:t>TOTAL JURISDICTION ALLOCATION</a:t>
              </a:r>
            </a:p>
          </p:txBody>
        </p:sp>
      </p:grpSp>
      <p:sp>
        <p:nvSpPr>
          <p:cNvPr id="12" name="Equal 11">
            <a:extLst>
              <a:ext uri="{FF2B5EF4-FFF2-40B4-BE49-F238E27FC236}">
                <a16:creationId xmlns:a16="http://schemas.microsoft.com/office/drawing/2014/main" id="{28637005-673A-504D-8B8D-2D1069E7118A}"/>
              </a:ext>
            </a:extLst>
          </p:cNvPr>
          <p:cNvSpPr/>
          <p:nvPr/>
        </p:nvSpPr>
        <p:spPr>
          <a:xfrm>
            <a:off x="10240509" y="6239381"/>
            <a:ext cx="443156" cy="470841"/>
          </a:xfrm>
          <a:prstGeom prst="mathEqual">
            <a:avLst/>
          </a:prstGeom>
          <a:solidFill>
            <a:srgbClr val="C0BAB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C04D0262-39DE-CF42-B48F-401633AEF9C7}"/>
              </a:ext>
            </a:extLst>
          </p:cNvPr>
          <p:cNvGrpSpPr/>
          <p:nvPr/>
        </p:nvGrpSpPr>
        <p:grpSpPr>
          <a:xfrm>
            <a:off x="1" y="28545"/>
            <a:ext cx="12192000" cy="400110"/>
            <a:chOff x="1" y="28545"/>
            <a:chExt cx="12192000" cy="400110"/>
          </a:xfrm>
        </p:grpSpPr>
        <p:sp>
          <p:nvSpPr>
            <p:cNvPr id="2" name="TextBox 1">
              <a:extLst>
                <a:ext uri="{FF2B5EF4-FFF2-40B4-BE49-F238E27FC236}">
                  <a16:creationId xmlns:a16="http://schemas.microsoft.com/office/drawing/2014/main" id="{6FB241BE-7BA9-4F87-A76A-01C85A8B5643}"/>
                </a:ext>
              </a:extLst>
            </p:cNvPr>
            <p:cNvSpPr txBox="1"/>
            <p:nvPr/>
          </p:nvSpPr>
          <p:spPr>
            <a:xfrm>
              <a:off x="1" y="28545"/>
              <a:ext cx="12192000" cy="400110"/>
            </a:xfrm>
            <a:prstGeom prst="rect">
              <a:avLst/>
            </a:prstGeom>
            <a:solidFill>
              <a:srgbClr val="166470"/>
            </a:solidFill>
          </p:spPr>
          <p:txBody>
            <a:bodyPr wrap="square" rtlCol="0" anchor="ctr" anchorCtr="0">
              <a:spAutoFit/>
            </a:bodyPr>
            <a:lstStyle/>
            <a:p>
              <a:r>
                <a:rPr lang="en-US" sz="2000" b="1" dirty="0">
                  <a:solidFill>
                    <a:schemeClr val="bg1"/>
                  </a:solidFill>
                  <a:latin typeface="Trebuchet MS" panose="020B0603020202020204" pitchFamily="34" charset="0"/>
                </a:rPr>
                <a:t>   Final 2023-2031 RHNA Methodology Overview</a:t>
              </a:r>
            </a:p>
          </p:txBody>
        </p:sp>
        <p:pic>
          <p:nvPicPr>
            <p:cNvPr id="149" name="Picture 148">
              <a:extLst>
                <a:ext uri="{FF2B5EF4-FFF2-40B4-BE49-F238E27FC236}">
                  <a16:creationId xmlns:a16="http://schemas.microsoft.com/office/drawing/2014/main" id="{7BC0B638-F382-ED42-9EB6-13E0E2D97352}"/>
                </a:ext>
              </a:extLst>
            </p:cNvPr>
            <p:cNvPicPr>
              <a:picLocks noChangeAspect="1"/>
            </p:cNvPicPr>
            <p:nvPr/>
          </p:nvPicPr>
          <p:blipFill>
            <a:blip r:embed="rId5"/>
            <a:stretch>
              <a:fillRect/>
            </a:stretch>
          </p:blipFill>
          <p:spPr>
            <a:xfrm>
              <a:off x="9768623" y="88900"/>
              <a:ext cx="2222500" cy="279400"/>
            </a:xfrm>
            <a:prstGeom prst="rect">
              <a:avLst/>
            </a:prstGeom>
          </p:spPr>
        </p:pic>
      </p:grpSp>
      <p:sp>
        <p:nvSpPr>
          <p:cNvPr id="4" name="TextBox 3">
            <a:extLst>
              <a:ext uri="{FF2B5EF4-FFF2-40B4-BE49-F238E27FC236}">
                <a16:creationId xmlns:a16="http://schemas.microsoft.com/office/drawing/2014/main" id="{8E6ADD75-DA8F-4F78-94AE-32D7657AFF95}"/>
              </a:ext>
            </a:extLst>
          </p:cNvPr>
          <p:cNvSpPr txBox="1"/>
          <p:nvPr/>
        </p:nvSpPr>
        <p:spPr>
          <a:xfrm>
            <a:off x="1558320" y="6210782"/>
            <a:ext cx="8698302" cy="578882"/>
          </a:xfrm>
          <a:prstGeom prst="roundRect">
            <a:avLst/>
          </a:prstGeom>
          <a:solidFill>
            <a:srgbClr val="2C4D75"/>
          </a:solidFill>
        </p:spPr>
        <p:txBody>
          <a:bodyPr wrap="square" rtlCol="0">
            <a:spAutoFit/>
          </a:bodyPr>
          <a:lstStyle/>
          <a:p>
            <a:pPr algn="ctr"/>
            <a:r>
              <a:rPr lang="en-US" sz="1400" dirty="0">
                <a:solidFill>
                  <a:schemeClr val="bg1"/>
                </a:solidFill>
                <a:latin typeface="Arial Narrow" panose="020B0606020202030204" pitchFamily="34" charset="0"/>
                <a:cs typeface="Leelawadee" panose="020B0502040204020203" pitchFamily="34" charset="-34"/>
              </a:rPr>
              <a:t>Equity Adjustment redistributes lower-income units to ensure all 49 jurisdictions identified as exhibiting above average racial and economic exclusion receive an allocation of lower-income units that is at least proportional to its share of households in 2020</a:t>
            </a:r>
          </a:p>
        </p:txBody>
      </p:sp>
      <p:sp>
        <p:nvSpPr>
          <p:cNvPr id="100" name="TextBox 99">
            <a:extLst>
              <a:ext uri="{FF2B5EF4-FFF2-40B4-BE49-F238E27FC236}">
                <a16:creationId xmlns:a16="http://schemas.microsoft.com/office/drawing/2014/main" id="{FA1FD8A8-E1E6-49DE-8DAE-D8674BC44980}"/>
              </a:ext>
            </a:extLst>
          </p:cNvPr>
          <p:cNvSpPr txBox="1"/>
          <p:nvPr/>
        </p:nvSpPr>
        <p:spPr>
          <a:xfrm>
            <a:off x="78066" y="6113166"/>
            <a:ext cx="1484909" cy="696402"/>
          </a:xfrm>
          <a:prstGeom prst="rect">
            <a:avLst/>
          </a:prstGeom>
          <a:noFill/>
        </p:spPr>
        <p:txBody>
          <a:bodyPr wrap="square" rtlCol="0" anchor="ctr" anchorCtr="0">
            <a:noAutofit/>
          </a:bodyPr>
          <a:lstStyle/>
          <a:p>
            <a:r>
              <a:rPr lang="en-US" sz="1400" b="1" dirty="0">
                <a:latin typeface="Trebuchet MS" panose="020B0603020202020204" pitchFamily="34" charset="0"/>
              </a:rPr>
              <a:t>STEP 4:</a:t>
            </a:r>
            <a:r>
              <a:rPr lang="en-US" sz="1400" i="1" dirty="0">
                <a:latin typeface="Trebuchet MS" panose="020B0603020202020204" pitchFamily="34" charset="0"/>
              </a:rPr>
              <a:t> </a:t>
            </a:r>
            <a:br>
              <a:rPr lang="en-US" sz="1400" i="1" dirty="0">
                <a:latin typeface="Trebuchet MS" panose="020B0603020202020204" pitchFamily="34" charset="0"/>
              </a:rPr>
            </a:br>
            <a:r>
              <a:rPr lang="en-US" sz="1400" i="1" dirty="0">
                <a:latin typeface="Trebuchet MS" panose="020B0603020202020204" pitchFamily="34" charset="0"/>
              </a:rPr>
              <a:t>Apply equity adjustment</a:t>
            </a:r>
          </a:p>
        </p:txBody>
      </p:sp>
    </p:spTree>
    <p:extLst>
      <p:ext uri="{BB962C8B-B14F-4D97-AF65-F5344CB8AC3E}">
        <p14:creationId xmlns:p14="http://schemas.microsoft.com/office/powerpoint/2010/main" val="212230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1A97FB1-D763-4CBE-ACDF-5F9412AA1FF4}"/>
              </a:ext>
            </a:extLst>
          </p:cNvPr>
          <p:cNvSpPr/>
          <p:nvPr/>
        </p:nvSpPr>
        <p:spPr>
          <a:xfrm>
            <a:off x="262556" y="1400006"/>
            <a:ext cx="11662191" cy="1858023"/>
          </a:xfrm>
          <a:prstGeom prst="roundRect">
            <a:avLst>
              <a:gd name="adj" fmla="val 8037"/>
            </a:avLst>
          </a:prstGeom>
          <a:solidFill>
            <a:srgbClr val="9BBB59"/>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Plus Sign 102">
            <a:extLst>
              <a:ext uri="{FF2B5EF4-FFF2-40B4-BE49-F238E27FC236}">
                <a16:creationId xmlns:a16="http://schemas.microsoft.com/office/drawing/2014/main" id="{5A8BB2BC-DDF6-43B9-9AD4-4C085CF23EC6}"/>
              </a:ext>
            </a:extLst>
          </p:cNvPr>
          <p:cNvSpPr/>
          <p:nvPr/>
        </p:nvSpPr>
        <p:spPr>
          <a:xfrm>
            <a:off x="3104473" y="2119130"/>
            <a:ext cx="650838" cy="650838"/>
          </a:xfrm>
          <a:prstGeom prst="mathPlus">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Equals 103">
            <a:extLst>
              <a:ext uri="{FF2B5EF4-FFF2-40B4-BE49-F238E27FC236}">
                <a16:creationId xmlns:a16="http://schemas.microsoft.com/office/drawing/2014/main" id="{9F8C3383-48E5-4E20-BDCB-2BA96ACFBB68}"/>
              </a:ext>
            </a:extLst>
          </p:cNvPr>
          <p:cNvSpPr/>
          <p:nvPr/>
        </p:nvSpPr>
        <p:spPr>
          <a:xfrm>
            <a:off x="6571384" y="2138351"/>
            <a:ext cx="611445" cy="611445"/>
          </a:xfrm>
          <a:prstGeom prst="mathEqual">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10" name="TextBox 109">
            <a:extLst>
              <a:ext uri="{FF2B5EF4-FFF2-40B4-BE49-F238E27FC236}">
                <a16:creationId xmlns:a16="http://schemas.microsoft.com/office/drawing/2014/main" id="{C69533F1-3498-4F69-B5DA-325FAEEBFD0E}"/>
              </a:ext>
            </a:extLst>
          </p:cNvPr>
          <p:cNvSpPr txBox="1"/>
          <p:nvPr/>
        </p:nvSpPr>
        <p:spPr>
          <a:xfrm>
            <a:off x="9342478" y="1780301"/>
            <a:ext cx="2582268" cy="1334981"/>
          </a:xfrm>
          <a:prstGeom prst="rect">
            <a:avLst/>
          </a:prstGeom>
          <a:noFill/>
        </p:spPr>
        <p:txBody>
          <a:bodyPr wrap="square" rtlCol="0">
            <a:spAutoFit/>
          </a:bodyPr>
          <a:lstStyle/>
          <a:p>
            <a:pPr algn="ctr">
              <a:lnSpc>
                <a:spcPct val="95000"/>
              </a:lnSpc>
            </a:pPr>
            <a:r>
              <a:rPr lang="en-US" sz="1700" i="1" dirty="0">
                <a:solidFill>
                  <a:schemeClr val="bg2">
                    <a:lumMod val="25000"/>
                  </a:schemeClr>
                </a:solidFill>
                <a:cs typeface="Leelawadee" panose="020B0502040204020203" pitchFamily="34" charset="-34"/>
              </a:rPr>
              <a:t>Jurisdiction is </a:t>
            </a:r>
            <a:r>
              <a:rPr lang="en-US" sz="1700" b="1" i="1" u="sng" dirty="0">
                <a:solidFill>
                  <a:schemeClr val="bg2">
                    <a:lumMod val="25000"/>
                  </a:schemeClr>
                </a:solidFill>
                <a:cs typeface="Leelawadee" panose="020B0502040204020203" pitchFamily="34" charset="-34"/>
              </a:rPr>
              <a:t>More Exclusionary</a:t>
            </a:r>
            <a:r>
              <a:rPr lang="en-US" sz="1700" b="1" i="1" dirty="0">
                <a:solidFill>
                  <a:schemeClr val="bg2">
                    <a:lumMod val="25000"/>
                  </a:schemeClr>
                </a:solidFill>
                <a:cs typeface="Leelawadee" panose="020B0502040204020203" pitchFamily="34" charset="-34"/>
              </a:rPr>
              <a:t> </a:t>
            </a:r>
            <a:r>
              <a:rPr lang="en-US" sz="1700" i="1" dirty="0">
                <a:solidFill>
                  <a:schemeClr val="bg2">
                    <a:lumMod val="25000"/>
                  </a:schemeClr>
                </a:solidFill>
                <a:cs typeface="Leelawadee" panose="020B0502040204020203" pitchFamily="34" charset="-34"/>
              </a:rPr>
              <a:t>if its Composite Score is above the regional median score of 0.694</a:t>
            </a:r>
            <a:r>
              <a:rPr lang="en-US" sz="1700" b="1" i="1" dirty="0">
                <a:solidFill>
                  <a:schemeClr val="bg2">
                    <a:lumMod val="25000"/>
                  </a:schemeClr>
                </a:solidFill>
                <a:cs typeface="Leelawadee" panose="020B0502040204020203" pitchFamily="34" charset="-34"/>
              </a:rPr>
              <a:t>* </a:t>
            </a:r>
          </a:p>
        </p:txBody>
      </p:sp>
      <p:grpSp>
        <p:nvGrpSpPr>
          <p:cNvPr id="11" name="Group 10">
            <a:extLst>
              <a:ext uri="{FF2B5EF4-FFF2-40B4-BE49-F238E27FC236}">
                <a16:creationId xmlns:a16="http://schemas.microsoft.com/office/drawing/2014/main" id="{A7B5B3DF-EAD6-494A-9797-FEBEC43D04C3}"/>
              </a:ext>
            </a:extLst>
          </p:cNvPr>
          <p:cNvGrpSpPr/>
          <p:nvPr/>
        </p:nvGrpSpPr>
        <p:grpSpPr>
          <a:xfrm>
            <a:off x="369080" y="1729631"/>
            <a:ext cx="2756184" cy="1431479"/>
            <a:chOff x="369080" y="1565422"/>
            <a:chExt cx="2756184" cy="1431479"/>
          </a:xfrm>
        </p:grpSpPr>
        <p:sp>
          <p:nvSpPr>
            <p:cNvPr id="17" name="Rectangle: Top Corners Rounded 16">
              <a:extLst>
                <a:ext uri="{FF2B5EF4-FFF2-40B4-BE49-F238E27FC236}">
                  <a16:creationId xmlns:a16="http://schemas.microsoft.com/office/drawing/2014/main" id="{90720CA5-68CC-4617-8F31-2D3A312B67D9}"/>
                </a:ext>
              </a:extLst>
            </p:cNvPr>
            <p:cNvSpPr/>
            <p:nvPr/>
          </p:nvSpPr>
          <p:spPr>
            <a:xfrm flipV="1">
              <a:off x="369080" y="1565422"/>
              <a:ext cx="2743200" cy="1431479"/>
            </a:xfrm>
            <a:prstGeom prst="round2Same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8" name="TextBox 107">
              <a:extLst>
                <a:ext uri="{FF2B5EF4-FFF2-40B4-BE49-F238E27FC236}">
                  <a16:creationId xmlns:a16="http://schemas.microsoft.com/office/drawing/2014/main" id="{E4071C70-A9ED-4C11-96A2-86B89B7F4DB9}"/>
                </a:ext>
              </a:extLst>
            </p:cNvPr>
            <p:cNvSpPr txBox="1"/>
            <p:nvPr/>
          </p:nvSpPr>
          <p:spPr>
            <a:xfrm>
              <a:off x="382064" y="1576705"/>
              <a:ext cx="2743200" cy="1308050"/>
            </a:xfrm>
            <a:prstGeom prst="rect">
              <a:avLst/>
            </a:prstGeom>
            <a:noFill/>
          </p:spPr>
          <p:txBody>
            <a:bodyPr wrap="square" rtlCol="0">
              <a:spAutoFit/>
            </a:bodyPr>
            <a:lstStyle/>
            <a:p>
              <a:pPr algn="ctr"/>
              <a:r>
                <a:rPr lang="en-US" sz="1700" dirty="0">
                  <a:solidFill>
                    <a:schemeClr val="bg2">
                      <a:lumMod val="25000"/>
                    </a:schemeClr>
                  </a:solidFill>
                  <a:cs typeface="Leelawadee" panose="020B0502040204020203" pitchFamily="34" charset="-34"/>
                </a:rPr>
                <a:t>Divergence Index Score</a:t>
              </a:r>
            </a:p>
            <a:p>
              <a:pPr algn="ctr"/>
              <a:endParaRPr lang="en-US" sz="1200" dirty="0">
                <a:solidFill>
                  <a:schemeClr val="bg2">
                    <a:lumMod val="25000"/>
                  </a:schemeClr>
                </a:solidFill>
                <a:cs typeface="Leelawadee" panose="020B0502040204020203" pitchFamily="34" charset="-34"/>
              </a:endParaRPr>
            </a:p>
            <a:p>
              <a:pPr algn="ctr"/>
              <a:r>
                <a:rPr lang="en-US" sz="1250" dirty="0">
                  <a:solidFill>
                    <a:schemeClr val="bg2">
                      <a:lumMod val="25000"/>
                    </a:schemeClr>
                  </a:solidFill>
                  <a:cs typeface="Leelawadee" panose="020B0502040204020203" pitchFamily="34" charset="-34"/>
                </a:rPr>
                <a:t>Score ranges from 0 to 1, with higher score indicating more difference between jurisdiction’s racial demographics and the region</a:t>
              </a:r>
            </a:p>
          </p:txBody>
        </p:sp>
      </p:grpSp>
      <p:sp>
        <p:nvSpPr>
          <p:cNvPr id="22" name="Rectangle: Top Corners Rounded 21">
            <a:extLst>
              <a:ext uri="{FF2B5EF4-FFF2-40B4-BE49-F238E27FC236}">
                <a16:creationId xmlns:a16="http://schemas.microsoft.com/office/drawing/2014/main" id="{C12316AF-AA62-424B-A294-8BE0189A51C6}"/>
              </a:ext>
            </a:extLst>
          </p:cNvPr>
          <p:cNvSpPr/>
          <p:nvPr/>
        </p:nvSpPr>
        <p:spPr>
          <a:xfrm rot="10800000">
            <a:off x="267016" y="4330767"/>
            <a:ext cx="5760720" cy="884715"/>
          </a:xfrm>
          <a:prstGeom prst="round2SameRect">
            <a:avLst/>
          </a:prstGeom>
          <a:solidFill>
            <a:srgbClr val="B9CDE5"/>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sp>
        <p:nvSpPr>
          <p:cNvPr id="29" name="TextBox 28">
            <a:extLst>
              <a:ext uri="{FF2B5EF4-FFF2-40B4-BE49-F238E27FC236}">
                <a16:creationId xmlns:a16="http://schemas.microsoft.com/office/drawing/2014/main" id="{637EC392-0EC8-4F6C-845E-B6AD8E3BCB74}"/>
              </a:ext>
            </a:extLst>
          </p:cNvPr>
          <p:cNvSpPr txBox="1"/>
          <p:nvPr/>
        </p:nvSpPr>
        <p:spPr>
          <a:xfrm>
            <a:off x="228599" y="496416"/>
            <a:ext cx="11662191" cy="807913"/>
          </a:xfrm>
          <a:prstGeom prst="rect">
            <a:avLst/>
          </a:prstGeom>
          <a:noFill/>
        </p:spPr>
        <p:txBody>
          <a:bodyPr wrap="square" rtlCol="0">
            <a:spAutoFit/>
          </a:bodyPr>
          <a:lstStyle/>
          <a:p>
            <a:pPr algn="ctr"/>
            <a:r>
              <a:rPr lang="en-US" sz="1550" dirty="0">
                <a:solidFill>
                  <a:schemeClr val="bg2">
                    <a:lumMod val="25000"/>
                  </a:schemeClr>
                </a:solidFill>
                <a:cs typeface="Leelawadee" panose="020B0502040204020203" pitchFamily="34" charset="-34"/>
              </a:rPr>
              <a:t>The </a:t>
            </a:r>
            <a:r>
              <a:rPr lang="en-US" sz="1550" b="1" dirty="0">
                <a:solidFill>
                  <a:srgbClr val="2C4D75"/>
                </a:solidFill>
                <a:cs typeface="Leelawadee" panose="020B0502040204020203" pitchFamily="34" charset="-34"/>
              </a:rPr>
              <a:t>Equity Adjustment </a:t>
            </a:r>
            <a:r>
              <a:rPr lang="en-US" sz="1550" dirty="0">
                <a:solidFill>
                  <a:schemeClr val="bg2">
                    <a:lumMod val="25000"/>
                  </a:schemeClr>
                </a:solidFill>
                <a:cs typeface="Leelawadee" panose="020B0502040204020203" pitchFamily="34" charset="-34"/>
              </a:rPr>
              <a:t>ensures each jurisdiction identified as exhibiting above </a:t>
            </a:r>
            <a:r>
              <a:rPr lang="en-US" sz="1550" dirty="0">
                <a:effectLst/>
                <a:latin typeface="+mn-lt"/>
                <a:ea typeface="Calibri" panose="020F0502020204030204" pitchFamily="34" charset="0"/>
                <a:cs typeface="Calibri" panose="020F0502020204030204" pitchFamily="34" charset="0"/>
              </a:rPr>
              <a:t>average racial and economic exclusion receives an allocation of lower-income RHNA units that is at least proportional to the jurisdiction’s share of households in 2020. It </a:t>
            </a:r>
            <a:r>
              <a:rPr lang="en-US" sz="1550" dirty="0">
                <a:solidFill>
                  <a:schemeClr val="bg2">
                    <a:lumMod val="25000"/>
                  </a:schemeClr>
                </a:solidFill>
                <a:cs typeface="Leelawadee" panose="020B0502040204020203" pitchFamily="34" charset="-34"/>
              </a:rPr>
              <a:t>is applied after the methodology's factors and weights are used to determine a jurisdiction's allocation by income category.</a:t>
            </a:r>
          </a:p>
        </p:txBody>
      </p:sp>
      <p:sp>
        <p:nvSpPr>
          <p:cNvPr id="28" name="Rectangle: Top Corners Rounded 27">
            <a:extLst>
              <a:ext uri="{FF2B5EF4-FFF2-40B4-BE49-F238E27FC236}">
                <a16:creationId xmlns:a16="http://schemas.microsoft.com/office/drawing/2014/main" id="{EA95CC09-5529-4100-9D0C-AB29CE51D4ED}"/>
              </a:ext>
            </a:extLst>
          </p:cNvPr>
          <p:cNvSpPr/>
          <p:nvPr/>
        </p:nvSpPr>
        <p:spPr>
          <a:xfrm flipV="1">
            <a:off x="6159792" y="4340521"/>
            <a:ext cx="5760720" cy="871962"/>
          </a:xfrm>
          <a:prstGeom prst="round2SameRect">
            <a:avLst/>
          </a:prstGeom>
          <a:solidFill>
            <a:srgbClr val="B9CDE5"/>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grpSp>
        <p:nvGrpSpPr>
          <p:cNvPr id="9" name="Group 8">
            <a:extLst>
              <a:ext uri="{FF2B5EF4-FFF2-40B4-BE49-F238E27FC236}">
                <a16:creationId xmlns:a16="http://schemas.microsoft.com/office/drawing/2014/main" id="{6AF17562-B120-48CB-AEAE-83CBD51B60FF}"/>
              </a:ext>
            </a:extLst>
          </p:cNvPr>
          <p:cNvGrpSpPr/>
          <p:nvPr/>
        </p:nvGrpSpPr>
        <p:grpSpPr>
          <a:xfrm>
            <a:off x="7246622" y="1733964"/>
            <a:ext cx="2067504" cy="1435608"/>
            <a:chOff x="7246622" y="1569755"/>
            <a:chExt cx="2067504" cy="1435608"/>
          </a:xfrm>
        </p:grpSpPr>
        <p:sp>
          <p:nvSpPr>
            <p:cNvPr id="105" name="TextBox 104">
              <a:extLst>
                <a:ext uri="{FF2B5EF4-FFF2-40B4-BE49-F238E27FC236}">
                  <a16:creationId xmlns:a16="http://schemas.microsoft.com/office/drawing/2014/main" id="{1EB5A2C2-4D51-4C9F-866F-D249BD335AF9}"/>
                </a:ext>
              </a:extLst>
            </p:cNvPr>
            <p:cNvSpPr txBox="1"/>
            <p:nvPr/>
          </p:nvSpPr>
          <p:spPr>
            <a:xfrm flipV="1">
              <a:off x="7256495" y="1569755"/>
              <a:ext cx="2057631" cy="1435608"/>
            </a:xfrm>
            <a:prstGeom prst="round2SameRect">
              <a:avLst/>
            </a:prstGeom>
            <a:solidFill>
              <a:srgbClr val="F79646"/>
            </a:solidFill>
            <a:ln>
              <a:solidFill>
                <a:schemeClr val="bg1">
                  <a:lumMod val="6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gn="ctr"/>
              <a:endParaRPr lang="en-US" sz="1600" dirty="0">
                <a:cs typeface="Leelawadee" panose="020B0502040204020203" pitchFamily="34" charset="-34"/>
              </a:endParaRPr>
            </a:p>
          </p:txBody>
        </p:sp>
        <p:sp>
          <p:nvSpPr>
            <p:cNvPr id="38" name="TextBox 37">
              <a:extLst>
                <a:ext uri="{FF2B5EF4-FFF2-40B4-BE49-F238E27FC236}">
                  <a16:creationId xmlns:a16="http://schemas.microsoft.com/office/drawing/2014/main" id="{D5A47667-66C8-43A2-927E-E356EDA49622}"/>
                </a:ext>
              </a:extLst>
            </p:cNvPr>
            <p:cNvSpPr txBox="1"/>
            <p:nvPr/>
          </p:nvSpPr>
          <p:spPr>
            <a:xfrm>
              <a:off x="7246622" y="1580107"/>
              <a:ext cx="2057631" cy="964349"/>
            </a:xfrm>
            <a:prstGeom prst="rect">
              <a:avLst/>
            </a:prstGeom>
            <a:noFill/>
          </p:spPr>
          <p:txBody>
            <a:bodyPr wrap="square">
              <a:noAutofit/>
            </a:bodyPr>
            <a:lstStyle/>
            <a:p>
              <a:pPr algn="ctr"/>
              <a:r>
                <a:rPr lang="en-US" sz="1700" dirty="0">
                  <a:solidFill>
                    <a:schemeClr val="bg2">
                      <a:lumMod val="25000"/>
                    </a:schemeClr>
                  </a:solidFill>
                  <a:cs typeface="Leelawadee" panose="020B0502040204020203" pitchFamily="34" charset="-34"/>
                </a:rPr>
                <a:t>Composite Score</a:t>
              </a:r>
            </a:p>
            <a:p>
              <a:pPr algn="ctr">
                <a:lnSpc>
                  <a:spcPct val="95000"/>
                </a:lnSpc>
              </a:pPr>
              <a:endParaRPr lang="en-US" sz="700" dirty="0">
                <a:solidFill>
                  <a:schemeClr val="bg2">
                    <a:lumMod val="25000"/>
                  </a:schemeClr>
                </a:solidFill>
                <a:cs typeface="Leelawadee" panose="020B0502040204020203" pitchFamily="34" charset="-34"/>
              </a:endParaRPr>
            </a:p>
            <a:p>
              <a:pPr algn="ctr"/>
              <a:r>
                <a:rPr lang="en-US" sz="1250" i="1" dirty="0">
                  <a:solidFill>
                    <a:schemeClr val="bg2">
                      <a:lumMod val="25000"/>
                    </a:schemeClr>
                  </a:solidFill>
                  <a:cs typeface="Leelawadee" panose="020B0502040204020203" pitchFamily="34" charset="-34"/>
                </a:rPr>
                <a:t>Example: </a:t>
              </a:r>
              <a:r>
                <a:rPr lang="en-US" sz="1250" dirty="0">
                  <a:solidFill>
                    <a:schemeClr val="bg2">
                      <a:lumMod val="25000"/>
                    </a:schemeClr>
                  </a:solidFill>
                  <a:cs typeface="Leelawadee" panose="020B0502040204020203" pitchFamily="34" charset="-34"/>
                </a:rPr>
                <a:t>a city with divergence index score of 0.3 and 40% of households above 120% AMI has composite score of 0.7</a:t>
              </a:r>
            </a:p>
          </p:txBody>
        </p:sp>
      </p:grpSp>
      <p:sp>
        <p:nvSpPr>
          <p:cNvPr id="41" name="TextBox 40">
            <a:extLst>
              <a:ext uri="{FF2B5EF4-FFF2-40B4-BE49-F238E27FC236}">
                <a16:creationId xmlns:a16="http://schemas.microsoft.com/office/drawing/2014/main" id="{A0026700-0841-4D87-9D46-5253C2FE2A9A}"/>
              </a:ext>
            </a:extLst>
          </p:cNvPr>
          <p:cNvSpPr txBox="1"/>
          <p:nvPr/>
        </p:nvSpPr>
        <p:spPr>
          <a:xfrm>
            <a:off x="271488" y="4324124"/>
            <a:ext cx="5756249" cy="685800"/>
          </a:xfrm>
          <a:prstGeom prst="rect">
            <a:avLst/>
          </a:prstGeom>
          <a:noFill/>
        </p:spPr>
        <p:txBody>
          <a:bodyPr wrap="square">
            <a:noAutofit/>
          </a:bodyPr>
          <a:lstStyle/>
          <a:p>
            <a:pPr algn="ctr"/>
            <a:r>
              <a:rPr lang="en-US" sz="2100" b="1" dirty="0">
                <a:solidFill>
                  <a:schemeClr val="bg2">
                    <a:lumMod val="25000"/>
                  </a:schemeClr>
                </a:solidFill>
              </a:rPr>
              <a:t>If yes,</a:t>
            </a:r>
            <a:r>
              <a:rPr lang="en-US" sz="2100" dirty="0">
                <a:solidFill>
                  <a:schemeClr val="bg2">
                    <a:lumMod val="25000"/>
                  </a:schemeClr>
                </a:solidFill>
              </a:rPr>
              <a:t> </a:t>
            </a:r>
            <a:r>
              <a:rPr lang="en-US" sz="1550" dirty="0">
                <a:solidFill>
                  <a:schemeClr val="bg2">
                    <a:lumMod val="25000"/>
                  </a:schemeClr>
                </a:solidFill>
              </a:rPr>
              <a:t>jurisdiction is not subject to Equity Adjustment </a:t>
            </a:r>
            <a:br>
              <a:rPr lang="en-US" sz="1550" dirty="0">
                <a:solidFill>
                  <a:schemeClr val="bg2">
                    <a:lumMod val="25000"/>
                  </a:schemeClr>
                </a:solidFill>
              </a:rPr>
            </a:br>
            <a:r>
              <a:rPr lang="en-US" sz="1550" dirty="0">
                <a:solidFill>
                  <a:schemeClr val="bg2">
                    <a:lumMod val="25000"/>
                  </a:schemeClr>
                </a:solidFill>
              </a:rPr>
              <a:t>and </a:t>
            </a:r>
            <a:r>
              <a:rPr lang="en-US" sz="1550" u="sng" dirty="0">
                <a:solidFill>
                  <a:schemeClr val="bg2">
                    <a:lumMod val="25000"/>
                  </a:schemeClr>
                </a:solidFill>
              </a:rPr>
              <a:t>no changes are made</a:t>
            </a:r>
            <a:r>
              <a:rPr lang="en-US" sz="1550" dirty="0">
                <a:solidFill>
                  <a:schemeClr val="bg2">
                    <a:lumMod val="25000"/>
                  </a:schemeClr>
                </a:solidFill>
              </a:rPr>
              <a:t> to the jurisdiction’s allocation </a:t>
            </a:r>
            <a:br>
              <a:rPr lang="en-US" sz="1550" dirty="0">
                <a:solidFill>
                  <a:schemeClr val="bg2">
                    <a:lumMod val="25000"/>
                  </a:schemeClr>
                </a:solidFill>
              </a:rPr>
            </a:br>
            <a:r>
              <a:rPr lang="en-US" sz="1550" dirty="0">
                <a:solidFill>
                  <a:schemeClr val="bg2">
                    <a:lumMod val="25000"/>
                  </a:schemeClr>
                </a:solidFill>
              </a:rPr>
              <a:t>(31 jurisdictions).</a:t>
            </a:r>
          </a:p>
        </p:txBody>
      </p:sp>
      <p:sp>
        <p:nvSpPr>
          <p:cNvPr id="43" name="TextBox 42">
            <a:extLst>
              <a:ext uri="{FF2B5EF4-FFF2-40B4-BE49-F238E27FC236}">
                <a16:creationId xmlns:a16="http://schemas.microsoft.com/office/drawing/2014/main" id="{CFCAAF55-9614-43C2-BE2B-C1736BE26A8D}"/>
              </a:ext>
            </a:extLst>
          </p:cNvPr>
          <p:cNvSpPr txBox="1"/>
          <p:nvPr/>
        </p:nvSpPr>
        <p:spPr>
          <a:xfrm>
            <a:off x="6159793" y="4321025"/>
            <a:ext cx="5764953" cy="520218"/>
          </a:xfrm>
          <a:prstGeom prst="rect">
            <a:avLst/>
          </a:prstGeom>
          <a:noFill/>
        </p:spPr>
        <p:txBody>
          <a:bodyPr wrap="square">
            <a:noAutofit/>
          </a:bodyPr>
          <a:lstStyle/>
          <a:p>
            <a:pPr algn="ctr"/>
            <a:r>
              <a:rPr lang="en-US" sz="2100" b="1" dirty="0">
                <a:solidFill>
                  <a:schemeClr val="bg2">
                    <a:lumMod val="25000"/>
                  </a:schemeClr>
                </a:solidFill>
              </a:rPr>
              <a:t>If no,</a:t>
            </a:r>
            <a:r>
              <a:rPr lang="en-US" sz="2100" dirty="0">
                <a:solidFill>
                  <a:schemeClr val="bg2">
                    <a:lumMod val="25000"/>
                  </a:schemeClr>
                </a:solidFill>
              </a:rPr>
              <a:t> </a:t>
            </a:r>
            <a:r>
              <a:rPr lang="en-US" sz="1550" u="sng" dirty="0">
                <a:solidFill>
                  <a:schemeClr val="bg2">
                    <a:lumMod val="25000"/>
                  </a:schemeClr>
                </a:solidFill>
              </a:rPr>
              <a:t>lower-income units are added to jurisdiction’s allocation</a:t>
            </a:r>
            <a:r>
              <a:rPr lang="en-US" sz="1550" dirty="0">
                <a:solidFill>
                  <a:schemeClr val="bg2">
                    <a:lumMod val="25000"/>
                  </a:schemeClr>
                </a:solidFill>
              </a:rPr>
              <a:t> until share of very low- and share of low-income RHNA units match share of 2020 households (18 jurisdictions).</a:t>
            </a:r>
          </a:p>
        </p:txBody>
      </p:sp>
      <p:sp>
        <p:nvSpPr>
          <p:cNvPr id="24" name="Rectangle: Rounded Corners 201">
            <a:extLst>
              <a:ext uri="{FF2B5EF4-FFF2-40B4-BE49-F238E27FC236}">
                <a16:creationId xmlns:a16="http://schemas.microsoft.com/office/drawing/2014/main" id="{99B6C484-A717-4B38-8891-2588A451AC46}"/>
              </a:ext>
            </a:extLst>
          </p:cNvPr>
          <p:cNvSpPr/>
          <p:nvPr/>
        </p:nvSpPr>
        <p:spPr>
          <a:xfrm>
            <a:off x="256031" y="3450454"/>
            <a:ext cx="11679937" cy="886968"/>
          </a:xfrm>
          <a:prstGeom prst="round2SameRect">
            <a:avLst>
              <a:gd name="adj1" fmla="val 23636"/>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tIns="36576" rIns="54864" bIns="36576" rtlCol="0" anchor="b" anchorCtr="1"/>
          <a:lstStyle/>
          <a:p>
            <a:pPr algn="ctr"/>
            <a:r>
              <a:rPr lang="en-US" b="1" dirty="0">
                <a:solidFill>
                  <a:schemeClr val="bg1"/>
                </a:solidFill>
                <a:cs typeface="Leelawadee" panose="020B0502040204020203" pitchFamily="34" charset="-34"/>
              </a:rPr>
              <a:t>Step 2: For 49 </a:t>
            </a:r>
            <a:r>
              <a:rPr lang="en-US" b="1" u="sng" dirty="0">
                <a:solidFill>
                  <a:schemeClr val="bg1"/>
                </a:solidFill>
                <a:cs typeface="Leelawadee" panose="020B0502040204020203" pitchFamily="34" charset="-34"/>
              </a:rPr>
              <a:t>More Exclusionary</a:t>
            </a:r>
            <a:r>
              <a:rPr lang="en-US" b="1" dirty="0">
                <a:solidFill>
                  <a:schemeClr val="bg1"/>
                </a:solidFill>
                <a:cs typeface="Leelawadee" panose="020B0502040204020203" pitchFamily="34" charset="-34"/>
              </a:rPr>
              <a:t> jurisdictions, does the jurisdiction receive a share of lower-income RHNA units that is at least proportional to the jurisdiction’s share of the region’s households in 2020?</a:t>
            </a:r>
          </a:p>
          <a:p>
            <a:pPr algn="ctr">
              <a:spcBef>
                <a:spcPts val="600"/>
              </a:spcBef>
            </a:pPr>
            <a:r>
              <a:rPr lang="en-US" sz="1300" b="1" i="1" dirty="0">
                <a:solidFill>
                  <a:schemeClr val="bg1"/>
                </a:solidFill>
                <a:cs typeface="Leelawadee" panose="020B0502040204020203" pitchFamily="34" charset="-34"/>
              </a:rPr>
              <a:t>Example: </a:t>
            </a:r>
            <a:r>
              <a:rPr lang="en-US" sz="1300" b="1" dirty="0">
                <a:solidFill>
                  <a:schemeClr val="bg1"/>
                </a:solidFill>
                <a:cs typeface="Leelawadee" panose="020B0502040204020203" pitchFamily="34" charset="-34"/>
              </a:rPr>
              <a:t>if a jurisdiction has 10% of the region’s households, it needs to receive at least 10% of the region’s lower-income RHNA</a:t>
            </a:r>
            <a:endParaRPr lang="en-US" sz="1300" b="1" i="1" dirty="0">
              <a:solidFill>
                <a:schemeClr val="bg1"/>
              </a:solidFill>
              <a:cs typeface="Leelawadee" panose="020B0502040204020203" pitchFamily="34" charset="-34"/>
            </a:endParaRPr>
          </a:p>
        </p:txBody>
      </p:sp>
      <p:sp>
        <p:nvSpPr>
          <p:cNvPr id="46" name="Rectangle: Top Corners Rounded 45">
            <a:extLst>
              <a:ext uri="{FF2B5EF4-FFF2-40B4-BE49-F238E27FC236}">
                <a16:creationId xmlns:a16="http://schemas.microsoft.com/office/drawing/2014/main" id="{7945D36C-5881-4E74-B0AD-4A59631F5A2B}"/>
              </a:ext>
            </a:extLst>
          </p:cNvPr>
          <p:cNvSpPr/>
          <p:nvPr/>
        </p:nvSpPr>
        <p:spPr>
          <a:xfrm rot="10800000">
            <a:off x="256031" y="5852647"/>
            <a:ext cx="11669269" cy="697487"/>
          </a:xfrm>
          <a:prstGeom prst="round2SameRect">
            <a:avLst/>
          </a:prstGeom>
          <a:solidFill>
            <a:srgbClr val="82A5D0"/>
          </a:solidFill>
          <a:ln>
            <a:solidFill>
              <a:srgbClr val="2C4D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bg2">
                  <a:lumMod val="25000"/>
                </a:schemeClr>
              </a:solidFill>
            </a:endParaRPr>
          </a:p>
        </p:txBody>
      </p:sp>
      <p:sp>
        <p:nvSpPr>
          <p:cNvPr id="47" name="TextBox 46">
            <a:extLst>
              <a:ext uri="{FF2B5EF4-FFF2-40B4-BE49-F238E27FC236}">
                <a16:creationId xmlns:a16="http://schemas.microsoft.com/office/drawing/2014/main" id="{6D809C14-F0F9-47F6-A3D1-6997D9DF7AF6}"/>
              </a:ext>
            </a:extLst>
          </p:cNvPr>
          <p:cNvSpPr txBox="1"/>
          <p:nvPr/>
        </p:nvSpPr>
        <p:spPr>
          <a:xfrm>
            <a:off x="763150" y="5996283"/>
            <a:ext cx="10704873" cy="446862"/>
          </a:xfrm>
          <a:prstGeom prst="round2SameRect">
            <a:avLst/>
          </a:prstGeom>
          <a:noFill/>
          <a:ln>
            <a:noFill/>
          </a:ln>
        </p:spPr>
        <p:txBody>
          <a:bodyPr wrap="square">
            <a:noAutofit/>
          </a:bodyPr>
          <a:lstStyle/>
          <a:p>
            <a:pPr algn="ctr"/>
            <a:r>
              <a:rPr lang="en-US" sz="1550" dirty="0">
                <a:solidFill>
                  <a:schemeClr val="bg2">
                    <a:lumMod val="25000"/>
                  </a:schemeClr>
                </a:solidFill>
              </a:rPr>
              <a:t>Each jurisdiction in this group has its lower-income allocation reduced in proportion </a:t>
            </a:r>
            <a:br>
              <a:rPr lang="en-US" sz="1550" dirty="0">
                <a:solidFill>
                  <a:schemeClr val="bg2">
                    <a:lumMod val="25000"/>
                  </a:schemeClr>
                </a:solidFill>
              </a:rPr>
            </a:br>
            <a:r>
              <a:rPr lang="en-US" sz="1550" dirty="0">
                <a:solidFill>
                  <a:schemeClr val="bg2">
                    <a:lumMod val="25000"/>
                  </a:schemeClr>
                </a:solidFill>
              </a:rPr>
              <a:t>to its share of the total lower-income units among the jurisdictions in the group of 60.</a:t>
            </a:r>
          </a:p>
        </p:txBody>
      </p:sp>
      <p:sp>
        <p:nvSpPr>
          <p:cNvPr id="30" name="Rectangle: Rounded Corners 201">
            <a:extLst>
              <a:ext uri="{FF2B5EF4-FFF2-40B4-BE49-F238E27FC236}">
                <a16:creationId xmlns:a16="http://schemas.microsoft.com/office/drawing/2014/main" id="{3F9184EF-7809-4807-9F7E-E81AC62DE6E5}"/>
              </a:ext>
            </a:extLst>
          </p:cNvPr>
          <p:cNvSpPr/>
          <p:nvPr/>
        </p:nvSpPr>
        <p:spPr>
          <a:xfrm>
            <a:off x="256031" y="5388666"/>
            <a:ext cx="11679937" cy="621792"/>
          </a:xfrm>
          <a:prstGeom prst="round2SameRect">
            <a:avLst>
              <a:gd name="adj1" fmla="val 20188"/>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tIns="36576" rIns="54864" bIns="36576" rtlCol="0" anchor="b" anchorCtr="1"/>
          <a:lstStyle/>
          <a:p>
            <a:pPr algn="ctr"/>
            <a:r>
              <a:rPr lang="en-US" b="1" dirty="0">
                <a:solidFill>
                  <a:schemeClr val="bg1"/>
                </a:solidFill>
                <a:cs typeface="Leelawadee" panose="020B0502040204020203" pitchFamily="34" charset="-34"/>
              </a:rPr>
              <a:t>Step 3: For the 60 </a:t>
            </a:r>
            <a:r>
              <a:rPr lang="en-US" b="1" u="sng" dirty="0">
                <a:solidFill>
                  <a:schemeClr val="bg1"/>
                </a:solidFill>
                <a:cs typeface="Leelawadee" panose="020B0502040204020203" pitchFamily="34" charset="-34"/>
              </a:rPr>
              <a:t>Other</a:t>
            </a:r>
            <a:r>
              <a:rPr lang="en-US" b="1" dirty="0">
                <a:solidFill>
                  <a:schemeClr val="bg1"/>
                </a:solidFill>
                <a:cs typeface="Leelawadee" panose="020B0502040204020203" pitchFamily="34" charset="-34"/>
              </a:rPr>
              <a:t> jurisdictions, lower-income units are shifted to the </a:t>
            </a:r>
            <a:br>
              <a:rPr lang="en-US" b="1" dirty="0">
                <a:solidFill>
                  <a:schemeClr val="bg1"/>
                </a:solidFill>
                <a:cs typeface="Leelawadee" panose="020B0502040204020203" pitchFamily="34" charset="-34"/>
              </a:rPr>
            </a:br>
            <a:r>
              <a:rPr lang="en-US" b="1" dirty="0">
                <a:solidFill>
                  <a:schemeClr val="bg1"/>
                </a:solidFill>
                <a:cs typeface="Leelawadee" panose="020B0502040204020203" pitchFamily="34" charset="-34"/>
              </a:rPr>
              <a:t>18 More Exclusionary jurisdictions whose allocations need to be increased.</a:t>
            </a:r>
          </a:p>
        </p:txBody>
      </p:sp>
      <p:sp>
        <p:nvSpPr>
          <p:cNvPr id="49" name="TextBox 48">
            <a:extLst>
              <a:ext uri="{FF2B5EF4-FFF2-40B4-BE49-F238E27FC236}">
                <a16:creationId xmlns:a16="http://schemas.microsoft.com/office/drawing/2014/main" id="{22763E3C-C1D1-44C9-AFD6-617988E51C37}"/>
              </a:ext>
            </a:extLst>
          </p:cNvPr>
          <p:cNvSpPr txBox="1"/>
          <p:nvPr/>
        </p:nvSpPr>
        <p:spPr>
          <a:xfrm>
            <a:off x="1" y="28545"/>
            <a:ext cx="12192000" cy="400110"/>
          </a:xfrm>
          <a:prstGeom prst="rect">
            <a:avLst/>
          </a:prstGeom>
          <a:solidFill>
            <a:srgbClr val="166470"/>
          </a:solidFill>
        </p:spPr>
        <p:txBody>
          <a:bodyPr wrap="square" rtlCol="0" anchor="ctr" anchorCtr="0">
            <a:spAutoFit/>
          </a:bodyPr>
          <a:lstStyle/>
          <a:p>
            <a:r>
              <a:rPr lang="en-US" sz="2000" b="1" dirty="0">
                <a:solidFill>
                  <a:schemeClr val="bg1"/>
                </a:solidFill>
                <a:latin typeface="Trebuchet MS" panose="020B0603020202020204" pitchFamily="34" charset="0"/>
              </a:rPr>
              <a:t>   Final 2023-2031 RHNA Methodology Overview</a:t>
            </a:r>
          </a:p>
        </p:txBody>
      </p:sp>
      <p:pic>
        <p:nvPicPr>
          <p:cNvPr id="50" name="Picture 49">
            <a:extLst>
              <a:ext uri="{FF2B5EF4-FFF2-40B4-BE49-F238E27FC236}">
                <a16:creationId xmlns:a16="http://schemas.microsoft.com/office/drawing/2014/main" id="{AE007A8E-FAB8-46D3-B9DA-7921316132C4}"/>
              </a:ext>
            </a:extLst>
          </p:cNvPr>
          <p:cNvPicPr>
            <a:picLocks noChangeAspect="1"/>
          </p:cNvPicPr>
          <p:nvPr/>
        </p:nvPicPr>
        <p:blipFill>
          <a:blip r:embed="rId3"/>
          <a:stretch>
            <a:fillRect/>
          </a:stretch>
        </p:blipFill>
        <p:spPr>
          <a:xfrm>
            <a:off x="9768623" y="88900"/>
            <a:ext cx="2222500" cy="279400"/>
          </a:xfrm>
          <a:prstGeom prst="rect">
            <a:avLst/>
          </a:prstGeom>
        </p:spPr>
      </p:pic>
      <p:grpSp>
        <p:nvGrpSpPr>
          <p:cNvPr id="10" name="Group 9">
            <a:extLst>
              <a:ext uri="{FF2B5EF4-FFF2-40B4-BE49-F238E27FC236}">
                <a16:creationId xmlns:a16="http://schemas.microsoft.com/office/drawing/2014/main" id="{929B6A54-D04B-4E77-80EE-5D443A480539}"/>
              </a:ext>
            </a:extLst>
          </p:cNvPr>
          <p:cNvGrpSpPr/>
          <p:nvPr/>
        </p:nvGrpSpPr>
        <p:grpSpPr>
          <a:xfrm>
            <a:off x="3776858" y="1729708"/>
            <a:ext cx="2743200" cy="1431479"/>
            <a:chOff x="3776858" y="1565499"/>
            <a:chExt cx="2743200" cy="1431479"/>
          </a:xfrm>
        </p:grpSpPr>
        <p:sp>
          <p:nvSpPr>
            <p:cNvPr id="27" name="Rectangle: Top Corners Rounded 26">
              <a:extLst>
                <a:ext uri="{FF2B5EF4-FFF2-40B4-BE49-F238E27FC236}">
                  <a16:creationId xmlns:a16="http://schemas.microsoft.com/office/drawing/2014/main" id="{D770EBF2-0AEB-45AF-B8DF-08F174331241}"/>
                </a:ext>
              </a:extLst>
            </p:cNvPr>
            <p:cNvSpPr/>
            <p:nvPr/>
          </p:nvSpPr>
          <p:spPr>
            <a:xfrm flipV="1">
              <a:off x="3776858" y="1565499"/>
              <a:ext cx="2743200" cy="1431479"/>
            </a:xfrm>
            <a:prstGeom prst="round2Same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Box 30">
              <a:extLst>
                <a:ext uri="{FF2B5EF4-FFF2-40B4-BE49-F238E27FC236}">
                  <a16:creationId xmlns:a16="http://schemas.microsoft.com/office/drawing/2014/main" id="{941710C8-B916-4983-BEE0-0550C452DB70}"/>
                </a:ext>
              </a:extLst>
            </p:cNvPr>
            <p:cNvSpPr txBox="1"/>
            <p:nvPr/>
          </p:nvSpPr>
          <p:spPr>
            <a:xfrm>
              <a:off x="3776858" y="1579406"/>
              <a:ext cx="2743200" cy="1090132"/>
            </a:xfrm>
            <a:prstGeom prst="rect">
              <a:avLst/>
            </a:prstGeom>
            <a:noFill/>
          </p:spPr>
          <p:txBody>
            <a:bodyPr wrap="square" rtlCol="0">
              <a:noAutofit/>
            </a:bodyPr>
            <a:lstStyle/>
            <a:p>
              <a:pPr algn="ctr"/>
              <a:r>
                <a:rPr lang="en-US" sz="1700" dirty="0">
                  <a:solidFill>
                    <a:schemeClr val="bg2">
                      <a:lumMod val="25000"/>
                    </a:schemeClr>
                  </a:solidFill>
                  <a:cs typeface="Leelawadee" panose="020B0502040204020203" pitchFamily="34" charset="-34"/>
                </a:rPr>
                <a:t>% Households Above 120% Area Median Income</a:t>
              </a:r>
            </a:p>
            <a:p>
              <a:pPr algn="ctr"/>
              <a:endParaRPr lang="en-US" sz="1200" dirty="0">
                <a:solidFill>
                  <a:schemeClr val="bg2">
                    <a:lumMod val="25000"/>
                  </a:schemeClr>
                </a:solidFill>
                <a:cs typeface="Leelawadee" panose="020B0502040204020203" pitchFamily="34" charset="-34"/>
              </a:endParaRPr>
            </a:p>
            <a:p>
              <a:pPr algn="ctr"/>
              <a:r>
                <a:rPr lang="en-US" sz="1250" dirty="0">
                  <a:solidFill>
                    <a:schemeClr val="bg2">
                      <a:lumMod val="25000"/>
                    </a:schemeClr>
                  </a:solidFill>
                  <a:cs typeface="Leelawadee" panose="020B0502040204020203" pitchFamily="34" charset="-34"/>
                </a:rPr>
                <a:t>Score ranges from 0% to 100%, with higher score meaning larger share of jurisdiction is higher-income</a:t>
              </a:r>
            </a:p>
          </p:txBody>
        </p:sp>
      </p:grpSp>
      <p:sp>
        <p:nvSpPr>
          <p:cNvPr id="2" name="TextBox 1">
            <a:extLst>
              <a:ext uri="{FF2B5EF4-FFF2-40B4-BE49-F238E27FC236}">
                <a16:creationId xmlns:a16="http://schemas.microsoft.com/office/drawing/2014/main" id="{B6F68425-A2E4-48A4-91E8-09015286FA68}"/>
              </a:ext>
            </a:extLst>
          </p:cNvPr>
          <p:cNvSpPr txBox="1"/>
          <p:nvPr/>
        </p:nvSpPr>
        <p:spPr>
          <a:xfrm>
            <a:off x="156663" y="6564304"/>
            <a:ext cx="11369212" cy="307777"/>
          </a:xfrm>
          <a:prstGeom prst="rect">
            <a:avLst/>
          </a:prstGeom>
          <a:noFill/>
        </p:spPr>
        <p:txBody>
          <a:bodyPr wrap="square" rtlCol="0">
            <a:spAutoFit/>
          </a:bodyPr>
          <a:lstStyle/>
          <a:p>
            <a:pPr algn="l"/>
            <a:r>
              <a:rPr lang="en-US" sz="1400" i="1" dirty="0">
                <a:solidFill>
                  <a:schemeClr val="bg2">
                    <a:lumMod val="25000"/>
                  </a:schemeClr>
                </a:solidFill>
                <a:cs typeface="Leelawadee" panose="020B0502040204020203" pitchFamily="34" charset="-34"/>
              </a:rPr>
              <a:t>*</a:t>
            </a:r>
            <a:r>
              <a:rPr lang="en-US" sz="1200" i="1" dirty="0">
                <a:solidFill>
                  <a:schemeClr val="bg2">
                    <a:lumMod val="25000"/>
                  </a:schemeClr>
                </a:solidFill>
                <a:cs typeface="Leelawadee" panose="020B0502040204020203" pitchFamily="34" charset="-34"/>
              </a:rPr>
              <a:t>Unless the jurisdiction’s median income is in the bottom 25% for the region, which filters out 5 jurisdictions.</a:t>
            </a:r>
            <a:endParaRPr lang="en-US" i="1" dirty="0">
              <a:solidFill>
                <a:schemeClr val="bg2">
                  <a:lumMod val="25000"/>
                </a:schemeClr>
              </a:solidFill>
              <a:cs typeface="Leelawadee" panose="020B0502040204020203" pitchFamily="34" charset="-34"/>
            </a:endParaRPr>
          </a:p>
        </p:txBody>
      </p:sp>
      <p:sp>
        <p:nvSpPr>
          <p:cNvPr id="15" name="Rectangle: Rounded Corners 201">
            <a:extLst>
              <a:ext uri="{FF2B5EF4-FFF2-40B4-BE49-F238E27FC236}">
                <a16:creationId xmlns:a16="http://schemas.microsoft.com/office/drawing/2014/main" id="{E976A0C8-4DAD-4E19-B2E3-DE4F5018B3A7}"/>
              </a:ext>
            </a:extLst>
          </p:cNvPr>
          <p:cNvSpPr/>
          <p:nvPr/>
        </p:nvSpPr>
        <p:spPr>
          <a:xfrm>
            <a:off x="262556" y="1353424"/>
            <a:ext cx="11666888" cy="377864"/>
          </a:xfrm>
          <a:prstGeom prst="round2SameRect">
            <a:avLst>
              <a:gd name="adj1" fmla="val 42723"/>
              <a:gd name="adj2" fmla="val 0"/>
            </a:avLst>
          </a:prstGeom>
          <a:solidFill>
            <a:srgbClr val="2C4D7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b" anchorCtr="0"/>
          <a:lstStyle/>
          <a:p>
            <a:pPr algn="ctr"/>
            <a:r>
              <a:rPr lang="en-US" b="1" dirty="0">
                <a:solidFill>
                  <a:schemeClr val="bg1"/>
                </a:solidFill>
                <a:cs typeface="Leelawadee" panose="020B0502040204020203" pitchFamily="34" charset="-34"/>
              </a:rPr>
              <a:t>Step 1: Does a jurisdiction exhibit racial and economic exclusion?</a:t>
            </a:r>
          </a:p>
        </p:txBody>
      </p:sp>
    </p:spTree>
    <p:extLst>
      <p:ext uri="{BB962C8B-B14F-4D97-AF65-F5344CB8AC3E}">
        <p14:creationId xmlns:p14="http://schemas.microsoft.com/office/powerpoint/2010/main" val="372326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F229B6-9E22-43D2-84DE-BED69968D6DC}"/>
              </a:ext>
            </a:extLst>
          </p:cNvPr>
          <p:cNvSpPr>
            <a:spLocks noGrp="1"/>
          </p:cNvSpPr>
          <p:nvPr>
            <p:ph type="sldNum" sz="quarter" idx="12"/>
          </p:nvPr>
        </p:nvSpPr>
        <p:spPr/>
        <p:txBody>
          <a:bodyPr/>
          <a:lstStyle/>
          <a:p>
            <a:fld id="{C4B13C6F-CEAE-954E-9C94-6AA99F0B75E2}" type="slidenum">
              <a:rPr lang="en-US" smtClean="0">
                <a:solidFill>
                  <a:srgbClr val="166470"/>
                </a:solidFill>
              </a:rPr>
              <a:pPr/>
              <a:t>14</a:t>
            </a:fld>
            <a:endParaRPr lang="en-US" dirty="0">
              <a:solidFill>
                <a:srgbClr val="166470"/>
              </a:solidFill>
            </a:endParaRPr>
          </a:p>
        </p:txBody>
      </p:sp>
      <p:sp>
        <p:nvSpPr>
          <p:cNvPr id="2" name="Title 1">
            <a:extLst>
              <a:ext uri="{FF2B5EF4-FFF2-40B4-BE49-F238E27FC236}">
                <a16:creationId xmlns:a16="http://schemas.microsoft.com/office/drawing/2014/main" id="{75CD85AE-15F3-44AF-9283-50CBD67B1601}"/>
              </a:ext>
            </a:extLst>
          </p:cNvPr>
          <p:cNvSpPr>
            <a:spLocks noGrp="1"/>
          </p:cNvSpPr>
          <p:nvPr>
            <p:ph type="title"/>
          </p:nvPr>
        </p:nvSpPr>
        <p:spPr/>
        <p:txBody>
          <a:bodyPr/>
          <a:lstStyle/>
          <a:p>
            <a:r>
              <a:rPr lang="en-US" dirty="0"/>
              <a:t>Draft RHNA Allocations</a:t>
            </a:r>
          </a:p>
        </p:txBody>
      </p:sp>
      <p:sp>
        <p:nvSpPr>
          <p:cNvPr id="7" name="TextBox 6">
            <a:extLst>
              <a:ext uri="{FF2B5EF4-FFF2-40B4-BE49-F238E27FC236}">
                <a16:creationId xmlns:a16="http://schemas.microsoft.com/office/drawing/2014/main" id="{69204610-8612-44AE-8A70-8EE1D57A6445}"/>
              </a:ext>
            </a:extLst>
          </p:cNvPr>
          <p:cNvSpPr txBox="1"/>
          <p:nvPr/>
        </p:nvSpPr>
        <p:spPr>
          <a:xfrm>
            <a:off x="47625" y="2858928"/>
            <a:ext cx="1277441" cy="1569660"/>
          </a:xfrm>
          <a:prstGeom prst="rect">
            <a:avLst/>
          </a:prstGeom>
          <a:noFill/>
        </p:spPr>
        <p:txBody>
          <a:bodyPr wrap="square" rtlCol="0">
            <a:spAutoFit/>
          </a:bodyPr>
          <a:lstStyle/>
          <a:p>
            <a:pPr algn="ctr"/>
            <a:r>
              <a:rPr lang="en-US" sz="1600" dirty="0">
                <a:solidFill>
                  <a:srgbClr val="166470"/>
                </a:solidFill>
                <a:cs typeface="Leelawadee" panose="020B0502040204020203" pitchFamily="34" charset="-34"/>
              </a:rPr>
              <a:t>Jurisdiction Growth Rate Compared to 2020 Households</a:t>
            </a:r>
          </a:p>
        </p:txBody>
      </p:sp>
      <p:grpSp>
        <p:nvGrpSpPr>
          <p:cNvPr id="10" name="Group 9">
            <a:extLst>
              <a:ext uri="{FF2B5EF4-FFF2-40B4-BE49-F238E27FC236}">
                <a16:creationId xmlns:a16="http://schemas.microsoft.com/office/drawing/2014/main" id="{CB31E2E3-1EB0-4D44-8AB8-65A9E3DD74F5}"/>
              </a:ext>
            </a:extLst>
          </p:cNvPr>
          <p:cNvGrpSpPr/>
          <p:nvPr/>
        </p:nvGrpSpPr>
        <p:grpSpPr>
          <a:xfrm>
            <a:off x="1241766" y="1323975"/>
            <a:ext cx="4686145" cy="5414010"/>
            <a:chOff x="1241766" y="1323975"/>
            <a:chExt cx="4686145" cy="5414010"/>
          </a:xfrm>
        </p:grpSpPr>
        <p:pic>
          <p:nvPicPr>
            <p:cNvPr id="5" name="Content Placeholder 9">
              <a:extLst>
                <a:ext uri="{FF2B5EF4-FFF2-40B4-BE49-F238E27FC236}">
                  <a16:creationId xmlns:a16="http://schemas.microsoft.com/office/drawing/2014/main" id="{9BBBDCCB-E7ED-4ACF-8A78-BD8370DA93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736" t="17469" r="12270" b="16146"/>
            <a:stretch/>
          </p:blipFill>
          <p:spPr>
            <a:xfrm>
              <a:off x="1325066" y="1419224"/>
              <a:ext cx="4602845" cy="5318761"/>
            </a:xfrm>
            <a:prstGeom prst="rect">
              <a:avLst/>
            </a:prstGeom>
          </p:spPr>
        </p:pic>
        <p:sp>
          <p:nvSpPr>
            <p:cNvPr id="9" name="Rectangle 8">
              <a:extLst>
                <a:ext uri="{FF2B5EF4-FFF2-40B4-BE49-F238E27FC236}">
                  <a16:creationId xmlns:a16="http://schemas.microsoft.com/office/drawing/2014/main" id="{20117137-0928-48BF-BE23-1EBFC53C8055}"/>
                </a:ext>
              </a:extLst>
            </p:cNvPr>
            <p:cNvSpPr/>
            <p:nvPr/>
          </p:nvSpPr>
          <p:spPr>
            <a:xfrm>
              <a:off x="1241766" y="1323975"/>
              <a:ext cx="739434"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7C57C14-64E7-434E-B9D8-8C65DB24A363}"/>
              </a:ext>
            </a:extLst>
          </p:cNvPr>
          <p:cNvGrpSpPr/>
          <p:nvPr/>
        </p:nvGrpSpPr>
        <p:grpSpPr>
          <a:xfrm>
            <a:off x="6186331" y="1333500"/>
            <a:ext cx="4811528" cy="5407533"/>
            <a:chOff x="6186331" y="1333500"/>
            <a:chExt cx="4811528" cy="5407533"/>
          </a:xfrm>
        </p:grpSpPr>
        <p:pic>
          <p:nvPicPr>
            <p:cNvPr id="6" name="Content Placeholder 11">
              <a:extLst>
                <a:ext uri="{FF2B5EF4-FFF2-40B4-BE49-F238E27FC236}">
                  <a16:creationId xmlns:a16="http://schemas.microsoft.com/office/drawing/2014/main" id="{8A4561BB-C09A-4BAC-BF29-02B64E5CE9D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233" t="17471" r="10867" b="16145"/>
            <a:stretch/>
          </p:blipFill>
          <p:spPr>
            <a:xfrm>
              <a:off x="6281276" y="1419225"/>
              <a:ext cx="4716583" cy="5321808"/>
            </a:xfrm>
            <a:prstGeom prst="rect">
              <a:avLst/>
            </a:prstGeom>
          </p:spPr>
        </p:pic>
        <p:sp>
          <p:nvSpPr>
            <p:cNvPr id="11" name="Rectangle 10">
              <a:extLst>
                <a:ext uri="{FF2B5EF4-FFF2-40B4-BE49-F238E27FC236}">
                  <a16:creationId xmlns:a16="http://schemas.microsoft.com/office/drawing/2014/main" id="{5124D352-21B8-48B9-8732-3D4BA52D80D5}"/>
                </a:ext>
              </a:extLst>
            </p:cNvPr>
            <p:cNvSpPr/>
            <p:nvPr/>
          </p:nvSpPr>
          <p:spPr>
            <a:xfrm>
              <a:off x="6186331" y="1333500"/>
              <a:ext cx="739434"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954680E-6C73-4E4E-929F-70EBEBF0FD9A}"/>
              </a:ext>
            </a:extLst>
          </p:cNvPr>
          <p:cNvSpPr txBox="1"/>
          <p:nvPr/>
        </p:nvSpPr>
        <p:spPr>
          <a:xfrm>
            <a:off x="10868026" y="2853451"/>
            <a:ext cx="1270958" cy="830997"/>
          </a:xfrm>
          <a:prstGeom prst="rect">
            <a:avLst/>
          </a:prstGeom>
          <a:noFill/>
        </p:spPr>
        <p:txBody>
          <a:bodyPr wrap="square" rtlCol="0">
            <a:spAutoFit/>
          </a:bodyPr>
          <a:lstStyle/>
          <a:p>
            <a:pPr algn="ctr"/>
            <a:r>
              <a:rPr lang="en-US" sz="1600" dirty="0">
                <a:solidFill>
                  <a:srgbClr val="166470"/>
                </a:solidFill>
                <a:cs typeface="Leelawadee" panose="020B0502040204020203" pitchFamily="34" charset="-34"/>
              </a:rPr>
              <a:t>Jurisdiction Growth in Units</a:t>
            </a:r>
          </a:p>
        </p:txBody>
      </p:sp>
    </p:spTree>
    <p:extLst>
      <p:ext uri="{BB962C8B-B14F-4D97-AF65-F5344CB8AC3E}">
        <p14:creationId xmlns:p14="http://schemas.microsoft.com/office/powerpoint/2010/main" val="153076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3D4A8B-AF2E-4C83-98FB-913AE1C397F2}"/>
              </a:ext>
            </a:extLst>
          </p:cNvPr>
          <p:cNvSpPr>
            <a:spLocks noGrp="1"/>
          </p:cNvSpPr>
          <p:nvPr>
            <p:ph type="title"/>
          </p:nvPr>
        </p:nvSpPr>
        <p:spPr/>
        <p:txBody>
          <a:bodyPr/>
          <a:lstStyle/>
          <a:p>
            <a:r>
              <a:rPr lang="en-US" dirty="0"/>
              <a:t>Draft RHNA Allocations by County</a:t>
            </a:r>
          </a:p>
        </p:txBody>
      </p:sp>
      <p:graphicFrame>
        <p:nvGraphicFramePr>
          <p:cNvPr id="5" name="Content Placeholder 4">
            <a:extLst>
              <a:ext uri="{FF2B5EF4-FFF2-40B4-BE49-F238E27FC236}">
                <a16:creationId xmlns:a16="http://schemas.microsoft.com/office/drawing/2014/main" id="{18A53810-655A-4F97-BCD6-B7B70098F971}"/>
              </a:ext>
            </a:extLst>
          </p:cNvPr>
          <p:cNvGraphicFramePr>
            <a:graphicFrameLocks noGrp="1"/>
          </p:cNvGraphicFramePr>
          <p:nvPr>
            <p:ph idx="1"/>
            <p:extLst>
              <p:ext uri="{D42A27DB-BD31-4B8C-83A1-F6EECF244321}">
                <p14:modId xmlns:p14="http://schemas.microsoft.com/office/powerpoint/2010/main" val="3899211499"/>
              </p:ext>
            </p:extLst>
          </p:nvPr>
        </p:nvGraphicFramePr>
        <p:xfrm>
          <a:off x="1339161" y="1492893"/>
          <a:ext cx="9513677" cy="4731995"/>
        </p:xfrm>
        <a:graphic>
          <a:graphicData uri="http://schemas.openxmlformats.org/drawingml/2006/table">
            <a:tbl>
              <a:tblPr firstRow="1" bandRow="1">
                <a:tableStyleId>{5C22544A-7EE6-4342-B048-85BDC9FD1C3A}</a:tableStyleId>
              </a:tblPr>
              <a:tblGrid>
                <a:gridCol w="1672027">
                  <a:extLst>
                    <a:ext uri="{9D8B030D-6E8A-4147-A177-3AD203B41FA5}">
                      <a16:colId xmlns:a16="http://schemas.microsoft.com/office/drawing/2014/main" val="3212589782"/>
                    </a:ext>
                  </a:extLst>
                </a:gridCol>
                <a:gridCol w="1568330">
                  <a:extLst>
                    <a:ext uri="{9D8B030D-6E8A-4147-A177-3AD203B41FA5}">
                      <a16:colId xmlns:a16="http://schemas.microsoft.com/office/drawing/2014/main" val="2618164434"/>
                    </a:ext>
                  </a:extLst>
                </a:gridCol>
                <a:gridCol w="1568330">
                  <a:extLst>
                    <a:ext uri="{9D8B030D-6E8A-4147-A177-3AD203B41FA5}">
                      <a16:colId xmlns:a16="http://schemas.microsoft.com/office/drawing/2014/main" val="3625254930"/>
                    </a:ext>
                  </a:extLst>
                </a:gridCol>
                <a:gridCol w="1568330">
                  <a:extLst>
                    <a:ext uri="{9D8B030D-6E8A-4147-A177-3AD203B41FA5}">
                      <a16:colId xmlns:a16="http://schemas.microsoft.com/office/drawing/2014/main" val="2664237662"/>
                    </a:ext>
                  </a:extLst>
                </a:gridCol>
                <a:gridCol w="1568330">
                  <a:extLst>
                    <a:ext uri="{9D8B030D-6E8A-4147-A177-3AD203B41FA5}">
                      <a16:colId xmlns:a16="http://schemas.microsoft.com/office/drawing/2014/main" val="647547104"/>
                    </a:ext>
                  </a:extLst>
                </a:gridCol>
                <a:gridCol w="1568330">
                  <a:extLst>
                    <a:ext uri="{9D8B030D-6E8A-4147-A177-3AD203B41FA5}">
                      <a16:colId xmlns:a16="http://schemas.microsoft.com/office/drawing/2014/main" val="2052920506"/>
                    </a:ext>
                  </a:extLst>
                </a:gridCol>
              </a:tblGrid>
              <a:tr h="1153841">
                <a:tc>
                  <a:txBody>
                    <a:bodyPr/>
                    <a:lstStyle/>
                    <a:p>
                      <a:pPr algn="l" fontAlgn="b"/>
                      <a:endParaRPr lang="en-US" sz="1700" b="0"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2023-2031 Final RHNA Methodology</a:t>
                      </a:r>
                      <a:endParaRPr lang="en-US" sz="1700" b="1" i="0" u="none" strike="noStrike" dirty="0">
                        <a:solidFill>
                          <a:srgbClr val="2C4D75"/>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C0BAB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2023-2031 Final RHNA Methodology</a:t>
                      </a:r>
                      <a:endParaRPr lang="en-US" sz="1700" b="1" i="0" u="none" strike="noStrike" spc="-30" baseline="0" dirty="0">
                        <a:solidFill>
                          <a:srgbClr val="2C4D75"/>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C0BAB0"/>
                    </a:solidFill>
                  </a:tcPr>
                </a:tc>
                <a:tc>
                  <a:txBody>
                    <a:bodyPr/>
                    <a:lstStyle/>
                    <a:p>
                      <a:pPr algn="ctr" fontAlgn="b"/>
                      <a:r>
                        <a:rPr lang="en-US" sz="1700" u="none" strike="noStrike" dirty="0">
                          <a:effectLst/>
                          <a:latin typeface="+mn-lt"/>
                        </a:rPr>
                        <a:t>2015-2023 </a:t>
                      </a:r>
                      <a:br>
                        <a:rPr lang="en-US" sz="1700" u="none" strike="noStrike" dirty="0">
                          <a:effectLst/>
                          <a:latin typeface="+mn-lt"/>
                        </a:rPr>
                      </a:br>
                      <a:r>
                        <a:rPr lang="en-US" sz="1700" u="none" strike="noStrike" dirty="0">
                          <a:effectLst/>
                          <a:latin typeface="+mn-lt"/>
                        </a:rPr>
                        <a:t>RHNA </a:t>
                      </a:r>
                      <a:br>
                        <a:rPr lang="en-US" sz="1700" u="none" strike="noStrike" dirty="0">
                          <a:effectLst/>
                          <a:latin typeface="+mn-lt"/>
                        </a:rPr>
                      </a:br>
                      <a:r>
                        <a:rPr lang="en-US" sz="1700" u="none" strike="noStrike" dirty="0">
                          <a:effectLst/>
                          <a:latin typeface="+mn-lt"/>
                        </a:rPr>
                        <a:t>(Cycle 5)</a:t>
                      </a:r>
                      <a:endParaRPr lang="en-US" sz="1700" b="1"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2C4D75"/>
                    </a:solidFill>
                  </a:tcPr>
                </a:tc>
                <a:tc>
                  <a:txBody>
                    <a:bodyPr/>
                    <a:lstStyle/>
                    <a:p>
                      <a:pPr algn="ctr" fontAlgn="b"/>
                      <a:br>
                        <a:rPr lang="en-US" sz="1700" u="none" strike="noStrike" dirty="0">
                          <a:effectLst/>
                          <a:latin typeface="+mn-lt"/>
                        </a:rPr>
                      </a:br>
                      <a:r>
                        <a:rPr lang="en-US" sz="1700" u="none" strike="noStrike" dirty="0">
                          <a:effectLst/>
                          <a:latin typeface="+mn-lt"/>
                        </a:rPr>
                        <a:t>Bay Area Households (2020)</a:t>
                      </a:r>
                      <a:endParaRPr lang="en-US" sz="1700" b="1" i="0" u="none" strike="noStrike" dirty="0">
                        <a:solidFill>
                          <a:srgbClr val="000000"/>
                        </a:solidFill>
                        <a:effectLst/>
                        <a:latin typeface="+mn-lt"/>
                      </a:endParaRPr>
                    </a:p>
                  </a:txBody>
                  <a:tcPr marL="45720" marR="45720" anchor="b">
                    <a:lnB w="12700" cap="flat" cmpd="sng" algn="ctr">
                      <a:solidFill>
                        <a:srgbClr val="2C4D75"/>
                      </a:solidFill>
                      <a:prstDash val="solid"/>
                      <a:round/>
                      <a:headEnd type="none" w="med" len="med"/>
                      <a:tailEnd type="none" w="med" len="med"/>
                    </a:lnB>
                    <a:solidFill>
                      <a:srgbClr val="2C4D75"/>
                    </a:solidFill>
                  </a:tcPr>
                </a:tc>
                <a:tc>
                  <a:txBody>
                    <a:bodyPr/>
                    <a:lstStyle/>
                    <a:p>
                      <a:pPr algn="ctr" fontAlgn="b"/>
                      <a:r>
                        <a:rPr lang="en-US" sz="1700" b="1" i="0" u="none" strike="noStrike" dirty="0">
                          <a:solidFill>
                            <a:schemeClr val="bg1"/>
                          </a:solidFill>
                          <a:effectLst/>
                          <a:latin typeface="+mn-lt"/>
                        </a:rPr>
                        <a:t>Bay Area </a:t>
                      </a:r>
                      <a:br>
                        <a:rPr lang="en-US" sz="1700" b="1" i="0" u="none" strike="noStrike" dirty="0">
                          <a:solidFill>
                            <a:schemeClr val="bg1"/>
                          </a:solidFill>
                          <a:effectLst/>
                          <a:latin typeface="+mn-lt"/>
                        </a:rPr>
                      </a:br>
                      <a:r>
                        <a:rPr lang="en-US" sz="1700" b="1" i="0" u="none" strike="noStrike" dirty="0">
                          <a:solidFill>
                            <a:schemeClr val="bg1"/>
                          </a:solidFill>
                          <a:effectLst/>
                          <a:latin typeface="+mn-lt"/>
                        </a:rPr>
                        <a:t>Jobs </a:t>
                      </a:r>
                      <a:br>
                        <a:rPr lang="en-US" sz="1700" b="1" i="0" u="none" strike="noStrike" dirty="0">
                          <a:solidFill>
                            <a:schemeClr val="bg1"/>
                          </a:solidFill>
                          <a:effectLst/>
                          <a:latin typeface="+mn-lt"/>
                        </a:rPr>
                      </a:br>
                      <a:r>
                        <a:rPr lang="en-US" sz="1700" b="1" i="0" u="none" strike="noStrike" dirty="0">
                          <a:solidFill>
                            <a:schemeClr val="bg1"/>
                          </a:solidFill>
                          <a:effectLst/>
                          <a:latin typeface="+mn-lt"/>
                        </a:rPr>
                        <a:t>(2018)</a:t>
                      </a:r>
                    </a:p>
                  </a:txBody>
                  <a:tcPr marL="45720" marR="45720" anchor="b">
                    <a:lnB w="12700" cap="flat" cmpd="sng" algn="ctr">
                      <a:solidFill>
                        <a:srgbClr val="2C4D75"/>
                      </a:solidFill>
                      <a:prstDash val="solid"/>
                      <a:round/>
                      <a:headEnd type="none" w="med" len="med"/>
                      <a:tailEnd type="none" w="med" len="med"/>
                    </a:lnB>
                    <a:solidFill>
                      <a:srgbClr val="2C4D75"/>
                    </a:solidFill>
                  </a:tcPr>
                </a:tc>
                <a:extLst>
                  <a:ext uri="{0D108BD9-81ED-4DB2-BD59-A6C34878D82A}">
                    <a16:rowId xmlns:a16="http://schemas.microsoft.com/office/drawing/2014/main" val="4270320614"/>
                  </a:ext>
                </a:extLst>
              </a:tr>
              <a:tr h="358626">
                <a:tc>
                  <a:txBody>
                    <a:bodyPr/>
                    <a:lstStyle/>
                    <a:p>
                      <a:pPr algn="l" fontAlgn="b">
                        <a:lnSpc>
                          <a:spcPct val="100000"/>
                        </a:lnSpc>
                      </a:pPr>
                      <a:r>
                        <a:rPr lang="en-US" sz="1700" u="none" strike="noStrike" dirty="0">
                          <a:solidFill>
                            <a:srgbClr val="2C4D75"/>
                          </a:solidFill>
                          <a:effectLst/>
                          <a:latin typeface="+mn-lt"/>
                        </a:rPr>
                        <a:t>Alameda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88,997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23%</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21%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20%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1688864868"/>
                  </a:ext>
                </a:extLst>
              </a:tr>
              <a:tr h="358626">
                <a:tc>
                  <a:txBody>
                    <a:bodyPr/>
                    <a:lstStyle/>
                    <a:p>
                      <a:pPr algn="l" fontAlgn="b">
                        <a:lnSpc>
                          <a:spcPct val="100000"/>
                        </a:lnSpc>
                      </a:pPr>
                      <a:r>
                        <a:rPr lang="en-US" sz="1700" u="none" strike="noStrike" dirty="0">
                          <a:solidFill>
                            <a:srgbClr val="2C4D75"/>
                          </a:solidFill>
                          <a:effectLst/>
                          <a:latin typeface="+mn-lt"/>
                        </a:rPr>
                        <a:t>Contra Costa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49,043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14%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10%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2976576247"/>
                  </a:ext>
                </a:extLst>
              </a:tr>
              <a:tr h="358626">
                <a:tc>
                  <a:txBody>
                    <a:bodyPr/>
                    <a:lstStyle/>
                    <a:p>
                      <a:pPr algn="l" fontAlgn="b">
                        <a:lnSpc>
                          <a:spcPct val="100000"/>
                        </a:lnSpc>
                      </a:pPr>
                      <a:r>
                        <a:rPr lang="en-US" sz="1700" u="none" strike="noStrike" dirty="0">
                          <a:solidFill>
                            <a:srgbClr val="2C4D75"/>
                          </a:solidFill>
                          <a:effectLst/>
                          <a:latin typeface="+mn-lt"/>
                        </a:rPr>
                        <a:t>Marin</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14,405</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3759096182"/>
                  </a:ext>
                </a:extLst>
              </a:tr>
              <a:tr h="358626">
                <a:tc>
                  <a:txBody>
                    <a:bodyPr/>
                    <a:lstStyle/>
                    <a:p>
                      <a:pPr algn="l" fontAlgn="b">
                        <a:lnSpc>
                          <a:spcPct val="100000"/>
                        </a:lnSpc>
                      </a:pPr>
                      <a:r>
                        <a:rPr lang="en-US" sz="1700" u="none" strike="noStrike" dirty="0">
                          <a:solidFill>
                            <a:srgbClr val="2C4D75"/>
                          </a:solidFill>
                          <a:effectLst/>
                          <a:latin typeface="+mn-lt"/>
                        </a:rPr>
                        <a:t>Napa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3,844</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2%</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1836403579"/>
                  </a:ext>
                </a:extLst>
              </a:tr>
              <a:tr h="0">
                <a:tc>
                  <a:txBody>
                    <a:bodyPr/>
                    <a:lstStyle/>
                    <a:p>
                      <a:pPr algn="l" fontAlgn="b">
                        <a:lnSpc>
                          <a:spcPct val="100000"/>
                        </a:lnSpc>
                      </a:pPr>
                      <a:r>
                        <a:rPr lang="en-US" sz="1700" u="none" strike="noStrike" dirty="0">
                          <a:solidFill>
                            <a:srgbClr val="2C4D75"/>
                          </a:solidFill>
                          <a:effectLst/>
                          <a:latin typeface="+mn-lt"/>
                        </a:rPr>
                        <a:t>San Francisco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82,069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15%</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14%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19%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1233935558"/>
                  </a:ext>
                </a:extLst>
              </a:tr>
              <a:tr h="358626">
                <a:tc>
                  <a:txBody>
                    <a:bodyPr/>
                    <a:lstStyle/>
                    <a:p>
                      <a:pPr algn="l" fontAlgn="b">
                        <a:lnSpc>
                          <a:spcPct val="100000"/>
                        </a:lnSpc>
                      </a:pPr>
                      <a:r>
                        <a:rPr lang="en-US" sz="1700" u="none" strike="noStrike" dirty="0">
                          <a:solidFill>
                            <a:srgbClr val="2C4D75"/>
                          </a:solidFill>
                          <a:effectLst/>
                          <a:latin typeface="+mn-lt"/>
                        </a:rPr>
                        <a:t>San Mateo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47,687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11%</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9%</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10%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10%</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696299392"/>
                  </a:ext>
                </a:extLst>
              </a:tr>
              <a:tr h="358626">
                <a:tc>
                  <a:txBody>
                    <a:bodyPr/>
                    <a:lstStyle/>
                    <a:p>
                      <a:pPr algn="l" fontAlgn="b">
                        <a:lnSpc>
                          <a:spcPct val="100000"/>
                        </a:lnSpc>
                      </a:pPr>
                      <a:r>
                        <a:rPr lang="en-US" sz="1700" u="none" strike="noStrike" dirty="0">
                          <a:solidFill>
                            <a:srgbClr val="2C4D75"/>
                          </a:solidFill>
                          <a:effectLst/>
                          <a:latin typeface="+mn-lt"/>
                        </a:rPr>
                        <a:t>Santa Clara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129,577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29%</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31%</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23%</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27%</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701914869"/>
                  </a:ext>
                </a:extLst>
              </a:tr>
              <a:tr h="358626">
                <a:tc>
                  <a:txBody>
                    <a:bodyPr/>
                    <a:lstStyle/>
                    <a:p>
                      <a:pPr algn="l" fontAlgn="b">
                        <a:lnSpc>
                          <a:spcPct val="100000"/>
                        </a:lnSpc>
                      </a:pPr>
                      <a:r>
                        <a:rPr lang="en-US" sz="1700" u="none" strike="noStrike" dirty="0">
                          <a:solidFill>
                            <a:srgbClr val="2C4D75"/>
                          </a:solidFill>
                          <a:effectLst/>
                          <a:latin typeface="+mn-lt"/>
                        </a:rPr>
                        <a:t>Solano</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10,992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u="none" strike="noStrike" dirty="0">
                          <a:solidFill>
                            <a:srgbClr val="2C4D75"/>
                          </a:solidFill>
                          <a:effectLst/>
                          <a:latin typeface="+mn-lt"/>
                        </a:rPr>
                        <a:t>6%</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tc>
                  <a:txBody>
                    <a:bodyPr/>
                    <a:lstStyle/>
                    <a:p>
                      <a:pPr algn="r" fontAlgn="b">
                        <a:lnSpc>
                          <a:spcPct val="100000"/>
                        </a:lnSpc>
                      </a:pPr>
                      <a:r>
                        <a:rPr lang="en-US" sz="1700" b="0" i="0" u="none" strike="noStrike" dirty="0">
                          <a:solidFill>
                            <a:srgbClr val="2C4D75"/>
                          </a:solidFill>
                          <a:effectLst/>
                          <a:latin typeface="+mn-lt"/>
                        </a:rPr>
                        <a:t>4%</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D5E1EF"/>
                    </a:solidFill>
                  </a:tcPr>
                </a:tc>
                <a:extLst>
                  <a:ext uri="{0D108BD9-81ED-4DB2-BD59-A6C34878D82A}">
                    <a16:rowId xmlns:a16="http://schemas.microsoft.com/office/drawing/2014/main" val="3338863438"/>
                  </a:ext>
                </a:extLst>
              </a:tr>
              <a:tr h="358626">
                <a:tc>
                  <a:txBody>
                    <a:bodyPr/>
                    <a:lstStyle/>
                    <a:p>
                      <a:pPr algn="l" fontAlgn="b">
                        <a:lnSpc>
                          <a:spcPct val="100000"/>
                        </a:lnSpc>
                      </a:pPr>
                      <a:r>
                        <a:rPr lang="en-US" sz="1700" u="none" strike="noStrike" dirty="0">
                          <a:solidFill>
                            <a:srgbClr val="2C4D75"/>
                          </a:solidFill>
                          <a:effectLst/>
                          <a:latin typeface="+mn-lt"/>
                        </a:rPr>
                        <a:t>Sonoma</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14,562</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b="0" i="0" u="none" strike="noStrike" dirty="0">
                          <a:solidFill>
                            <a:srgbClr val="2C4D75"/>
                          </a:solidFill>
                          <a:effectLst/>
                          <a:latin typeface="+mn-lt"/>
                        </a:rPr>
                        <a:t>3%</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C0BAB0"/>
                    </a:solidFill>
                  </a:tcPr>
                </a:tc>
                <a:tc>
                  <a:txBody>
                    <a:bodyPr/>
                    <a:lstStyle/>
                    <a:p>
                      <a:pPr algn="r" fontAlgn="b">
                        <a:lnSpc>
                          <a:spcPct val="100000"/>
                        </a:lnSpc>
                      </a:pPr>
                      <a:r>
                        <a:rPr lang="en-US" sz="1700" u="none" strike="noStrike" dirty="0">
                          <a:solidFill>
                            <a:srgbClr val="2C4D75"/>
                          </a:solidFill>
                          <a:effectLst/>
                          <a:latin typeface="+mn-lt"/>
                        </a:rPr>
                        <a:t>4%</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u="none" strike="noStrike" dirty="0">
                          <a:solidFill>
                            <a:srgbClr val="2C4D75"/>
                          </a:solidFill>
                          <a:effectLst/>
                          <a:latin typeface="+mn-lt"/>
                        </a:rPr>
                        <a:t>7%</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tc>
                  <a:txBody>
                    <a:bodyPr/>
                    <a:lstStyle/>
                    <a:p>
                      <a:pPr algn="r" fontAlgn="b">
                        <a:lnSpc>
                          <a:spcPct val="100000"/>
                        </a:lnSpc>
                      </a:pPr>
                      <a:r>
                        <a:rPr lang="en-US" sz="1700" b="0" i="0" u="none" strike="noStrike" dirty="0">
                          <a:solidFill>
                            <a:srgbClr val="2C4D75"/>
                          </a:solidFill>
                          <a:effectLst/>
                          <a:latin typeface="+mn-lt"/>
                        </a:rPr>
                        <a:t>5%</a:t>
                      </a:r>
                    </a:p>
                  </a:txBody>
                  <a:tcPr anchor="b">
                    <a:lnT w="12700" cap="flat" cmpd="sng" algn="ctr">
                      <a:solidFill>
                        <a:srgbClr val="2C4D75"/>
                      </a:solidFill>
                      <a:prstDash val="solid"/>
                      <a:round/>
                      <a:headEnd type="none" w="med" len="med"/>
                      <a:tailEnd type="none" w="med" len="med"/>
                    </a:lnT>
                    <a:lnB w="12700" cap="flat" cmpd="sng" algn="ctr">
                      <a:solidFill>
                        <a:srgbClr val="2C4D75"/>
                      </a:solidFill>
                      <a:prstDash val="solid"/>
                      <a:round/>
                      <a:headEnd type="none" w="med" len="med"/>
                      <a:tailEnd type="none" w="med" len="med"/>
                    </a:lnB>
                    <a:solidFill>
                      <a:srgbClr val="B9CDE5"/>
                    </a:solidFill>
                  </a:tcPr>
                </a:tc>
                <a:extLst>
                  <a:ext uri="{0D108BD9-81ED-4DB2-BD59-A6C34878D82A}">
                    <a16:rowId xmlns:a16="http://schemas.microsoft.com/office/drawing/2014/main" val="338888395"/>
                  </a:ext>
                </a:extLst>
              </a:tr>
              <a:tr h="358626">
                <a:tc>
                  <a:txBody>
                    <a:bodyPr/>
                    <a:lstStyle/>
                    <a:p>
                      <a:pPr algn="l" fontAlgn="b">
                        <a:lnSpc>
                          <a:spcPct val="100000"/>
                        </a:lnSpc>
                      </a:pPr>
                      <a:r>
                        <a:rPr lang="en-US" sz="1700" b="0" i="0" u="none" strike="noStrike" dirty="0">
                          <a:solidFill>
                            <a:srgbClr val="2C4D75"/>
                          </a:solidFill>
                          <a:effectLst/>
                          <a:latin typeface="+mn-lt"/>
                        </a:rPr>
                        <a:t>BAY AREA</a:t>
                      </a:r>
                    </a:p>
                  </a:txBody>
                  <a:tcPr anchor="b">
                    <a:lnT w="12700" cap="flat" cmpd="sng" algn="ctr">
                      <a:solidFill>
                        <a:srgbClr val="2C4D75"/>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lnSpc>
                          <a:spcPct val="100000"/>
                        </a:lnSpc>
                      </a:pPr>
                      <a:r>
                        <a:rPr lang="en-US" sz="1700" b="0" i="0" u="none" strike="noStrike" dirty="0">
                          <a:solidFill>
                            <a:srgbClr val="2C4D75"/>
                          </a:solidFill>
                          <a:effectLst/>
                          <a:latin typeface="+mn-lt"/>
                        </a:rPr>
                        <a:t>441,176</a:t>
                      </a: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b="0" i="0" u="none" strike="noStrike" dirty="0">
                          <a:solidFill>
                            <a:srgbClr val="2C4D75"/>
                          </a:solidFill>
                          <a:effectLst/>
                          <a:latin typeface="+mn-lt"/>
                        </a:rPr>
                        <a:t>100%</a:t>
                      </a: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tc>
                  <a:txBody>
                    <a:bodyPr/>
                    <a:lstStyle/>
                    <a:p>
                      <a:pPr algn="r" fontAlgn="b">
                        <a:lnSpc>
                          <a:spcPct val="100000"/>
                        </a:lnSpc>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700" u="none" strike="noStrike" dirty="0">
                          <a:solidFill>
                            <a:srgbClr val="2C4D75"/>
                          </a:solidFill>
                          <a:effectLst/>
                          <a:latin typeface="+mn-lt"/>
                        </a:rPr>
                        <a:t>100%</a:t>
                      </a:r>
                      <a:endParaRPr lang="en-US" sz="1700" b="0" i="0" u="none" strike="noStrike" dirty="0">
                        <a:solidFill>
                          <a:srgbClr val="2C4D75"/>
                        </a:solidFill>
                        <a:effectLst/>
                        <a:latin typeface="+mn-lt"/>
                      </a:endParaRPr>
                    </a:p>
                  </a:txBody>
                  <a:tcPr anchor="b">
                    <a:lnT w="12700" cap="flat" cmpd="sng" algn="ctr">
                      <a:solidFill>
                        <a:srgbClr val="2C4D75"/>
                      </a:solidFill>
                      <a:prstDash val="solid"/>
                      <a:round/>
                      <a:headEnd type="none" w="med" len="med"/>
                      <a:tailEnd type="none" w="med" len="med"/>
                    </a:lnT>
                    <a:noFill/>
                  </a:tcPr>
                </a:tc>
                <a:extLst>
                  <a:ext uri="{0D108BD9-81ED-4DB2-BD59-A6C34878D82A}">
                    <a16:rowId xmlns:a16="http://schemas.microsoft.com/office/drawing/2014/main" val="1788488951"/>
                  </a:ext>
                </a:extLst>
              </a:tr>
            </a:tbl>
          </a:graphicData>
        </a:graphic>
      </p:graphicFrame>
      <p:sp>
        <p:nvSpPr>
          <p:cNvPr id="4" name="Slide Number Placeholder 3">
            <a:extLst>
              <a:ext uri="{FF2B5EF4-FFF2-40B4-BE49-F238E27FC236}">
                <a16:creationId xmlns:a16="http://schemas.microsoft.com/office/drawing/2014/main" id="{93ACA18C-62E0-497B-AF4A-C95F6197FABC}"/>
              </a:ext>
            </a:extLst>
          </p:cNvPr>
          <p:cNvSpPr>
            <a:spLocks noGrp="1"/>
          </p:cNvSpPr>
          <p:nvPr>
            <p:ph type="sldNum" sz="quarter" idx="12"/>
          </p:nvPr>
        </p:nvSpPr>
        <p:spPr/>
        <p:txBody>
          <a:bodyPr/>
          <a:lstStyle/>
          <a:p>
            <a:fld id="{C4B13C6F-CEAE-954E-9C94-6AA99F0B75E2}" type="slidenum">
              <a:rPr lang="en-US" smtClean="0">
                <a:solidFill>
                  <a:srgbClr val="166470"/>
                </a:solidFill>
              </a:rPr>
              <a:pPr/>
              <a:t>15</a:t>
            </a:fld>
            <a:endParaRPr lang="en-US" dirty="0">
              <a:solidFill>
                <a:srgbClr val="166470"/>
              </a:solidFill>
            </a:endParaRPr>
          </a:p>
        </p:txBody>
      </p:sp>
      <p:sp>
        <p:nvSpPr>
          <p:cNvPr id="2" name="TextBox 1">
            <a:extLst>
              <a:ext uri="{FF2B5EF4-FFF2-40B4-BE49-F238E27FC236}">
                <a16:creationId xmlns:a16="http://schemas.microsoft.com/office/drawing/2014/main" id="{5CAC60C1-F326-496D-A8DF-CB68ED57B83F}"/>
              </a:ext>
            </a:extLst>
          </p:cNvPr>
          <p:cNvSpPr txBox="1"/>
          <p:nvPr/>
        </p:nvSpPr>
        <p:spPr>
          <a:xfrm>
            <a:off x="378080" y="6431617"/>
            <a:ext cx="3350213" cy="276999"/>
          </a:xfrm>
          <a:prstGeom prst="rect">
            <a:avLst/>
          </a:prstGeom>
          <a:noFill/>
        </p:spPr>
        <p:txBody>
          <a:bodyPr wrap="none" rtlCol="0">
            <a:spAutoFit/>
          </a:bodyPr>
          <a:lstStyle/>
          <a:p>
            <a:pPr algn="l"/>
            <a:r>
              <a:rPr lang="en-US" sz="1200" i="1" dirty="0">
                <a:solidFill>
                  <a:srgbClr val="166470"/>
                </a:solidFill>
                <a:cs typeface="Leelawadee" panose="020B0502040204020203" pitchFamily="34" charset="-34"/>
              </a:rPr>
              <a:t>* Totals may not sum to 100% due to rounding</a:t>
            </a:r>
          </a:p>
        </p:txBody>
      </p:sp>
    </p:spTree>
    <p:extLst>
      <p:ext uri="{BB962C8B-B14F-4D97-AF65-F5344CB8AC3E}">
        <p14:creationId xmlns:p14="http://schemas.microsoft.com/office/powerpoint/2010/main" val="228282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RHNA Appeals Process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standing in front of a building&#10;&#10;Description automatically generated">
            <a:extLst>
              <a:ext uri="{FF2B5EF4-FFF2-40B4-BE49-F238E27FC236}">
                <a16:creationId xmlns:a16="http://schemas.microsoft.com/office/drawing/2014/main" id="{C7DBC98E-9BFD-4989-9BE5-D42FA64B5D36}"/>
              </a:ext>
            </a:extLst>
          </p:cNvPr>
          <p:cNvPicPr>
            <a:picLocks noChangeAspect="1"/>
          </p:cNvPicPr>
          <p:nvPr/>
        </p:nvPicPr>
        <p:blipFill rotWithShape="1">
          <a:blip r:embed="rId3"/>
          <a:srcRect t="28765" b="13104"/>
          <a:stretch/>
        </p:blipFill>
        <p:spPr>
          <a:xfrm>
            <a:off x="0" y="0"/>
            <a:ext cx="12192001" cy="4724400"/>
          </a:xfrm>
          <a:prstGeom prst="rect">
            <a:avLst/>
          </a:prstGeom>
        </p:spPr>
      </p:pic>
    </p:spTree>
    <p:extLst>
      <p:ext uri="{BB962C8B-B14F-4D97-AF65-F5344CB8AC3E}">
        <p14:creationId xmlns:p14="http://schemas.microsoft.com/office/powerpoint/2010/main" val="142846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id="{19FF32DF-0E7D-4C27-B2FA-EFB8786A2917}"/>
              </a:ext>
            </a:extLst>
          </p:cNvPr>
          <p:cNvSpPr>
            <a:spLocks noGrp="1"/>
          </p:cNvSpPr>
          <p:nvPr>
            <p:ph idx="1"/>
          </p:nvPr>
        </p:nvSpPr>
        <p:spPr>
          <a:xfrm>
            <a:off x="327025" y="1938338"/>
            <a:ext cx="11537950" cy="4825216"/>
          </a:xfrm>
        </p:spPr>
        <p:txBody>
          <a:bodyPr>
            <a:noAutofit/>
          </a:bodyPr>
          <a:lstStyle/>
          <a:p>
            <a:pPr>
              <a:lnSpc>
                <a:spcPct val="120000"/>
              </a:lnSpc>
            </a:pPr>
            <a:r>
              <a:rPr lang="en-US" sz="2000" b="1" dirty="0"/>
              <a:t>Who can file an appeal? </a:t>
            </a:r>
            <a:r>
              <a:rPr lang="en-US" sz="2000" dirty="0"/>
              <a:t>A </a:t>
            </a:r>
            <a:r>
              <a:rPr lang="en-US" sz="2000" u="sng" dirty="0"/>
              <a:t>jurisdiction or HCD</a:t>
            </a:r>
            <a:r>
              <a:rPr lang="en-US" sz="2000" dirty="0"/>
              <a:t> can appeal a jurisdiction’s Draft RHNA Allocation.</a:t>
            </a:r>
          </a:p>
          <a:p>
            <a:pPr lvl="1">
              <a:lnSpc>
                <a:spcPct val="120000"/>
              </a:lnSpc>
              <a:spcBef>
                <a:spcPts val="0"/>
              </a:spcBef>
            </a:pPr>
            <a:r>
              <a:rPr lang="en-US" sz="2000" dirty="0"/>
              <a:t>A jurisdiction can appeal its own allocation and/or another jurisdiction’s allocation.</a:t>
            </a:r>
          </a:p>
          <a:p>
            <a:pPr>
              <a:lnSpc>
                <a:spcPct val="120000"/>
              </a:lnSpc>
            </a:pPr>
            <a:r>
              <a:rPr lang="en-US" sz="2000" b="1" dirty="0"/>
              <a:t>What are the major steps in the appeals process?</a:t>
            </a:r>
          </a:p>
          <a:p>
            <a:pPr>
              <a:lnSpc>
                <a:spcPct val="120000"/>
              </a:lnSpc>
            </a:pPr>
            <a:endParaRPr lang="en-US" sz="2000" b="1" dirty="0"/>
          </a:p>
          <a:p>
            <a:pPr>
              <a:lnSpc>
                <a:spcPct val="120000"/>
              </a:lnSpc>
            </a:pPr>
            <a:endParaRPr lang="en-US" sz="2000" b="1" dirty="0"/>
          </a:p>
          <a:p>
            <a:pPr>
              <a:lnSpc>
                <a:spcPct val="120000"/>
              </a:lnSpc>
            </a:pPr>
            <a:endParaRPr lang="en-US" sz="2000" dirty="0"/>
          </a:p>
          <a:p>
            <a:pPr>
              <a:lnSpc>
                <a:spcPct val="100000"/>
              </a:lnSpc>
              <a:spcBef>
                <a:spcPts val="600"/>
              </a:spcBef>
              <a:spcAft>
                <a:spcPts val="0"/>
              </a:spcAft>
            </a:pPr>
            <a:endParaRPr lang="en-US" sz="2000" dirty="0"/>
          </a:p>
          <a:p>
            <a:pPr>
              <a:lnSpc>
                <a:spcPct val="120000"/>
              </a:lnSpc>
            </a:pPr>
            <a:r>
              <a:rPr lang="en-US" sz="2000" dirty="0"/>
              <a:t>A jurisdiction that is the subject of an appeal filed by another jurisdiction/HCD will have the opportunity to challenge the appeal at the appeal public hearing.</a:t>
            </a:r>
            <a:endParaRPr lang="en-US" sz="2000" b="1" dirty="0"/>
          </a:p>
        </p:txBody>
      </p:sp>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a:bodyPr>
          <a:lstStyle/>
          <a:p>
            <a:r>
              <a:rPr lang="en-US" sz="2800" u="sng" dirty="0"/>
              <a:t>Key Milestones &amp; Timeline:</a:t>
            </a:r>
            <a:br>
              <a:rPr lang="en-US" dirty="0"/>
            </a:br>
            <a:r>
              <a:rPr lang="en-US" sz="4000" dirty="0"/>
              <a:t>RHNA Appeals Process Overview</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17</a:t>
            </a:fld>
            <a:endParaRPr lang="en-US" dirty="0">
              <a:solidFill>
                <a:srgbClr val="166470"/>
              </a:solidFill>
            </a:endParaRPr>
          </a:p>
        </p:txBody>
      </p:sp>
      <p:sp>
        <p:nvSpPr>
          <p:cNvPr id="3" name="TextBox 2">
            <a:extLst>
              <a:ext uri="{FF2B5EF4-FFF2-40B4-BE49-F238E27FC236}">
                <a16:creationId xmlns:a16="http://schemas.microsoft.com/office/drawing/2014/main" id="{1C561E43-84DB-48A4-9508-E1AA329C8982}"/>
              </a:ext>
            </a:extLst>
          </p:cNvPr>
          <p:cNvSpPr txBox="1"/>
          <p:nvPr/>
        </p:nvSpPr>
        <p:spPr>
          <a:xfrm>
            <a:off x="8134742" y="6455777"/>
            <a:ext cx="3382657" cy="307777"/>
          </a:xfrm>
          <a:prstGeom prst="rect">
            <a:avLst/>
          </a:prstGeom>
          <a:noFill/>
        </p:spPr>
        <p:txBody>
          <a:bodyPr wrap="none" rtlCol="0">
            <a:spAutoFit/>
          </a:bodyPr>
          <a:lstStyle/>
          <a:p>
            <a:pPr algn="l"/>
            <a:r>
              <a:rPr lang="en-US" sz="1400" i="1" dirty="0">
                <a:solidFill>
                  <a:srgbClr val="166470"/>
                </a:solidFill>
                <a:cs typeface="Leelawadee" panose="020B0502040204020203" pitchFamily="34" charset="-34"/>
              </a:rPr>
              <a:t>Per Government Code Section 65584.05</a:t>
            </a:r>
          </a:p>
        </p:txBody>
      </p:sp>
      <p:graphicFrame>
        <p:nvGraphicFramePr>
          <p:cNvPr id="14" name="Diagram 13">
            <a:extLst>
              <a:ext uri="{FF2B5EF4-FFF2-40B4-BE49-F238E27FC236}">
                <a16:creationId xmlns:a16="http://schemas.microsoft.com/office/drawing/2014/main" id="{9334F723-17AD-41EA-86F1-3AF2AD521738}"/>
              </a:ext>
            </a:extLst>
          </p:cNvPr>
          <p:cNvGraphicFramePr/>
          <p:nvPr>
            <p:extLst>
              <p:ext uri="{D42A27DB-BD31-4B8C-83A1-F6EECF244321}">
                <p14:modId xmlns:p14="http://schemas.microsoft.com/office/powerpoint/2010/main" val="487175573"/>
              </p:ext>
            </p:extLst>
          </p:nvPr>
        </p:nvGraphicFramePr>
        <p:xfrm>
          <a:off x="1843760" y="3321569"/>
          <a:ext cx="8128000" cy="2383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468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B65AFAA-980D-4443-BCC4-D09EA2DEA6CC}"/>
              </a:ext>
            </a:extLst>
          </p:cNvPr>
          <p:cNvSpPr/>
          <p:nvPr/>
        </p:nvSpPr>
        <p:spPr>
          <a:xfrm>
            <a:off x="440989" y="1763190"/>
            <a:ext cx="2778086" cy="7262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May 25, 2021</a:t>
            </a:r>
            <a:endParaRPr lang="en-US" sz="1900" dirty="0">
              <a:solidFill>
                <a:schemeClr val="bg1"/>
              </a:solidFill>
            </a:endParaRPr>
          </a:p>
        </p:txBody>
      </p:sp>
      <p:grpSp>
        <p:nvGrpSpPr>
          <p:cNvPr id="7" name="Group 6">
            <a:extLst>
              <a:ext uri="{FF2B5EF4-FFF2-40B4-BE49-F238E27FC236}">
                <a16:creationId xmlns:a16="http://schemas.microsoft.com/office/drawing/2014/main" id="{D45A2E08-AEAA-4038-9CD6-73710DA1D7AD}"/>
              </a:ext>
            </a:extLst>
          </p:cNvPr>
          <p:cNvGrpSpPr/>
          <p:nvPr/>
        </p:nvGrpSpPr>
        <p:grpSpPr>
          <a:xfrm>
            <a:off x="3316077" y="1752690"/>
            <a:ext cx="8434934" cy="4813363"/>
            <a:chOff x="456587" y="1752690"/>
            <a:chExt cx="11294424" cy="5093549"/>
          </a:xfrm>
          <a:solidFill>
            <a:srgbClr val="F79646"/>
          </a:solidFill>
        </p:grpSpPr>
        <p:sp>
          <p:nvSpPr>
            <p:cNvPr id="8" name="Freeform: Shape 7">
              <a:extLst>
                <a:ext uri="{FF2B5EF4-FFF2-40B4-BE49-F238E27FC236}">
                  <a16:creationId xmlns:a16="http://schemas.microsoft.com/office/drawing/2014/main" id="{2CCA6364-473B-4F5A-8473-4471ACDFF9A2}"/>
                </a:ext>
              </a:extLst>
            </p:cNvPr>
            <p:cNvSpPr/>
            <p:nvPr/>
          </p:nvSpPr>
          <p:spPr>
            <a:xfrm>
              <a:off x="456587" y="175269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Following action by ABAG Executive Board, ABAG notifies jurisdictions/HCD about adoption of Final RHNA Methodology and Draft Allocations.</a:t>
              </a:r>
              <a:endParaRPr lang="en-US" kern="1200" dirty="0">
                <a:solidFill>
                  <a:schemeClr val="bg1"/>
                </a:solidFill>
              </a:endParaRPr>
            </a:p>
          </p:txBody>
        </p:sp>
        <p:sp>
          <p:nvSpPr>
            <p:cNvPr id="9" name="Freeform: Shape 8">
              <a:extLst>
                <a:ext uri="{FF2B5EF4-FFF2-40B4-BE49-F238E27FC236}">
                  <a16:creationId xmlns:a16="http://schemas.microsoft.com/office/drawing/2014/main" id="{47FF5626-6A49-4116-BE7F-EBAF329CB249}"/>
                </a:ext>
              </a:extLst>
            </p:cNvPr>
            <p:cNvSpPr/>
            <p:nvPr/>
          </p:nvSpPr>
          <p:spPr>
            <a:xfrm>
              <a:off x="456587" y="261169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Deadline for jurisdictions/HCD to submit appeals to ABAG; ABAG notifies jurisdictions/HCD about appeals submitted.</a:t>
              </a:r>
              <a:endParaRPr lang="en-US" kern="1200" dirty="0">
                <a:solidFill>
                  <a:schemeClr val="bg1"/>
                </a:solidFill>
              </a:endParaRPr>
            </a:p>
          </p:txBody>
        </p:sp>
        <p:sp>
          <p:nvSpPr>
            <p:cNvPr id="10" name="Freeform: Shape 9">
              <a:extLst>
                <a:ext uri="{FF2B5EF4-FFF2-40B4-BE49-F238E27FC236}">
                  <a16:creationId xmlns:a16="http://schemas.microsoft.com/office/drawing/2014/main" id="{512F5FCA-C6A5-496E-B51A-B72C3F4A7C8F}"/>
                </a:ext>
              </a:extLst>
            </p:cNvPr>
            <p:cNvSpPr/>
            <p:nvPr/>
          </p:nvSpPr>
          <p:spPr>
            <a:xfrm>
              <a:off x="456587" y="347070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Deadline for jurisdictions/HCD to comment on appeals submitted; ABAG notifies jurisdictions/HCD about comments received.</a:t>
              </a:r>
              <a:endParaRPr lang="en-US" kern="1200" dirty="0">
                <a:solidFill>
                  <a:schemeClr val="bg1"/>
                </a:solidFill>
              </a:endParaRPr>
            </a:p>
          </p:txBody>
        </p:sp>
        <p:sp>
          <p:nvSpPr>
            <p:cNvPr id="11" name="Freeform: Shape 10">
              <a:extLst>
                <a:ext uri="{FF2B5EF4-FFF2-40B4-BE49-F238E27FC236}">
                  <a16:creationId xmlns:a16="http://schemas.microsoft.com/office/drawing/2014/main" id="{52CF3D00-BD40-4EBE-99BC-4B4D9A333842}"/>
                </a:ext>
              </a:extLst>
            </p:cNvPr>
            <p:cNvSpPr/>
            <p:nvPr/>
          </p:nvSpPr>
          <p:spPr>
            <a:xfrm>
              <a:off x="456587" y="432970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dirty="0"/>
                <a:t>ABAG conducts public hearing to consider appeals and comments received; ABAG must notify jurisdictions at least 21 days prior to hearing.</a:t>
              </a:r>
            </a:p>
          </p:txBody>
        </p:sp>
        <p:sp>
          <p:nvSpPr>
            <p:cNvPr id="12" name="Freeform: Shape 11">
              <a:extLst>
                <a:ext uri="{FF2B5EF4-FFF2-40B4-BE49-F238E27FC236}">
                  <a16:creationId xmlns:a16="http://schemas.microsoft.com/office/drawing/2014/main" id="{BE66FA59-F469-4C3A-96F1-C51ADC35B7EB}"/>
                </a:ext>
              </a:extLst>
            </p:cNvPr>
            <p:cNvSpPr/>
            <p:nvPr/>
          </p:nvSpPr>
          <p:spPr>
            <a:xfrm>
              <a:off x="456587" y="5188710"/>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r>
                <a:rPr lang="en-US" dirty="0"/>
                <a:t>ABAG ratifies written final determination on each appeal and issues Final RHNA Allocations that include adjustments resulting from successful appeals.</a:t>
              </a:r>
            </a:p>
          </p:txBody>
        </p:sp>
        <p:sp>
          <p:nvSpPr>
            <p:cNvPr id="13" name="Freeform: Shape 12">
              <a:extLst>
                <a:ext uri="{FF2B5EF4-FFF2-40B4-BE49-F238E27FC236}">
                  <a16:creationId xmlns:a16="http://schemas.microsoft.com/office/drawing/2014/main" id="{06BE791D-24C2-410D-A3FA-F9517E3FBFF3}"/>
                </a:ext>
              </a:extLst>
            </p:cNvPr>
            <p:cNvSpPr/>
            <p:nvPr/>
          </p:nvSpPr>
          <p:spPr>
            <a:xfrm>
              <a:off x="456587" y="6047715"/>
              <a:ext cx="11294424" cy="798524"/>
            </a:xfrm>
            <a:custGeom>
              <a:avLst/>
              <a:gdLst>
                <a:gd name="connsiteX0" fmla="*/ 0 w 11294424"/>
                <a:gd name="connsiteY0" fmla="*/ 133090 h 798524"/>
                <a:gd name="connsiteX1" fmla="*/ 133090 w 11294424"/>
                <a:gd name="connsiteY1" fmla="*/ 0 h 798524"/>
                <a:gd name="connsiteX2" fmla="*/ 11161334 w 11294424"/>
                <a:gd name="connsiteY2" fmla="*/ 0 h 798524"/>
                <a:gd name="connsiteX3" fmla="*/ 11294424 w 11294424"/>
                <a:gd name="connsiteY3" fmla="*/ 133090 h 798524"/>
                <a:gd name="connsiteX4" fmla="*/ 11294424 w 11294424"/>
                <a:gd name="connsiteY4" fmla="*/ 665434 h 798524"/>
                <a:gd name="connsiteX5" fmla="*/ 11161334 w 11294424"/>
                <a:gd name="connsiteY5" fmla="*/ 798524 h 798524"/>
                <a:gd name="connsiteX6" fmla="*/ 133090 w 11294424"/>
                <a:gd name="connsiteY6" fmla="*/ 798524 h 798524"/>
                <a:gd name="connsiteX7" fmla="*/ 0 w 11294424"/>
                <a:gd name="connsiteY7" fmla="*/ 665434 h 798524"/>
                <a:gd name="connsiteX8" fmla="*/ 0 w 11294424"/>
                <a:gd name="connsiteY8" fmla="*/ 133090 h 7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424" h="798524">
                  <a:moveTo>
                    <a:pt x="0" y="133090"/>
                  </a:moveTo>
                  <a:cubicBezTo>
                    <a:pt x="0" y="59586"/>
                    <a:pt x="59586" y="0"/>
                    <a:pt x="133090" y="0"/>
                  </a:cubicBezTo>
                  <a:lnTo>
                    <a:pt x="11161334" y="0"/>
                  </a:lnTo>
                  <a:cubicBezTo>
                    <a:pt x="11234838" y="0"/>
                    <a:pt x="11294424" y="59586"/>
                    <a:pt x="11294424" y="133090"/>
                  </a:cubicBezTo>
                  <a:lnTo>
                    <a:pt x="11294424" y="665434"/>
                  </a:lnTo>
                  <a:cubicBezTo>
                    <a:pt x="11294424" y="738938"/>
                    <a:pt x="11234838" y="798524"/>
                    <a:pt x="11161334" y="798524"/>
                  </a:cubicBezTo>
                  <a:lnTo>
                    <a:pt x="133090" y="798524"/>
                  </a:lnTo>
                  <a:cubicBezTo>
                    <a:pt x="59586" y="798524"/>
                    <a:pt x="0" y="738938"/>
                    <a:pt x="0" y="665434"/>
                  </a:cubicBezTo>
                  <a:lnTo>
                    <a:pt x="0" y="133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18991" rIns="118991" bIns="118991" numCol="1" spcCol="1270" anchor="ctr" anchorCtr="0">
              <a:noAutofit/>
            </a:bodyPr>
            <a:lstStyle/>
            <a:p>
              <a:pPr marL="0" lvl="0" indent="0" algn="l" defTabSz="933450">
                <a:lnSpc>
                  <a:spcPct val="90000"/>
                </a:lnSpc>
                <a:spcBef>
                  <a:spcPct val="0"/>
                </a:spcBef>
                <a:spcAft>
                  <a:spcPct val="35000"/>
                </a:spcAft>
                <a:buNone/>
              </a:pPr>
              <a:r>
                <a:rPr lang="en-US" dirty="0"/>
                <a:t>ABAG Executive Board conducts public hearing to adopt Final RHNA Plan.</a:t>
              </a:r>
              <a:endParaRPr lang="en-US" kern="1200" dirty="0">
                <a:solidFill>
                  <a:schemeClr val="bg1"/>
                </a:solidFill>
              </a:endParaRPr>
            </a:p>
          </p:txBody>
        </p:sp>
      </p:grpSp>
      <p:sp>
        <p:nvSpPr>
          <p:cNvPr id="2" name="Title 1">
            <a:extLst>
              <a:ext uri="{FF2B5EF4-FFF2-40B4-BE49-F238E27FC236}">
                <a16:creationId xmlns:a16="http://schemas.microsoft.com/office/drawing/2014/main" id="{E1CB355D-A032-4F7D-B385-3F338624C850}"/>
              </a:ext>
            </a:extLst>
          </p:cNvPr>
          <p:cNvSpPr>
            <a:spLocks noGrp="1"/>
          </p:cNvSpPr>
          <p:nvPr>
            <p:ph type="title"/>
          </p:nvPr>
        </p:nvSpPr>
        <p:spPr>
          <a:xfrm>
            <a:off x="327212" y="502920"/>
            <a:ext cx="11537576" cy="1234440"/>
          </a:xfrm>
        </p:spPr>
        <p:txBody>
          <a:bodyPr>
            <a:normAutofit/>
          </a:bodyPr>
          <a:lstStyle/>
          <a:p>
            <a:r>
              <a:rPr lang="en-US" sz="2800" u="sng" dirty="0"/>
              <a:t>Key Milestones &amp; Timeline: </a:t>
            </a:r>
            <a:br>
              <a:rPr lang="en-US" sz="3100" u="sng" dirty="0"/>
            </a:br>
            <a:r>
              <a:rPr lang="en-US" sz="4000" dirty="0"/>
              <a:t>What is the Anticipated Appeals Schedule?</a:t>
            </a:r>
          </a:p>
        </p:txBody>
      </p:sp>
      <p:sp>
        <p:nvSpPr>
          <p:cNvPr id="4" name="Slide Number Placeholder 3">
            <a:extLst>
              <a:ext uri="{FF2B5EF4-FFF2-40B4-BE49-F238E27FC236}">
                <a16:creationId xmlns:a16="http://schemas.microsoft.com/office/drawing/2014/main" id="{A4C66E2E-598A-4797-9BD6-A973CA12F1FF}"/>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18</a:t>
            </a:fld>
            <a:endParaRPr lang="en-US" dirty="0">
              <a:solidFill>
                <a:srgbClr val="166470"/>
              </a:solidFill>
            </a:endParaRPr>
          </a:p>
        </p:txBody>
      </p:sp>
      <p:sp>
        <p:nvSpPr>
          <p:cNvPr id="24" name="Rectangle: Rounded Corners 23">
            <a:extLst>
              <a:ext uri="{FF2B5EF4-FFF2-40B4-BE49-F238E27FC236}">
                <a16:creationId xmlns:a16="http://schemas.microsoft.com/office/drawing/2014/main" id="{33161D13-2BA8-49A8-B8E1-B2E492C809AA}"/>
              </a:ext>
            </a:extLst>
          </p:cNvPr>
          <p:cNvSpPr/>
          <p:nvPr/>
        </p:nvSpPr>
        <p:spPr>
          <a:xfrm>
            <a:off x="440989" y="2564443"/>
            <a:ext cx="2778086" cy="7367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July 9, 2021</a:t>
            </a:r>
            <a:endParaRPr lang="en-US" sz="1900" dirty="0">
              <a:solidFill>
                <a:schemeClr val="bg1"/>
              </a:solidFill>
            </a:endParaRPr>
          </a:p>
        </p:txBody>
      </p:sp>
      <p:sp>
        <p:nvSpPr>
          <p:cNvPr id="25" name="Rectangle: Rounded Corners 24">
            <a:extLst>
              <a:ext uri="{FF2B5EF4-FFF2-40B4-BE49-F238E27FC236}">
                <a16:creationId xmlns:a16="http://schemas.microsoft.com/office/drawing/2014/main" id="{49055773-5300-45C8-B1EE-ED0F9824BE47}"/>
              </a:ext>
            </a:extLst>
          </p:cNvPr>
          <p:cNvSpPr/>
          <p:nvPr/>
        </p:nvSpPr>
        <p:spPr>
          <a:xfrm>
            <a:off x="440989" y="3376196"/>
            <a:ext cx="2778086" cy="754599"/>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August 30, 2021</a:t>
            </a:r>
            <a:endParaRPr lang="en-US" sz="1900" dirty="0">
              <a:solidFill>
                <a:schemeClr val="bg1"/>
              </a:solidFill>
            </a:endParaRPr>
          </a:p>
        </p:txBody>
      </p:sp>
      <p:sp>
        <p:nvSpPr>
          <p:cNvPr id="26" name="Rectangle: Rounded Corners 25">
            <a:extLst>
              <a:ext uri="{FF2B5EF4-FFF2-40B4-BE49-F238E27FC236}">
                <a16:creationId xmlns:a16="http://schemas.microsoft.com/office/drawing/2014/main" id="{7016FD57-AF63-46DE-A780-6920CF3513E9}"/>
              </a:ext>
            </a:extLst>
          </p:cNvPr>
          <p:cNvSpPr/>
          <p:nvPr/>
        </p:nvSpPr>
        <p:spPr>
          <a:xfrm>
            <a:off x="440989" y="4205793"/>
            <a:ext cx="2778086" cy="736755"/>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September and/or October</a:t>
            </a:r>
            <a:endParaRPr lang="en-US" sz="1900" dirty="0">
              <a:solidFill>
                <a:schemeClr val="bg1"/>
              </a:solidFill>
            </a:endParaRPr>
          </a:p>
        </p:txBody>
      </p:sp>
      <p:sp>
        <p:nvSpPr>
          <p:cNvPr id="27" name="Rectangle: Rounded Corners 26">
            <a:extLst>
              <a:ext uri="{FF2B5EF4-FFF2-40B4-BE49-F238E27FC236}">
                <a16:creationId xmlns:a16="http://schemas.microsoft.com/office/drawing/2014/main" id="{5F3CF54B-863B-44E1-A99F-34EAC2FDD06F}"/>
              </a:ext>
            </a:extLst>
          </p:cNvPr>
          <p:cNvSpPr/>
          <p:nvPr/>
        </p:nvSpPr>
        <p:spPr>
          <a:xfrm>
            <a:off x="440989" y="4999701"/>
            <a:ext cx="2778086" cy="75460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t>October or </a:t>
            </a:r>
            <a:br>
              <a:rPr lang="en-US" sz="1900" dirty="0"/>
            </a:br>
            <a:r>
              <a:rPr lang="en-US" sz="1900" dirty="0"/>
              <a:t>November</a:t>
            </a:r>
            <a:endParaRPr lang="en-US" sz="1900" dirty="0">
              <a:solidFill>
                <a:schemeClr val="bg1"/>
              </a:solidFill>
            </a:endParaRPr>
          </a:p>
        </p:txBody>
      </p:sp>
      <p:sp>
        <p:nvSpPr>
          <p:cNvPr id="28" name="Rectangle: Rounded Corners 27">
            <a:extLst>
              <a:ext uri="{FF2B5EF4-FFF2-40B4-BE49-F238E27FC236}">
                <a16:creationId xmlns:a16="http://schemas.microsoft.com/office/drawing/2014/main" id="{798A639C-28EA-4312-A2D3-896A517A6246}"/>
              </a:ext>
            </a:extLst>
          </p:cNvPr>
          <p:cNvSpPr/>
          <p:nvPr/>
        </p:nvSpPr>
        <p:spPr>
          <a:xfrm>
            <a:off x="440989" y="5811454"/>
            <a:ext cx="2778086" cy="754600"/>
          </a:xfrm>
          <a:prstGeom prst="roundRect">
            <a:avLst/>
          </a:prstGeom>
          <a:solidFill>
            <a:srgbClr val="867F7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00" dirty="0">
                <a:solidFill>
                  <a:schemeClr val="bg1"/>
                </a:solidFill>
              </a:rPr>
              <a:t>November or December</a:t>
            </a:r>
          </a:p>
        </p:txBody>
      </p:sp>
      <p:sp>
        <p:nvSpPr>
          <p:cNvPr id="3" name="Star: 5 Points 2">
            <a:extLst>
              <a:ext uri="{FF2B5EF4-FFF2-40B4-BE49-F238E27FC236}">
                <a16:creationId xmlns:a16="http://schemas.microsoft.com/office/drawing/2014/main" id="{F8434780-3A71-4A16-88BB-83D42682D596}"/>
              </a:ext>
            </a:extLst>
          </p:cNvPr>
          <p:cNvSpPr/>
          <p:nvPr/>
        </p:nvSpPr>
        <p:spPr>
          <a:xfrm>
            <a:off x="372400" y="2534228"/>
            <a:ext cx="741179" cy="741179"/>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6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fontScale="90000"/>
          </a:bodyPr>
          <a:lstStyle/>
          <a:p>
            <a:r>
              <a:rPr lang="en-US" sz="3100" u="sng" dirty="0"/>
              <a:t>Filing an Appeal:</a:t>
            </a:r>
            <a:br>
              <a:rPr lang="en-US" sz="3100" u="sng" dirty="0"/>
            </a:br>
            <a:r>
              <a:rPr lang="en-US" dirty="0"/>
              <a:t>What are the Allowable Reasons for an Appeal?</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19</a:t>
            </a:fld>
            <a:endParaRPr lang="en-US" dirty="0">
              <a:solidFill>
                <a:srgbClr val="166470"/>
              </a:solidFill>
            </a:endParaRPr>
          </a:p>
        </p:txBody>
      </p:sp>
      <p:sp>
        <p:nvSpPr>
          <p:cNvPr id="3" name="Rectangle: Rounded Corners 2">
            <a:extLst>
              <a:ext uri="{FF2B5EF4-FFF2-40B4-BE49-F238E27FC236}">
                <a16:creationId xmlns:a16="http://schemas.microsoft.com/office/drawing/2014/main" id="{B5860116-3DB1-477E-B320-D355DA50F7FA}"/>
              </a:ext>
            </a:extLst>
          </p:cNvPr>
          <p:cNvSpPr/>
          <p:nvPr/>
        </p:nvSpPr>
        <p:spPr>
          <a:xfrm>
            <a:off x="304800" y="1781607"/>
            <a:ext cx="11306978" cy="2875305"/>
          </a:xfrm>
          <a:prstGeom prst="roundRect">
            <a:avLst>
              <a:gd name="adj" fmla="val 4436"/>
            </a:avLst>
          </a:prstGeom>
          <a:solidFill>
            <a:srgbClr val="3C9DB4"/>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spcBef>
                <a:spcPts val="0"/>
              </a:spcBef>
            </a:pPr>
            <a:r>
              <a:rPr lang="en-US" sz="1900" dirty="0"/>
              <a:t>An appeal can be filed </a:t>
            </a:r>
            <a:r>
              <a:rPr lang="en-US" sz="1900" b="1" i="1" u="sng" dirty="0"/>
              <a:t>only</a:t>
            </a:r>
            <a:r>
              <a:rPr lang="en-US" sz="1900" dirty="0"/>
              <a:t> if:</a:t>
            </a:r>
          </a:p>
          <a:p>
            <a:pPr marL="320040" lvl="1" indent="-320040">
              <a:lnSpc>
                <a:spcPct val="112000"/>
              </a:lnSpc>
              <a:spcBef>
                <a:spcPts val="400"/>
              </a:spcBef>
              <a:buFont typeface="+mj-lt"/>
              <a:buAutoNum type="arabicPeriod"/>
            </a:pPr>
            <a:r>
              <a:rPr lang="en-US" sz="1900" dirty="0"/>
              <a:t>ABAG failed to adequately consider information submitted in the local jurisdiction survey.</a:t>
            </a:r>
          </a:p>
          <a:p>
            <a:pPr marL="320040" lvl="1" indent="-320040">
              <a:lnSpc>
                <a:spcPct val="112000"/>
              </a:lnSpc>
              <a:spcBef>
                <a:spcPts val="400"/>
              </a:spcBef>
              <a:buFont typeface="+mj-lt"/>
              <a:buAutoNum type="arabicPeriod"/>
            </a:pPr>
            <a:r>
              <a:rPr lang="en-US" sz="1900" dirty="0"/>
              <a:t>ABAG did not determine the jurisdiction’s allocation in accordance with its adopted methodology and in a manner that furthers, and does not undermine, the RHNA objectives.</a:t>
            </a:r>
          </a:p>
          <a:p>
            <a:pPr marL="320040" lvl="1" indent="-320040">
              <a:lnSpc>
                <a:spcPct val="112000"/>
              </a:lnSpc>
              <a:spcBef>
                <a:spcPts val="400"/>
              </a:spcBef>
              <a:buFont typeface="+mj-lt"/>
              <a:buAutoNum type="arabicPeriod"/>
            </a:pPr>
            <a:r>
              <a:rPr lang="en-US" sz="1900" dirty="0"/>
              <a:t>A significant and unforeseen change in circumstances has occurred in the local jurisdiction or jurisdictions that merits revision of information submitted as part of the local jurisdiction survey. </a:t>
            </a:r>
            <a:r>
              <a:rPr lang="en-US" sz="1900" i="1" dirty="0"/>
              <a:t>Appeals on this basis shall only be made by the jurisdiction or jurisdictions where the change in circumstances has occurred.</a:t>
            </a:r>
          </a:p>
          <a:p>
            <a:pPr algn="ctr"/>
            <a:endParaRPr lang="en-US" sz="1850" dirty="0"/>
          </a:p>
        </p:txBody>
      </p:sp>
      <p:sp>
        <p:nvSpPr>
          <p:cNvPr id="6" name="Rectangle: Rounded Corners 5">
            <a:extLst>
              <a:ext uri="{FF2B5EF4-FFF2-40B4-BE49-F238E27FC236}">
                <a16:creationId xmlns:a16="http://schemas.microsoft.com/office/drawing/2014/main" id="{5CD0EC17-DF0B-43F9-AE29-BFD07DED60E1}"/>
              </a:ext>
            </a:extLst>
          </p:cNvPr>
          <p:cNvSpPr/>
          <p:nvPr/>
        </p:nvSpPr>
        <p:spPr>
          <a:xfrm>
            <a:off x="327212" y="4807251"/>
            <a:ext cx="11284566" cy="1901952"/>
          </a:xfrm>
          <a:prstGeom prst="roundRect">
            <a:avLst>
              <a:gd name="adj" fmla="val 5129"/>
            </a:avLst>
          </a:prstGeom>
          <a:solidFill>
            <a:srgbClr val="C0BAB0"/>
          </a:solidFill>
          <a:ln>
            <a:solidFill>
              <a:srgbClr val="867F7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en-US" sz="1900" dirty="0">
                <a:solidFill>
                  <a:schemeClr val="tx1">
                    <a:lumMod val="65000"/>
                    <a:lumOff val="35000"/>
                  </a:schemeClr>
                </a:solidFill>
              </a:rPr>
              <a:t>By law, appeals </a:t>
            </a:r>
            <a:r>
              <a:rPr lang="en-US" sz="1900" b="1" i="1" u="sng" dirty="0">
                <a:solidFill>
                  <a:schemeClr val="tx1">
                    <a:lumMod val="65000"/>
                    <a:lumOff val="35000"/>
                  </a:schemeClr>
                </a:solidFill>
              </a:rPr>
              <a:t>cannot</a:t>
            </a:r>
            <a:r>
              <a:rPr lang="en-US" sz="1900" dirty="0">
                <a:solidFill>
                  <a:schemeClr val="tx1">
                    <a:lumMod val="65000"/>
                    <a:lumOff val="35000"/>
                  </a:schemeClr>
                </a:solidFill>
              </a:rPr>
              <a:t> be based on: </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Any local ordinance, policy, voter-approved measure or standard limiting residential </a:t>
            </a:r>
            <a:br>
              <a:rPr lang="en-US" sz="1900" dirty="0">
                <a:solidFill>
                  <a:schemeClr val="tx1">
                    <a:lumMod val="65000"/>
                    <a:lumOff val="35000"/>
                  </a:schemeClr>
                </a:solidFill>
              </a:rPr>
            </a:br>
            <a:r>
              <a:rPr lang="en-US" sz="1900" dirty="0">
                <a:solidFill>
                  <a:schemeClr val="tx1">
                    <a:lumMod val="65000"/>
                    <a:lumOff val="35000"/>
                  </a:schemeClr>
                </a:solidFill>
              </a:rPr>
              <a:t>development. </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Underproduction of housing from the last RHNA cycle.</a:t>
            </a:r>
          </a:p>
          <a:p>
            <a:pPr marL="365760" lvl="1" indent="-274320">
              <a:lnSpc>
                <a:spcPct val="112000"/>
              </a:lnSpc>
              <a:spcBef>
                <a:spcPts val="400"/>
              </a:spcBef>
              <a:buFont typeface="Arial" panose="020B0604020202020204" pitchFamily="34" charset="0"/>
              <a:buChar char="•"/>
            </a:pPr>
            <a:r>
              <a:rPr lang="en-US" sz="1900" dirty="0">
                <a:solidFill>
                  <a:schemeClr val="tx1">
                    <a:lumMod val="65000"/>
                    <a:lumOff val="35000"/>
                  </a:schemeClr>
                </a:solidFill>
              </a:rPr>
              <a:t>Stable population numbers in a jurisdiction.</a:t>
            </a:r>
          </a:p>
          <a:p>
            <a:pPr algn="ctr"/>
            <a:endParaRPr lang="en-US" sz="1900" dirty="0">
              <a:solidFill>
                <a:schemeClr val="tx1">
                  <a:lumMod val="65000"/>
                  <a:lumOff val="35000"/>
                </a:schemeClr>
              </a:solidFill>
            </a:endParaRPr>
          </a:p>
        </p:txBody>
      </p:sp>
      <p:pic>
        <p:nvPicPr>
          <p:cNvPr id="10" name="Picture 9">
            <a:extLst>
              <a:ext uri="{FF2B5EF4-FFF2-40B4-BE49-F238E27FC236}">
                <a16:creationId xmlns:a16="http://schemas.microsoft.com/office/drawing/2014/main" id="{8979F2D3-3A2E-48A5-9FBF-5A24EDBDD3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7200"/>
                    </a14:imgEffect>
                    <a14:imgEffect>
                      <a14:brightnessContrast contrast="20000"/>
                    </a14:imgEffect>
                  </a14:imgLayer>
                </a14:imgProps>
              </a:ext>
            </a:extLst>
          </a:blip>
          <a:stretch>
            <a:fillRect/>
          </a:stretch>
        </p:blipFill>
        <p:spPr>
          <a:xfrm>
            <a:off x="10674914" y="4641446"/>
            <a:ext cx="1507897" cy="1737360"/>
          </a:xfrm>
          <a:prstGeom prst="rect">
            <a:avLst/>
          </a:prstGeom>
        </p:spPr>
      </p:pic>
      <p:pic>
        <p:nvPicPr>
          <p:cNvPr id="12" name="Picture 11">
            <a:extLst>
              <a:ext uri="{FF2B5EF4-FFF2-40B4-BE49-F238E27FC236}">
                <a16:creationId xmlns:a16="http://schemas.microsoft.com/office/drawing/2014/main" id="{B8FE645E-A724-418F-BC37-4C678A5E5D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colorTemperature colorTemp="7200"/>
                    </a14:imgEffect>
                  </a14:imgLayer>
                </a14:imgProps>
              </a:ext>
            </a:extLst>
          </a:blip>
          <a:stretch>
            <a:fillRect/>
          </a:stretch>
        </p:blipFill>
        <p:spPr>
          <a:xfrm>
            <a:off x="10327727" y="812623"/>
            <a:ext cx="1855084" cy="1737508"/>
          </a:xfrm>
          <a:prstGeom prst="rect">
            <a:avLst/>
          </a:prstGeom>
        </p:spPr>
      </p:pic>
    </p:spTree>
    <p:extLst>
      <p:ext uri="{BB962C8B-B14F-4D97-AF65-F5344CB8AC3E}">
        <p14:creationId xmlns:p14="http://schemas.microsoft.com/office/powerpoint/2010/main" val="2797790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RHNA Background</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large body of water with a city in the background&#10;&#10;Description automatically generated">
            <a:extLst>
              <a:ext uri="{FF2B5EF4-FFF2-40B4-BE49-F238E27FC236}">
                <a16:creationId xmlns:a16="http://schemas.microsoft.com/office/drawing/2014/main" id="{E3A5F02E-E015-4078-AE61-6AC781288AAE}"/>
              </a:ext>
            </a:extLst>
          </p:cNvPr>
          <p:cNvPicPr>
            <a:picLocks noChangeAspect="1"/>
          </p:cNvPicPr>
          <p:nvPr/>
        </p:nvPicPr>
        <p:blipFill rotWithShape="1">
          <a:blip r:embed="rId3"/>
          <a:srcRect t="19919" b="28415"/>
          <a:stretch/>
        </p:blipFill>
        <p:spPr>
          <a:xfrm>
            <a:off x="-4484" y="0"/>
            <a:ext cx="12199981" cy="4724400"/>
          </a:xfrm>
          <a:prstGeom prst="rect">
            <a:avLst/>
          </a:prstGeom>
        </p:spPr>
      </p:pic>
    </p:spTree>
    <p:extLst>
      <p:ext uri="{BB962C8B-B14F-4D97-AF65-F5344CB8AC3E}">
        <p14:creationId xmlns:p14="http://schemas.microsoft.com/office/powerpoint/2010/main" val="282392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rmAutofit/>
          </a:bodyPr>
          <a:lstStyle/>
          <a:p>
            <a:r>
              <a:rPr lang="en-US" sz="2800" u="sng" dirty="0"/>
              <a:t>Filing an Appeal: </a:t>
            </a:r>
            <a:br>
              <a:rPr lang="en-US" sz="4400" u="sng" dirty="0"/>
            </a:br>
            <a:r>
              <a:rPr lang="en-US" sz="4000" dirty="0"/>
              <a:t>What are the Requirements for an Appeal?</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20</a:t>
            </a:fld>
            <a:endParaRPr lang="en-US" dirty="0">
              <a:solidFill>
                <a:srgbClr val="166470"/>
              </a:solidFill>
            </a:endParaRPr>
          </a:p>
        </p:txBody>
      </p:sp>
      <p:graphicFrame>
        <p:nvGraphicFramePr>
          <p:cNvPr id="5" name="Table 8">
            <a:extLst>
              <a:ext uri="{FF2B5EF4-FFF2-40B4-BE49-F238E27FC236}">
                <a16:creationId xmlns:a16="http://schemas.microsoft.com/office/drawing/2014/main" id="{D9CDE37A-0B05-42D0-9764-4D66E1A009E0}"/>
              </a:ext>
            </a:extLst>
          </p:cNvPr>
          <p:cNvGraphicFramePr>
            <a:graphicFrameLocks noGrp="1"/>
          </p:cNvGraphicFramePr>
          <p:nvPr/>
        </p:nvGraphicFramePr>
        <p:xfrm>
          <a:off x="957947" y="1943441"/>
          <a:ext cx="9753595" cy="3902587"/>
        </p:xfrm>
        <a:graphic>
          <a:graphicData uri="http://schemas.openxmlformats.org/drawingml/2006/table">
            <a:tbl>
              <a:tblPr firstRow="1" bandRow="1">
                <a:tableStyleId>{5C22544A-7EE6-4342-B048-85BDC9FD1C3A}</a:tableStyleId>
              </a:tblPr>
              <a:tblGrid>
                <a:gridCol w="8523510">
                  <a:extLst>
                    <a:ext uri="{9D8B030D-6E8A-4147-A177-3AD203B41FA5}">
                      <a16:colId xmlns:a16="http://schemas.microsoft.com/office/drawing/2014/main" val="3089290149"/>
                    </a:ext>
                  </a:extLst>
                </a:gridCol>
                <a:gridCol w="1230085">
                  <a:extLst>
                    <a:ext uri="{9D8B030D-6E8A-4147-A177-3AD203B41FA5}">
                      <a16:colId xmlns:a16="http://schemas.microsoft.com/office/drawing/2014/main" val="1444447447"/>
                    </a:ext>
                  </a:extLst>
                </a:gridCol>
              </a:tblGrid>
              <a:tr h="370840">
                <a:tc gridSpan="2">
                  <a:txBody>
                    <a:bodyPr/>
                    <a:lstStyle/>
                    <a:p>
                      <a:r>
                        <a:rPr lang="en-US" sz="2100" dirty="0"/>
                        <a:t>By statute, appeals shall:</a:t>
                      </a:r>
                    </a:p>
                  </a:txBody>
                  <a:tcPr marL="182880" marT="91440" marB="91440">
                    <a:solidFill>
                      <a:srgbClr val="2C4D75"/>
                    </a:solidFill>
                  </a:tcPr>
                </a:tc>
                <a:tc hMerge="1">
                  <a:txBody>
                    <a:bodyPr/>
                    <a:lstStyle/>
                    <a:p>
                      <a:endParaRPr lang="en-US" dirty="0"/>
                    </a:p>
                  </a:txBody>
                  <a:tcPr/>
                </a:tc>
                <a:extLst>
                  <a:ext uri="{0D108BD9-81ED-4DB2-BD59-A6C34878D82A}">
                    <a16:rowId xmlns:a16="http://schemas.microsoft.com/office/drawing/2014/main" val="603288693"/>
                  </a:ext>
                </a:extLst>
              </a:tr>
              <a:tr h="0">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based on comparable data available for all affected jurisdictions and accepted planning methodology.</a:t>
                      </a:r>
                    </a:p>
                  </a:txBody>
                  <a:tcPr marL="182880" marT="91440" marB="91440" anchor="ctr">
                    <a:solidFill>
                      <a:srgbClr val="B9CDE5"/>
                    </a:solidFill>
                  </a:tcPr>
                </a:tc>
                <a:tc>
                  <a:txBody>
                    <a:bodyPr/>
                    <a:lstStyle/>
                    <a:p>
                      <a:endParaRPr lang="en-US" dirty="0"/>
                    </a:p>
                  </a:txBody>
                  <a:tcPr marL="182880" marT="91440" marB="91440" anchor="ctr">
                    <a:solidFill>
                      <a:srgbClr val="B9CDE5"/>
                    </a:solidFill>
                  </a:tcPr>
                </a:tc>
                <a:extLst>
                  <a:ext uri="{0D108BD9-81ED-4DB2-BD59-A6C34878D82A}">
                    <a16:rowId xmlns:a16="http://schemas.microsoft.com/office/drawing/2014/main" val="345976591"/>
                  </a:ext>
                </a:extLst>
              </a:tr>
              <a:tr h="819154">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supported by adequate documentation.</a:t>
                      </a:r>
                    </a:p>
                  </a:txBody>
                  <a:tcPr marL="182880" marT="91440" marB="91440" anchor="ctr">
                    <a:solidFill>
                      <a:srgbClr val="D5E1EF"/>
                    </a:solidFill>
                  </a:tcPr>
                </a:tc>
                <a:tc>
                  <a:txBody>
                    <a:bodyPr/>
                    <a:lstStyle/>
                    <a:p>
                      <a:endParaRPr lang="en-US" dirty="0"/>
                    </a:p>
                  </a:txBody>
                  <a:tcPr marL="182880" marT="91440" marB="91440" anchor="ctr">
                    <a:solidFill>
                      <a:srgbClr val="D5E1EF"/>
                    </a:solidFill>
                  </a:tcPr>
                </a:tc>
                <a:extLst>
                  <a:ext uri="{0D108BD9-81ED-4DB2-BD59-A6C34878D82A}">
                    <a16:rowId xmlns:a16="http://schemas.microsoft.com/office/drawing/2014/main" val="730877762"/>
                  </a:ext>
                </a:extLst>
              </a:tr>
              <a:tr h="0">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Include a statement as to why the revision is necessary to further the RHNA objectives.</a:t>
                      </a:r>
                    </a:p>
                  </a:txBody>
                  <a:tcPr marL="182880" marT="91440" marB="91440" anchor="ctr">
                    <a:solidFill>
                      <a:srgbClr val="B9CDE5"/>
                    </a:solidFill>
                  </a:tcPr>
                </a:tc>
                <a:tc>
                  <a:txBody>
                    <a:bodyPr/>
                    <a:lstStyle/>
                    <a:p>
                      <a:endParaRPr lang="en-US" dirty="0"/>
                    </a:p>
                  </a:txBody>
                  <a:tcPr marL="182880" marT="91440" marB="91440" anchor="ctr">
                    <a:solidFill>
                      <a:srgbClr val="B9CDE5"/>
                    </a:solidFill>
                  </a:tcPr>
                </a:tc>
                <a:extLst>
                  <a:ext uri="{0D108BD9-81ED-4DB2-BD59-A6C34878D82A}">
                    <a16:rowId xmlns:a16="http://schemas.microsoft.com/office/drawing/2014/main" val="3166559158"/>
                  </a:ext>
                </a:extLst>
              </a:tr>
              <a:tr h="263447">
                <a:tc>
                  <a:txBody>
                    <a:bodyPr/>
                    <a:lstStyle/>
                    <a:p>
                      <a:pPr marL="0" lvl="1" algn="l" defTabSz="914400" rtl="0" eaLnBrk="1" latinLnBrk="0" hangingPunct="1">
                        <a:lnSpc>
                          <a:spcPct val="110000"/>
                        </a:lnSpc>
                        <a:spcBef>
                          <a:spcPts val="0"/>
                        </a:spcBef>
                        <a:spcAft>
                          <a:spcPts val="0"/>
                        </a:spcAft>
                      </a:pPr>
                      <a:r>
                        <a:rPr lang="en-US" sz="2100" kern="1200" dirty="0">
                          <a:solidFill>
                            <a:srgbClr val="166470"/>
                          </a:solidFill>
                          <a:latin typeface="+mn-lt"/>
                          <a:ea typeface="+mn-ea"/>
                          <a:cs typeface="+mn-cs"/>
                        </a:rPr>
                        <a:t>Be consistent with, and not to the detriment of, the development pattern in Plan Bay Area.</a:t>
                      </a:r>
                    </a:p>
                  </a:txBody>
                  <a:tcPr marL="182880" marT="91440" marB="91440" anchor="ctr">
                    <a:solidFill>
                      <a:srgbClr val="D5E1EF"/>
                    </a:solidFill>
                  </a:tcPr>
                </a:tc>
                <a:tc>
                  <a:txBody>
                    <a:bodyPr/>
                    <a:lstStyle/>
                    <a:p>
                      <a:endParaRPr lang="en-US" dirty="0"/>
                    </a:p>
                  </a:txBody>
                  <a:tcPr marL="182880" marT="91440" marB="91440" anchor="ctr">
                    <a:solidFill>
                      <a:srgbClr val="D5E1EF"/>
                    </a:solidFill>
                  </a:tcPr>
                </a:tc>
                <a:extLst>
                  <a:ext uri="{0D108BD9-81ED-4DB2-BD59-A6C34878D82A}">
                    <a16:rowId xmlns:a16="http://schemas.microsoft.com/office/drawing/2014/main" val="3857061172"/>
                  </a:ext>
                </a:extLst>
              </a:tr>
            </a:tbl>
          </a:graphicData>
        </a:graphic>
      </p:graphicFrame>
      <p:pic>
        <p:nvPicPr>
          <p:cNvPr id="6" name="Graphic 5" descr="Checkbox Checked">
            <a:extLst>
              <a:ext uri="{FF2B5EF4-FFF2-40B4-BE49-F238E27FC236}">
                <a16:creationId xmlns:a16="http://schemas.microsoft.com/office/drawing/2014/main" id="{264F0ADB-B146-48EA-B0AA-78CFD8F86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2375691"/>
            <a:ext cx="1005840" cy="1005840"/>
          </a:xfrm>
          <a:prstGeom prst="rect">
            <a:avLst/>
          </a:prstGeom>
        </p:spPr>
      </p:pic>
      <p:pic>
        <p:nvPicPr>
          <p:cNvPr id="13" name="Graphic 12" descr="Checkbox Checked">
            <a:extLst>
              <a:ext uri="{FF2B5EF4-FFF2-40B4-BE49-F238E27FC236}">
                <a16:creationId xmlns:a16="http://schemas.microsoft.com/office/drawing/2014/main" id="{8D0B0C89-76C7-4E04-B101-BCA02E634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3217023"/>
            <a:ext cx="1005840" cy="1005840"/>
          </a:xfrm>
          <a:prstGeom prst="rect">
            <a:avLst/>
          </a:prstGeom>
        </p:spPr>
      </p:pic>
      <p:pic>
        <p:nvPicPr>
          <p:cNvPr id="14" name="Graphic 13" descr="Checkbox Checked">
            <a:extLst>
              <a:ext uri="{FF2B5EF4-FFF2-40B4-BE49-F238E27FC236}">
                <a16:creationId xmlns:a16="http://schemas.microsoft.com/office/drawing/2014/main" id="{39FBE12A-2692-4706-810A-43E3DC40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7058" y="4060774"/>
            <a:ext cx="1005840" cy="1005840"/>
          </a:xfrm>
          <a:prstGeom prst="rect">
            <a:avLst/>
          </a:prstGeom>
        </p:spPr>
      </p:pic>
      <p:pic>
        <p:nvPicPr>
          <p:cNvPr id="15" name="Graphic 14" descr="Checkbox Checked">
            <a:extLst>
              <a:ext uri="{FF2B5EF4-FFF2-40B4-BE49-F238E27FC236}">
                <a16:creationId xmlns:a16="http://schemas.microsoft.com/office/drawing/2014/main" id="{ED90AA74-CD6E-4AFC-A48D-318522884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2501" y="4911546"/>
            <a:ext cx="1005840" cy="1005840"/>
          </a:xfrm>
          <a:prstGeom prst="rect">
            <a:avLst/>
          </a:prstGeom>
        </p:spPr>
      </p:pic>
      <p:sp>
        <p:nvSpPr>
          <p:cNvPr id="9" name="Content Placeholder 7">
            <a:extLst>
              <a:ext uri="{FF2B5EF4-FFF2-40B4-BE49-F238E27FC236}">
                <a16:creationId xmlns:a16="http://schemas.microsoft.com/office/drawing/2014/main" id="{375EA8A5-3461-4EF1-B2A2-7584D9B55E08}"/>
              </a:ext>
            </a:extLst>
          </p:cNvPr>
          <p:cNvSpPr>
            <a:spLocks noGrp="1"/>
          </p:cNvSpPr>
          <p:nvPr>
            <p:ph idx="1"/>
          </p:nvPr>
        </p:nvSpPr>
        <p:spPr>
          <a:xfrm>
            <a:off x="327025" y="6009163"/>
            <a:ext cx="11537950" cy="616124"/>
          </a:xfrm>
        </p:spPr>
        <p:txBody>
          <a:bodyPr>
            <a:normAutofit/>
          </a:bodyPr>
          <a:lstStyle/>
          <a:p>
            <a:r>
              <a:rPr lang="en-US" sz="2000" dirty="0">
                <a:latin typeface="+mn-lt"/>
              </a:rPr>
              <a:t>ABAG-MTC staff have developed a form for jurisdictions to use to submit an appeal</a:t>
            </a:r>
          </a:p>
        </p:txBody>
      </p:sp>
    </p:spTree>
    <p:extLst>
      <p:ext uri="{BB962C8B-B14F-4D97-AF65-F5344CB8AC3E}">
        <p14:creationId xmlns:p14="http://schemas.microsoft.com/office/powerpoint/2010/main" val="1415405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4E1C-157E-4897-9161-87900709E2C3}"/>
              </a:ext>
            </a:extLst>
          </p:cNvPr>
          <p:cNvSpPr>
            <a:spLocks noGrp="1"/>
          </p:cNvSpPr>
          <p:nvPr>
            <p:ph type="title"/>
          </p:nvPr>
        </p:nvSpPr>
        <p:spPr/>
        <p:txBody>
          <a:bodyPr>
            <a:normAutofit/>
          </a:bodyPr>
          <a:lstStyle/>
          <a:p>
            <a:r>
              <a:rPr lang="en-US" sz="2800" u="sng" dirty="0"/>
              <a:t>ABAG Consideration of Appeals: </a:t>
            </a:r>
            <a:br>
              <a:rPr lang="en-US" u="sng" dirty="0"/>
            </a:br>
            <a:r>
              <a:rPr lang="en-US" sz="4000" dirty="0"/>
              <a:t>What Have Other COGs Experienced?</a:t>
            </a:r>
          </a:p>
        </p:txBody>
      </p:sp>
      <p:sp>
        <p:nvSpPr>
          <p:cNvPr id="4" name="Slide Number Placeholder 3">
            <a:extLst>
              <a:ext uri="{FF2B5EF4-FFF2-40B4-BE49-F238E27FC236}">
                <a16:creationId xmlns:a16="http://schemas.microsoft.com/office/drawing/2014/main" id="{D17F6024-9E04-4EDC-A3E0-1B32C6128AA5}"/>
              </a:ext>
            </a:extLst>
          </p:cNvPr>
          <p:cNvSpPr>
            <a:spLocks noGrp="1"/>
          </p:cNvSpPr>
          <p:nvPr>
            <p:ph type="sldNum" sz="quarter" idx="12"/>
          </p:nvPr>
        </p:nvSpPr>
        <p:spPr/>
        <p:txBody>
          <a:bodyPr/>
          <a:lstStyle/>
          <a:p>
            <a:fld id="{C4B13C6F-CEAE-954E-9C94-6AA99F0B75E2}" type="slidenum">
              <a:rPr lang="en-US" smtClean="0">
                <a:solidFill>
                  <a:srgbClr val="166470"/>
                </a:solidFill>
              </a:rPr>
              <a:pPr/>
              <a:t>21</a:t>
            </a:fld>
            <a:endParaRPr lang="en-US" dirty="0">
              <a:solidFill>
                <a:srgbClr val="166470"/>
              </a:solidFill>
            </a:endParaRPr>
          </a:p>
        </p:txBody>
      </p:sp>
      <p:sp>
        <p:nvSpPr>
          <p:cNvPr id="5" name="Rectangle: Rounded Corners 4">
            <a:extLst>
              <a:ext uri="{FF2B5EF4-FFF2-40B4-BE49-F238E27FC236}">
                <a16:creationId xmlns:a16="http://schemas.microsoft.com/office/drawing/2014/main" id="{A6F5AD92-D13C-4B95-AC8C-9FA7E071ACE8}"/>
              </a:ext>
            </a:extLst>
          </p:cNvPr>
          <p:cNvSpPr/>
          <p:nvPr/>
        </p:nvSpPr>
        <p:spPr>
          <a:xfrm>
            <a:off x="861762" y="1938415"/>
            <a:ext cx="5029200" cy="2194560"/>
          </a:xfrm>
          <a:prstGeom prst="roundRect">
            <a:avLst>
              <a:gd name="adj" fmla="val 575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spc="-30" dirty="0"/>
              <a:t>Sacramento Region (SACOG) — 2020</a:t>
            </a:r>
          </a:p>
          <a:p>
            <a:pPr algn="ctr"/>
            <a:endParaRPr lang="en-US" sz="2400" dirty="0"/>
          </a:p>
          <a:p>
            <a:pPr marL="91440" indent="-228600">
              <a:spcBef>
                <a:spcPts val="300"/>
              </a:spcBef>
              <a:buFont typeface="Arial" panose="020B0604020202020204" pitchFamily="34" charset="0"/>
              <a:buChar char="•"/>
            </a:pPr>
            <a:r>
              <a:rPr lang="en-US" dirty="0"/>
              <a:t>Zero appeals</a:t>
            </a:r>
          </a:p>
        </p:txBody>
      </p:sp>
      <p:sp>
        <p:nvSpPr>
          <p:cNvPr id="6" name="Rectangle: Rounded Corners 5">
            <a:extLst>
              <a:ext uri="{FF2B5EF4-FFF2-40B4-BE49-F238E27FC236}">
                <a16:creationId xmlns:a16="http://schemas.microsoft.com/office/drawing/2014/main" id="{B6B4D16D-3EE5-4DE1-B1C1-5EFB0EDBF2CE}"/>
              </a:ext>
            </a:extLst>
          </p:cNvPr>
          <p:cNvSpPr/>
          <p:nvPr/>
        </p:nvSpPr>
        <p:spPr>
          <a:xfrm>
            <a:off x="6139538" y="1938414"/>
            <a:ext cx="5029200" cy="2194560"/>
          </a:xfrm>
          <a:prstGeom prst="roundRect">
            <a:avLst>
              <a:gd name="adj" fmla="val 5258"/>
            </a:avLst>
          </a:prstGeom>
          <a:solidFill>
            <a:srgbClr val="2C4D75"/>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San Diego Region (SANDAG) — 2020</a:t>
            </a:r>
          </a:p>
          <a:p>
            <a:pPr algn="ctr"/>
            <a:endParaRPr lang="en-US" dirty="0"/>
          </a:p>
          <a:p>
            <a:pPr marL="285750" indent="-228600">
              <a:lnSpc>
                <a:spcPct val="110000"/>
              </a:lnSpc>
              <a:spcBef>
                <a:spcPts val="300"/>
              </a:spcBef>
              <a:buFont typeface="Arial" panose="020B0604020202020204" pitchFamily="34" charset="0"/>
              <a:buChar char="•"/>
            </a:pPr>
            <a:r>
              <a:rPr lang="en-US" dirty="0"/>
              <a:t>4 appeals</a:t>
            </a:r>
          </a:p>
          <a:p>
            <a:pPr marL="285750" indent="-228600">
              <a:lnSpc>
                <a:spcPct val="110000"/>
              </a:lnSpc>
              <a:spcBef>
                <a:spcPts val="300"/>
              </a:spcBef>
              <a:buFont typeface="Arial" panose="020B0604020202020204" pitchFamily="34" charset="0"/>
              <a:buChar char="•"/>
            </a:pPr>
            <a:r>
              <a:rPr lang="en-US" dirty="0"/>
              <a:t>1 partially upheld (affecting 135 units)</a:t>
            </a:r>
          </a:p>
          <a:p>
            <a:pPr marL="285750" indent="-228600">
              <a:lnSpc>
                <a:spcPct val="110000"/>
              </a:lnSpc>
              <a:spcBef>
                <a:spcPts val="300"/>
              </a:spcBef>
              <a:buFont typeface="Arial" panose="020B0604020202020204" pitchFamily="34" charset="0"/>
              <a:buChar char="•"/>
            </a:pPr>
            <a:r>
              <a:rPr lang="en-US" dirty="0"/>
              <a:t>Public hearing conducted in one day</a:t>
            </a:r>
          </a:p>
        </p:txBody>
      </p:sp>
      <p:sp>
        <p:nvSpPr>
          <p:cNvPr id="7" name="Rectangle: Rounded Corners 6">
            <a:extLst>
              <a:ext uri="{FF2B5EF4-FFF2-40B4-BE49-F238E27FC236}">
                <a16:creationId xmlns:a16="http://schemas.microsoft.com/office/drawing/2014/main" id="{230521B3-D7C8-45BA-89BF-6B9540B3EEFE}"/>
              </a:ext>
            </a:extLst>
          </p:cNvPr>
          <p:cNvSpPr/>
          <p:nvPr/>
        </p:nvSpPr>
        <p:spPr>
          <a:xfrm>
            <a:off x="861762" y="4351628"/>
            <a:ext cx="5029200" cy="2194560"/>
          </a:xfrm>
          <a:prstGeom prst="roundRect">
            <a:avLst>
              <a:gd name="adj" fmla="val 5754"/>
            </a:avLst>
          </a:prstGeom>
          <a:solidFill>
            <a:srgbClr val="6F845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Los Angeles Region (SCAG) — 2021</a:t>
            </a:r>
          </a:p>
          <a:p>
            <a:endParaRPr lang="en-US" sz="1400" dirty="0"/>
          </a:p>
          <a:p>
            <a:pPr marL="285750" indent="-228600">
              <a:lnSpc>
                <a:spcPct val="110000"/>
              </a:lnSpc>
              <a:spcBef>
                <a:spcPts val="300"/>
              </a:spcBef>
              <a:buFont typeface="Arial" panose="020B0604020202020204" pitchFamily="34" charset="0"/>
              <a:buChar char="•"/>
            </a:pPr>
            <a:r>
              <a:rPr lang="en-US" dirty="0"/>
              <a:t>48 appeals</a:t>
            </a:r>
          </a:p>
          <a:p>
            <a:pPr marL="285750" indent="-228600">
              <a:lnSpc>
                <a:spcPct val="110000"/>
              </a:lnSpc>
              <a:spcBef>
                <a:spcPts val="300"/>
              </a:spcBef>
              <a:buFont typeface="Arial" panose="020B0604020202020204" pitchFamily="34" charset="0"/>
              <a:buChar char="•"/>
            </a:pPr>
            <a:r>
              <a:rPr lang="en-US" dirty="0"/>
              <a:t>2 partially upheld (affecting 3,132 units)</a:t>
            </a:r>
          </a:p>
          <a:p>
            <a:pPr marL="285750" indent="-228600">
              <a:lnSpc>
                <a:spcPct val="110000"/>
              </a:lnSpc>
              <a:spcBef>
                <a:spcPts val="300"/>
              </a:spcBef>
              <a:buFont typeface="Arial" panose="020B0604020202020204" pitchFamily="34" charset="0"/>
              <a:buChar char="•"/>
            </a:pPr>
            <a:r>
              <a:rPr lang="en-US" dirty="0"/>
              <a:t>46 hours of hearings held on 8 days, plus final meeting for ratifying decisions</a:t>
            </a:r>
          </a:p>
        </p:txBody>
      </p:sp>
      <p:sp>
        <p:nvSpPr>
          <p:cNvPr id="8" name="Rectangle: Rounded Corners 7">
            <a:extLst>
              <a:ext uri="{FF2B5EF4-FFF2-40B4-BE49-F238E27FC236}">
                <a16:creationId xmlns:a16="http://schemas.microsoft.com/office/drawing/2014/main" id="{2958B352-05D9-41D9-A1A5-0C88904AFE12}"/>
              </a:ext>
            </a:extLst>
          </p:cNvPr>
          <p:cNvSpPr/>
          <p:nvPr/>
        </p:nvSpPr>
        <p:spPr>
          <a:xfrm>
            <a:off x="6139538" y="4351628"/>
            <a:ext cx="5029200" cy="2194560"/>
          </a:xfrm>
          <a:prstGeom prst="roundRect">
            <a:avLst>
              <a:gd name="adj" fmla="val 5754"/>
            </a:avLst>
          </a:prstGeom>
          <a:solidFill>
            <a:srgbClr val="B45858"/>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dirty="0"/>
              <a:t>ABAG — </a:t>
            </a:r>
            <a:r>
              <a:rPr lang="en-US" sz="2400" u="sng" dirty="0"/>
              <a:t>2013</a:t>
            </a:r>
            <a:r>
              <a:rPr lang="en-US" sz="2400" dirty="0"/>
              <a:t> </a:t>
            </a:r>
            <a:r>
              <a:rPr lang="en-US" sz="2400" i="1" dirty="0"/>
              <a:t>(prior cycle)</a:t>
            </a:r>
            <a:endParaRPr lang="en-US" sz="2400" i="1" u="sng" dirty="0"/>
          </a:p>
          <a:p>
            <a:pPr algn="ctr"/>
            <a:endParaRPr lang="en-US" sz="2400" dirty="0"/>
          </a:p>
          <a:p>
            <a:pPr marL="285750" indent="-228600">
              <a:lnSpc>
                <a:spcPct val="110000"/>
              </a:lnSpc>
              <a:spcBef>
                <a:spcPts val="300"/>
              </a:spcBef>
              <a:buFont typeface="Arial" panose="020B0604020202020204" pitchFamily="34" charset="0"/>
              <a:buChar char="•"/>
            </a:pPr>
            <a:r>
              <a:rPr lang="en-US" dirty="0"/>
              <a:t>8 appeals</a:t>
            </a:r>
          </a:p>
          <a:p>
            <a:pPr marL="285750" indent="-228600">
              <a:lnSpc>
                <a:spcPct val="110000"/>
              </a:lnSpc>
              <a:spcBef>
                <a:spcPts val="300"/>
              </a:spcBef>
              <a:buFont typeface="Arial" panose="020B0604020202020204" pitchFamily="34" charset="0"/>
              <a:buChar char="•"/>
            </a:pPr>
            <a:r>
              <a:rPr lang="en-US" dirty="0"/>
              <a:t>3 upheld (affecting 674 units)</a:t>
            </a:r>
          </a:p>
          <a:p>
            <a:pPr marL="285750" indent="-228600">
              <a:lnSpc>
                <a:spcPct val="110000"/>
              </a:lnSpc>
              <a:spcBef>
                <a:spcPts val="300"/>
              </a:spcBef>
              <a:buFont typeface="Arial" panose="020B0604020202020204" pitchFamily="34" charset="0"/>
              <a:buChar char="•"/>
            </a:pPr>
            <a:r>
              <a:rPr lang="en-US" dirty="0"/>
              <a:t>Public hearing conducted in one day</a:t>
            </a:r>
          </a:p>
        </p:txBody>
      </p:sp>
    </p:spTree>
    <p:extLst>
      <p:ext uri="{BB962C8B-B14F-4D97-AF65-F5344CB8AC3E}">
        <p14:creationId xmlns:p14="http://schemas.microsoft.com/office/powerpoint/2010/main" val="2943872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D976-FDD4-4F1A-98CB-4EF02F77DF09}"/>
              </a:ext>
            </a:extLst>
          </p:cNvPr>
          <p:cNvSpPr>
            <a:spLocks noGrp="1"/>
          </p:cNvSpPr>
          <p:nvPr>
            <p:ph type="title"/>
          </p:nvPr>
        </p:nvSpPr>
        <p:spPr>
          <a:xfrm>
            <a:off x="327212" y="502920"/>
            <a:ext cx="11537576" cy="1234440"/>
          </a:xfrm>
        </p:spPr>
        <p:txBody>
          <a:bodyPr>
            <a:noAutofit/>
          </a:bodyPr>
          <a:lstStyle/>
          <a:p>
            <a:r>
              <a:rPr lang="en-US" sz="2800" u="sng" dirty="0"/>
              <a:t>ABAG Consideration of Appeals:</a:t>
            </a:r>
            <a:br>
              <a:rPr lang="en-US" sz="2800" u="sng" dirty="0"/>
            </a:br>
            <a:r>
              <a:rPr lang="en-US" sz="4000" dirty="0"/>
              <a:t>Hearing Procedures </a:t>
            </a:r>
          </a:p>
        </p:txBody>
      </p:sp>
      <p:sp>
        <p:nvSpPr>
          <p:cNvPr id="3" name="Content Placeholder 2">
            <a:extLst>
              <a:ext uri="{FF2B5EF4-FFF2-40B4-BE49-F238E27FC236}">
                <a16:creationId xmlns:a16="http://schemas.microsoft.com/office/drawing/2014/main" id="{5C118F86-BA7D-4D9A-ADEE-3FFAFD4ADB8B}"/>
              </a:ext>
            </a:extLst>
          </p:cNvPr>
          <p:cNvSpPr>
            <a:spLocks noGrp="1"/>
          </p:cNvSpPr>
          <p:nvPr>
            <p:ph idx="1"/>
          </p:nvPr>
        </p:nvSpPr>
        <p:spPr>
          <a:xfrm>
            <a:off x="327212" y="1938414"/>
            <a:ext cx="11537576" cy="4648998"/>
          </a:xfrm>
        </p:spPr>
        <p:txBody>
          <a:bodyPr>
            <a:normAutofit lnSpcReduction="10000"/>
          </a:bodyPr>
          <a:lstStyle/>
          <a:p>
            <a:r>
              <a:rPr lang="en-US" dirty="0"/>
              <a:t>ABAG must hold a public hearing to consider appeals. Depending on number of appeals, the hearing could occur over multiple days.</a:t>
            </a:r>
          </a:p>
          <a:p>
            <a:r>
              <a:rPr lang="en-US" dirty="0"/>
              <a:t>Appeals will be heard by the ABAG Administrative Committee, which will have final authority for decisions on appeals.</a:t>
            </a:r>
          </a:p>
          <a:p>
            <a:r>
              <a:rPr lang="en-US" dirty="0"/>
              <a:t>A committee member must recuse him/herself on an appeal affecting his/her jurisdiction.</a:t>
            </a:r>
          </a:p>
          <a:p>
            <a:r>
              <a:rPr lang="en-US" dirty="0"/>
              <a:t>The Administrative Committee will issue a preliminary determination on each appeal and then ratify final decisions at a meeting after close of the public hearing to ensure uniform decision-making.</a:t>
            </a:r>
          </a:p>
        </p:txBody>
      </p:sp>
      <p:sp>
        <p:nvSpPr>
          <p:cNvPr id="4" name="Slide Number Placeholder 3">
            <a:extLst>
              <a:ext uri="{FF2B5EF4-FFF2-40B4-BE49-F238E27FC236}">
                <a16:creationId xmlns:a16="http://schemas.microsoft.com/office/drawing/2014/main" id="{CC2E7DA8-19F0-41DE-9C6D-B703DD394D41}"/>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22</a:t>
            </a:fld>
            <a:endParaRPr lang="en-US" dirty="0">
              <a:solidFill>
                <a:srgbClr val="166470"/>
              </a:solidFill>
            </a:endParaRPr>
          </a:p>
        </p:txBody>
      </p:sp>
    </p:spTree>
    <p:extLst>
      <p:ext uri="{BB962C8B-B14F-4D97-AF65-F5344CB8AC3E}">
        <p14:creationId xmlns:p14="http://schemas.microsoft.com/office/powerpoint/2010/main" val="334937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20"/>
            <a:ext cx="11537576" cy="1234440"/>
          </a:xfrm>
        </p:spPr>
        <p:txBody>
          <a:bodyPr>
            <a:noAutofit/>
          </a:bodyPr>
          <a:lstStyle/>
          <a:p>
            <a:r>
              <a:rPr lang="en-US" sz="2800" u="sng" dirty="0"/>
              <a:t>ABAG Consideration of Appeals: </a:t>
            </a:r>
            <a:br>
              <a:rPr lang="en-US" sz="2800" u="sng" dirty="0"/>
            </a:br>
            <a:r>
              <a:rPr lang="en-US" sz="4000" dirty="0"/>
              <a:t>Hearing Structure</a:t>
            </a:r>
          </a:p>
        </p:txBody>
      </p:sp>
      <p:sp>
        <p:nvSpPr>
          <p:cNvPr id="8" name="Content Placeholder 7">
            <a:extLst>
              <a:ext uri="{FF2B5EF4-FFF2-40B4-BE49-F238E27FC236}">
                <a16:creationId xmlns:a16="http://schemas.microsoft.com/office/drawing/2014/main" id="{046CFE28-632F-48C3-A3B1-151A4DB9DD35}"/>
              </a:ext>
            </a:extLst>
          </p:cNvPr>
          <p:cNvSpPr>
            <a:spLocks noGrp="1"/>
          </p:cNvSpPr>
          <p:nvPr>
            <p:ph idx="1"/>
          </p:nvPr>
        </p:nvSpPr>
        <p:spPr>
          <a:xfrm>
            <a:off x="213909" y="6472456"/>
            <a:ext cx="11855599" cy="379733"/>
          </a:xfrm>
        </p:spPr>
        <p:txBody>
          <a:bodyPr>
            <a:normAutofit fontScale="62500" lnSpcReduction="20000"/>
          </a:bodyPr>
          <a:lstStyle/>
          <a:p>
            <a:pPr marL="12700" indent="0">
              <a:spcBef>
                <a:spcPts val="600"/>
              </a:spcBef>
              <a:buNone/>
            </a:pPr>
            <a:r>
              <a:rPr lang="en-US" i="1" dirty="0"/>
              <a:t>* </a:t>
            </a:r>
            <a:r>
              <a:rPr lang="en-US" sz="2400" i="1" dirty="0">
                <a:effectLst/>
                <a:latin typeface="Segoe UI" panose="020B0502040204020203" pitchFamily="34" charset="0"/>
                <a:ea typeface="Calibri" panose="020F0502020204030204" pitchFamily="34" charset="0"/>
                <a:cs typeface="Times New Roman" panose="02020603050405020304" pitchFamily="18" charset="0"/>
              </a:rPr>
              <a:t>The Chair may elect to grant additional time for any presentation, staff response, or rebuttal in the interest of due process and equity.</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23</a:t>
            </a:fld>
            <a:endParaRPr lang="en-US" dirty="0">
              <a:solidFill>
                <a:srgbClr val="166470"/>
              </a:solidFill>
            </a:endParaRPr>
          </a:p>
        </p:txBody>
      </p:sp>
      <p:sp>
        <p:nvSpPr>
          <p:cNvPr id="5" name="Rectangle: Rounded Corners 4">
            <a:extLst>
              <a:ext uri="{FF2B5EF4-FFF2-40B4-BE49-F238E27FC236}">
                <a16:creationId xmlns:a16="http://schemas.microsoft.com/office/drawing/2014/main" id="{ED324AAA-E013-430C-A52E-008CD9035EB1}"/>
              </a:ext>
            </a:extLst>
          </p:cNvPr>
          <p:cNvSpPr/>
          <p:nvPr/>
        </p:nvSpPr>
        <p:spPr>
          <a:xfrm>
            <a:off x="327211" y="1943099"/>
            <a:ext cx="5669280" cy="4480560"/>
          </a:xfrm>
          <a:prstGeom prst="roundRect">
            <a:avLst>
              <a:gd name="adj" fmla="val 3163"/>
            </a:avLst>
          </a:prstGeom>
          <a:solidFill>
            <a:srgbClr val="82A5D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65760" lvl="0" indent="-365760">
              <a:lnSpc>
                <a:spcPct val="110000"/>
              </a:lnSpc>
              <a:spcBef>
                <a:spcPts val="600"/>
              </a:spcBef>
              <a:buFont typeface="+mj-lt"/>
              <a:buAutoNum type="arabicPeriod"/>
            </a:pPr>
            <a:r>
              <a:rPr lang="en-US" sz="2200" dirty="0"/>
              <a:t>Applicant presentation. If multiple appeals for a jurisdiction, subject jurisdiction goes first if it filed an appeal. Can present jointly; 5 min per applicant.</a:t>
            </a:r>
          </a:p>
          <a:p>
            <a:pPr marL="365760" lvl="0" indent="-365760">
              <a:lnSpc>
                <a:spcPct val="110000"/>
              </a:lnSpc>
              <a:spcBef>
                <a:spcPts val="600"/>
              </a:spcBef>
              <a:buFont typeface="+mj-lt"/>
              <a:buAutoNum type="arabicPeriod"/>
            </a:pPr>
            <a:r>
              <a:rPr lang="en-US" sz="2200" dirty="0"/>
              <a:t>Response by subject jurisdiction if it did not file appeal on its own behalf, (5 min if one appeal, 8 min if multiple).</a:t>
            </a:r>
          </a:p>
          <a:p>
            <a:pPr marL="365760" lvl="0" indent="-365760">
              <a:lnSpc>
                <a:spcPct val="110000"/>
              </a:lnSpc>
              <a:spcBef>
                <a:spcPts val="600"/>
              </a:spcBef>
              <a:buFont typeface="+mj-lt"/>
              <a:buAutoNum type="arabicPeriod"/>
            </a:pPr>
            <a:r>
              <a:rPr lang="en-US" sz="2200" dirty="0"/>
              <a:t>Staff response (5 min).</a:t>
            </a:r>
          </a:p>
        </p:txBody>
      </p:sp>
      <p:sp>
        <p:nvSpPr>
          <p:cNvPr id="6" name="Rectangle: Rounded Corners 5">
            <a:extLst>
              <a:ext uri="{FF2B5EF4-FFF2-40B4-BE49-F238E27FC236}">
                <a16:creationId xmlns:a16="http://schemas.microsoft.com/office/drawing/2014/main" id="{CA05E919-27BE-4725-9A17-3EF486262EE5}"/>
              </a:ext>
            </a:extLst>
          </p:cNvPr>
          <p:cNvSpPr/>
          <p:nvPr/>
        </p:nvSpPr>
        <p:spPr>
          <a:xfrm>
            <a:off x="6248399" y="1943100"/>
            <a:ext cx="5669280" cy="4477597"/>
          </a:xfrm>
          <a:prstGeom prst="roundRect">
            <a:avLst>
              <a:gd name="adj" fmla="val 2784"/>
            </a:avLst>
          </a:prstGeom>
          <a:solidFill>
            <a:srgbClr val="82A5D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65760" lvl="0" indent="-365760">
              <a:lnSpc>
                <a:spcPct val="110000"/>
              </a:lnSpc>
              <a:spcBef>
                <a:spcPts val="600"/>
              </a:spcBef>
              <a:buFont typeface="+mj-lt"/>
              <a:buAutoNum type="arabicPeriod" startAt="4"/>
            </a:pPr>
            <a:r>
              <a:rPr lang="en-US" sz="2200" dirty="0"/>
              <a:t>Rebuttal by applicants and subject (if it did not file appeal). Limited to arguments/evidence presented by staff, (3 min for each applicant and subject).</a:t>
            </a:r>
          </a:p>
          <a:p>
            <a:pPr marL="365760" lvl="0" indent="-365760">
              <a:lnSpc>
                <a:spcPct val="110000"/>
              </a:lnSpc>
              <a:spcBef>
                <a:spcPts val="600"/>
              </a:spcBef>
              <a:buFont typeface="+mj-lt"/>
              <a:buAutoNum type="arabicPeriod" startAt="4"/>
            </a:pPr>
            <a:r>
              <a:rPr lang="en-US" sz="2200" dirty="0"/>
              <a:t>Public comment (2 min per speaker, or as adjusted by the Chair).</a:t>
            </a:r>
          </a:p>
          <a:p>
            <a:pPr marL="365760" lvl="0" indent="-365760">
              <a:lnSpc>
                <a:spcPct val="110000"/>
              </a:lnSpc>
              <a:spcBef>
                <a:spcPts val="600"/>
              </a:spcBef>
              <a:buFont typeface="+mj-lt"/>
              <a:buAutoNum type="arabicPeriod" startAt="4"/>
            </a:pPr>
            <a:r>
              <a:rPr lang="en-US" sz="2200" dirty="0"/>
              <a:t>Committee questions/discussion.</a:t>
            </a:r>
          </a:p>
          <a:p>
            <a:pPr marL="365760" lvl="0" indent="-365760">
              <a:lnSpc>
                <a:spcPct val="110000"/>
              </a:lnSpc>
              <a:spcBef>
                <a:spcPts val="600"/>
              </a:spcBef>
              <a:buFont typeface="+mj-lt"/>
              <a:buAutoNum type="arabicPeriod" startAt="4"/>
            </a:pPr>
            <a:r>
              <a:rPr lang="en-US" sz="2200" dirty="0"/>
              <a:t>Committee motion for a determination on appeal.</a:t>
            </a:r>
          </a:p>
          <a:p>
            <a:pPr marL="365760" lvl="0" indent="-365760">
              <a:lnSpc>
                <a:spcPct val="110000"/>
              </a:lnSpc>
              <a:spcBef>
                <a:spcPts val="600"/>
              </a:spcBef>
              <a:buFont typeface="+mj-lt"/>
              <a:buAutoNum type="arabicPeriod" startAt="4"/>
            </a:pPr>
            <a:r>
              <a:rPr lang="en-US" sz="2200" dirty="0"/>
              <a:t>Committee vote.</a:t>
            </a:r>
          </a:p>
          <a:p>
            <a:pPr marL="285750" indent="-285750" algn="ctr">
              <a:lnSpc>
                <a:spcPct val="11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153167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77C5-54A4-451F-87B8-C57AFB1D66A8}"/>
              </a:ext>
            </a:extLst>
          </p:cNvPr>
          <p:cNvSpPr>
            <a:spLocks noGrp="1"/>
          </p:cNvSpPr>
          <p:nvPr>
            <p:ph type="title"/>
          </p:nvPr>
        </p:nvSpPr>
        <p:spPr>
          <a:xfrm>
            <a:off x="327212" y="502919"/>
            <a:ext cx="11537576" cy="1537753"/>
          </a:xfrm>
        </p:spPr>
        <p:txBody>
          <a:bodyPr>
            <a:noAutofit/>
          </a:bodyPr>
          <a:lstStyle/>
          <a:p>
            <a:r>
              <a:rPr lang="en-US" sz="2800" u="sng" dirty="0"/>
              <a:t>ABAG Consideration of Appeals: </a:t>
            </a:r>
            <a:br>
              <a:rPr lang="en-US" sz="2800" u="sng" dirty="0"/>
            </a:br>
            <a:r>
              <a:rPr lang="en-US" sz="4000" dirty="0"/>
              <a:t>Redistribution of Units from Successful Appeals</a:t>
            </a:r>
          </a:p>
        </p:txBody>
      </p:sp>
      <p:sp>
        <p:nvSpPr>
          <p:cNvPr id="6" name="Content Placeholder 5">
            <a:extLst>
              <a:ext uri="{FF2B5EF4-FFF2-40B4-BE49-F238E27FC236}">
                <a16:creationId xmlns:a16="http://schemas.microsoft.com/office/drawing/2014/main" id="{6DDBE9E6-025C-450C-ADB4-3228B1A3CB3C}"/>
              </a:ext>
            </a:extLst>
          </p:cNvPr>
          <p:cNvSpPr>
            <a:spLocks noGrp="1"/>
          </p:cNvSpPr>
          <p:nvPr>
            <p:ph idx="1"/>
          </p:nvPr>
        </p:nvSpPr>
        <p:spPr>
          <a:xfrm>
            <a:off x="327212" y="2207940"/>
            <a:ext cx="11537576" cy="4379471"/>
          </a:xfrm>
        </p:spPr>
        <p:txBody>
          <a:bodyPr>
            <a:noAutofit/>
          </a:bodyPr>
          <a:lstStyle/>
          <a:p>
            <a:pPr>
              <a:lnSpc>
                <a:spcPct val="110000"/>
              </a:lnSpc>
            </a:pPr>
            <a:r>
              <a:rPr lang="en-US" dirty="0"/>
              <a:t>ABAG will redistribute units to all local governments in the region </a:t>
            </a:r>
            <a:r>
              <a:rPr lang="en-US" b="1" dirty="0"/>
              <a:t>in proportion to a jurisdiction’s share of the RHND </a:t>
            </a:r>
            <a:r>
              <a:rPr lang="en-US" dirty="0"/>
              <a:t>after appeals are determined and prior to the required distribution.  </a:t>
            </a:r>
          </a:p>
          <a:p>
            <a:pPr>
              <a:lnSpc>
                <a:spcPct val="110000"/>
              </a:lnSpc>
            </a:pPr>
            <a:r>
              <a:rPr lang="en-US" b="1" dirty="0"/>
              <a:t>Applicants whose appeals are upheld are not excluded from redistribution.</a:t>
            </a:r>
          </a:p>
        </p:txBody>
      </p:sp>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24</a:t>
            </a:fld>
            <a:endParaRPr lang="en-US" dirty="0">
              <a:solidFill>
                <a:srgbClr val="166470"/>
              </a:solidFill>
            </a:endParaRPr>
          </a:p>
        </p:txBody>
      </p:sp>
    </p:spTree>
    <p:extLst>
      <p:ext uri="{BB962C8B-B14F-4D97-AF65-F5344CB8AC3E}">
        <p14:creationId xmlns:p14="http://schemas.microsoft.com/office/powerpoint/2010/main" val="230499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CCE6A7-66D0-4A80-8631-CB6BFA91398A}"/>
              </a:ext>
            </a:extLst>
          </p:cNvPr>
          <p:cNvSpPr>
            <a:spLocks noGrp="1"/>
          </p:cNvSpPr>
          <p:nvPr>
            <p:ph type="sldNum" sz="quarter" idx="12"/>
          </p:nvPr>
        </p:nvSpPr>
        <p:spPr>
          <a:xfrm>
            <a:off x="11751011" y="6393370"/>
            <a:ext cx="431800" cy="463369"/>
          </a:xfrm>
        </p:spPr>
        <p:txBody>
          <a:bodyPr/>
          <a:lstStyle/>
          <a:p>
            <a:fld id="{C4B13C6F-CEAE-954E-9C94-6AA99F0B75E2}" type="slidenum">
              <a:rPr lang="en-US" smtClean="0">
                <a:solidFill>
                  <a:srgbClr val="166470"/>
                </a:solidFill>
              </a:rPr>
              <a:pPr/>
              <a:t>25</a:t>
            </a:fld>
            <a:endParaRPr lang="en-US" dirty="0">
              <a:solidFill>
                <a:srgbClr val="166470"/>
              </a:solidFill>
            </a:endParaRPr>
          </a:p>
        </p:txBody>
      </p:sp>
      <p:sp>
        <p:nvSpPr>
          <p:cNvPr id="8" name="Rectangle: Rounded Corners 7">
            <a:extLst>
              <a:ext uri="{FF2B5EF4-FFF2-40B4-BE49-F238E27FC236}">
                <a16:creationId xmlns:a16="http://schemas.microsoft.com/office/drawing/2014/main" id="{C8003DB1-2127-4167-B76F-0A7073B48EDC}"/>
              </a:ext>
            </a:extLst>
          </p:cNvPr>
          <p:cNvSpPr/>
          <p:nvPr/>
        </p:nvSpPr>
        <p:spPr>
          <a:xfrm>
            <a:off x="327211" y="1690281"/>
            <a:ext cx="5669280" cy="4786906"/>
          </a:xfrm>
          <a:prstGeom prst="roundRect">
            <a:avLst>
              <a:gd name="adj" fmla="val 3163"/>
            </a:avLst>
          </a:prstGeom>
          <a:solidFill>
            <a:srgbClr val="9BBB59"/>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800"/>
              </a:spcAft>
            </a:pPr>
            <a:r>
              <a:rPr lang="en-US" sz="2100" dirty="0"/>
              <a:t>Grant and loan programs that require an HCD-certified housing element include: </a:t>
            </a:r>
          </a:p>
          <a:p>
            <a:pPr marL="285750" indent="-285750">
              <a:spcAft>
                <a:spcPts val="800"/>
              </a:spcAft>
              <a:buFont typeface="Arial" panose="020B0604020202020204" pitchFamily="34" charset="0"/>
              <a:buChar char="•"/>
            </a:pPr>
            <a:r>
              <a:rPr lang="en-US" sz="2100" spc="-20" dirty="0"/>
              <a:t>Permanent Local Housing Allocation (PLHA)</a:t>
            </a:r>
          </a:p>
          <a:p>
            <a:pPr marL="285750" indent="-285750">
              <a:spcAft>
                <a:spcPts val="800"/>
              </a:spcAft>
              <a:buFont typeface="Arial" panose="020B0604020202020204" pitchFamily="34" charset="0"/>
              <a:buChar char="•"/>
            </a:pPr>
            <a:r>
              <a:rPr lang="en-US" sz="2100" dirty="0"/>
              <a:t>Affordable Housing and Sustainable Communities (AHSC)</a:t>
            </a:r>
          </a:p>
          <a:p>
            <a:pPr marL="285750" indent="-285750">
              <a:spcAft>
                <a:spcPts val="800"/>
              </a:spcAft>
              <a:buFont typeface="Arial" panose="020B0604020202020204" pitchFamily="34" charset="0"/>
              <a:buChar char="•"/>
            </a:pPr>
            <a:r>
              <a:rPr lang="en-US" sz="2100" dirty="0"/>
              <a:t>SB 1 Planning Grants</a:t>
            </a:r>
          </a:p>
          <a:p>
            <a:pPr marL="285750" indent="-285750">
              <a:spcAft>
                <a:spcPts val="800"/>
              </a:spcAft>
              <a:buFont typeface="Arial" panose="020B0604020202020204" pitchFamily="34" charset="0"/>
              <a:buChar char="•"/>
            </a:pPr>
            <a:r>
              <a:rPr lang="en-US" sz="2100" dirty="0" err="1"/>
              <a:t>CalHOME</a:t>
            </a:r>
            <a:r>
              <a:rPr lang="en-US" sz="2100" dirty="0"/>
              <a:t> Program</a:t>
            </a:r>
          </a:p>
          <a:p>
            <a:pPr marL="285750" indent="-285750">
              <a:spcAft>
                <a:spcPts val="800"/>
              </a:spcAft>
              <a:buFont typeface="Arial" panose="020B0604020202020204" pitchFamily="34" charset="0"/>
              <a:buChar char="•"/>
            </a:pPr>
            <a:r>
              <a:rPr lang="en-US" sz="2100" dirty="0"/>
              <a:t>Infill Infrastructure Grants</a:t>
            </a:r>
          </a:p>
          <a:p>
            <a:pPr marL="285750" indent="-285750">
              <a:spcAft>
                <a:spcPts val="800"/>
              </a:spcAft>
              <a:buFont typeface="Arial" panose="020B0604020202020204" pitchFamily="34" charset="0"/>
              <a:buChar char="•"/>
            </a:pPr>
            <a:r>
              <a:rPr lang="en-US" sz="2100" dirty="0" err="1"/>
              <a:t>Prohousing</a:t>
            </a:r>
            <a:r>
              <a:rPr lang="en-US" sz="2100" dirty="0"/>
              <a:t> Designation Program</a:t>
            </a:r>
          </a:p>
          <a:p>
            <a:pPr marL="285750" indent="-285750">
              <a:spcAft>
                <a:spcPts val="800"/>
              </a:spcAft>
              <a:buFont typeface="Arial" panose="020B0604020202020204" pitchFamily="34" charset="0"/>
              <a:buChar char="•"/>
            </a:pPr>
            <a:r>
              <a:rPr lang="en-US" sz="2100" dirty="0"/>
              <a:t>Local Housing Trust Fund Program (LHTF)</a:t>
            </a:r>
          </a:p>
          <a:p>
            <a:pPr marL="285750" indent="-285750">
              <a:spcAft>
                <a:spcPts val="800"/>
              </a:spcAft>
              <a:buFont typeface="Arial" panose="020B0604020202020204" pitchFamily="34" charset="0"/>
              <a:buChar char="•"/>
            </a:pPr>
            <a:r>
              <a:rPr lang="en-US" sz="2100" dirty="0"/>
              <a:t>Regional Transportation Funding: One Bay Area Grants (OBAG)</a:t>
            </a:r>
          </a:p>
        </p:txBody>
      </p:sp>
      <p:sp>
        <p:nvSpPr>
          <p:cNvPr id="9" name="Rectangle: Rounded Corners 8">
            <a:extLst>
              <a:ext uri="{FF2B5EF4-FFF2-40B4-BE49-F238E27FC236}">
                <a16:creationId xmlns:a16="http://schemas.microsoft.com/office/drawing/2014/main" id="{9EC547A9-C1C9-46EC-8A13-FA3E2F568B76}"/>
              </a:ext>
            </a:extLst>
          </p:cNvPr>
          <p:cNvSpPr/>
          <p:nvPr/>
        </p:nvSpPr>
        <p:spPr>
          <a:xfrm>
            <a:off x="6248399" y="1687318"/>
            <a:ext cx="5669280" cy="4791456"/>
          </a:xfrm>
          <a:prstGeom prst="roundRect">
            <a:avLst>
              <a:gd name="adj" fmla="val 2784"/>
            </a:avLst>
          </a:prstGeom>
          <a:solidFill>
            <a:srgbClr val="F7964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spcAft>
                <a:spcPts val="900"/>
              </a:spcAft>
              <a:buFont typeface="Arial" panose="020B0604020202020204" pitchFamily="34" charset="0"/>
              <a:buChar char="•"/>
            </a:pPr>
            <a:r>
              <a:rPr lang="en-US" sz="2100" dirty="0"/>
              <a:t>General Plan inadequacy</a:t>
            </a:r>
          </a:p>
          <a:p>
            <a:pPr marL="285750" indent="-285750">
              <a:spcAft>
                <a:spcPts val="900"/>
              </a:spcAft>
              <a:buFont typeface="Arial" panose="020B0604020202020204" pitchFamily="34" charset="0"/>
              <a:buChar char="•"/>
            </a:pPr>
            <a:r>
              <a:rPr lang="en-US" sz="2100" dirty="0"/>
              <a:t>Legal suits and attorney fees</a:t>
            </a:r>
          </a:p>
          <a:p>
            <a:pPr marL="285750" indent="-285750">
              <a:spcAft>
                <a:spcPts val="900"/>
              </a:spcAft>
              <a:buFont typeface="Arial" panose="020B0604020202020204" pitchFamily="34" charset="0"/>
              <a:buChar char="•"/>
            </a:pPr>
            <a:r>
              <a:rPr lang="en-US" sz="2100" dirty="0"/>
              <a:t>Loss of permitting authority</a:t>
            </a:r>
          </a:p>
          <a:p>
            <a:pPr marL="285750" indent="-285750">
              <a:spcAft>
                <a:spcPts val="900"/>
              </a:spcAft>
              <a:buFont typeface="Arial" panose="020B0604020202020204" pitchFamily="34" charset="0"/>
              <a:buChar char="•"/>
            </a:pPr>
            <a:r>
              <a:rPr lang="en-US" sz="2100" dirty="0"/>
              <a:t>Financial penalties</a:t>
            </a:r>
          </a:p>
          <a:p>
            <a:pPr marL="285750" indent="-285750">
              <a:spcAft>
                <a:spcPts val="900"/>
              </a:spcAft>
              <a:buFont typeface="Arial" panose="020B0604020202020204" pitchFamily="34" charset="0"/>
              <a:buChar char="•"/>
            </a:pPr>
            <a:r>
              <a:rPr lang="en-US" sz="2100" dirty="0"/>
              <a:t>Court receivership</a:t>
            </a:r>
          </a:p>
        </p:txBody>
      </p:sp>
      <p:sp>
        <p:nvSpPr>
          <p:cNvPr id="12" name="Content Placeholder 7">
            <a:extLst>
              <a:ext uri="{FF2B5EF4-FFF2-40B4-BE49-F238E27FC236}">
                <a16:creationId xmlns:a16="http://schemas.microsoft.com/office/drawing/2014/main" id="{046804BC-1F01-4F25-9BAD-A7B25D528D19}"/>
              </a:ext>
            </a:extLst>
          </p:cNvPr>
          <p:cNvSpPr>
            <a:spLocks noGrp="1"/>
          </p:cNvSpPr>
          <p:nvPr>
            <p:ph idx="1"/>
          </p:nvPr>
        </p:nvSpPr>
        <p:spPr>
          <a:xfrm>
            <a:off x="213909" y="6591869"/>
            <a:ext cx="11195619" cy="273968"/>
          </a:xfrm>
        </p:spPr>
        <p:txBody>
          <a:bodyPr tIns="0" bIns="0">
            <a:normAutofit fontScale="62500" lnSpcReduction="20000"/>
          </a:bodyPr>
          <a:lstStyle/>
          <a:p>
            <a:pPr marL="12700" indent="0">
              <a:spcBef>
                <a:spcPts val="600"/>
              </a:spcBef>
              <a:buNone/>
            </a:pPr>
            <a:r>
              <a:rPr lang="en-US" i="1" dirty="0">
                <a:latin typeface="+mn-lt"/>
              </a:rPr>
              <a:t>* </a:t>
            </a:r>
            <a:r>
              <a:rPr lang="en-US" sz="2400" i="1" dirty="0">
                <a:effectLst/>
                <a:latin typeface="+mn-lt"/>
                <a:ea typeface="Calibri" panose="020F0502020204030204" pitchFamily="34" charset="0"/>
                <a:cs typeface="Times New Roman" panose="02020603050405020304" pitchFamily="18" charset="0"/>
              </a:rPr>
              <a:t>For more details, see </a:t>
            </a:r>
            <a:r>
              <a:rPr lang="en-US" sz="2400" i="1" dirty="0">
                <a:effectLst/>
                <a:latin typeface="+mn-lt"/>
                <a:ea typeface="Calibri" panose="020F0502020204030204" pitchFamily="34" charset="0"/>
                <a:cs typeface="Times New Roman" panose="02020603050405020304" pitchFamily="18" charset="0"/>
                <a:hlinkClick r:id="rId3"/>
              </a:rPr>
              <a:t>https://abag.ca.gov/sites/default/files/documents/2021-04/HE_Compliance_One-Pager.pdf</a:t>
            </a:r>
            <a:r>
              <a:rPr lang="en-US" sz="2400" i="1" dirty="0">
                <a:effectLst/>
                <a:latin typeface="+mn-lt"/>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DEEEFECD-11A7-46CF-96DC-397A5EB1E1A1}"/>
              </a:ext>
            </a:extLst>
          </p:cNvPr>
          <p:cNvSpPr txBox="1"/>
          <p:nvPr/>
        </p:nvSpPr>
        <p:spPr>
          <a:xfrm>
            <a:off x="327211" y="551653"/>
            <a:ext cx="5669280" cy="1077218"/>
          </a:xfrm>
          <a:prstGeom prst="rect">
            <a:avLst/>
          </a:prstGeom>
          <a:noFill/>
        </p:spPr>
        <p:txBody>
          <a:bodyPr wrap="square">
            <a:spAutoFit/>
          </a:bodyPr>
          <a:lstStyle/>
          <a:p>
            <a:pPr>
              <a:spcAft>
                <a:spcPts val="600"/>
              </a:spcAft>
            </a:pPr>
            <a:r>
              <a:rPr lang="en-US" sz="3200" dirty="0">
                <a:solidFill>
                  <a:srgbClr val="166470"/>
                </a:solidFill>
              </a:rPr>
              <a:t>Incentives for Housing Element Compliance</a:t>
            </a:r>
          </a:p>
        </p:txBody>
      </p:sp>
      <p:sp>
        <p:nvSpPr>
          <p:cNvPr id="10" name="TextBox 9">
            <a:extLst>
              <a:ext uri="{FF2B5EF4-FFF2-40B4-BE49-F238E27FC236}">
                <a16:creationId xmlns:a16="http://schemas.microsoft.com/office/drawing/2014/main" id="{E2D5D35E-B52B-4601-A17F-112FE9D35B03}"/>
              </a:ext>
            </a:extLst>
          </p:cNvPr>
          <p:cNvSpPr txBox="1"/>
          <p:nvPr/>
        </p:nvSpPr>
        <p:spPr>
          <a:xfrm>
            <a:off x="6248399" y="545486"/>
            <a:ext cx="5669280" cy="1077218"/>
          </a:xfrm>
          <a:prstGeom prst="rect">
            <a:avLst/>
          </a:prstGeom>
          <a:noFill/>
        </p:spPr>
        <p:txBody>
          <a:bodyPr wrap="square">
            <a:spAutoFit/>
          </a:bodyPr>
          <a:lstStyle/>
          <a:p>
            <a:pPr>
              <a:spcAft>
                <a:spcPts val="600"/>
              </a:spcAft>
            </a:pPr>
            <a:r>
              <a:rPr lang="en-US" sz="3200" dirty="0">
                <a:solidFill>
                  <a:srgbClr val="166470"/>
                </a:solidFill>
              </a:rPr>
              <a:t>Consequences of Housing Element Noncompliance</a:t>
            </a:r>
          </a:p>
        </p:txBody>
      </p:sp>
    </p:spTree>
    <p:extLst>
      <p:ext uri="{BB962C8B-B14F-4D97-AF65-F5344CB8AC3E}">
        <p14:creationId xmlns:p14="http://schemas.microsoft.com/office/powerpoint/2010/main" val="2573073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14D29-21DE-3D45-BBA4-1D13D5ED5BF1}"/>
              </a:ext>
            </a:extLst>
          </p:cNvPr>
          <p:cNvPicPr>
            <a:picLocks noChangeAspect="1"/>
          </p:cNvPicPr>
          <p:nvPr/>
        </p:nvPicPr>
        <p:blipFill rotWithShape="1">
          <a:blip r:embed="rId3">
            <a:alphaModFix amt="35000"/>
          </a:blip>
          <a:srcRect r="6542"/>
          <a:stretch/>
        </p:blipFill>
        <p:spPr>
          <a:xfrm>
            <a:off x="0" y="368968"/>
            <a:ext cx="12192000" cy="6489031"/>
          </a:xfrm>
          <a:prstGeom prst="rect">
            <a:avLst/>
          </a:prstGeom>
        </p:spPr>
      </p:pic>
      <p:sp>
        <p:nvSpPr>
          <p:cNvPr id="4" name="Title 3">
            <a:extLst>
              <a:ext uri="{FF2B5EF4-FFF2-40B4-BE49-F238E27FC236}">
                <a16:creationId xmlns:a16="http://schemas.microsoft.com/office/drawing/2014/main" id="{33B2CA00-9497-8F47-8B33-60FFA8A00AA2}"/>
              </a:ext>
            </a:extLst>
          </p:cNvPr>
          <p:cNvSpPr>
            <a:spLocks noGrp="1"/>
          </p:cNvSpPr>
          <p:nvPr>
            <p:ph type="title"/>
          </p:nvPr>
        </p:nvSpPr>
        <p:spPr>
          <a:xfrm>
            <a:off x="1152690" y="1087460"/>
            <a:ext cx="10515600" cy="1118585"/>
          </a:xfrm>
        </p:spPr>
        <p:txBody>
          <a:bodyPr/>
          <a:lstStyle/>
          <a:p>
            <a:r>
              <a:rPr lang="en-US" b="1" dirty="0">
                <a:solidFill>
                  <a:srgbClr val="4D4D4D"/>
                </a:solidFill>
                <a:effectLst>
                  <a:outerShdw blurRad="63500" algn="ctr" rotWithShape="0">
                    <a:prstClr val="black">
                      <a:alpha val="40000"/>
                    </a:prstClr>
                  </a:outerShdw>
                </a:effectLst>
              </a:rPr>
              <a:t>For More Information</a:t>
            </a:r>
          </a:p>
        </p:txBody>
      </p:sp>
      <p:sp>
        <p:nvSpPr>
          <p:cNvPr id="8" name="Text Placeholder 4">
            <a:extLst>
              <a:ext uri="{FF2B5EF4-FFF2-40B4-BE49-F238E27FC236}">
                <a16:creationId xmlns:a16="http://schemas.microsoft.com/office/drawing/2014/main" id="{DACD2996-3316-47D0-ACB9-5E58738C8A52}"/>
              </a:ext>
            </a:extLst>
          </p:cNvPr>
          <p:cNvSpPr>
            <a:spLocks noGrp="1"/>
          </p:cNvSpPr>
          <p:nvPr>
            <p:ph type="body" idx="1"/>
          </p:nvPr>
        </p:nvSpPr>
        <p:spPr>
          <a:xfrm>
            <a:off x="1809007" y="2312920"/>
            <a:ext cx="8819409" cy="4331161"/>
          </a:xfrm>
          <a:effectLst/>
        </p:spPr>
        <p:txBody>
          <a:bodyPr>
            <a:normAutofit fontScale="85000" lnSpcReduction="10000"/>
          </a:bodyPr>
          <a:lstStyle/>
          <a:p>
            <a:pPr>
              <a:spcAft>
                <a:spcPts val="1800"/>
              </a:spcAft>
            </a:pPr>
            <a:r>
              <a:rPr lang="en-US" sz="2600" b="1" dirty="0">
                <a:solidFill>
                  <a:schemeClr val="bg2">
                    <a:lumMod val="25000"/>
                  </a:schemeClr>
                </a:solidFill>
                <a:effectLst>
                  <a:outerShdw blurRad="63500" algn="ctr" rotWithShape="0">
                    <a:prstClr val="black">
                      <a:alpha val="40000"/>
                    </a:prstClr>
                  </a:outerShdw>
                </a:effectLst>
              </a:rPr>
              <a:t>Contact: </a:t>
            </a:r>
            <a:r>
              <a:rPr lang="en-US" sz="2600" dirty="0">
                <a:solidFill>
                  <a:srgbClr val="0000FF"/>
                </a:solidFill>
                <a:hlinkClick r:id="rId4">
                  <a:extLst>
                    <a:ext uri="{A12FA001-AC4F-418D-AE19-62706E023703}">
                      <ahyp:hlinkClr xmlns:ahyp="http://schemas.microsoft.com/office/drawing/2018/hyperlinkcolor" val="tx"/>
                    </a:ext>
                  </a:extLst>
                </a:hlinkClick>
              </a:rPr>
              <a:t>RHNA@bayareametro.gov</a:t>
            </a:r>
            <a:r>
              <a:rPr lang="en-US" sz="2600" dirty="0">
                <a:solidFill>
                  <a:srgbClr val="0000FF"/>
                </a:solidFill>
              </a:rPr>
              <a:t>  </a:t>
            </a:r>
            <a:endParaRPr lang="en-US" sz="2600" b="1" dirty="0">
              <a:solidFill>
                <a:schemeClr val="bg2">
                  <a:lumMod val="25000"/>
                </a:schemeClr>
              </a:solidFill>
              <a:effectLst>
                <a:outerShdw blurRad="63500" algn="ctr" rotWithShape="0">
                  <a:prstClr val="black">
                    <a:alpha val="40000"/>
                  </a:prstClr>
                </a:outerShdw>
              </a:effectLst>
            </a:endParaRPr>
          </a:p>
          <a:p>
            <a:pPr>
              <a:spcAft>
                <a:spcPts val="1800"/>
              </a:spcAft>
            </a:pPr>
            <a:r>
              <a:rPr lang="en-US" b="1" dirty="0">
                <a:solidFill>
                  <a:schemeClr val="bg2">
                    <a:lumMod val="25000"/>
                  </a:schemeClr>
                </a:solidFill>
                <a:effectLst>
                  <a:outerShdw blurRad="63500" algn="ctr" rotWithShape="0">
                    <a:prstClr val="black">
                      <a:alpha val="40000"/>
                    </a:prstClr>
                  </a:outerShdw>
                </a:effectLst>
              </a:rPr>
              <a:t>Visit ABAG’s RHNA website: </a:t>
            </a:r>
            <a:r>
              <a:rPr lang="en-US" sz="2400" dirty="0">
                <a:solidFill>
                  <a:srgbClr val="0000FF"/>
                </a:solidFill>
                <a:hlinkClick r:id="rId5">
                  <a:extLst>
                    <a:ext uri="{A12FA001-AC4F-418D-AE19-62706E023703}">
                      <ahyp:hlinkClr xmlns:ahyp="http://schemas.microsoft.com/office/drawing/2018/hyperlinkcolor" val="tx"/>
                    </a:ext>
                  </a:extLst>
                </a:hlinkClick>
              </a:rPr>
              <a:t>https://abag.ca.gov/our-work/housing/rhna-regional-housing-needs-allocation</a:t>
            </a:r>
            <a:r>
              <a:rPr lang="en-US" sz="2400" dirty="0">
                <a:solidFill>
                  <a:srgbClr val="0000FF"/>
                </a:solidFill>
              </a:rPr>
              <a:t>  </a:t>
            </a:r>
          </a:p>
          <a:p>
            <a:pPr>
              <a:spcAft>
                <a:spcPts val="1800"/>
              </a:spcAft>
            </a:pPr>
            <a:r>
              <a:rPr lang="en-US" b="1" dirty="0">
                <a:solidFill>
                  <a:schemeClr val="bg2">
                    <a:lumMod val="25000"/>
                  </a:schemeClr>
                </a:solidFill>
                <a:effectLst>
                  <a:outerShdw blurRad="63500" algn="ctr" rotWithShape="0">
                    <a:prstClr val="black">
                      <a:alpha val="40000"/>
                    </a:prstClr>
                  </a:outerShdw>
                </a:effectLst>
              </a:rPr>
              <a:t>Review the Final RHNA Methodology Report: </a:t>
            </a:r>
            <a:r>
              <a:rPr lang="en-US" dirty="0">
                <a:solidFill>
                  <a:srgbClr val="0000FF"/>
                </a:solidFill>
                <a:hlinkClick r:id="rId6">
                  <a:extLst>
                    <a:ext uri="{A12FA001-AC4F-418D-AE19-62706E023703}">
                      <ahyp:hlinkClr xmlns:ahyp="http://schemas.microsoft.com/office/drawing/2018/hyperlinkcolor" val="tx"/>
                    </a:ext>
                  </a:extLst>
                </a:hlinkClick>
              </a:rPr>
              <a:t>https://abag.ca.gov/sites/default/files/documents/2021-05/ABAG_2023-2031_Draft_RHNA_Plan.pdf</a:t>
            </a:r>
            <a:r>
              <a:rPr lang="en-US" dirty="0">
                <a:solidFill>
                  <a:srgbClr val="0000FF"/>
                </a:solidFill>
              </a:rPr>
              <a:t> </a:t>
            </a:r>
          </a:p>
          <a:p>
            <a:pPr>
              <a:spcAft>
                <a:spcPts val="1800"/>
              </a:spcAft>
            </a:pPr>
            <a:r>
              <a:rPr lang="en-US" b="1" dirty="0">
                <a:solidFill>
                  <a:schemeClr val="bg2">
                    <a:lumMod val="25000"/>
                  </a:schemeClr>
                </a:solidFill>
                <a:effectLst>
                  <a:outerShdw blurRad="63500" algn="ctr" rotWithShape="0">
                    <a:prstClr val="black">
                      <a:alpha val="40000"/>
                    </a:prstClr>
                  </a:outerShdw>
                </a:effectLst>
              </a:rPr>
              <a:t>Review the RHNA Appeals Procedures: </a:t>
            </a:r>
            <a:r>
              <a:rPr lang="en-US" dirty="0">
                <a:solidFill>
                  <a:srgbClr val="0000FF"/>
                </a:solidFill>
                <a:hlinkClick r:id="rId7">
                  <a:extLst>
                    <a:ext uri="{A12FA001-AC4F-418D-AE19-62706E023703}">
                      <ahyp:hlinkClr xmlns:ahyp="http://schemas.microsoft.com/office/drawing/2018/hyperlinkcolor" val="tx"/>
                    </a:ext>
                  </a:extLst>
                </a:hlinkClick>
              </a:rPr>
              <a:t>https://abag.ca.gov/sites/default/files/documents/2021-05/ABAG_2023-2031_RHNA_Appeals_Procedures.pdf</a:t>
            </a:r>
            <a:endParaRPr lang="en-US" dirty="0">
              <a:solidFill>
                <a:srgbClr val="0000FF"/>
              </a:solidFill>
            </a:endParaRPr>
          </a:p>
        </p:txBody>
      </p:sp>
    </p:spTree>
    <p:extLst>
      <p:ext uri="{BB962C8B-B14F-4D97-AF65-F5344CB8AC3E}">
        <p14:creationId xmlns:p14="http://schemas.microsoft.com/office/powerpoint/2010/main" val="9129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7E4277-FFD2-5C40-9571-25EA61A8C466}"/>
              </a:ext>
            </a:extLst>
          </p:cNvPr>
          <p:cNvSpPr/>
          <p:nvPr/>
        </p:nvSpPr>
        <p:spPr>
          <a:xfrm>
            <a:off x="6519552" y="0"/>
            <a:ext cx="5672447"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EFBFDDB5-730D-C34C-9AB5-881594C58327}"/>
              </a:ext>
            </a:extLst>
          </p:cNvPr>
          <p:cNvSpPr>
            <a:spLocks noGrp="1"/>
          </p:cNvSpPr>
          <p:nvPr>
            <p:ph type="ctrTitle"/>
          </p:nvPr>
        </p:nvSpPr>
        <p:spPr>
          <a:xfrm>
            <a:off x="6834753" y="1147616"/>
            <a:ext cx="5357247" cy="2588821"/>
          </a:xfrm>
        </p:spPr>
        <p:txBody>
          <a:bodyPr anchor="t" anchorCtr="0">
            <a:normAutofit fontScale="90000"/>
          </a:bodyPr>
          <a:lstStyle/>
          <a:p>
            <a:r>
              <a:rPr lang="en-US" dirty="0">
                <a:solidFill>
                  <a:schemeClr val="bg1"/>
                </a:solidFill>
              </a:rPr>
              <a:t>Regional Housing Technical Assistance Program</a:t>
            </a:r>
            <a:endParaRPr lang="en-US" b="0" dirty="0">
              <a:solidFill>
                <a:schemeClr val="bg1"/>
              </a:solidFill>
            </a:endParaRPr>
          </a:p>
        </p:txBody>
      </p:sp>
      <p:grpSp>
        <p:nvGrpSpPr>
          <p:cNvPr id="6" name="Group 5">
            <a:extLst>
              <a:ext uri="{FF2B5EF4-FFF2-40B4-BE49-F238E27FC236}">
                <a16:creationId xmlns:a16="http://schemas.microsoft.com/office/drawing/2014/main" id="{E5EF464A-1D33-DD43-A7B9-559E47557D70}"/>
              </a:ext>
            </a:extLst>
          </p:cNvPr>
          <p:cNvGrpSpPr/>
          <p:nvPr/>
        </p:nvGrpSpPr>
        <p:grpSpPr>
          <a:xfrm>
            <a:off x="122788" y="208522"/>
            <a:ext cx="3092692" cy="1504531"/>
            <a:chOff x="122787" y="208522"/>
            <a:chExt cx="3443373" cy="1675130"/>
          </a:xfrm>
        </p:grpSpPr>
        <p:pic>
          <p:nvPicPr>
            <p:cNvPr id="7" name="Picture 6" descr="A picture containing logo&#10;&#10;Description automatically generated">
              <a:extLst>
                <a:ext uri="{FF2B5EF4-FFF2-40B4-BE49-F238E27FC236}">
                  <a16:creationId xmlns:a16="http://schemas.microsoft.com/office/drawing/2014/main" id="{E6D3EE6B-D9A2-3947-A95F-36D0DB15DD20}"/>
                </a:ext>
              </a:extLst>
            </p:cNvPr>
            <p:cNvPicPr>
              <a:picLocks noChangeAspect="1"/>
            </p:cNvPicPr>
            <p:nvPr/>
          </p:nvPicPr>
          <p:blipFill>
            <a:blip r:embed="rId4"/>
            <a:stretch>
              <a:fillRect/>
            </a:stretch>
          </p:blipFill>
          <p:spPr>
            <a:xfrm>
              <a:off x="342900" y="557772"/>
              <a:ext cx="3223260" cy="132588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0957B4D-537F-7E4E-9585-29C3EE333D86}"/>
                </a:ext>
              </a:extLst>
            </p:cNvPr>
            <p:cNvPicPr>
              <a:picLocks noChangeAspect="1"/>
            </p:cNvPicPr>
            <p:nvPr/>
          </p:nvPicPr>
          <p:blipFill>
            <a:blip r:embed="rId5"/>
            <a:stretch>
              <a:fillRect/>
            </a:stretch>
          </p:blipFill>
          <p:spPr>
            <a:xfrm>
              <a:off x="122787" y="208522"/>
              <a:ext cx="2794000" cy="349250"/>
            </a:xfrm>
            <a:prstGeom prst="rect">
              <a:avLst/>
            </a:prstGeom>
          </p:spPr>
        </p:pic>
      </p:grpSp>
    </p:spTree>
    <p:extLst>
      <p:ext uri="{BB962C8B-B14F-4D97-AF65-F5344CB8AC3E}">
        <p14:creationId xmlns:p14="http://schemas.microsoft.com/office/powerpoint/2010/main" val="388522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FA673-150F-4155-9F73-296ADD259298}"/>
              </a:ext>
            </a:extLst>
          </p:cNvPr>
          <p:cNvSpPr>
            <a:spLocks noGrp="1"/>
          </p:cNvSpPr>
          <p:nvPr>
            <p:ph type="title"/>
          </p:nvPr>
        </p:nvSpPr>
        <p:spPr>
          <a:xfrm>
            <a:off x="370416" y="449264"/>
            <a:ext cx="3820583" cy="1015470"/>
          </a:xfrm>
        </p:spPr>
        <p:txBody>
          <a:bodyPr>
            <a:noAutofit/>
          </a:bodyPr>
          <a:lstStyle/>
          <a:p>
            <a:r>
              <a:rPr lang="en-US" sz="4400" dirty="0"/>
              <a:t>Program Goal</a:t>
            </a:r>
          </a:p>
        </p:txBody>
      </p:sp>
      <p:graphicFrame>
        <p:nvGraphicFramePr>
          <p:cNvPr id="8" name="Content Placeholder 11">
            <a:extLst>
              <a:ext uri="{FF2B5EF4-FFF2-40B4-BE49-F238E27FC236}">
                <a16:creationId xmlns:a16="http://schemas.microsoft.com/office/drawing/2014/main" id="{D46EC484-361C-4C1A-A20E-1BB7876393F4}"/>
              </a:ext>
            </a:extLst>
          </p:cNvPr>
          <p:cNvGraphicFramePr>
            <a:graphicFrameLocks noGrp="1"/>
          </p:cNvGraphicFramePr>
          <p:nvPr>
            <p:ph idx="1"/>
          </p:nvPr>
        </p:nvGraphicFramePr>
        <p:xfrm>
          <a:off x="4910138" y="449263"/>
          <a:ext cx="6700837" cy="541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7E904AD2-1EAE-4C08-83B5-F45F844A8976}"/>
              </a:ext>
            </a:extLst>
          </p:cNvPr>
          <p:cNvSpPr>
            <a:spLocks noGrp="1"/>
          </p:cNvSpPr>
          <p:nvPr>
            <p:ph type="body" sz="half" idx="2"/>
          </p:nvPr>
        </p:nvSpPr>
        <p:spPr>
          <a:xfrm>
            <a:off x="370526" y="1959853"/>
            <a:ext cx="3651141" cy="3264080"/>
          </a:xfrm>
        </p:spPr>
        <p:txBody>
          <a:bodyPr>
            <a:normAutofit fontScale="92500" lnSpcReduction="10000"/>
          </a:bodyPr>
          <a:lstStyle/>
          <a:p>
            <a:r>
              <a:rPr lang="en-US" sz="2800" dirty="0"/>
              <a:t>Assist Bay Area jurisdictions with adopting compliant Housing Elements and increasing housing opportunities in their communities through local, subregional, and regional resources</a:t>
            </a:r>
          </a:p>
        </p:txBody>
      </p:sp>
    </p:spTree>
    <p:extLst>
      <p:ext uri="{BB962C8B-B14F-4D97-AF65-F5344CB8AC3E}">
        <p14:creationId xmlns:p14="http://schemas.microsoft.com/office/powerpoint/2010/main" val="299942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cale tips and tricks">
            <a:extLst>
              <a:ext uri="{FF2B5EF4-FFF2-40B4-BE49-F238E27FC236}">
                <a16:creationId xmlns:a16="http://schemas.microsoft.com/office/drawing/2014/main" id="{88C90DF5-1599-4DA2-97C9-1F27C761E2A5}"/>
              </a:ext>
            </a:extLst>
          </p:cNvPr>
          <p:cNvGrpSpPr/>
          <p:nvPr/>
        </p:nvGrpSpPr>
        <p:grpSpPr>
          <a:xfrm>
            <a:off x="923637" y="247049"/>
            <a:ext cx="5247368" cy="5654531"/>
            <a:chOff x="3200199" y="627931"/>
            <a:chExt cx="2803708" cy="6001469"/>
          </a:xfrm>
        </p:grpSpPr>
        <p:sp>
          <p:nvSpPr>
            <p:cNvPr id="3" name="Rounded Rectangle 13">
              <a:extLst>
                <a:ext uri="{FF2B5EF4-FFF2-40B4-BE49-F238E27FC236}">
                  <a16:creationId xmlns:a16="http://schemas.microsoft.com/office/drawing/2014/main" id="{079320A6-7D97-4197-9AD3-7DE9525A3291}"/>
                </a:ext>
                <a:ext uri="{C183D7F6-B498-43B3-948B-1728B52AA6E4}">
                  <adec:decorative xmlns:adec="http://schemas.microsoft.com/office/drawing/2017/decorative" val="1"/>
                </a:ext>
              </a:extLst>
            </p:cNvPr>
            <p:cNvSpPr/>
            <p:nvPr/>
          </p:nvSpPr>
          <p:spPr bwMode="auto">
            <a:xfrm>
              <a:off x="3200199" y="662823"/>
              <a:ext cx="2774631" cy="5966577"/>
            </a:xfrm>
            <a:prstGeom prst="roundRect">
              <a:avLst>
                <a:gd name="adj" fmla="val 3166"/>
              </a:avLst>
            </a:prstGeom>
            <a:solidFill>
              <a:srgbClr val="FFFFFF"/>
            </a:solidFill>
            <a:ln w="28575" cap="flat" cmpd="sng" algn="ctr">
              <a:solidFill>
                <a:srgbClr val="6AA34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p:txBody>
        </p:sp>
        <p:sp>
          <p:nvSpPr>
            <p:cNvPr id="4" name="TextBox 3">
              <a:extLst>
                <a:ext uri="{FF2B5EF4-FFF2-40B4-BE49-F238E27FC236}">
                  <a16:creationId xmlns:a16="http://schemas.microsoft.com/office/drawing/2014/main" id="{CC7DD573-9338-4D2A-9670-0DE535593FBB}"/>
                </a:ext>
              </a:extLst>
            </p:cNvPr>
            <p:cNvSpPr txBox="1"/>
            <p:nvPr/>
          </p:nvSpPr>
          <p:spPr>
            <a:xfrm>
              <a:off x="3229276" y="627931"/>
              <a:ext cx="2774631" cy="169319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Arial" charset="0"/>
                  <a:cs typeface="Arial" charset="0"/>
                </a:rPr>
                <a:t>Collaboratives:</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Mostly county-based groups staffed by paid coordinators that facilitate ongoing housing technical assistance </a:t>
              </a:r>
              <a:endPar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pSp>
      <p:sp>
        <p:nvSpPr>
          <p:cNvPr id="6" name="Rounded Rectangle 13">
            <a:extLst>
              <a:ext uri="{FF2B5EF4-FFF2-40B4-BE49-F238E27FC236}">
                <a16:creationId xmlns:a16="http://schemas.microsoft.com/office/drawing/2014/main" id="{F58A25B8-4635-42B2-A1EC-7717AA1CFAFA}"/>
              </a:ext>
              <a:ext uri="{C183D7F6-B498-43B3-948B-1728B52AA6E4}">
                <adec:decorative xmlns:adec="http://schemas.microsoft.com/office/drawing/2017/decorative" val="1"/>
              </a:ext>
            </a:extLst>
          </p:cNvPr>
          <p:cNvSpPr/>
          <p:nvPr/>
        </p:nvSpPr>
        <p:spPr bwMode="auto">
          <a:xfrm>
            <a:off x="6380149" y="279925"/>
            <a:ext cx="5301833" cy="5621655"/>
          </a:xfrm>
          <a:prstGeom prst="roundRect">
            <a:avLst>
              <a:gd name="adj" fmla="val 3166"/>
            </a:avLst>
          </a:prstGeom>
          <a:solidFill>
            <a:srgbClr val="FFFFFF"/>
          </a:solidFill>
          <a:ln w="28575" cap="flat" cmpd="sng" algn="ctr">
            <a:solidFill>
              <a:srgbClr val="6AA34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p:txBody>
      </p:sp>
      <p:grpSp>
        <p:nvGrpSpPr>
          <p:cNvPr id="8" name="Group 7">
            <a:extLst>
              <a:ext uri="{FF2B5EF4-FFF2-40B4-BE49-F238E27FC236}">
                <a16:creationId xmlns:a16="http://schemas.microsoft.com/office/drawing/2014/main" id="{7E5ECD82-7F47-447D-ACE6-0FB0010452E1}"/>
              </a:ext>
            </a:extLst>
          </p:cNvPr>
          <p:cNvGrpSpPr/>
          <p:nvPr/>
        </p:nvGrpSpPr>
        <p:grpSpPr>
          <a:xfrm>
            <a:off x="1366563" y="4158188"/>
            <a:ext cx="2086864" cy="1434951"/>
            <a:chOff x="1235500" y="2304362"/>
            <a:chExt cx="1932573" cy="1565912"/>
          </a:xfrm>
        </p:grpSpPr>
        <p:pic>
          <p:nvPicPr>
            <p:cNvPr id="9" name="Picture 8">
              <a:extLst>
                <a:ext uri="{FF2B5EF4-FFF2-40B4-BE49-F238E27FC236}">
                  <a16:creationId xmlns:a16="http://schemas.microsoft.com/office/drawing/2014/main" id="{09F94651-F88B-45E4-8169-E757A6D22D80}"/>
                </a:ext>
              </a:extLst>
            </p:cNvPr>
            <p:cNvPicPr/>
            <p:nvPr/>
          </p:nvPicPr>
          <p:blipFill>
            <a:blip r:embed="rId2"/>
            <a:stretch>
              <a:fillRect/>
            </a:stretch>
          </p:blipFill>
          <p:spPr>
            <a:xfrm>
              <a:off x="1235500" y="2304362"/>
              <a:ext cx="1073592" cy="808293"/>
            </a:xfrm>
            <a:prstGeom prst="rect">
              <a:avLst/>
            </a:prstGeom>
          </p:spPr>
        </p:pic>
        <p:pic>
          <p:nvPicPr>
            <p:cNvPr id="10" name="Picture 9">
              <a:extLst>
                <a:ext uri="{FF2B5EF4-FFF2-40B4-BE49-F238E27FC236}">
                  <a16:creationId xmlns:a16="http://schemas.microsoft.com/office/drawing/2014/main" id="{2D5CEACB-1B7F-46FD-B4BC-B7BC5209A214}"/>
                </a:ext>
              </a:extLst>
            </p:cNvPr>
            <p:cNvPicPr/>
            <p:nvPr/>
          </p:nvPicPr>
          <p:blipFill>
            <a:blip r:embed="rId3"/>
            <a:stretch>
              <a:fillRect/>
            </a:stretch>
          </p:blipFill>
          <p:spPr>
            <a:xfrm>
              <a:off x="1397340" y="2981619"/>
              <a:ext cx="1181058" cy="888655"/>
            </a:xfrm>
            <a:prstGeom prst="rect">
              <a:avLst/>
            </a:prstGeom>
          </p:spPr>
        </p:pic>
        <p:pic>
          <p:nvPicPr>
            <p:cNvPr id="11" name="Picture 10">
              <a:extLst>
                <a:ext uri="{FF2B5EF4-FFF2-40B4-BE49-F238E27FC236}">
                  <a16:creationId xmlns:a16="http://schemas.microsoft.com/office/drawing/2014/main" id="{4BD2B472-3847-4489-86B6-082ABA229FFA}"/>
                </a:ext>
              </a:extLst>
            </p:cNvPr>
            <p:cNvPicPr/>
            <p:nvPr/>
          </p:nvPicPr>
          <p:blipFill>
            <a:blip r:embed="rId4"/>
            <a:stretch>
              <a:fillRect/>
            </a:stretch>
          </p:blipFill>
          <p:spPr>
            <a:xfrm>
              <a:off x="2094481" y="2507620"/>
              <a:ext cx="1073592" cy="808293"/>
            </a:xfrm>
            <a:prstGeom prst="rect">
              <a:avLst/>
            </a:prstGeom>
          </p:spPr>
        </p:pic>
      </p:grpSp>
      <p:grpSp>
        <p:nvGrpSpPr>
          <p:cNvPr id="12" name="Group 11">
            <a:extLst>
              <a:ext uri="{FF2B5EF4-FFF2-40B4-BE49-F238E27FC236}">
                <a16:creationId xmlns:a16="http://schemas.microsoft.com/office/drawing/2014/main" id="{E0E013DA-38C8-47B9-9ACE-06BB00993EE3}"/>
              </a:ext>
            </a:extLst>
          </p:cNvPr>
          <p:cNvGrpSpPr/>
          <p:nvPr/>
        </p:nvGrpSpPr>
        <p:grpSpPr>
          <a:xfrm>
            <a:off x="3725555" y="4494627"/>
            <a:ext cx="2227647" cy="1319981"/>
            <a:chOff x="1438671" y="4605541"/>
            <a:chExt cx="2269853" cy="1272946"/>
          </a:xfrm>
        </p:grpSpPr>
        <p:pic>
          <p:nvPicPr>
            <p:cNvPr id="13" name="Picture 12">
              <a:extLst>
                <a:ext uri="{FF2B5EF4-FFF2-40B4-BE49-F238E27FC236}">
                  <a16:creationId xmlns:a16="http://schemas.microsoft.com/office/drawing/2014/main" id="{377DB3B2-B891-4C52-90AA-7CDF55BF5894}"/>
                </a:ext>
              </a:extLst>
            </p:cNvPr>
            <p:cNvPicPr/>
            <p:nvPr/>
          </p:nvPicPr>
          <p:blipFill>
            <a:blip r:embed="rId5"/>
            <a:stretch>
              <a:fillRect/>
            </a:stretch>
          </p:blipFill>
          <p:spPr>
            <a:xfrm>
              <a:off x="1438671" y="5106962"/>
              <a:ext cx="1171575" cy="771525"/>
            </a:xfrm>
            <a:prstGeom prst="rect">
              <a:avLst/>
            </a:prstGeom>
          </p:spPr>
        </p:pic>
        <p:pic>
          <p:nvPicPr>
            <p:cNvPr id="14" name="Picture 13">
              <a:extLst>
                <a:ext uri="{FF2B5EF4-FFF2-40B4-BE49-F238E27FC236}">
                  <a16:creationId xmlns:a16="http://schemas.microsoft.com/office/drawing/2014/main" id="{E4ED5CA2-6D39-4821-9CBD-0FF561240578}"/>
                </a:ext>
              </a:extLst>
            </p:cNvPr>
            <p:cNvPicPr/>
            <p:nvPr/>
          </p:nvPicPr>
          <p:blipFill rotWithShape="1">
            <a:blip r:embed="rId6"/>
            <a:srcRect t="12903" b="-1"/>
            <a:stretch/>
          </p:blipFill>
          <p:spPr bwMode="auto">
            <a:xfrm>
              <a:off x="1741161" y="4605541"/>
              <a:ext cx="1295400" cy="77152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0F00994A-4520-4250-9375-1E6E7E4A0430}"/>
                </a:ext>
              </a:extLst>
            </p:cNvPr>
            <p:cNvPicPr/>
            <p:nvPr/>
          </p:nvPicPr>
          <p:blipFill rotWithShape="1">
            <a:blip r:embed="rId7"/>
            <a:srcRect t="7233"/>
            <a:stretch/>
          </p:blipFill>
          <p:spPr>
            <a:xfrm>
              <a:off x="2489324" y="4952068"/>
              <a:ext cx="1219200" cy="742229"/>
            </a:xfrm>
            <a:prstGeom prst="rect">
              <a:avLst/>
            </a:prstGeom>
          </p:spPr>
        </p:pic>
      </p:grpSp>
      <p:pic>
        <p:nvPicPr>
          <p:cNvPr id="20" name="Picture 19">
            <a:extLst>
              <a:ext uri="{FF2B5EF4-FFF2-40B4-BE49-F238E27FC236}">
                <a16:creationId xmlns:a16="http://schemas.microsoft.com/office/drawing/2014/main" id="{51EF809B-9E2B-4954-940A-C47DCAD4BE20}"/>
              </a:ext>
            </a:extLst>
          </p:cNvPr>
          <p:cNvPicPr/>
          <p:nvPr/>
        </p:nvPicPr>
        <p:blipFill>
          <a:blip r:embed="rId8"/>
          <a:stretch>
            <a:fillRect/>
          </a:stretch>
        </p:blipFill>
        <p:spPr>
          <a:xfrm>
            <a:off x="8225880" y="2645772"/>
            <a:ext cx="1363905" cy="1590851"/>
          </a:xfrm>
          <a:prstGeom prst="rect">
            <a:avLst/>
          </a:prstGeom>
        </p:spPr>
      </p:pic>
      <p:grpSp>
        <p:nvGrpSpPr>
          <p:cNvPr id="21" name="Group 20">
            <a:extLst>
              <a:ext uri="{FF2B5EF4-FFF2-40B4-BE49-F238E27FC236}">
                <a16:creationId xmlns:a16="http://schemas.microsoft.com/office/drawing/2014/main" id="{46029FAF-28E7-49E0-A5F3-223362DB5F15}"/>
              </a:ext>
            </a:extLst>
          </p:cNvPr>
          <p:cNvGrpSpPr/>
          <p:nvPr/>
        </p:nvGrpSpPr>
        <p:grpSpPr>
          <a:xfrm>
            <a:off x="8536113" y="863339"/>
            <a:ext cx="3616458" cy="2088304"/>
            <a:chOff x="8337887" y="2639465"/>
            <a:chExt cx="2971792" cy="1651810"/>
          </a:xfrm>
        </p:grpSpPr>
        <p:graphicFrame>
          <p:nvGraphicFramePr>
            <p:cNvPr id="22" name="Diagram 21">
              <a:extLst>
                <a:ext uri="{FF2B5EF4-FFF2-40B4-BE49-F238E27FC236}">
                  <a16:creationId xmlns:a16="http://schemas.microsoft.com/office/drawing/2014/main" id="{D9E71B01-AD76-4EF6-AD54-C517D38CDCDF}"/>
                </a:ext>
              </a:extLst>
            </p:cNvPr>
            <p:cNvGraphicFramePr/>
            <p:nvPr/>
          </p:nvGraphicFramePr>
          <p:xfrm>
            <a:off x="8337887" y="2639465"/>
            <a:ext cx="2542549" cy="16518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TextBox 22">
              <a:extLst>
                <a:ext uri="{FF2B5EF4-FFF2-40B4-BE49-F238E27FC236}">
                  <a16:creationId xmlns:a16="http://schemas.microsoft.com/office/drawing/2014/main" id="{C1C7C3F9-C01D-4C97-8B7A-5E377D7D1F12}"/>
                </a:ext>
              </a:extLst>
            </p:cNvPr>
            <p:cNvSpPr txBox="1"/>
            <p:nvPr/>
          </p:nvSpPr>
          <p:spPr>
            <a:xfrm>
              <a:off x="8718939" y="3575206"/>
              <a:ext cx="2590740" cy="4031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DA2"/>
                  </a:solidFill>
                  <a:effectLst/>
                  <a:uLnTx/>
                  <a:uFillTx/>
                  <a:latin typeface="Calibri" panose="020F0502020204030204"/>
                  <a:ea typeface="+mn-ea"/>
                  <a:cs typeface="+mn-cs"/>
                </a:rPr>
                <a:t>STREAMLINING</a:t>
              </a:r>
            </a:p>
          </p:txBody>
        </p:sp>
      </p:grpSp>
      <p:grpSp>
        <p:nvGrpSpPr>
          <p:cNvPr id="24" name="Group 23">
            <a:extLst>
              <a:ext uri="{FF2B5EF4-FFF2-40B4-BE49-F238E27FC236}">
                <a16:creationId xmlns:a16="http://schemas.microsoft.com/office/drawing/2014/main" id="{1510FD61-2CEE-4841-A743-F7DD630C878B}"/>
              </a:ext>
            </a:extLst>
          </p:cNvPr>
          <p:cNvGrpSpPr/>
          <p:nvPr/>
        </p:nvGrpSpPr>
        <p:grpSpPr>
          <a:xfrm>
            <a:off x="9533233" y="4422587"/>
            <a:ext cx="2028193" cy="1307194"/>
            <a:chOff x="7023781" y="1964236"/>
            <a:chExt cx="1716930" cy="975632"/>
          </a:xfrm>
        </p:grpSpPr>
        <p:pic>
          <p:nvPicPr>
            <p:cNvPr id="25" name="Picture 24">
              <a:extLst>
                <a:ext uri="{FF2B5EF4-FFF2-40B4-BE49-F238E27FC236}">
                  <a16:creationId xmlns:a16="http://schemas.microsoft.com/office/drawing/2014/main" id="{B332D3F9-EF02-4B8A-A41F-9B80A5EDC570}"/>
                </a:ext>
              </a:extLst>
            </p:cNvPr>
            <p:cNvPicPr/>
            <p:nvPr/>
          </p:nvPicPr>
          <p:blipFill>
            <a:blip r:embed="rId14"/>
            <a:stretch>
              <a:fillRect/>
            </a:stretch>
          </p:blipFill>
          <p:spPr>
            <a:xfrm>
              <a:off x="7023781" y="1964236"/>
              <a:ext cx="1235259" cy="975632"/>
            </a:xfrm>
            <a:prstGeom prst="rect">
              <a:avLst/>
            </a:prstGeom>
          </p:spPr>
        </p:pic>
        <p:sp>
          <p:nvSpPr>
            <p:cNvPr id="26" name="TextBox 25">
              <a:extLst>
                <a:ext uri="{FF2B5EF4-FFF2-40B4-BE49-F238E27FC236}">
                  <a16:creationId xmlns:a16="http://schemas.microsoft.com/office/drawing/2014/main" id="{BD467949-6441-40AB-9F3D-BC8D9829EBF0}"/>
                </a:ext>
              </a:extLst>
            </p:cNvPr>
            <p:cNvSpPr txBox="1"/>
            <p:nvPr/>
          </p:nvSpPr>
          <p:spPr>
            <a:xfrm>
              <a:off x="7757759" y="1964236"/>
              <a:ext cx="982952" cy="4323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66C08"/>
                  </a:solidFill>
                  <a:effectLst/>
                  <a:uLnTx/>
                  <a:uFillTx/>
                  <a:latin typeface="Calibri" panose="020F0502020204030204"/>
                  <a:ea typeface="+mn-ea"/>
                  <a:cs typeface="+mn-cs"/>
                </a:rPr>
                <a:t>ADUs</a:t>
              </a:r>
            </a:p>
          </p:txBody>
        </p:sp>
      </p:grpSp>
      <p:grpSp>
        <p:nvGrpSpPr>
          <p:cNvPr id="27" name="Group 26">
            <a:extLst>
              <a:ext uri="{FF2B5EF4-FFF2-40B4-BE49-F238E27FC236}">
                <a16:creationId xmlns:a16="http://schemas.microsoft.com/office/drawing/2014/main" id="{AAF32E70-15E7-4726-8325-9692776D09E0}"/>
              </a:ext>
            </a:extLst>
          </p:cNvPr>
          <p:cNvGrpSpPr/>
          <p:nvPr/>
        </p:nvGrpSpPr>
        <p:grpSpPr>
          <a:xfrm>
            <a:off x="6185797" y="3043283"/>
            <a:ext cx="2200933" cy="1112995"/>
            <a:chOff x="6640761" y="2921564"/>
            <a:chExt cx="1742535" cy="892480"/>
          </a:xfrm>
        </p:grpSpPr>
        <p:sp>
          <p:nvSpPr>
            <p:cNvPr id="28" name="Rectangle 27">
              <a:extLst>
                <a:ext uri="{FF2B5EF4-FFF2-40B4-BE49-F238E27FC236}">
                  <a16:creationId xmlns:a16="http://schemas.microsoft.com/office/drawing/2014/main" id="{D2EC16FD-53AD-416A-95DE-F5D4E22FCDE4}"/>
                </a:ext>
              </a:extLst>
            </p:cNvPr>
            <p:cNvSpPr/>
            <p:nvPr/>
          </p:nvSpPr>
          <p:spPr>
            <a:xfrm>
              <a:off x="6881374" y="2921564"/>
              <a:ext cx="1275702" cy="588440"/>
            </a:xfrm>
            <a:prstGeom prst="rect">
              <a:avLst/>
            </a:prstGeom>
            <a:no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w="22225">
                    <a:solidFill>
                      <a:srgbClr val="70AD47">
                        <a:lumMod val="75000"/>
                      </a:srgbClr>
                    </a:solidFill>
                    <a:prstDash val="solid"/>
                  </a:ln>
                  <a:solidFill>
                    <a:srgbClr val="6AA343"/>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DC90D3C1-D3A9-4994-8439-E3E96C652FB7}"/>
                </a:ext>
              </a:extLst>
            </p:cNvPr>
            <p:cNvSpPr txBox="1"/>
            <p:nvPr/>
          </p:nvSpPr>
          <p:spPr>
            <a:xfrm>
              <a:off x="6640761" y="3345129"/>
              <a:ext cx="1742535" cy="4689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FEES</a:t>
              </a:r>
            </a:p>
          </p:txBody>
        </p:sp>
      </p:grpSp>
      <p:grpSp>
        <p:nvGrpSpPr>
          <p:cNvPr id="30" name="Group 29">
            <a:extLst>
              <a:ext uri="{FF2B5EF4-FFF2-40B4-BE49-F238E27FC236}">
                <a16:creationId xmlns:a16="http://schemas.microsoft.com/office/drawing/2014/main" id="{D51096BD-0172-4181-8972-516B3C9F41C1}"/>
              </a:ext>
            </a:extLst>
          </p:cNvPr>
          <p:cNvGrpSpPr/>
          <p:nvPr/>
        </p:nvGrpSpPr>
        <p:grpSpPr>
          <a:xfrm>
            <a:off x="6893851" y="4431544"/>
            <a:ext cx="2163126" cy="1307194"/>
            <a:chOff x="7281143" y="5174630"/>
            <a:chExt cx="1424421" cy="954510"/>
          </a:xfrm>
        </p:grpSpPr>
        <p:pic>
          <p:nvPicPr>
            <p:cNvPr id="31" name="Picture 30">
              <a:extLst>
                <a:ext uri="{FF2B5EF4-FFF2-40B4-BE49-F238E27FC236}">
                  <a16:creationId xmlns:a16="http://schemas.microsoft.com/office/drawing/2014/main" id="{6B51E177-9D33-4B54-985B-78E9C8746EFB}"/>
                </a:ext>
              </a:extLst>
            </p:cNvPr>
            <p:cNvPicPr>
              <a:picLocks noChangeAspect="1"/>
            </p:cNvPicPr>
            <p:nvPr/>
          </p:nvPicPr>
          <p:blipFill>
            <a:blip r:embed="rId15"/>
            <a:stretch>
              <a:fillRect/>
            </a:stretch>
          </p:blipFill>
          <p:spPr>
            <a:xfrm>
              <a:off x="7281143" y="5174630"/>
              <a:ext cx="1424421" cy="935441"/>
            </a:xfrm>
            <a:prstGeom prst="rect">
              <a:avLst/>
            </a:prstGeom>
          </p:spPr>
        </p:pic>
        <p:sp>
          <p:nvSpPr>
            <p:cNvPr id="32" name="TextBox 31">
              <a:extLst>
                <a:ext uri="{FF2B5EF4-FFF2-40B4-BE49-F238E27FC236}">
                  <a16:creationId xmlns:a16="http://schemas.microsoft.com/office/drawing/2014/main" id="{8CFAA85E-B08D-40F6-8552-983BCB617D73}"/>
                </a:ext>
              </a:extLst>
            </p:cNvPr>
            <p:cNvSpPr txBox="1"/>
            <p:nvPr/>
          </p:nvSpPr>
          <p:spPr>
            <a:xfrm>
              <a:off x="7381446" y="5720645"/>
              <a:ext cx="1191050" cy="4084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DESIGN</a:t>
              </a:r>
            </a:p>
          </p:txBody>
        </p:sp>
      </p:grpSp>
      <p:grpSp>
        <p:nvGrpSpPr>
          <p:cNvPr id="33" name="Group 32">
            <a:extLst>
              <a:ext uri="{FF2B5EF4-FFF2-40B4-BE49-F238E27FC236}">
                <a16:creationId xmlns:a16="http://schemas.microsoft.com/office/drawing/2014/main" id="{68F7D971-10BC-4B9D-A82A-F6338C121A17}"/>
              </a:ext>
            </a:extLst>
          </p:cNvPr>
          <p:cNvGrpSpPr/>
          <p:nvPr/>
        </p:nvGrpSpPr>
        <p:grpSpPr>
          <a:xfrm>
            <a:off x="2749258" y="1982485"/>
            <a:ext cx="2092074" cy="716154"/>
            <a:chOff x="3634171" y="1692099"/>
            <a:chExt cx="2092074" cy="867868"/>
          </a:xfrm>
        </p:grpSpPr>
        <p:sp>
          <p:nvSpPr>
            <p:cNvPr id="34" name="Flowchart: Document 33">
              <a:extLst>
                <a:ext uri="{FF2B5EF4-FFF2-40B4-BE49-F238E27FC236}">
                  <a16:creationId xmlns:a16="http://schemas.microsoft.com/office/drawing/2014/main" id="{11661AC4-DB8A-4934-81D1-148668AA2FD6}"/>
                </a:ext>
              </a:extLst>
            </p:cNvPr>
            <p:cNvSpPr/>
            <p:nvPr/>
          </p:nvSpPr>
          <p:spPr>
            <a:xfrm>
              <a:off x="3661804" y="1692099"/>
              <a:ext cx="1702858" cy="867868"/>
            </a:xfrm>
            <a:prstGeom prst="flowChartDocument">
              <a:avLst/>
            </a:prstGeom>
            <a:solidFill>
              <a:srgbClr val="70AD47"/>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7221261-B4A6-4FAA-87C0-F7901EEAF792}"/>
                </a:ext>
              </a:extLst>
            </p:cNvPr>
            <p:cNvSpPr txBox="1"/>
            <p:nvPr/>
          </p:nvSpPr>
          <p:spPr>
            <a:xfrm>
              <a:off x="3634171" y="1792235"/>
              <a:ext cx="209207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COUNTIES</a:t>
              </a:r>
            </a:p>
          </p:txBody>
        </p:sp>
      </p:grpSp>
      <p:grpSp>
        <p:nvGrpSpPr>
          <p:cNvPr id="36" name="Group 35">
            <a:extLst>
              <a:ext uri="{FF2B5EF4-FFF2-40B4-BE49-F238E27FC236}">
                <a16:creationId xmlns:a16="http://schemas.microsoft.com/office/drawing/2014/main" id="{C229E9E9-D030-4F68-838E-A5B096302ACF}"/>
              </a:ext>
            </a:extLst>
          </p:cNvPr>
          <p:cNvGrpSpPr/>
          <p:nvPr/>
        </p:nvGrpSpPr>
        <p:grpSpPr>
          <a:xfrm>
            <a:off x="9599517" y="2673314"/>
            <a:ext cx="2192023" cy="1233044"/>
            <a:chOff x="6794811" y="4091709"/>
            <a:chExt cx="2347251" cy="936451"/>
          </a:xfrm>
        </p:grpSpPr>
        <p:pic>
          <p:nvPicPr>
            <p:cNvPr id="37" name="Picture 36">
              <a:extLst>
                <a:ext uri="{FF2B5EF4-FFF2-40B4-BE49-F238E27FC236}">
                  <a16:creationId xmlns:a16="http://schemas.microsoft.com/office/drawing/2014/main" id="{6F2BB892-467A-4C3D-9AC7-E473003EDD92}"/>
                </a:ext>
              </a:extLst>
            </p:cNvPr>
            <p:cNvPicPr/>
            <p:nvPr/>
          </p:nvPicPr>
          <p:blipFill rotWithShape="1">
            <a:blip r:embed="rId16"/>
            <a:srcRect l="42324" t="52822"/>
            <a:stretch/>
          </p:blipFill>
          <p:spPr>
            <a:xfrm>
              <a:off x="7023782" y="4091709"/>
              <a:ext cx="1889311" cy="936451"/>
            </a:xfrm>
            <a:prstGeom prst="rect">
              <a:avLst/>
            </a:prstGeom>
          </p:spPr>
        </p:pic>
        <p:sp>
          <p:nvSpPr>
            <p:cNvPr id="38" name="TextBox 37">
              <a:extLst>
                <a:ext uri="{FF2B5EF4-FFF2-40B4-BE49-F238E27FC236}">
                  <a16:creationId xmlns:a16="http://schemas.microsoft.com/office/drawing/2014/main" id="{0A51BB82-5D24-4945-8F53-906CA7EE25E9}"/>
                </a:ext>
              </a:extLst>
            </p:cNvPr>
            <p:cNvSpPr txBox="1"/>
            <p:nvPr/>
          </p:nvSpPr>
          <p:spPr>
            <a:xfrm>
              <a:off x="6794811" y="4262035"/>
              <a:ext cx="2347251" cy="3748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PARKING</a:t>
              </a:r>
            </a:p>
          </p:txBody>
        </p:sp>
      </p:grpSp>
      <p:pic>
        <p:nvPicPr>
          <p:cNvPr id="41" name="Picture 40" descr="A picture containing tree, water&#10;&#10;Description automatically generated">
            <a:extLst>
              <a:ext uri="{FF2B5EF4-FFF2-40B4-BE49-F238E27FC236}">
                <a16:creationId xmlns:a16="http://schemas.microsoft.com/office/drawing/2014/main" id="{A4C78E32-6894-413D-9AAE-1A9882BDC07F}"/>
              </a:ext>
            </a:extLst>
          </p:cNvPr>
          <p:cNvPicPr>
            <a:picLocks noChangeAspect="1"/>
          </p:cNvPicPr>
          <p:nvPr/>
        </p:nvPicPr>
        <p:blipFill>
          <a:blip r:embed="rId17"/>
          <a:stretch>
            <a:fillRect/>
          </a:stretch>
        </p:blipFill>
        <p:spPr>
          <a:xfrm>
            <a:off x="6680558" y="1723597"/>
            <a:ext cx="1644329" cy="1024443"/>
          </a:xfrm>
          <a:prstGeom prst="rect">
            <a:avLst/>
          </a:prstGeom>
        </p:spPr>
      </p:pic>
      <p:sp>
        <p:nvSpPr>
          <p:cNvPr id="39" name="TextBox 38">
            <a:extLst>
              <a:ext uri="{FF2B5EF4-FFF2-40B4-BE49-F238E27FC236}">
                <a16:creationId xmlns:a16="http://schemas.microsoft.com/office/drawing/2014/main" id="{FBE26FF7-74B5-44E9-A3A5-1EE552523432}"/>
              </a:ext>
            </a:extLst>
          </p:cNvPr>
          <p:cNvSpPr txBox="1"/>
          <p:nvPr/>
        </p:nvSpPr>
        <p:spPr>
          <a:xfrm>
            <a:off x="6682497" y="2356007"/>
            <a:ext cx="1644330" cy="400111"/>
          </a:xfrm>
          <a:prstGeom prst="rect">
            <a:avLst/>
          </a:prstGeom>
          <a:solidFill>
            <a:srgbClr val="92D050">
              <a:alpha val="61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RESILIENCE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24725DAA-9DE2-4B3E-83F4-F0B127165992}"/>
              </a:ext>
            </a:extLst>
          </p:cNvPr>
          <p:cNvSpPr txBox="1"/>
          <p:nvPr/>
        </p:nvSpPr>
        <p:spPr>
          <a:xfrm>
            <a:off x="1030207" y="2778947"/>
            <a:ext cx="5245673" cy="12875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Arial" charset="0"/>
                <a:cs typeface="Arial" charset="0"/>
              </a:rPr>
              <a:t>Peer Cohorts:</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Learning communities of jurisdictions with similar characteristics or challenges</a:t>
            </a:r>
            <a:endPar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45" name="TextBox 44">
            <a:extLst>
              <a:ext uri="{FF2B5EF4-FFF2-40B4-BE49-F238E27FC236}">
                <a16:creationId xmlns:a16="http://schemas.microsoft.com/office/drawing/2014/main" id="{17378E83-6AE6-45B7-BED3-7F7F79645735}"/>
              </a:ext>
            </a:extLst>
          </p:cNvPr>
          <p:cNvSpPr txBox="1"/>
          <p:nvPr/>
        </p:nvSpPr>
        <p:spPr>
          <a:xfrm>
            <a:off x="6406105" y="254023"/>
            <a:ext cx="538014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AB200"/>
                </a:solidFill>
                <a:effectLst/>
                <a:uLnTx/>
                <a:uFillTx/>
                <a:latin typeface="Arial" charset="0"/>
                <a:ea typeface="+mn-ea"/>
                <a:cs typeface="Arial" charset="0"/>
              </a:rPr>
              <a:t>Workgroups: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3511"/>
                </a:solidFill>
                <a:effectLst/>
                <a:uLnTx/>
                <a:uFillTx/>
                <a:latin typeface="Arial" panose="020B0604020202020204" pitchFamily="34" charset="0"/>
                <a:ea typeface="Times New Roman" panose="02020603050405020304" pitchFamily="18" charset="0"/>
                <a:cs typeface="+mn-cs"/>
              </a:rPr>
              <a:t>Short-term, "deep dive" sessions focused on specific housing strategies </a:t>
            </a:r>
          </a:p>
        </p:txBody>
      </p:sp>
      <p:sp>
        <p:nvSpPr>
          <p:cNvPr id="7" name="Title 24">
            <a:extLst>
              <a:ext uri="{FF2B5EF4-FFF2-40B4-BE49-F238E27FC236}">
                <a16:creationId xmlns:a16="http://schemas.microsoft.com/office/drawing/2014/main" id="{284C5DAA-5DE1-468B-94D6-09DB5E173055}"/>
              </a:ext>
            </a:extLst>
          </p:cNvPr>
          <p:cNvSpPr txBox="1">
            <a:spLocks/>
          </p:cNvSpPr>
          <p:nvPr/>
        </p:nvSpPr>
        <p:spPr>
          <a:xfrm>
            <a:off x="2457932" y="5704114"/>
            <a:ext cx="109852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174A9"/>
                </a:solidFill>
                <a:effectLst/>
                <a:uLnTx/>
                <a:uFillTx/>
                <a:latin typeface="Trebuchet MS" panose="020B0603020202020204"/>
                <a:ea typeface="+mj-ea"/>
                <a:cs typeface="+mj-cs"/>
              </a:rPr>
              <a:t>*Collaboratives to be funded via local REAP grants</a:t>
            </a:r>
          </a:p>
        </p:txBody>
      </p:sp>
      <p:sp>
        <p:nvSpPr>
          <p:cNvPr id="16" name="TextBox 15">
            <a:extLst>
              <a:ext uri="{FF2B5EF4-FFF2-40B4-BE49-F238E27FC236}">
                <a16:creationId xmlns:a16="http://schemas.microsoft.com/office/drawing/2014/main" id="{D3F1DDEF-8585-4176-9937-86D1B2618C67}"/>
              </a:ext>
            </a:extLst>
          </p:cNvPr>
          <p:cNvSpPr txBox="1"/>
          <p:nvPr/>
        </p:nvSpPr>
        <p:spPr>
          <a:xfrm>
            <a:off x="4300450" y="165299"/>
            <a:ext cx="1247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174A9"/>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127405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rgbClr val="FAFAFA"/>
            </a:gs>
            <a:gs pos="100000">
              <a:srgbClr val="CFD0D0"/>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a:lstStyle/>
          <a:p>
            <a:r>
              <a:rPr lang="en-US" dirty="0"/>
              <a:t>What is RHNA?</a:t>
            </a:r>
          </a:p>
        </p:txBody>
      </p:sp>
      <p:sp>
        <p:nvSpPr>
          <p:cNvPr id="6" name="Content Placeholder 5">
            <a:extLst>
              <a:ext uri="{FF2B5EF4-FFF2-40B4-BE49-F238E27FC236}">
                <a16:creationId xmlns:a16="http://schemas.microsoft.com/office/drawing/2014/main" id="{6C9A4F0F-A1C1-4075-94A6-0CD9EB651642}"/>
              </a:ext>
            </a:extLst>
          </p:cNvPr>
          <p:cNvSpPr>
            <a:spLocks noGrp="1"/>
          </p:cNvSpPr>
          <p:nvPr>
            <p:ph idx="1"/>
          </p:nvPr>
        </p:nvSpPr>
        <p:spPr/>
        <p:txBody>
          <a:bodyPr>
            <a:normAutofit/>
          </a:bodyPr>
          <a:lstStyle/>
          <a:p>
            <a:pPr>
              <a:lnSpc>
                <a:spcPct val="125000"/>
              </a:lnSpc>
              <a:spcBef>
                <a:spcPts val="0"/>
              </a:spcBef>
              <a:spcAft>
                <a:spcPts val="1200"/>
              </a:spcAft>
              <a:buClr>
                <a:srgbClr val="435F64"/>
              </a:buClr>
            </a:pPr>
            <a:r>
              <a:rPr lang="en-US" b="1" dirty="0"/>
              <a:t>Since 1969, State law requires that all jurisdictions must plan to meet the housing needs of everyone in the community.</a:t>
            </a:r>
          </a:p>
          <a:p>
            <a:pPr>
              <a:lnSpc>
                <a:spcPct val="125000"/>
              </a:lnSpc>
              <a:spcBef>
                <a:spcPts val="0"/>
              </a:spcBef>
              <a:spcAft>
                <a:spcPts val="1200"/>
              </a:spcAft>
              <a:buClr>
                <a:srgbClr val="435F64"/>
              </a:buClr>
            </a:pPr>
            <a:r>
              <a:rPr lang="en-US" b="1" dirty="0"/>
              <a:t>HCD </a:t>
            </a:r>
            <a:r>
              <a:rPr lang="en-US" dirty="0"/>
              <a:t>identifies total number of units, across all income groups, for which the region must plan for the eight-year RHNA period (2023 to 2031).</a:t>
            </a:r>
          </a:p>
          <a:p>
            <a:pPr>
              <a:lnSpc>
                <a:spcPct val="125000"/>
              </a:lnSpc>
              <a:spcBef>
                <a:spcPts val="0"/>
              </a:spcBef>
              <a:spcAft>
                <a:spcPts val="1200"/>
              </a:spcAft>
              <a:buClr>
                <a:srgbClr val="435F64"/>
              </a:buClr>
            </a:pPr>
            <a:r>
              <a:rPr lang="en-US" b="1" dirty="0"/>
              <a:t>ABAG </a:t>
            </a:r>
            <a:r>
              <a:rPr lang="en-US" dirty="0"/>
              <a:t>collaborates with local governments and stakeholders to develop a formula to assign each community a share of the Bay Area’s housing need.</a:t>
            </a:r>
          </a:p>
          <a:p>
            <a:pPr>
              <a:lnSpc>
                <a:spcPct val="125000"/>
              </a:lnSpc>
              <a:spcBef>
                <a:spcPts val="0"/>
              </a:spcBef>
              <a:spcAft>
                <a:spcPts val="1200"/>
              </a:spcAft>
              <a:buClr>
                <a:srgbClr val="435F64"/>
              </a:buClr>
            </a:pPr>
            <a:r>
              <a:rPr lang="en-US" b="1" dirty="0"/>
              <a:t>Each local government </a:t>
            </a:r>
            <a:r>
              <a:rPr lang="en-US" dirty="0"/>
              <a:t>must update Housing Element of General Plan and zoning to show how it plans to accommodate its share of the regional need.</a:t>
            </a:r>
            <a:endParaRPr lang="en-US" b="1" dirty="0"/>
          </a:p>
        </p:txBody>
      </p:sp>
      <p:sp>
        <p:nvSpPr>
          <p:cNvPr id="8" name="Slide Number Placeholder 3">
            <a:extLst>
              <a:ext uri="{FF2B5EF4-FFF2-40B4-BE49-F238E27FC236}">
                <a16:creationId xmlns:a16="http://schemas.microsoft.com/office/drawing/2014/main" id="{6F58A1E3-FA98-40A8-9012-73DB14A2A01C}"/>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Tree>
    <p:extLst>
      <p:ext uri="{BB962C8B-B14F-4D97-AF65-F5344CB8AC3E}">
        <p14:creationId xmlns:p14="http://schemas.microsoft.com/office/powerpoint/2010/main" val="3302212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100C93-5CC7-4ADC-A172-D33D16566778}"/>
              </a:ext>
            </a:extLst>
          </p:cNvPr>
          <p:cNvSpPr>
            <a:spLocks noGrp="1"/>
          </p:cNvSpPr>
          <p:nvPr>
            <p:ph type="title"/>
          </p:nvPr>
        </p:nvSpPr>
        <p:spPr>
          <a:xfrm>
            <a:off x="716518" y="14555"/>
            <a:ext cx="10758964" cy="1325563"/>
          </a:xfrm>
        </p:spPr>
        <p:txBody>
          <a:bodyPr>
            <a:normAutofit/>
          </a:bodyPr>
          <a:lstStyle/>
          <a:p>
            <a:pPr algn="ctr"/>
            <a:r>
              <a:rPr lang="en-US" sz="4800" dirty="0"/>
              <a:t>Housing Element Webinar Series</a:t>
            </a:r>
          </a:p>
        </p:txBody>
      </p:sp>
      <p:sp>
        <p:nvSpPr>
          <p:cNvPr id="7" name="Text Placeholder 5">
            <a:extLst>
              <a:ext uri="{FF2B5EF4-FFF2-40B4-BE49-F238E27FC236}">
                <a16:creationId xmlns:a16="http://schemas.microsoft.com/office/drawing/2014/main" id="{6343C7B3-2353-42ED-824A-D667442B1435}"/>
              </a:ext>
            </a:extLst>
          </p:cNvPr>
          <p:cNvSpPr txBox="1">
            <a:spLocks/>
          </p:cNvSpPr>
          <p:nvPr/>
        </p:nvSpPr>
        <p:spPr>
          <a:xfrm>
            <a:off x="521785" y="1182953"/>
            <a:ext cx="5157787" cy="82391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5"/>
                </a:solidFill>
              </a:rPr>
              <a:t>COVERED TOPICS:</a:t>
            </a:r>
          </a:p>
        </p:txBody>
      </p:sp>
      <p:sp>
        <p:nvSpPr>
          <p:cNvPr id="8" name="Content Placeholder 6">
            <a:extLst>
              <a:ext uri="{FF2B5EF4-FFF2-40B4-BE49-F238E27FC236}">
                <a16:creationId xmlns:a16="http://schemas.microsoft.com/office/drawing/2014/main" id="{514AB044-0687-4BB4-BB31-0C9AEE156943}"/>
              </a:ext>
            </a:extLst>
          </p:cNvPr>
          <p:cNvSpPr txBox="1">
            <a:spLocks/>
          </p:cNvSpPr>
          <p:nvPr/>
        </p:nvSpPr>
        <p:spPr>
          <a:xfrm>
            <a:off x="521785" y="1937192"/>
            <a:ext cx="6420881" cy="377163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2200" dirty="0"/>
              <a:t>Housing Element 101: Overview and New Laws  </a:t>
            </a:r>
          </a:p>
          <a:p>
            <a:pPr>
              <a:buClr>
                <a:schemeClr val="bg1"/>
              </a:buClr>
            </a:pPr>
            <a:r>
              <a:rPr lang="en-US" sz="2200" dirty="0"/>
              <a:t>Annual Progress Report Q&amp;A w/HCD</a:t>
            </a:r>
          </a:p>
          <a:p>
            <a:pPr>
              <a:buClr>
                <a:schemeClr val="bg1"/>
              </a:buClr>
            </a:pPr>
            <a:r>
              <a:rPr lang="en-US" sz="2200" dirty="0"/>
              <a:t>Sites Inventory Overview and Deep Dive</a:t>
            </a:r>
          </a:p>
          <a:p>
            <a:pPr>
              <a:buClr>
                <a:schemeClr val="bg1"/>
              </a:buClr>
            </a:pPr>
            <a:r>
              <a:rPr lang="en-US" sz="2200" dirty="0"/>
              <a:t>Using Data Effectively in Housing Element Updates</a:t>
            </a:r>
          </a:p>
          <a:p>
            <a:pPr>
              <a:buClr>
                <a:schemeClr val="bg1"/>
              </a:buClr>
            </a:pPr>
            <a:r>
              <a:rPr lang="en-US" sz="2200" dirty="0"/>
              <a:t>How to Talk About Housing: Data-Driven Lessons on Housing Messages that Work and Those that Backfire</a:t>
            </a:r>
          </a:p>
          <a:p>
            <a:pPr>
              <a:buClr>
                <a:schemeClr val="bg1"/>
              </a:buClr>
            </a:pPr>
            <a:r>
              <a:rPr lang="en-US" sz="2200" dirty="0"/>
              <a:t>Incorporating Environmental Justice and Safety into your Housing Element, co-hosted by OPR</a:t>
            </a:r>
          </a:p>
        </p:txBody>
      </p:sp>
      <p:sp>
        <p:nvSpPr>
          <p:cNvPr id="10" name="Content Placeholder 8">
            <a:extLst>
              <a:ext uri="{FF2B5EF4-FFF2-40B4-BE49-F238E27FC236}">
                <a16:creationId xmlns:a16="http://schemas.microsoft.com/office/drawing/2014/main" id="{B190A382-BC2F-4AE8-9019-1160575FD344}"/>
              </a:ext>
            </a:extLst>
          </p:cNvPr>
          <p:cNvSpPr txBox="1">
            <a:spLocks/>
          </p:cNvSpPr>
          <p:nvPr/>
        </p:nvSpPr>
        <p:spPr>
          <a:xfrm>
            <a:off x="7145868" y="1937192"/>
            <a:ext cx="4524348" cy="3684589"/>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bg1"/>
              </a:buClr>
            </a:pPr>
            <a:r>
              <a:rPr lang="en-US" sz="2200" b="1" dirty="0"/>
              <a:t>May 25: </a:t>
            </a:r>
            <a:r>
              <a:rPr lang="en-US" sz="2200" b="1" i="0" dirty="0">
                <a:solidFill>
                  <a:schemeClr val="bg1"/>
                </a:solidFill>
                <a:hlinkClick r:id="rId3">
                  <a:extLst>
                    <a:ext uri="{A12FA001-AC4F-418D-AE19-62706E023703}">
                      <ahyp:hlinkClr xmlns:ahyp="http://schemas.microsoft.com/office/drawing/2018/hyperlinkcolor" val="tx"/>
                    </a:ext>
                  </a:extLst>
                </a:hlinkClick>
              </a:rPr>
              <a:t>Engage How To! Introduction to Best Remote Meeting Practices and Tools</a:t>
            </a:r>
            <a:endParaRPr lang="en-US" sz="2200" b="1" dirty="0"/>
          </a:p>
          <a:p>
            <a:pPr>
              <a:buClr>
                <a:schemeClr val="bg1"/>
              </a:buClr>
            </a:pPr>
            <a:r>
              <a:rPr lang="en-US" sz="2200" dirty="0"/>
              <a:t>June 8: Integrating Resilience into your Housing Element Update</a:t>
            </a:r>
          </a:p>
          <a:p>
            <a:pPr>
              <a:buClr>
                <a:schemeClr val="bg1"/>
              </a:buClr>
            </a:pPr>
            <a:r>
              <a:rPr lang="en-US" sz="2200" dirty="0"/>
              <a:t>Affirmatively Furthering Fair Housing</a:t>
            </a:r>
          </a:p>
          <a:p>
            <a:pPr>
              <a:buClr>
                <a:schemeClr val="bg1"/>
              </a:buClr>
            </a:pPr>
            <a:r>
              <a:rPr lang="en-US" sz="2200" dirty="0"/>
              <a:t>Meeting Strategies and Tactics </a:t>
            </a:r>
          </a:p>
          <a:p>
            <a:pPr>
              <a:buClr>
                <a:schemeClr val="bg1"/>
              </a:buClr>
            </a:pPr>
            <a:r>
              <a:rPr lang="en-US" sz="2200" dirty="0"/>
              <a:t>Tips for Certifiable Success</a:t>
            </a:r>
          </a:p>
          <a:p>
            <a:pPr>
              <a:buClr>
                <a:schemeClr val="bg1"/>
              </a:buClr>
            </a:pPr>
            <a:endParaRPr lang="en-US" sz="2200" dirty="0"/>
          </a:p>
          <a:p>
            <a:pPr>
              <a:buClr>
                <a:schemeClr val="bg1"/>
              </a:buClr>
            </a:pPr>
            <a:endParaRPr lang="en-US" sz="2200" dirty="0"/>
          </a:p>
          <a:p>
            <a:pPr marL="0" indent="0">
              <a:buFont typeface="Arial" panose="020B0604020202020204" pitchFamily="34" charset="0"/>
              <a:buNone/>
            </a:pPr>
            <a:endParaRPr lang="en-US" sz="2200" dirty="0"/>
          </a:p>
        </p:txBody>
      </p:sp>
      <p:sp>
        <p:nvSpPr>
          <p:cNvPr id="11" name="Text Placeholder 5">
            <a:extLst>
              <a:ext uri="{FF2B5EF4-FFF2-40B4-BE49-F238E27FC236}">
                <a16:creationId xmlns:a16="http://schemas.microsoft.com/office/drawing/2014/main" id="{61EE0F41-BB17-4751-95E6-81850F9AEA32}"/>
              </a:ext>
            </a:extLst>
          </p:cNvPr>
          <p:cNvSpPr txBox="1">
            <a:spLocks/>
          </p:cNvSpPr>
          <p:nvPr/>
        </p:nvSpPr>
        <p:spPr>
          <a:xfrm>
            <a:off x="7145867" y="1182953"/>
            <a:ext cx="4524347" cy="82391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5"/>
                </a:solidFill>
              </a:rPr>
              <a:t>FUTURE TOPICS:</a:t>
            </a:r>
          </a:p>
        </p:txBody>
      </p:sp>
      <p:sp>
        <p:nvSpPr>
          <p:cNvPr id="9" name="TextBox 8">
            <a:extLst>
              <a:ext uri="{FF2B5EF4-FFF2-40B4-BE49-F238E27FC236}">
                <a16:creationId xmlns:a16="http://schemas.microsoft.com/office/drawing/2014/main" id="{63ED093C-0566-439F-8F74-71496517D5FB}"/>
              </a:ext>
            </a:extLst>
          </p:cNvPr>
          <p:cNvSpPr txBox="1"/>
          <p:nvPr/>
        </p:nvSpPr>
        <p:spPr>
          <a:xfrm>
            <a:off x="5968308" y="6122662"/>
            <a:ext cx="5918893" cy="338554"/>
          </a:xfrm>
          <a:prstGeom prst="rect">
            <a:avLst/>
          </a:prstGeom>
          <a:solidFill>
            <a:schemeClr val="accent5"/>
          </a:solidFill>
          <a:ln>
            <a:noFill/>
          </a:ln>
        </p:spPr>
        <p:txBody>
          <a:bodyPr wrap="square">
            <a:spAutoFit/>
          </a:bodyPr>
          <a:lstStyle/>
          <a:p>
            <a:r>
              <a:rPr lang="en-US" sz="1600" dirty="0">
                <a:solidFill>
                  <a:schemeClr val="bg1"/>
                </a:solidFill>
              </a:rPr>
              <a:t>Recordings of all webinars will be available on </a:t>
            </a:r>
            <a:r>
              <a:rPr lang="en-US" sz="1600" dirty="0">
                <a:solidFill>
                  <a:srgbClr val="FFFFFF"/>
                </a:solidFill>
                <a:hlinkClick r:id="rId4">
                  <a:extLst>
                    <a:ext uri="{A12FA001-AC4F-418D-AE19-62706E023703}">
                      <ahyp:hlinkClr xmlns:ahyp="http://schemas.microsoft.com/office/drawing/2018/hyperlinkcolor" val="tx"/>
                    </a:ext>
                  </a:extLst>
                </a:hlinkClick>
              </a:rPr>
              <a:t>ABAG’s website</a:t>
            </a:r>
            <a:endParaRPr lang="en-US" sz="1600" dirty="0">
              <a:solidFill>
                <a:srgbClr val="FFFFFF"/>
              </a:solidFill>
            </a:endParaRPr>
          </a:p>
        </p:txBody>
      </p:sp>
    </p:spTree>
    <p:extLst>
      <p:ext uri="{BB962C8B-B14F-4D97-AF65-F5344CB8AC3E}">
        <p14:creationId xmlns:p14="http://schemas.microsoft.com/office/powerpoint/2010/main" val="1394421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1D03C1-3FF4-46D2-98F9-16C4DED8D65D}"/>
              </a:ext>
            </a:extLst>
          </p:cNvPr>
          <p:cNvSpPr>
            <a:spLocks noGrp="1"/>
          </p:cNvSpPr>
          <p:nvPr>
            <p:ph type="title"/>
          </p:nvPr>
        </p:nvSpPr>
        <p:spPr>
          <a:xfrm>
            <a:off x="339449" y="14288"/>
            <a:ext cx="11513102" cy="1325563"/>
          </a:xfrm>
        </p:spPr>
        <p:txBody>
          <a:bodyPr>
            <a:normAutofit/>
          </a:bodyPr>
          <a:lstStyle/>
          <a:p>
            <a:pPr algn="ctr"/>
            <a:r>
              <a:rPr lang="en-US" sz="4800" dirty="0"/>
              <a:t>Regional Housing Data Tools</a:t>
            </a:r>
          </a:p>
        </p:txBody>
      </p:sp>
      <p:sp>
        <p:nvSpPr>
          <p:cNvPr id="8" name="Text Placeholder 7">
            <a:extLst>
              <a:ext uri="{FF2B5EF4-FFF2-40B4-BE49-F238E27FC236}">
                <a16:creationId xmlns:a16="http://schemas.microsoft.com/office/drawing/2014/main" id="{39E6C10B-3A89-4E86-AA04-3909A635A918}"/>
              </a:ext>
            </a:extLst>
          </p:cNvPr>
          <p:cNvSpPr>
            <a:spLocks noGrp="1"/>
          </p:cNvSpPr>
          <p:nvPr>
            <p:ph type="body" sz="quarter" idx="3"/>
          </p:nvPr>
        </p:nvSpPr>
        <p:spPr>
          <a:xfrm>
            <a:off x="6721169" y="1853935"/>
            <a:ext cx="5149261" cy="823912"/>
          </a:xfrm>
        </p:spPr>
        <p:txBody>
          <a:bodyPr>
            <a:normAutofit fontScale="92500" lnSpcReduction="20000"/>
          </a:bodyPr>
          <a:lstStyle/>
          <a:p>
            <a:pPr algn="ctr"/>
            <a:r>
              <a:rPr lang="en-US" sz="2800" dirty="0">
                <a:hlinkClick r:id="rId3">
                  <a:extLst>
                    <a:ext uri="{A12FA001-AC4F-418D-AE19-62706E023703}">
                      <ahyp:hlinkClr xmlns:ahyp="http://schemas.microsoft.com/office/drawing/2018/hyperlinkcolor" val="tx"/>
                    </a:ext>
                  </a:extLst>
                </a:hlinkClick>
              </a:rPr>
              <a:t>Housing Element </a:t>
            </a:r>
          </a:p>
          <a:p>
            <a:pPr algn="ctr"/>
            <a:r>
              <a:rPr lang="en-US" sz="2800" dirty="0">
                <a:hlinkClick r:id="rId3">
                  <a:extLst>
                    <a:ext uri="{A12FA001-AC4F-418D-AE19-62706E023703}">
                      <ahyp:hlinkClr xmlns:ahyp="http://schemas.microsoft.com/office/drawing/2018/hyperlinkcolor" val="tx"/>
                    </a:ext>
                  </a:extLst>
                </a:hlinkClick>
              </a:rPr>
              <a:t>Site Selection Tool</a:t>
            </a:r>
            <a:endParaRPr lang="en-US" sz="2800" dirty="0"/>
          </a:p>
        </p:txBody>
      </p:sp>
      <p:sp>
        <p:nvSpPr>
          <p:cNvPr id="6" name="Text Placeholder 5">
            <a:extLst>
              <a:ext uri="{FF2B5EF4-FFF2-40B4-BE49-F238E27FC236}">
                <a16:creationId xmlns:a16="http://schemas.microsoft.com/office/drawing/2014/main" id="{3BE93A9C-38F0-47F4-B329-F87908CD6ABF}"/>
              </a:ext>
            </a:extLst>
          </p:cNvPr>
          <p:cNvSpPr>
            <a:spLocks noGrp="1"/>
          </p:cNvSpPr>
          <p:nvPr>
            <p:ph type="body" idx="1"/>
          </p:nvPr>
        </p:nvSpPr>
        <p:spPr>
          <a:xfrm>
            <a:off x="321570" y="1171840"/>
            <a:ext cx="6399599" cy="430742"/>
          </a:xfrm>
        </p:spPr>
        <p:txBody>
          <a:bodyPr>
            <a:noAutofit/>
          </a:bodyPr>
          <a:lstStyle/>
          <a:p>
            <a:pPr algn="ctr"/>
            <a:r>
              <a:rPr lang="en-US" sz="2600" dirty="0">
                <a:hlinkClick r:id="rId4">
                  <a:extLst>
                    <a:ext uri="{A12FA001-AC4F-418D-AE19-62706E023703}">
                      <ahyp:hlinkClr xmlns:ahyp="http://schemas.microsoft.com/office/drawing/2018/hyperlinkcolor" val="tx"/>
                    </a:ext>
                  </a:extLst>
                </a:hlinkClick>
              </a:rPr>
              <a:t>Housing Needs Data Packets</a:t>
            </a:r>
            <a:endParaRPr lang="en-US" sz="2600" dirty="0"/>
          </a:p>
        </p:txBody>
      </p:sp>
      <p:pic>
        <p:nvPicPr>
          <p:cNvPr id="11" name="Content Placeholder 10">
            <a:extLst>
              <a:ext uri="{FF2B5EF4-FFF2-40B4-BE49-F238E27FC236}">
                <a16:creationId xmlns:a16="http://schemas.microsoft.com/office/drawing/2014/main" id="{728AB532-2131-41F2-9AB9-CF334A9C219B}"/>
              </a:ext>
            </a:extLst>
          </p:cNvPr>
          <p:cNvPicPr>
            <a:picLocks noGrp="1" noChangeAspect="1"/>
          </p:cNvPicPr>
          <p:nvPr>
            <p:ph sz="half" idx="2"/>
          </p:nvPr>
        </p:nvPicPr>
        <p:blipFill>
          <a:blip r:embed="rId5"/>
          <a:stretch>
            <a:fillRect/>
          </a:stretch>
        </p:blipFill>
        <p:spPr>
          <a:xfrm>
            <a:off x="339449" y="1692941"/>
            <a:ext cx="6381720" cy="4079874"/>
          </a:xfrm>
          <a:prstGeom prst="rect">
            <a:avLst/>
          </a:prstGeom>
          <a:ln>
            <a:solidFill>
              <a:srgbClr val="000000"/>
            </a:solidFill>
          </a:ln>
        </p:spPr>
      </p:pic>
      <p:pic>
        <p:nvPicPr>
          <p:cNvPr id="10" name="Content Placeholder 9">
            <a:extLst>
              <a:ext uri="{FF2B5EF4-FFF2-40B4-BE49-F238E27FC236}">
                <a16:creationId xmlns:a16="http://schemas.microsoft.com/office/drawing/2014/main" id="{C7C899C8-30B5-4F4F-A3B1-B025C3BBEBC7}"/>
              </a:ext>
            </a:extLst>
          </p:cNvPr>
          <p:cNvPicPr>
            <a:picLocks noGrp="1" noChangeAspect="1"/>
          </p:cNvPicPr>
          <p:nvPr>
            <p:ph sz="quarter" idx="4"/>
          </p:nvPr>
        </p:nvPicPr>
        <p:blipFill>
          <a:blip r:embed="rId6"/>
          <a:stretch>
            <a:fillRect/>
          </a:stretch>
        </p:blipFill>
        <p:spPr>
          <a:xfrm>
            <a:off x="6231969" y="2768601"/>
            <a:ext cx="5638461" cy="3486548"/>
          </a:xfrm>
          <a:prstGeom prst="rect">
            <a:avLst/>
          </a:prstGeom>
          <a:ln>
            <a:solidFill>
              <a:srgbClr val="000000"/>
            </a:solidFill>
          </a:ln>
        </p:spPr>
      </p:pic>
    </p:spTree>
    <p:extLst>
      <p:ext uri="{BB962C8B-B14F-4D97-AF65-F5344CB8AC3E}">
        <p14:creationId xmlns:p14="http://schemas.microsoft.com/office/powerpoint/2010/main" val="1436841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97C310-50A1-4061-A7E6-997459E40AB9}"/>
              </a:ext>
            </a:extLst>
          </p:cNvPr>
          <p:cNvSpPr/>
          <p:nvPr/>
        </p:nvSpPr>
        <p:spPr>
          <a:xfrm>
            <a:off x="2379133" y="6216028"/>
            <a:ext cx="3474486" cy="480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1F887FB5-4DD5-426C-8061-191A0A43AA4D}"/>
              </a:ext>
            </a:extLst>
          </p:cNvPr>
          <p:cNvSpPr txBox="1"/>
          <p:nvPr/>
        </p:nvSpPr>
        <p:spPr>
          <a:xfrm>
            <a:off x="7515533" y="5587817"/>
            <a:ext cx="4364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$1M     Scoring-based Allocations</a:t>
            </a:r>
          </a:p>
        </p:txBody>
      </p:sp>
      <p:sp>
        <p:nvSpPr>
          <p:cNvPr id="23" name="TextBox 22">
            <a:extLst>
              <a:ext uri="{FF2B5EF4-FFF2-40B4-BE49-F238E27FC236}">
                <a16:creationId xmlns:a16="http://schemas.microsoft.com/office/drawing/2014/main" id="{C642EF7F-4642-4F93-9D6A-2C9C4A053404}"/>
              </a:ext>
            </a:extLst>
          </p:cNvPr>
          <p:cNvSpPr txBox="1"/>
          <p:nvPr/>
        </p:nvSpPr>
        <p:spPr>
          <a:xfrm>
            <a:off x="7129794" y="5156880"/>
            <a:ext cx="4164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Competitive</a:t>
            </a:r>
          </a:p>
        </p:txBody>
      </p:sp>
      <p:sp>
        <p:nvSpPr>
          <p:cNvPr id="24" name="TextBox 23">
            <a:extLst>
              <a:ext uri="{FF2B5EF4-FFF2-40B4-BE49-F238E27FC236}">
                <a16:creationId xmlns:a16="http://schemas.microsoft.com/office/drawing/2014/main" id="{3785EF60-DB85-4C2A-9185-7DD24130D636}"/>
              </a:ext>
            </a:extLst>
          </p:cNvPr>
          <p:cNvSpPr txBox="1"/>
          <p:nvPr/>
        </p:nvSpPr>
        <p:spPr>
          <a:xfrm>
            <a:off x="7230642" y="3310771"/>
            <a:ext cx="4164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Non-Competitive</a:t>
            </a:r>
          </a:p>
        </p:txBody>
      </p:sp>
      <p:grpSp>
        <p:nvGrpSpPr>
          <p:cNvPr id="54" name="Group 53">
            <a:extLst>
              <a:ext uri="{FF2B5EF4-FFF2-40B4-BE49-F238E27FC236}">
                <a16:creationId xmlns:a16="http://schemas.microsoft.com/office/drawing/2014/main" id="{964FB564-EAD0-4DE0-853D-6B61F085FC79}"/>
              </a:ext>
            </a:extLst>
          </p:cNvPr>
          <p:cNvGrpSpPr/>
          <p:nvPr/>
        </p:nvGrpSpPr>
        <p:grpSpPr>
          <a:xfrm>
            <a:off x="7207212" y="2228962"/>
            <a:ext cx="4472660" cy="400110"/>
            <a:chOff x="7207212" y="2166513"/>
            <a:chExt cx="4472660" cy="400110"/>
          </a:xfrm>
        </p:grpSpPr>
        <p:sp>
          <p:nvSpPr>
            <p:cNvPr id="22" name="TextBox 21">
              <a:extLst>
                <a:ext uri="{FF2B5EF4-FFF2-40B4-BE49-F238E27FC236}">
                  <a16:creationId xmlns:a16="http://schemas.microsoft.com/office/drawing/2014/main" id="{BDE8B2E2-D9F8-495A-B789-D3D74F45BFDE}"/>
                </a:ext>
              </a:extLst>
            </p:cNvPr>
            <p:cNvSpPr txBox="1"/>
            <p:nvPr/>
          </p:nvSpPr>
          <p:spPr>
            <a:xfrm>
              <a:off x="7515534" y="2166513"/>
              <a:ext cx="4164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$13M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Regional TA</a:t>
              </a:r>
            </a:p>
          </p:txBody>
        </p:sp>
        <p:sp>
          <p:nvSpPr>
            <p:cNvPr id="27" name="Rectangle 26">
              <a:extLst>
                <a:ext uri="{FF2B5EF4-FFF2-40B4-BE49-F238E27FC236}">
                  <a16:creationId xmlns:a16="http://schemas.microsoft.com/office/drawing/2014/main" id="{2EA184B8-981B-4202-BFD1-5DE2B6175B12}"/>
                </a:ext>
              </a:extLst>
            </p:cNvPr>
            <p:cNvSpPr/>
            <p:nvPr/>
          </p:nvSpPr>
          <p:spPr>
            <a:xfrm>
              <a:off x="7207212" y="2221916"/>
              <a:ext cx="240429" cy="2334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grpSp>
        <p:nvGrpSpPr>
          <p:cNvPr id="19" name="Group 18">
            <a:extLst>
              <a:ext uri="{FF2B5EF4-FFF2-40B4-BE49-F238E27FC236}">
                <a16:creationId xmlns:a16="http://schemas.microsoft.com/office/drawing/2014/main" id="{C5802850-29D1-4FF2-8194-23F111AD6DD3}"/>
              </a:ext>
            </a:extLst>
          </p:cNvPr>
          <p:cNvGrpSpPr/>
          <p:nvPr/>
        </p:nvGrpSpPr>
        <p:grpSpPr>
          <a:xfrm>
            <a:off x="1920478" y="1520311"/>
            <a:ext cx="5145109" cy="5013910"/>
            <a:chOff x="1920478" y="1394671"/>
            <a:chExt cx="5145109" cy="5013910"/>
          </a:xfrm>
        </p:grpSpPr>
        <p:grpSp>
          <p:nvGrpSpPr>
            <p:cNvPr id="17" name="Group 16">
              <a:extLst>
                <a:ext uri="{FF2B5EF4-FFF2-40B4-BE49-F238E27FC236}">
                  <a16:creationId xmlns:a16="http://schemas.microsoft.com/office/drawing/2014/main" id="{12FC00C4-3B68-4493-8306-8F03226CAB0E}"/>
                </a:ext>
              </a:extLst>
            </p:cNvPr>
            <p:cNvGrpSpPr/>
            <p:nvPr/>
          </p:nvGrpSpPr>
          <p:grpSpPr>
            <a:xfrm>
              <a:off x="2099887" y="1394671"/>
              <a:ext cx="4965700" cy="5013910"/>
              <a:chOff x="2099887" y="1394671"/>
              <a:chExt cx="4965700" cy="5013910"/>
            </a:xfrm>
          </p:grpSpPr>
          <p:pic>
            <p:nvPicPr>
              <p:cNvPr id="7" name="Picture 6">
                <a:extLst>
                  <a:ext uri="{FF2B5EF4-FFF2-40B4-BE49-F238E27FC236}">
                    <a16:creationId xmlns:a16="http://schemas.microsoft.com/office/drawing/2014/main" id="{365DA886-71FF-4F7E-90EA-EE4F5E983176}"/>
                  </a:ext>
                </a:extLst>
              </p:cNvPr>
              <p:cNvPicPr>
                <a:picLocks noChangeAspect="1"/>
              </p:cNvPicPr>
              <p:nvPr/>
            </p:nvPicPr>
            <p:blipFill>
              <a:blip r:embed="rId3"/>
              <a:stretch>
                <a:fillRect/>
              </a:stretch>
            </p:blipFill>
            <p:spPr>
              <a:xfrm rot="8733325">
                <a:off x="2099887" y="1394671"/>
                <a:ext cx="4965700" cy="5013910"/>
              </a:xfrm>
              <a:prstGeom prst="rect">
                <a:avLst/>
              </a:prstGeom>
            </p:spPr>
          </p:pic>
          <p:sp>
            <p:nvSpPr>
              <p:cNvPr id="16" name="TextBox 15">
                <a:extLst>
                  <a:ext uri="{FF2B5EF4-FFF2-40B4-BE49-F238E27FC236}">
                    <a16:creationId xmlns:a16="http://schemas.microsoft.com/office/drawing/2014/main" id="{B6585100-8ACE-41D0-B879-420A6D247B7D}"/>
                  </a:ext>
                </a:extLst>
              </p:cNvPr>
              <p:cNvSpPr txBox="1"/>
              <p:nvPr/>
            </p:nvSpPr>
            <p:spPr>
              <a:xfrm>
                <a:off x="3115713" y="4247791"/>
                <a:ext cx="19464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SB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$24M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31" name="TextBox 30">
                <a:extLst>
                  <a:ext uri="{FF2B5EF4-FFF2-40B4-BE49-F238E27FC236}">
                    <a16:creationId xmlns:a16="http://schemas.microsoft.com/office/drawing/2014/main" id="{CFD45161-3ED6-4A03-B83B-F09263A25988}"/>
                  </a:ext>
                </a:extLst>
              </p:cNvPr>
              <p:cNvSpPr txBox="1"/>
              <p:nvPr/>
            </p:nvSpPr>
            <p:spPr>
              <a:xfrm>
                <a:off x="3113998" y="2257185"/>
                <a:ext cx="19464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LEAP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rPr>
                  <a:t>$25.5M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a:ea typeface="+mn-ea"/>
                  <a:cs typeface="+mn-cs"/>
                </a:endParaRPr>
              </a:p>
            </p:txBody>
          </p:sp>
        </p:grpSp>
        <p:sp>
          <p:nvSpPr>
            <p:cNvPr id="18" name="Rectangle 17">
              <a:extLst>
                <a:ext uri="{FF2B5EF4-FFF2-40B4-BE49-F238E27FC236}">
                  <a16:creationId xmlns:a16="http://schemas.microsoft.com/office/drawing/2014/main" id="{CE56090D-39DB-400E-A241-88D922A57DC0}"/>
                </a:ext>
              </a:extLst>
            </p:cNvPr>
            <p:cNvSpPr/>
            <p:nvPr/>
          </p:nvSpPr>
          <p:spPr>
            <a:xfrm>
              <a:off x="1920478" y="3634977"/>
              <a:ext cx="307181" cy="11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sp>
        <p:nvSpPr>
          <p:cNvPr id="28" name="Rectangle 27">
            <a:extLst>
              <a:ext uri="{FF2B5EF4-FFF2-40B4-BE49-F238E27FC236}">
                <a16:creationId xmlns:a16="http://schemas.microsoft.com/office/drawing/2014/main" id="{54112324-2ACB-4909-95AE-074B000D2F87}"/>
              </a:ext>
            </a:extLst>
          </p:cNvPr>
          <p:cNvSpPr/>
          <p:nvPr/>
        </p:nvSpPr>
        <p:spPr>
          <a:xfrm>
            <a:off x="7230642" y="5668539"/>
            <a:ext cx="240429" cy="233477"/>
          </a:xfrm>
          <a:prstGeom prst="rect">
            <a:avLst/>
          </a:prstGeom>
          <a:solidFill>
            <a:srgbClr val="D6E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0" name="Straight Connector 29">
            <a:extLst>
              <a:ext uri="{FF2B5EF4-FFF2-40B4-BE49-F238E27FC236}">
                <a16:creationId xmlns:a16="http://schemas.microsoft.com/office/drawing/2014/main" id="{5316B9A3-A24F-42AE-8ECD-6EAC82C6AE41}"/>
              </a:ext>
            </a:extLst>
          </p:cNvPr>
          <p:cNvCxnSpPr>
            <a:cxnSpLocks/>
          </p:cNvCxnSpPr>
          <p:nvPr/>
        </p:nvCxnSpPr>
        <p:spPr>
          <a:xfrm>
            <a:off x="5733697" y="1539563"/>
            <a:ext cx="5857592"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95BE7B-FFA7-4638-B9E1-52736A5638C6}"/>
              </a:ext>
            </a:extLst>
          </p:cNvPr>
          <p:cNvSpPr txBox="1"/>
          <p:nvPr/>
        </p:nvSpPr>
        <p:spPr>
          <a:xfrm>
            <a:off x="642457" y="1485396"/>
            <a:ext cx="17945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73F">
                    <a:lumMod val="75000"/>
                  </a:srgbClr>
                </a:solidFill>
                <a:effectLst/>
                <a:uLnTx/>
                <a:uFillTx/>
                <a:latin typeface="Trebuchet MS" panose="020B0603020202020204"/>
                <a:ea typeface="+mn-ea"/>
                <a:cs typeface="+mn-cs"/>
              </a:rPr>
              <a:t>Grants from state directly to local jurisdictions</a:t>
            </a:r>
          </a:p>
        </p:txBody>
      </p:sp>
      <p:sp>
        <p:nvSpPr>
          <p:cNvPr id="35" name="Rectangle 34">
            <a:extLst>
              <a:ext uri="{FF2B5EF4-FFF2-40B4-BE49-F238E27FC236}">
                <a16:creationId xmlns:a16="http://schemas.microsoft.com/office/drawing/2014/main" id="{D5669463-448B-4446-A381-CFF92EA69D16}"/>
              </a:ext>
            </a:extLst>
          </p:cNvPr>
          <p:cNvSpPr/>
          <p:nvPr/>
        </p:nvSpPr>
        <p:spPr>
          <a:xfrm>
            <a:off x="384937" y="1587461"/>
            <a:ext cx="240429" cy="2334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6" name="TextBox 35">
            <a:extLst>
              <a:ext uri="{FF2B5EF4-FFF2-40B4-BE49-F238E27FC236}">
                <a16:creationId xmlns:a16="http://schemas.microsoft.com/office/drawing/2014/main" id="{8CD0951E-3F0D-4824-8457-BEAA9E5676D9}"/>
              </a:ext>
            </a:extLst>
          </p:cNvPr>
          <p:cNvSpPr txBox="1"/>
          <p:nvPr/>
        </p:nvSpPr>
        <p:spPr>
          <a:xfrm>
            <a:off x="5886432" y="1580175"/>
            <a:ext cx="61055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$23.9M REAP GRANT FROM STATE TO ABAG</a:t>
            </a:r>
          </a:p>
        </p:txBody>
      </p:sp>
      <p:cxnSp>
        <p:nvCxnSpPr>
          <p:cNvPr id="37" name="Straight Connector 36">
            <a:extLst>
              <a:ext uri="{FF2B5EF4-FFF2-40B4-BE49-F238E27FC236}">
                <a16:creationId xmlns:a16="http://schemas.microsoft.com/office/drawing/2014/main" id="{8962CB7F-32ED-49F6-B540-CD3E587F6EE8}"/>
              </a:ext>
            </a:extLst>
          </p:cNvPr>
          <p:cNvCxnSpPr>
            <a:cxnSpLocks/>
          </p:cNvCxnSpPr>
          <p:nvPr/>
        </p:nvCxnSpPr>
        <p:spPr>
          <a:xfrm>
            <a:off x="6002635" y="6056730"/>
            <a:ext cx="5597485"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AEA9CE-7E83-4235-B9F6-EC4777E8B6E2}"/>
              </a:ext>
            </a:extLst>
          </p:cNvPr>
          <p:cNvGrpSpPr/>
          <p:nvPr/>
        </p:nvGrpSpPr>
        <p:grpSpPr>
          <a:xfrm>
            <a:off x="7230642" y="3784934"/>
            <a:ext cx="4449230" cy="1361911"/>
            <a:chOff x="7230642" y="3315501"/>
            <a:chExt cx="4449230" cy="1361911"/>
          </a:xfrm>
        </p:grpSpPr>
        <p:sp>
          <p:nvSpPr>
            <p:cNvPr id="25" name="Rectangle 24">
              <a:extLst>
                <a:ext uri="{FF2B5EF4-FFF2-40B4-BE49-F238E27FC236}">
                  <a16:creationId xmlns:a16="http://schemas.microsoft.com/office/drawing/2014/main" id="{71205D8C-5981-4DA7-BA45-0CD9FE4DC8F1}"/>
                </a:ext>
              </a:extLst>
            </p:cNvPr>
            <p:cNvSpPr/>
            <p:nvPr/>
          </p:nvSpPr>
          <p:spPr>
            <a:xfrm>
              <a:off x="7230642" y="3858897"/>
              <a:ext cx="240429" cy="233477"/>
            </a:xfrm>
            <a:prstGeom prst="rect">
              <a:avLst/>
            </a:prstGeom>
            <a:solidFill>
              <a:srgbClr val="76B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6D4C50D4-4C4B-48FB-94AE-9D0742CD109F}"/>
                </a:ext>
              </a:extLst>
            </p:cNvPr>
            <p:cNvSpPr/>
            <p:nvPr/>
          </p:nvSpPr>
          <p:spPr>
            <a:xfrm>
              <a:off x="7230643" y="3424124"/>
              <a:ext cx="240429" cy="233477"/>
            </a:xfrm>
            <a:prstGeom prst="rect">
              <a:avLst/>
            </a:prstGeom>
            <a:solidFill>
              <a:srgbClr val="58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4B41572A-8BC5-42EF-96F3-67130359EE10}"/>
                </a:ext>
              </a:extLst>
            </p:cNvPr>
            <p:cNvSpPr/>
            <p:nvPr/>
          </p:nvSpPr>
          <p:spPr>
            <a:xfrm>
              <a:off x="7230642" y="4323257"/>
              <a:ext cx="240429" cy="233477"/>
            </a:xfrm>
            <a:prstGeom prst="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Trebuchet MS" panose="020B0603020202020204"/>
                <a:ea typeface="+mn-ea"/>
                <a:cs typeface="+mn-cs"/>
              </a:endParaRPr>
            </a:p>
          </p:txBody>
        </p:sp>
        <p:sp>
          <p:nvSpPr>
            <p:cNvPr id="55" name="TextBox 54">
              <a:extLst>
                <a:ext uri="{FF2B5EF4-FFF2-40B4-BE49-F238E27FC236}">
                  <a16:creationId xmlns:a16="http://schemas.microsoft.com/office/drawing/2014/main" id="{58CFDB9B-3E31-4085-93ED-9D69D4A70452}"/>
                </a:ext>
              </a:extLst>
            </p:cNvPr>
            <p:cNvSpPr txBox="1"/>
            <p:nvPr/>
          </p:nvSpPr>
          <p:spPr>
            <a:xfrm>
              <a:off x="7515534" y="3315501"/>
              <a:ext cx="4164338" cy="13619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$4.7M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County Collaboratives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$3M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RHNA-Based Allocations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$2.2M   </a:t>
              </a:r>
              <a:r>
                <a:rPr kumimoji="0" lang="en-US" sz="20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Minimum Allocations</a:t>
              </a:r>
            </a:p>
          </p:txBody>
        </p:sp>
      </p:grpSp>
      <p:sp>
        <p:nvSpPr>
          <p:cNvPr id="49" name="TextBox 48">
            <a:extLst>
              <a:ext uri="{FF2B5EF4-FFF2-40B4-BE49-F238E27FC236}">
                <a16:creationId xmlns:a16="http://schemas.microsoft.com/office/drawing/2014/main" id="{A1783F6E-A475-4F78-BB97-80088E196F7E}"/>
              </a:ext>
            </a:extLst>
          </p:cNvPr>
          <p:cNvSpPr txBox="1"/>
          <p:nvPr/>
        </p:nvSpPr>
        <p:spPr>
          <a:xfrm>
            <a:off x="6745436" y="2789684"/>
            <a:ext cx="5134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E7E6E6">
                    <a:lumMod val="25000"/>
                  </a:srgbClr>
                </a:solidFill>
                <a:effectLst/>
                <a:uLnTx/>
                <a:uFillTx/>
                <a:latin typeface="Trebuchet MS" panose="020B0603020202020204"/>
                <a:ea typeface="+mn-ea"/>
                <a:cs typeface="+mn-cs"/>
              </a:rPr>
              <a:t>ABAG Allocations to Local Jurisdictions</a:t>
            </a:r>
          </a:p>
        </p:txBody>
      </p:sp>
      <p:sp>
        <p:nvSpPr>
          <p:cNvPr id="47" name="Rectangle 46">
            <a:extLst>
              <a:ext uri="{FF2B5EF4-FFF2-40B4-BE49-F238E27FC236}">
                <a16:creationId xmlns:a16="http://schemas.microsoft.com/office/drawing/2014/main" id="{60622BE2-F0EB-40A1-B44A-ED8B198B2193}"/>
              </a:ext>
            </a:extLst>
          </p:cNvPr>
          <p:cNvSpPr/>
          <p:nvPr/>
        </p:nvSpPr>
        <p:spPr>
          <a:xfrm rot="3299981">
            <a:off x="5862245" y="6065895"/>
            <a:ext cx="189300" cy="11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6" name="Title 5">
            <a:extLst>
              <a:ext uri="{FF2B5EF4-FFF2-40B4-BE49-F238E27FC236}">
                <a16:creationId xmlns:a16="http://schemas.microsoft.com/office/drawing/2014/main" id="{D58E40FA-C428-46D7-81B8-9EB4DE1EBE5C}"/>
              </a:ext>
            </a:extLst>
          </p:cNvPr>
          <p:cNvSpPr>
            <a:spLocks noGrp="1"/>
          </p:cNvSpPr>
          <p:nvPr>
            <p:ph type="title"/>
          </p:nvPr>
        </p:nvSpPr>
        <p:spPr>
          <a:xfrm>
            <a:off x="614915" y="0"/>
            <a:ext cx="10985205" cy="1325563"/>
          </a:xfrm>
        </p:spPr>
        <p:txBody>
          <a:bodyPr>
            <a:normAutofit/>
          </a:bodyPr>
          <a:lstStyle/>
          <a:p>
            <a:pPr algn="ctr"/>
            <a:r>
              <a:rPr lang="en-US" sz="4800" dirty="0">
                <a:latin typeface="Trebuchet MS" panose="020B0603020202020204"/>
              </a:rPr>
              <a:t>Local REAP Grants</a:t>
            </a:r>
            <a:endParaRPr lang="en-US" sz="4800" dirty="0"/>
          </a:p>
        </p:txBody>
      </p:sp>
      <p:pic>
        <p:nvPicPr>
          <p:cNvPr id="40" name="Picture 39">
            <a:extLst>
              <a:ext uri="{FF2B5EF4-FFF2-40B4-BE49-F238E27FC236}">
                <a16:creationId xmlns:a16="http://schemas.microsoft.com/office/drawing/2014/main" id="{57E170E3-7150-4FF4-BE72-2B60C88B7554}"/>
              </a:ext>
            </a:extLst>
          </p:cNvPr>
          <p:cNvPicPr>
            <a:picLocks noChangeAspect="1"/>
          </p:cNvPicPr>
          <p:nvPr/>
        </p:nvPicPr>
        <p:blipFill>
          <a:blip r:embed="rId4">
            <a:alphaModFix amt="55000"/>
          </a:blip>
          <a:srcRect/>
          <a:stretch/>
        </p:blipFill>
        <p:spPr>
          <a:xfrm>
            <a:off x="2522784" y="6216028"/>
            <a:ext cx="3111500" cy="391160"/>
          </a:xfrm>
          <a:prstGeom prst="rect">
            <a:avLst/>
          </a:prstGeom>
        </p:spPr>
      </p:pic>
    </p:spTree>
    <p:extLst>
      <p:ext uri="{BB962C8B-B14F-4D97-AF65-F5344CB8AC3E}">
        <p14:creationId xmlns:p14="http://schemas.microsoft.com/office/powerpoint/2010/main" val="28577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4C5EE-CE71-4B01-96F9-7D180D60697A}"/>
              </a:ext>
            </a:extLst>
          </p:cNvPr>
          <p:cNvSpPr>
            <a:spLocks noGrp="1"/>
          </p:cNvSpPr>
          <p:nvPr>
            <p:ph type="title"/>
          </p:nvPr>
        </p:nvSpPr>
        <p:spPr>
          <a:xfrm>
            <a:off x="489060" y="449262"/>
            <a:ext cx="3932237" cy="1936964"/>
          </a:xfrm>
        </p:spPr>
        <p:txBody>
          <a:bodyPr>
            <a:normAutofit/>
          </a:bodyPr>
          <a:lstStyle/>
          <a:p>
            <a:r>
              <a:rPr lang="en-US" sz="4400" dirty="0"/>
              <a:t>Regional Consulting Bench</a:t>
            </a:r>
          </a:p>
        </p:txBody>
      </p:sp>
      <p:grpSp>
        <p:nvGrpSpPr>
          <p:cNvPr id="2" name="Group 1">
            <a:extLst>
              <a:ext uri="{FF2B5EF4-FFF2-40B4-BE49-F238E27FC236}">
                <a16:creationId xmlns:a16="http://schemas.microsoft.com/office/drawing/2014/main" id="{42083AD1-3D31-4354-A305-16A9F3641DDA}"/>
              </a:ext>
            </a:extLst>
          </p:cNvPr>
          <p:cNvGrpSpPr/>
          <p:nvPr/>
        </p:nvGrpSpPr>
        <p:grpSpPr>
          <a:xfrm>
            <a:off x="4773846" y="161232"/>
            <a:ext cx="7248824" cy="6535535"/>
            <a:chOff x="4697643" y="607274"/>
            <a:chExt cx="7396062" cy="6668285"/>
          </a:xfrm>
        </p:grpSpPr>
        <p:grpSp>
          <p:nvGrpSpPr>
            <p:cNvPr id="9" name="Group 8">
              <a:extLst>
                <a:ext uri="{FF2B5EF4-FFF2-40B4-BE49-F238E27FC236}">
                  <a16:creationId xmlns:a16="http://schemas.microsoft.com/office/drawing/2014/main" id="{3D060B7B-666D-45BD-BD7C-F57D4AF7F584}"/>
                </a:ext>
              </a:extLst>
            </p:cNvPr>
            <p:cNvGrpSpPr/>
            <p:nvPr/>
          </p:nvGrpSpPr>
          <p:grpSpPr>
            <a:xfrm>
              <a:off x="4697643" y="607274"/>
              <a:ext cx="7374611" cy="5688824"/>
              <a:chOff x="1120501" y="2024893"/>
              <a:chExt cx="5922875" cy="4668741"/>
            </a:xfrm>
            <a:blipFill>
              <a:blip r:embed="rId3"/>
              <a:tile tx="0" ty="0" sx="100000" sy="100000" flip="none" algn="tl"/>
            </a:blipFill>
          </p:grpSpPr>
          <p:grpSp>
            <p:nvGrpSpPr>
              <p:cNvPr id="10" name="Group 9">
                <a:extLst>
                  <a:ext uri="{FF2B5EF4-FFF2-40B4-BE49-F238E27FC236}">
                    <a16:creationId xmlns:a16="http://schemas.microsoft.com/office/drawing/2014/main" id="{B0D187DC-134C-4CB9-B70C-F338F7A5F3B1}"/>
                  </a:ext>
                </a:extLst>
              </p:cNvPr>
              <p:cNvGrpSpPr/>
              <p:nvPr/>
            </p:nvGrpSpPr>
            <p:grpSpPr>
              <a:xfrm>
                <a:off x="1141201" y="2024893"/>
                <a:ext cx="5902175" cy="4668741"/>
                <a:chOff x="1141201" y="2182711"/>
                <a:chExt cx="5902175" cy="4668741"/>
              </a:xfrm>
              <a:grpFill/>
            </p:grpSpPr>
            <p:grpSp>
              <p:nvGrpSpPr>
                <p:cNvPr id="13" name="Group 12">
                  <a:extLst>
                    <a:ext uri="{FF2B5EF4-FFF2-40B4-BE49-F238E27FC236}">
                      <a16:creationId xmlns:a16="http://schemas.microsoft.com/office/drawing/2014/main" id="{5DCA198A-85D4-40FC-8A41-7D76775467E0}"/>
                    </a:ext>
                  </a:extLst>
                </p:cNvPr>
                <p:cNvGrpSpPr/>
                <p:nvPr/>
              </p:nvGrpSpPr>
              <p:grpSpPr>
                <a:xfrm>
                  <a:off x="1141201" y="2182711"/>
                  <a:ext cx="5902175" cy="3901600"/>
                  <a:chOff x="1877576" y="2202135"/>
                  <a:chExt cx="5422895" cy="3460887"/>
                </a:xfrm>
                <a:grpFill/>
              </p:grpSpPr>
              <p:grpSp>
                <p:nvGrpSpPr>
                  <p:cNvPr id="15" name="Group 14">
                    <a:extLst>
                      <a:ext uri="{FF2B5EF4-FFF2-40B4-BE49-F238E27FC236}">
                        <a16:creationId xmlns:a16="http://schemas.microsoft.com/office/drawing/2014/main" id="{973D2C54-FB3F-4E06-9279-6F5C4D3B39EE}"/>
                      </a:ext>
                    </a:extLst>
                  </p:cNvPr>
                  <p:cNvGrpSpPr/>
                  <p:nvPr/>
                </p:nvGrpSpPr>
                <p:grpSpPr>
                  <a:xfrm>
                    <a:off x="1877576" y="2202135"/>
                    <a:ext cx="4093895" cy="3436579"/>
                    <a:chOff x="1877576" y="2142229"/>
                    <a:chExt cx="4093895" cy="3436579"/>
                  </a:xfrm>
                  <a:grpFill/>
                </p:grpSpPr>
                <p:sp>
                  <p:nvSpPr>
                    <p:cNvPr id="21" name="Freeform: Shape 20">
                      <a:extLst>
                        <a:ext uri="{FF2B5EF4-FFF2-40B4-BE49-F238E27FC236}">
                          <a16:creationId xmlns:a16="http://schemas.microsoft.com/office/drawing/2014/main" id="{F7E47145-6823-45D7-9E44-123F3B3A1CDF}"/>
                        </a:ext>
                      </a:extLst>
                    </p:cNvPr>
                    <p:cNvSpPr/>
                    <p:nvPr/>
                  </p:nvSpPr>
                  <p:spPr>
                    <a:xfrm>
                      <a:off x="1877576" y="3573650"/>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Housing Policy &amp; Planning</a:t>
                      </a:r>
                    </a:p>
                  </p:txBody>
                </p:sp>
                <p:sp>
                  <p:nvSpPr>
                    <p:cNvPr id="22" name="Freeform: Shape 21">
                      <a:extLst>
                        <a:ext uri="{FF2B5EF4-FFF2-40B4-BE49-F238E27FC236}">
                          <a16:creationId xmlns:a16="http://schemas.microsoft.com/office/drawing/2014/main" id="{4FFC3380-7F58-4A6F-A50F-EE3613732B55}"/>
                        </a:ext>
                      </a:extLst>
                    </p:cNvPr>
                    <p:cNvSpPr/>
                    <p:nvPr/>
                  </p:nvSpPr>
                  <p:spPr>
                    <a:xfrm>
                      <a:off x="3172527" y="2855261"/>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1"/>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Transportation Policy &amp; Implementation</a:t>
                      </a:r>
                    </a:p>
                  </p:txBody>
                </p:sp>
                <p:sp>
                  <p:nvSpPr>
                    <p:cNvPr id="23" name="Freeform: Shape 22">
                      <a:extLst>
                        <a:ext uri="{FF2B5EF4-FFF2-40B4-BE49-F238E27FC236}">
                          <a16:creationId xmlns:a16="http://schemas.microsoft.com/office/drawing/2014/main" id="{10909F38-5ACF-4F7D-AE64-F8372643063A}"/>
                        </a:ext>
                      </a:extLst>
                    </p:cNvPr>
                    <p:cNvSpPr/>
                    <p:nvPr/>
                  </p:nvSpPr>
                  <p:spPr>
                    <a:xfrm>
                      <a:off x="1877576" y="214515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4"/>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Comprehensive Planning</a:t>
                      </a:r>
                    </a:p>
                  </p:txBody>
                </p:sp>
                <p:sp>
                  <p:nvSpPr>
                    <p:cNvPr id="24" name="Freeform: Shape 23">
                      <a:extLst>
                        <a:ext uri="{FF2B5EF4-FFF2-40B4-BE49-F238E27FC236}">
                          <a16:creationId xmlns:a16="http://schemas.microsoft.com/office/drawing/2014/main" id="{391C30EE-63F1-4CBB-9825-F0BCA0276058}"/>
                        </a:ext>
                      </a:extLst>
                    </p:cNvPr>
                    <p:cNvSpPr/>
                    <p:nvPr/>
                  </p:nvSpPr>
                  <p:spPr>
                    <a:xfrm>
                      <a:off x="4466680" y="2142229"/>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Environment &amp; Resilience</a:t>
                      </a:r>
                    </a:p>
                  </p:txBody>
                </p:sp>
                <p:sp>
                  <p:nvSpPr>
                    <p:cNvPr id="27" name="Freeform: Shape 26">
                      <a:extLst>
                        <a:ext uri="{FF2B5EF4-FFF2-40B4-BE49-F238E27FC236}">
                          <a16:creationId xmlns:a16="http://schemas.microsoft.com/office/drawing/2014/main" id="{331D3B6C-6A6B-40C0-B7E9-311E10F818D1}"/>
                        </a:ext>
                      </a:extLst>
                    </p:cNvPr>
                    <p:cNvSpPr/>
                    <p:nvPr/>
                  </p:nvSpPr>
                  <p:spPr>
                    <a:xfrm>
                      <a:off x="3170931" y="428668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5"/>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Transportation Program Development &amp; Administration</a:t>
                      </a:r>
                    </a:p>
                  </p:txBody>
                </p:sp>
              </p:grpSp>
              <p:sp>
                <p:nvSpPr>
                  <p:cNvPr id="16" name="Freeform: Shape 15">
                    <a:extLst>
                      <a:ext uri="{FF2B5EF4-FFF2-40B4-BE49-F238E27FC236}">
                        <a16:creationId xmlns:a16="http://schemas.microsoft.com/office/drawing/2014/main" id="{D7E7102C-CF2B-440F-ADCB-A926C5A5C9D3}"/>
                      </a:ext>
                    </a:extLst>
                  </p:cNvPr>
                  <p:cNvSpPr/>
                  <p:nvPr/>
                </p:nvSpPr>
                <p:spPr>
                  <a:xfrm>
                    <a:off x="4467477" y="3657864"/>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2"/>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Legal Counsel</a:t>
                    </a:r>
                  </a:p>
                </p:txBody>
              </p:sp>
              <p:sp>
                <p:nvSpPr>
                  <p:cNvPr id="17" name="Freeform: Shape 16">
                    <a:extLst>
                      <a:ext uri="{FF2B5EF4-FFF2-40B4-BE49-F238E27FC236}">
                        <a16:creationId xmlns:a16="http://schemas.microsoft.com/office/drawing/2014/main" id="{C218E6B5-48C9-433E-A77D-84E0478DF83B}"/>
                      </a:ext>
                    </a:extLst>
                  </p:cNvPr>
                  <p:cNvSpPr/>
                  <p:nvPr/>
                </p:nvSpPr>
                <p:spPr>
                  <a:xfrm>
                    <a:off x="5761630" y="2944832"/>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5"/>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Engagement &amp; Outreach</a:t>
                    </a:r>
                  </a:p>
                </p:txBody>
              </p:sp>
              <p:sp>
                <p:nvSpPr>
                  <p:cNvPr id="20" name="Freeform: Shape 19">
                    <a:extLst>
                      <a:ext uri="{FF2B5EF4-FFF2-40B4-BE49-F238E27FC236}">
                        <a16:creationId xmlns:a16="http://schemas.microsoft.com/office/drawing/2014/main" id="{80B5183B-EEFE-4398-9C3B-7E95C9DC971B}"/>
                      </a:ext>
                    </a:extLst>
                  </p:cNvPr>
                  <p:cNvSpPr/>
                  <p:nvPr/>
                </p:nvSpPr>
                <p:spPr>
                  <a:xfrm>
                    <a:off x="5795680" y="4370896"/>
                    <a:ext cx="1504791" cy="1292126"/>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4"/>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Grant Writing</a:t>
                    </a:r>
                  </a:p>
                </p:txBody>
              </p:sp>
            </p:grpSp>
            <p:sp>
              <p:nvSpPr>
                <p:cNvPr id="14" name="Freeform: Shape 13">
                  <a:extLst>
                    <a:ext uri="{FF2B5EF4-FFF2-40B4-BE49-F238E27FC236}">
                      <a16:creationId xmlns:a16="http://schemas.microsoft.com/office/drawing/2014/main" id="{746ABC32-00E2-4A53-91D0-A6C5370A5C26}"/>
                    </a:ext>
                  </a:extLst>
                </p:cNvPr>
                <p:cNvSpPr/>
                <p:nvPr/>
              </p:nvSpPr>
              <p:spPr>
                <a:xfrm>
                  <a:off x="3959999" y="5394785"/>
                  <a:ext cx="1655014" cy="145666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1"/>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Temporary Staffing for Local Governments</a:t>
                  </a:r>
                </a:p>
              </p:txBody>
            </p:sp>
          </p:grpSp>
          <p:sp>
            <p:nvSpPr>
              <p:cNvPr id="11" name="Freeform: Shape 10">
                <a:extLst>
                  <a:ext uri="{FF2B5EF4-FFF2-40B4-BE49-F238E27FC236}">
                    <a16:creationId xmlns:a16="http://schemas.microsoft.com/office/drawing/2014/main" id="{6A7FE695-AB69-4A96-9B2C-BC46ECDDD53D}"/>
                  </a:ext>
                </a:extLst>
              </p:cNvPr>
              <p:cNvSpPr/>
              <p:nvPr/>
            </p:nvSpPr>
            <p:spPr>
              <a:xfrm>
                <a:off x="1120501" y="5228381"/>
                <a:ext cx="1637786" cy="145666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2"/>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Process Improvements</a:t>
                </a:r>
              </a:p>
            </p:txBody>
          </p:sp>
        </p:grpSp>
        <p:sp>
          <p:nvSpPr>
            <p:cNvPr id="19" name="Freeform: Shape 18">
              <a:extLst>
                <a:ext uri="{FF2B5EF4-FFF2-40B4-BE49-F238E27FC236}">
                  <a16:creationId xmlns:a16="http://schemas.microsoft.com/office/drawing/2014/main" id="{C7BB86E6-2259-4492-9459-1C01E0B50628}"/>
                </a:ext>
              </a:extLst>
            </p:cNvPr>
            <p:cNvSpPr/>
            <p:nvPr/>
          </p:nvSpPr>
          <p:spPr>
            <a:xfrm>
              <a:off x="10054487" y="5500622"/>
              <a:ext cx="2039218" cy="1774937"/>
            </a:xfrm>
            <a:custGeom>
              <a:avLst/>
              <a:gdLst>
                <a:gd name="connsiteX0" fmla="*/ 0 w 1504791"/>
                <a:gd name="connsiteY0" fmla="*/ 646063 h 1292126"/>
                <a:gd name="connsiteX1" fmla="*/ 323032 w 1504791"/>
                <a:gd name="connsiteY1" fmla="*/ 0 h 1292126"/>
                <a:gd name="connsiteX2" fmla="*/ 1181760 w 1504791"/>
                <a:gd name="connsiteY2" fmla="*/ 0 h 1292126"/>
                <a:gd name="connsiteX3" fmla="*/ 1504791 w 1504791"/>
                <a:gd name="connsiteY3" fmla="*/ 646063 h 1292126"/>
                <a:gd name="connsiteX4" fmla="*/ 1181760 w 1504791"/>
                <a:gd name="connsiteY4" fmla="*/ 1292126 h 1292126"/>
                <a:gd name="connsiteX5" fmla="*/ 323032 w 1504791"/>
                <a:gd name="connsiteY5" fmla="*/ 1292126 h 1292126"/>
                <a:gd name="connsiteX6" fmla="*/ 0 w 1504791"/>
                <a:gd name="connsiteY6" fmla="*/ 646063 h 1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791" h="1292126">
                  <a:moveTo>
                    <a:pt x="0" y="646063"/>
                  </a:moveTo>
                  <a:lnTo>
                    <a:pt x="323032" y="0"/>
                  </a:lnTo>
                  <a:lnTo>
                    <a:pt x="1181760" y="0"/>
                  </a:lnTo>
                  <a:lnTo>
                    <a:pt x="1504791" y="646063"/>
                  </a:lnTo>
                  <a:lnTo>
                    <a:pt x="1181760" y="1292126"/>
                  </a:lnTo>
                  <a:lnTo>
                    <a:pt x="323032" y="1292126"/>
                  </a:lnTo>
                  <a:lnTo>
                    <a:pt x="0" y="646063"/>
                  </a:lnTo>
                  <a:close/>
                </a:path>
              </a:pathLst>
            </a:custGeom>
            <a:solidFill>
              <a:schemeClr val="accent3"/>
            </a:solidFill>
            <a:ln w="12700" cap="flat" cmpd="sng" algn="ctr">
              <a:noFill/>
              <a:prstDash val="solid"/>
              <a:miter lim="800000"/>
            </a:ln>
            <a:effectLst/>
          </p:spPr>
          <p:txBody>
            <a:bodyPr spcFirstLastPara="0" vert="horz" wrap="square" lIns="233076" tIns="222997" rIns="233076" bIns="222997" numCol="1" spcCol="1270" anchor="ctr" anchorCtr="0">
              <a:no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panose="020B0603020202020204"/>
                  <a:ea typeface="+mn-ea"/>
                  <a:cs typeface="+mn-cs"/>
                </a:rPr>
                <a:t>Economic &amp; Real Estate Analysis</a:t>
              </a:r>
            </a:p>
          </p:txBody>
        </p:sp>
      </p:grpSp>
    </p:spTree>
    <p:extLst>
      <p:ext uri="{BB962C8B-B14F-4D97-AF65-F5344CB8AC3E}">
        <p14:creationId xmlns:p14="http://schemas.microsoft.com/office/powerpoint/2010/main" val="2980752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walking on a city street&#10;&#10;Description automatically generated">
            <a:extLst>
              <a:ext uri="{FF2B5EF4-FFF2-40B4-BE49-F238E27FC236}">
                <a16:creationId xmlns:a16="http://schemas.microsoft.com/office/drawing/2014/main" id="{D59343BF-A899-F749-80C1-A088CF97C252}"/>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F721F63-686D-A040-A1CC-B483608D9354}"/>
              </a:ext>
            </a:extLst>
          </p:cNvPr>
          <p:cNvSpPr>
            <a:spLocks noGrp="1"/>
          </p:cNvSpPr>
          <p:nvPr>
            <p:ph type="title"/>
          </p:nvPr>
        </p:nvSpPr>
        <p:spPr>
          <a:xfrm>
            <a:off x="831850" y="2166514"/>
            <a:ext cx="10515600" cy="1254929"/>
          </a:xfrm>
          <a:effectLst>
            <a:outerShdw blurRad="50800" dist="38100" dir="8100000" algn="tr" rotWithShape="0">
              <a:prstClr val="black">
                <a:alpha val="40000"/>
              </a:prstClr>
            </a:outerShdw>
          </a:effectLst>
        </p:spPr>
        <p:txBody>
          <a:bodyPr anchor="t" anchorCtr="0">
            <a:normAutofit/>
          </a:bodyPr>
          <a:lstStyle/>
          <a:p>
            <a:pPr algn="ctr"/>
            <a:r>
              <a:rPr lang="en-US" b="1" dirty="0">
                <a:solidFill>
                  <a:schemeClr val="bg2"/>
                </a:solidFill>
              </a:rPr>
              <a:t>Thank You.</a:t>
            </a:r>
          </a:p>
        </p:txBody>
      </p:sp>
      <p:sp>
        <p:nvSpPr>
          <p:cNvPr id="11" name="Text Placeholder 10">
            <a:extLst>
              <a:ext uri="{FF2B5EF4-FFF2-40B4-BE49-F238E27FC236}">
                <a16:creationId xmlns:a16="http://schemas.microsoft.com/office/drawing/2014/main" id="{46618AB4-18ED-7E45-BF35-FD3C1580A8AC}"/>
              </a:ext>
            </a:extLst>
          </p:cNvPr>
          <p:cNvSpPr>
            <a:spLocks noGrp="1"/>
          </p:cNvSpPr>
          <p:nvPr>
            <p:ph type="body" idx="1"/>
          </p:nvPr>
        </p:nvSpPr>
        <p:spPr>
          <a:xfrm>
            <a:off x="831850" y="3448431"/>
            <a:ext cx="10515600" cy="1500187"/>
          </a:xfrm>
        </p:spPr>
        <p:txBody>
          <a:bodyPr>
            <a:normAutofit/>
          </a:bodyPr>
          <a:lstStyle/>
          <a:p>
            <a:pPr algn="ctr"/>
            <a:r>
              <a:rPr lang="en-US" dirty="0">
                <a:solidFill>
                  <a:schemeClr val="bg1"/>
                </a:solidFill>
              </a:rPr>
              <a:t>For more information:</a:t>
            </a:r>
          </a:p>
          <a:p>
            <a:pPr algn="ctr"/>
            <a:r>
              <a:rPr lang="en-US" sz="2800" b="1" dirty="0">
                <a:solidFill>
                  <a:schemeClr val="bg1"/>
                </a:solidFill>
              </a:rPr>
              <a:t> </a:t>
            </a:r>
            <a:r>
              <a:rPr lang="en-US" sz="2800" dirty="0">
                <a:solidFill>
                  <a:schemeClr val="bg1"/>
                </a:solidFill>
              </a:rPr>
              <a:t>Visit the </a:t>
            </a:r>
            <a:r>
              <a:rPr lang="en-US" sz="2800" b="1" dirty="0">
                <a:solidFill>
                  <a:schemeClr val="bg1"/>
                </a:solidFill>
                <a:hlinkClick r:id="rId4">
                  <a:extLst>
                    <a:ext uri="{A12FA001-AC4F-418D-AE19-62706E023703}">
                      <ahyp:hlinkClr xmlns:ahyp="http://schemas.microsoft.com/office/drawing/2018/hyperlinkcolor" val="tx"/>
                    </a:ext>
                  </a:extLst>
                </a:hlinkClick>
              </a:rPr>
              <a:t>Regional Housing TA website</a:t>
            </a:r>
            <a:r>
              <a:rPr lang="en-US" sz="2800" b="1" dirty="0">
                <a:solidFill>
                  <a:schemeClr val="bg1"/>
                </a:solidFill>
              </a:rPr>
              <a:t> </a:t>
            </a:r>
            <a:r>
              <a:rPr lang="en-US" sz="2800" dirty="0">
                <a:solidFill>
                  <a:schemeClr val="bg1"/>
                </a:solidFill>
              </a:rPr>
              <a:t>or </a:t>
            </a:r>
          </a:p>
          <a:p>
            <a:pPr algn="ctr"/>
            <a:r>
              <a:rPr lang="en-US" sz="2800" dirty="0">
                <a:solidFill>
                  <a:schemeClr val="bg1"/>
                </a:solidFill>
              </a:rPr>
              <a:t>contact </a:t>
            </a:r>
            <a:r>
              <a:rPr lang="en-US" sz="2800" b="1" dirty="0">
                <a:solidFill>
                  <a:schemeClr val="bg1"/>
                </a:solidFill>
                <a:hlinkClick r:id="rId5">
                  <a:extLst>
                    <a:ext uri="{A12FA001-AC4F-418D-AE19-62706E023703}">
                      <ahyp:hlinkClr xmlns:ahyp="http://schemas.microsoft.com/office/drawing/2018/hyperlinkcolor" val="tx"/>
                    </a:ext>
                  </a:extLst>
                </a:hlinkClick>
              </a:rPr>
              <a:t>HousingTA@bayareametro.gov</a:t>
            </a:r>
            <a:endParaRPr lang="en-US" sz="2800" b="1" dirty="0">
              <a:solidFill>
                <a:schemeClr val="bg1"/>
              </a:solidFill>
            </a:endParaRPr>
          </a:p>
          <a:p>
            <a:pPr algn="ctr"/>
            <a:endParaRPr lang="en-US" sz="2800" dirty="0">
              <a:solidFill>
                <a:schemeClr val="bg1"/>
              </a:solidFill>
            </a:endParaRPr>
          </a:p>
        </p:txBody>
      </p:sp>
    </p:spTree>
    <p:extLst>
      <p:ext uri="{BB962C8B-B14F-4D97-AF65-F5344CB8AC3E}">
        <p14:creationId xmlns:p14="http://schemas.microsoft.com/office/powerpoint/2010/main" val="389102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wrap="square"/>
          <a:lstStyle/>
          <a:p>
            <a:r>
              <a:rPr lang="en-US" dirty="0"/>
              <a:t>What are the statutory objectives of RHNA?</a:t>
            </a:r>
          </a:p>
        </p:txBody>
      </p:sp>
      <p:sp>
        <p:nvSpPr>
          <p:cNvPr id="6" name="Slide Number Placeholder 3">
            <a:extLst>
              <a:ext uri="{FF2B5EF4-FFF2-40B4-BE49-F238E27FC236}">
                <a16:creationId xmlns:a16="http://schemas.microsoft.com/office/drawing/2014/main" id="{5D6BF76B-DF54-4F8F-B8EB-9DFC6921A469}"/>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aphicFrame>
        <p:nvGraphicFramePr>
          <p:cNvPr id="11" name="Content Placeholder 1">
            <a:extLst>
              <a:ext uri="{FF2B5EF4-FFF2-40B4-BE49-F238E27FC236}">
                <a16:creationId xmlns:a16="http://schemas.microsoft.com/office/drawing/2014/main" id="{5F87CADC-2C8D-40D0-9043-9444738B3D99}"/>
              </a:ext>
            </a:extLst>
          </p:cNvPr>
          <p:cNvGraphicFramePr>
            <a:graphicFrameLocks/>
          </p:cNvGraphicFramePr>
          <p:nvPr/>
        </p:nvGraphicFramePr>
        <p:xfrm>
          <a:off x="409405" y="1749860"/>
          <a:ext cx="11056555" cy="466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367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wrap="square"/>
          <a:lstStyle/>
          <a:p>
            <a:r>
              <a:rPr lang="en-US" dirty="0"/>
              <a:t>What’s new for this RHNA cycle?</a:t>
            </a:r>
          </a:p>
        </p:txBody>
      </p:sp>
      <p:sp>
        <p:nvSpPr>
          <p:cNvPr id="6" name="Slide Number Placeholder 3">
            <a:extLst>
              <a:ext uri="{FF2B5EF4-FFF2-40B4-BE49-F238E27FC236}">
                <a16:creationId xmlns:a16="http://schemas.microsoft.com/office/drawing/2014/main" id="{5D6BF76B-DF54-4F8F-B8EB-9DFC6921A469}"/>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aphicFrame>
        <p:nvGraphicFramePr>
          <p:cNvPr id="7" name="Diagram 6">
            <a:extLst>
              <a:ext uri="{FF2B5EF4-FFF2-40B4-BE49-F238E27FC236}">
                <a16:creationId xmlns:a16="http://schemas.microsoft.com/office/drawing/2014/main" id="{6F143123-60F7-4216-9D84-175A9B15C0AA}"/>
              </a:ext>
            </a:extLst>
          </p:cNvPr>
          <p:cNvGraphicFramePr/>
          <p:nvPr/>
        </p:nvGraphicFramePr>
        <p:xfrm>
          <a:off x="419100" y="1671552"/>
          <a:ext cx="11049000" cy="559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48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31AC2-E030-439D-A765-9FA510B8E132}"/>
              </a:ext>
            </a:extLst>
          </p:cNvPr>
          <p:cNvSpPr>
            <a:spLocks noGrp="1"/>
          </p:cNvSpPr>
          <p:nvPr>
            <p:ph type="title"/>
          </p:nvPr>
        </p:nvSpPr>
        <p:spPr/>
        <p:txBody>
          <a:bodyPr/>
          <a:lstStyle/>
          <a:p>
            <a:r>
              <a:rPr lang="en-US" dirty="0"/>
              <a:t>Bay Area RHNA Progress: 1999-2019</a:t>
            </a:r>
          </a:p>
        </p:txBody>
      </p:sp>
      <p:graphicFrame>
        <p:nvGraphicFramePr>
          <p:cNvPr id="9" name="Content Placeholder 8">
            <a:extLst>
              <a:ext uri="{FF2B5EF4-FFF2-40B4-BE49-F238E27FC236}">
                <a16:creationId xmlns:a16="http://schemas.microsoft.com/office/drawing/2014/main" id="{56CDD5D2-5F90-2941-AAD5-E0F3AB1B2724}"/>
              </a:ext>
            </a:extLst>
          </p:cNvPr>
          <p:cNvGraphicFramePr>
            <a:graphicFrameLocks noGrp="1"/>
          </p:cNvGraphicFramePr>
          <p:nvPr>
            <p:ph idx="1"/>
            <p:extLst>
              <p:ext uri="{D42A27DB-BD31-4B8C-83A1-F6EECF244321}">
                <p14:modId xmlns:p14="http://schemas.microsoft.com/office/powerpoint/2010/main" val="2594228131"/>
              </p:ext>
            </p:extLst>
          </p:nvPr>
        </p:nvGraphicFramePr>
        <p:xfrm>
          <a:off x="327025" y="1938338"/>
          <a:ext cx="11537311" cy="3914775"/>
        </p:xfrm>
        <a:graphic>
          <a:graphicData uri="http://schemas.openxmlformats.org/drawingml/2006/table">
            <a:tbl>
              <a:tblPr>
                <a:tableStyleId>{5C22544A-7EE6-4342-B048-85BDC9FD1C3A}</a:tableStyleId>
              </a:tblPr>
              <a:tblGrid>
                <a:gridCol w="1809628">
                  <a:extLst>
                    <a:ext uri="{9D8B030D-6E8A-4147-A177-3AD203B41FA5}">
                      <a16:colId xmlns:a16="http://schemas.microsoft.com/office/drawing/2014/main" val="794593572"/>
                    </a:ext>
                  </a:extLst>
                </a:gridCol>
                <a:gridCol w="1628611">
                  <a:extLst>
                    <a:ext uri="{9D8B030D-6E8A-4147-A177-3AD203B41FA5}">
                      <a16:colId xmlns:a16="http://schemas.microsoft.com/office/drawing/2014/main" val="3410442786"/>
                    </a:ext>
                  </a:extLst>
                </a:gridCol>
                <a:gridCol w="1357221">
                  <a:extLst>
                    <a:ext uri="{9D8B030D-6E8A-4147-A177-3AD203B41FA5}">
                      <a16:colId xmlns:a16="http://schemas.microsoft.com/office/drawing/2014/main" val="1879594293"/>
                    </a:ext>
                  </a:extLst>
                </a:gridCol>
                <a:gridCol w="1407103">
                  <a:extLst>
                    <a:ext uri="{9D8B030D-6E8A-4147-A177-3AD203B41FA5}">
                      <a16:colId xmlns:a16="http://schemas.microsoft.com/office/drawing/2014/main" val="1644363181"/>
                    </a:ext>
                  </a:extLst>
                </a:gridCol>
                <a:gridCol w="1333687">
                  <a:extLst>
                    <a:ext uri="{9D8B030D-6E8A-4147-A177-3AD203B41FA5}">
                      <a16:colId xmlns:a16="http://schemas.microsoft.com/office/drawing/2014/main" val="1894965295"/>
                    </a:ext>
                  </a:extLst>
                </a:gridCol>
                <a:gridCol w="1333687">
                  <a:extLst>
                    <a:ext uri="{9D8B030D-6E8A-4147-A177-3AD203B41FA5}">
                      <a16:colId xmlns:a16="http://schemas.microsoft.com/office/drawing/2014/main" val="3118165779"/>
                    </a:ext>
                  </a:extLst>
                </a:gridCol>
                <a:gridCol w="1333687">
                  <a:extLst>
                    <a:ext uri="{9D8B030D-6E8A-4147-A177-3AD203B41FA5}">
                      <a16:colId xmlns:a16="http://schemas.microsoft.com/office/drawing/2014/main" val="2259716844"/>
                    </a:ext>
                  </a:extLst>
                </a:gridCol>
                <a:gridCol w="1333687">
                  <a:extLst>
                    <a:ext uri="{9D8B030D-6E8A-4147-A177-3AD203B41FA5}">
                      <a16:colId xmlns:a16="http://schemas.microsoft.com/office/drawing/2014/main" val="3433029727"/>
                    </a:ext>
                  </a:extLst>
                </a:gridCol>
              </a:tblGrid>
              <a:tr h="391795">
                <a:tc gridSpan="2">
                  <a:txBody>
                    <a:bodyPr/>
                    <a:lstStyle/>
                    <a:p>
                      <a:pPr algn="ctr" rtl="0" fontAlgn="ctr"/>
                      <a:r>
                        <a:rPr lang="en-US" sz="2000" u="none" strike="noStrike" dirty="0">
                          <a:solidFill>
                            <a:schemeClr val="bg1"/>
                          </a:solidFill>
                          <a:effectLst/>
                        </a:rPr>
                        <a:t>RHNA</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15A26"/>
                    </a:solidFill>
                  </a:tcPr>
                </a:tc>
                <a:tc hMerge="1">
                  <a:txBody>
                    <a:bodyPr/>
                    <a:lstStyle/>
                    <a:p>
                      <a:endParaRPr lang="en-US"/>
                    </a:p>
                  </a:txBody>
                  <a:tcPr/>
                </a:tc>
                <a:tc>
                  <a:txBody>
                    <a:bodyPr/>
                    <a:lstStyle/>
                    <a:p>
                      <a:pPr algn="ctr" rtl="0" fontAlgn="ctr"/>
                      <a:r>
                        <a:rPr lang="en-US" sz="2000" u="none" strike="noStrike" dirty="0">
                          <a:solidFill>
                            <a:schemeClr val="bg1"/>
                          </a:solidFill>
                          <a:effectLst/>
                        </a:rPr>
                        <a:t>Permits</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15A26"/>
                    </a:solidFill>
                  </a:tcPr>
                </a:tc>
                <a:tc gridSpan="5">
                  <a:txBody>
                    <a:bodyPr/>
                    <a:lstStyle/>
                    <a:p>
                      <a:pPr algn="ctr" rtl="0" fontAlgn="ctr"/>
                      <a:r>
                        <a:rPr lang="en-US" sz="2000" u="none" strike="noStrike" dirty="0">
                          <a:solidFill>
                            <a:schemeClr val="bg1"/>
                          </a:solidFill>
                          <a:effectLst/>
                        </a:rPr>
                        <a:t>Percent of RHNA Permitted</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6F84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4603154"/>
                  </a:ext>
                </a:extLst>
              </a:tr>
              <a:tr h="830840">
                <a:tc>
                  <a:txBody>
                    <a:bodyPr/>
                    <a:lstStyle/>
                    <a:p>
                      <a:pPr algn="ctr" rtl="0" fontAlgn="ctr">
                        <a:spcBef>
                          <a:spcPts val="600"/>
                        </a:spcBef>
                        <a:spcAft>
                          <a:spcPts val="600"/>
                        </a:spcAft>
                      </a:pPr>
                      <a:r>
                        <a:rPr lang="en-US" sz="2000" u="none" strike="noStrike" dirty="0">
                          <a:solidFill>
                            <a:schemeClr val="bg1"/>
                          </a:solidFill>
                          <a:effectLst/>
                        </a:rPr>
                        <a:t>Cycle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Total </a:t>
                      </a:r>
                      <a:br>
                        <a:rPr lang="en-US" sz="2000" u="none" strike="noStrike" dirty="0">
                          <a:solidFill>
                            <a:schemeClr val="bg1"/>
                          </a:solidFill>
                          <a:effectLst/>
                        </a:rPr>
                      </a:br>
                      <a:r>
                        <a:rPr lang="en-US" sz="2000" u="none" strike="noStrike" dirty="0">
                          <a:solidFill>
                            <a:schemeClr val="bg1"/>
                          </a:solidFill>
                          <a:effectLst/>
                        </a:rPr>
                        <a:t>Need</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Permits Issued</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426C73"/>
                    </a:solidFill>
                  </a:tcPr>
                </a:tc>
                <a:tc>
                  <a:txBody>
                    <a:bodyPr/>
                    <a:lstStyle/>
                    <a:p>
                      <a:pPr algn="ctr" rtl="0" fontAlgn="ctr">
                        <a:spcBef>
                          <a:spcPts val="600"/>
                        </a:spcBef>
                        <a:spcAft>
                          <a:spcPts val="600"/>
                        </a:spcAft>
                      </a:pPr>
                      <a:r>
                        <a:rPr lang="en-US" sz="2000" u="none" strike="noStrike" dirty="0">
                          <a:solidFill>
                            <a:schemeClr val="bg1"/>
                          </a:solidFill>
                          <a:effectLst/>
                        </a:rPr>
                        <a:t>All</a:t>
                      </a:r>
                      <a:endParaRPr lang="en-US" sz="2000" b="1"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Very Low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Low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ctr">
                        <a:spcBef>
                          <a:spcPts val="600"/>
                        </a:spcBef>
                        <a:spcAft>
                          <a:spcPts val="600"/>
                        </a:spcAft>
                      </a:pPr>
                      <a:r>
                        <a:rPr lang="en-US" sz="2000" u="none" strike="noStrike" dirty="0">
                          <a:solidFill>
                            <a:schemeClr val="bg1"/>
                          </a:solidFill>
                          <a:effectLst/>
                        </a:rPr>
                        <a:t>Moderate Income</a:t>
                      </a:r>
                      <a:endParaRPr lang="en-US" sz="2000" b="0" i="0" u="none" strike="noStrike" dirty="0">
                        <a:solidFill>
                          <a:schemeClr val="bg1"/>
                        </a:solidFill>
                        <a:effectLst/>
                        <a:latin typeface="Calibri" panose="020F050202020403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tc>
                  <a:txBody>
                    <a:bodyPr/>
                    <a:lstStyle/>
                    <a:p>
                      <a:pPr algn="ctr" rtl="0" fontAlgn="b">
                        <a:spcBef>
                          <a:spcPts val="600"/>
                        </a:spcBef>
                        <a:spcAft>
                          <a:spcPts val="600"/>
                        </a:spcAft>
                      </a:pPr>
                      <a:r>
                        <a:rPr lang="en-US" sz="2000" u="none" strike="noStrike" dirty="0">
                          <a:solidFill>
                            <a:schemeClr val="bg1"/>
                          </a:solidFill>
                          <a:effectLst/>
                        </a:rPr>
                        <a:t>Above Moderate Income</a:t>
                      </a:r>
                      <a:endParaRPr lang="en-US" sz="2000" b="0" i="0" u="none" strike="noStrike" dirty="0">
                        <a:solidFill>
                          <a:schemeClr val="bg1"/>
                        </a:solidFill>
                        <a:effectLst/>
                        <a:latin typeface="Calibri" panose="020F0502020204030204" pitchFamily="34" charset="0"/>
                      </a:endParaRPr>
                    </a:p>
                  </a:txBody>
                  <a:tcPr marL="90481" marR="90481" anchor="b">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C2BFA9"/>
                      </a:solidFill>
                      <a:prstDash val="solid"/>
                      <a:round/>
                      <a:headEnd type="none" w="med" len="med"/>
                      <a:tailEnd type="none" w="med" len="med"/>
                    </a:lnB>
                    <a:solidFill>
                      <a:srgbClr val="5F8289"/>
                    </a:solidFill>
                  </a:tcPr>
                </a:tc>
                <a:extLst>
                  <a:ext uri="{0D108BD9-81ED-4DB2-BD59-A6C34878D82A}">
                    <a16:rowId xmlns:a16="http://schemas.microsoft.com/office/drawing/2014/main" val="4257382013"/>
                  </a:ext>
                </a:extLst>
              </a:tr>
              <a:tr h="633095">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1999-2006</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230,743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213,024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b="1" u="none" strike="noStrike" dirty="0">
                          <a:solidFill>
                            <a:srgbClr val="166470"/>
                          </a:solidFill>
                          <a:effectLst/>
                          <a:latin typeface="Trebuchet MS" panose="020B0603020202020204" pitchFamily="34" charset="0"/>
                        </a:rPr>
                        <a:t>92%</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44%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79%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38%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153%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C2BFA9"/>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827072548"/>
                  </a:ext>
                </a:extLst>
              </a:tr>
              <a:tr h="640080">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2007–2014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b">
                        <a:spcBef>
                          <a:spcPts val="600"/>
                        </a:spcBef>
                        <a:spcAft>
                          <a:spcPts val="600"/>
                        </a:spcAft>
                      </a:pPr>
                      <a:r>
                        <a:rPr lang="en-US" sz="2400" b="0" i="0" u="none" strike="noStrike" dirty="0">
                          <a:solidFill>
                            <a:srgbClr val="166470"/>
                          </a:solidFill>
                          <a:effectLst/>
                          <a:latin typeface="Trebuchet MS" panose="020B0603020202020204" pitchFamily="34" charset="0"/>
                        </a:rPr>
                        <a:t>214,500</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b">
                        <a:spcBef>
                          <a:spcPts val="600"/>
                        </a:spcBef>
                        <a:spcAft>
                          <a:spcPts val="600"/>
                        </a:spcAft>
                      </a:pPr>
                      <a:r>
                        <a:rPr lang="en-US" sz="2400" u="none" strike="noStrike" dirty="0">
                          <a:solidFill>
                            <a:srgbClr val="166470"/>
                          </a:solidFill>
                          <a:effectLst/>
                          <a:latin typeface="Trebuchet MS" panose="020B0603020202020204" pitchFamily="34" charset="0"/>
                        </a:rPr>
                        <a:t>123,098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b="1" u="none" strike="noStrike" dirty="0">
                          <a:solidFill>
                            <a:srgbClr val="166470"/>
                          </a:solidFill>
                          <a:effectLst/>
                          <a:latin typeface="Trebuchet MS" panose="020B0603020202020204" pitchFamily="34" charset="0"/>
                        </a:rPr>
                        <a:t>57%</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26%</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28%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b">
                        <a:spcBef>
                          <a:spcPts val="600"/>
                        </a:spcBef>
                        <a:spcAft>
                          <a:spcPts val="600"/>
                        </a:spcAft>
                      </a:pPr>
                      <a:r>
                        <a:rPr lang="en-US" sz="2400" u="none" strike="noStrike" dirty="0">
                          <a:solidFill>
                            <a:srgbClr val="166470"/>
                          </a:solidFill>
                          <a:effectLst/>
                          <a:latin typeface="Trebuchet MS" panose="020B0603020202020204" pitchFamily="34" charset="0"/>
                        </a:rPr>
                        <a:t>99%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3336274486"/>
                  </a:ext>
                </a:extLst>
              </a:tr>
              <a:tr h="619760">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2015-2023*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chemeClr val="bg1"/>
                    </a:solidFill>
                  </a:tcPr>
                </a:tc>
                <a:tc>
                  <a:txBody>
                    <a:bodyPr/>
                    <a:lstStyle/>
                    <a:p>
                      <a:pPr algn="ctr" fontAlgn="ctr">
                        <a:spcBef>
                          <a:spcPts val="600"/>
                        </a:spcBef>
                        <a:spcAft>
                          <a:spcPts val="600"/>
                        </a:spcAft>
                      </a:pPr>
                      <a:r>
                        <a:rPr lang="en-US" sz="2400" u="none" strike="noStrike" dirty="0">
                          <a:solidFill>
                            <a:srgbClr val="166470"/>
                          </a:solidFill>
                          <a:effectLst/>
                          <a:latin typeface="Trebuchet MS" panose="020B0603020202020204" pitchFamily="34" charset="0"/>
                        </a:rPr>
                        <a:t>187,990 </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fontAlgn="ctr">
                        <a:spcBef>
                          <a:spcPts val="600"/>
                        </a:spcBef>
                        <a:spcAft>
                          <a:spcPts val="600"/>
                        </a:spcAft>
                      </a:pPr>
                      <a:r>
                        <a:rPr lang="en-US" sz="2400" u="none" strike="noStrike" dirty="0">
                          <a:solidFill>
                            <a:srgbClr val="166470"/>
                          </a:solidFill>
                          <a:effectLst/>
                          <a:latin typeface="Trebuchet MS" panose="020B0603020202020204" pitchFamily="34" charset="0"/>
                        </a:rPr>
                        <a:t>121,973</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1" u="none" strike="noStrike" dirty="0">
                          <a:solidFill>
                            <a:srgbClr val="166470"/>
                          </a:solidFill>
                          <a:effectLst/>
                          <a:latin typeface="Trebuchet MS" panose="020B0603020202020204" pitchFamily="34" charset="0"/>
                        </a:rPr>
                        <a:t>77%</a:t>
                      </a:r>
                      <a:endParaRPr lang="en-US" sz="2400" b="1"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19%</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28%</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40%</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u="none" strike="noStrike" dirty="0">
                          <a:solidFill>
                            <a:srgbClr val="166470"/>
                          </a:solidFill>
                          <a:effectLst/>
                          <a:latin typeface="Trebuchet MS" panose="020B0603020202020204" pitchFamily="34" charset="0"/>
                        </a:rPr>
                        <a:t>144%</a:t>
                      </a:r>
                      <a:endParaRPr lang="en-US" sz="2400" b="0" i="0" u="none" strike="noStrike" dirty="0">
                        <a:solidFill>
                          <a:srgbClr val="166470"/>
                        </a:solidFill>
                        <a:effectLst/>
                        <a:latin typeface="Trebuchet MS" panose="020B0603020202020204" pitchFamily="34" charset="0"/>
                      </a:endParaRP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12700"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2911046144"/>
                  </a:ext>
                </a:extLst>
              </a:tr>
              <a:tr h="619760">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2023-2031**</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chemeClr val="bg1"/>
                    </a:solidFill>
                  </a:tcPr>
                </a:tc>
                <a:tc>
                  <a:txBody>
                    <a:bodyPr/>
                    <a:lstStyle/>
                    <a:p>
                      <a:pPr algn="ctr" fontAlgn="ctr">
                        <a:spcBef>
                          <a:spcPts val="600"/>
                        </a:spcBef>
                        <a:spcAft>
                          <a:spcPts val="600"/>
                        </a:spcAft>
                      </a:pPr>
                      <a:r>
                        <a:rPr lang="en-US" sz="2400" b="0" i="0" u="none" strike="noStrike" dirty="0">
                          <a:solidFill>
                            <a:srgbClr val="166470"/>
                          </a:solidFill>
                          <a:effectLst/>
                          <a:latin typeface="Trebuchet MS" panose="020B0603020202020204" pitchFamily="34" charset="0"/>
                        </a:rPr>
                        <a:t>441,176</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1"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tc>
                  <a:txBody>
                    <a:bodyPr/>
                    <a:lstStyle/>
                    <a:p>
                      <a:pPr algn="ctr" rtl="0" fontAlgn="ctr">
                        <a:spcBef>
                          <a:spcPts val="600"/>
                        </a:spcBef>
                        <a:spcAft>
                          <a:spcPts val="600"/>
                        </a:spcAft>
                      </a:pPr>
                      <a:r>
                        <a:rPr lang="en-US" sz="2400" b="0" i="0" u="none" strike="noStrike" dirty="0">
                          <a:solidFill>
                            <a:srgbClr val="166470"/>
                          </a:solidFill>
                          <a:effectLst/>
                          <a:latin typeface="Trebuchet MS" panose="020B0603020202020204" pitchFamily="34" charset="0"/>
                        </a:rPr>
                        <a:t>TBD</a:t>
                      </a:r>
                    </a:p>
                  </a:txBody>
                  <a:tcPr marL="90481" marR="90481" anchor="ctr">
                    <a:lnL w="12700" cap="flat" cmpd="sng" algn="ctr">
                      <a:solidFill>
                        <a:srgbClr val="C2BFA9"/>
                      </a:solidFill>
                      <a:prstDash val="solid"/>
                      <a:round/>
                      <a:headEnd type="none" w="med" len="med"/>
                      <a:tailEnd type="none" w="med" len="med"/>
                    </a:lnL>
                    <a:lnR w="12700" cap="flat" cmpd="sng" algn="ctr">
                      <a:solidFill>
                        <a:srgbClr val="C2BFA9"/>
                      </a:solidFill>
                      <a:prstDash val="solid"/>
                      <a:round/>
                      <a:headEnd type="none" w="med" len="med"/>
                      <a:tailEnd type="none" w="med" len="med"/>
                    </a:lnR>
                    <a:lnT w="12700" cap="flat" cmpd="sng" algn="ctr">
                      <a:solidFill>
                        <a:srgbClr val="166470"/>
                      </a:solidFill>
                      <a:prstDash val="solid"/>
                      <a:round/>
                      <a:headEnd type="none" w="med" len="med"/>
                      <a:tailEnd type="none" w="med" len="med"/>
                    </a:lnT>
                    <a:lnB w="28575" cap="flat" cmpd="sng" algn="ctr">
                      <a:solidFill>
                        <a:srgbClr val="166470"/>
                      </a:solidFill>
                      <a:prstDash val="solid"/>
                      <a:round/>
                      <a:headEnd type="none" w="med" len="med"/>
                      <a:tailEnd type="none" w="med" len="med"/>
                    </a:lnB>
                    <a:solidFill>
                      <a:srgbClr val="DAD9CB"/>
                    </a:solidFill>
                  </a:tcPr>
                </a:tc>
                <a:extLst>
                  <a:ext uri="{0D108BD9-81ED-4DB2-BD59-A6C34878D82A}">
                    <a16:rowId xmlns:a16="http://schemas.microsoft.com/office/drawing/2014/main" val="914581396"/>
                  </a:ext>
                </a:extLst>
              </a:tr>
            </a:tbl>
          </a:graphicData>
        </a:graphic>
      </p:graphicFrame>
      <p:sp>
        <p:nvSpPr>
          <p:cNvPr id="8" name="Slide Number Placeholder 3">
            <a:extLst>
              <a:ext uri="{FF2B5EF4-FFF2-40B4-BE49-F238E27FC236}">
                <a16:creationId xmlns:a16="http://schemas.microsoft.com/office/drawing/2014/main" id="{F0EEC29E-476F-49A6-A50C-0EA80ACBB1BA}"/>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
        <p:nvSpPr>
          <p:cNvPr id="2" name="TextBox 1">
            <a:extLst>
              <a:ext uri="{FF2B5EF4-FFF2-40B4-BE49-F238E27FC236}">
                <a16:creationId xmlns:a16="http://schemas.microsoft.com/office/drawing/2014/main" id="{A6071CD1-BEDE-4A5E-ABA0-889184FD79D2}"/>
              </a:ext>
            </a:extLst>
          </p:cNvPr>
          <p:cNvSpPr txBox="1"/>
          <p:nvPr/>
        </p:nvSpPr>
        <p:spPr>
          <a:xfrm>
            <a:off x="327212" y="5899874"/>
            <a:ext cx="1059405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Data for 1999-2014 compiled by ABAG. Data for 2015-2023 from Annual Progress Reports compiled by HCD as of October 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 Only includes permits issued in 2015-2019.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66470"/>
                </a:solidFill>
                <a:effectLst/>
                <a:uLnTx/>
                <a:uFillTx/>
                <a:latin typeface="Trebuchet MS" panose="020B0603020202020204"/>
                <a:ea typeface="+mn-ea"/>
                <a:cs typeface="Leelawadee" panose="020B0502040204020203" pitchFamily="34" charset="-34"/>
              </a:rPr>
              <a:t>** Issued by HCD in June 2020.</a:t>
            </a:r>
          </a:p>
        </p:txBody>
      </p:sp>
    </p:spTree>
    <p:extLst>
      <p:ext uri="{BB962C8B-B14F-4D97-AF65-F5344CB8AC3E}">
        <p14:creationId xmlns:p14="http://schemas.microsoft.com/office/powerpoint/2010/main" val="341431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11566-1D10-40BB-BA90-1597C7DAAD54}"/>
              </a:ext>
            </a:extLst>
          </p:cNvPr>
          <p:cNvSpPr/>
          <p:nvPr/>
        </p:nvSpPr>
        <p:spPr>
          <a:xfrm>
            <a:off x="609600" y="1885171"/>
            <a:ext cx="10962807" cy="4715145"/>
          </a:xfrm>
          <a:prstGeom prst="rect">
            <a:avLst/>
          </a:prstGeom>
          <a:ln>
            <a:noFill/>
          </a:ln>
        </p:spPr>
      </p:sp>
      <p:sp>
        <p:nvSpPr>
          <p:cNvPr id="5" name="Title 4">
            <a:extLst>
              <a:ext uri="{FF2B5EF4-FFF2-40B4-BE49-F238E27FC236}">
                <a16:creationId xmlns:a16="http://schemas.microsoft.com/office/drawing/2014/main" id="{FF822AD8-9ADA-428B-99E4-6F71D5E48228}"/>
              </a:ext>
            </a:extLst>
          </p:cNvPr>
          <p:cNvSpPr>
            <a:spLocks noGrp="1"/>
          </p:cNvSpPr>
          <p:nvPr>
            <p:ph type="title"/>
          </p:nvPr>
        </p:nvSpPr>
        <p:spPr/>
        <p:txBody>
          <a:bodyPr/>
          <a:lstStyle/>
          <a:p>
            <a:r>
              <a:rPr lang="en-US" dirty="0"/>
              <a:t>What are the primary steps in the process?</a:t>
            </a:r>
          </a:p>
        </p:txBody>
      </p:sp>
      <p:sp>
        <p:nvSpPr>
          <p:cNvPr id="19" name="Slide Number Placeholder 3">
            <a:extLst>
              <a:ext uri="{FF2B5EF4-FFF2-40B4-BE49-F238E27FC236}">
                <a16:creationId xmlns:a16="http://schemas.microsoft.com/office/drawing/2014/main" id="{9EC7FD0B-CEA0-44BE-BAAB-D57C26D8BC4C}"/>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grpSp>
        <p:nvGrpSpPr>
          <p:cNvPr id="2" name="Group 1">
            <a:extLst>
              <a:ext uri="{FF2B5EF4-FFF2-40B4-BE49-F238E27FC236}">
                <a16:creationId xmlns:a16="http://schemas.microsoft.com/office/drawing/2014/main" id="{9ED71D16-6BE5-447A-9847-3A8E05A9A2DA}"/>
              </a:ext>
            </a:extLst>
          </p:cNvPr>
          <p:cNvGrpSpPr/>
          <p:nvPr/>
        </p:nvGrpSpPr>
        <p:grpSpPr>
          <a:xfrm>
            <a:off x="502725" y="1694828"/>
            <a:ext cx="11296238" cy="4588316"/>
            <a:chOff x="502725" y="1694828"/>
            <a:chExt cx="11296238" cy="4588316"/>
          </a:xfrm>
        </p:grpSpPr>
        <p:grpSp>
          <p:nvGrpSpPr>
            <p:cNvPr id="34" name="Group 33">
              <a:extLst>
                <a:ext uri="{FF2B5EF4-FFF2-40B4-BE49-F238E27FC236}">
                  <a16:creationId xmlns:a16="http://schemas.microsoft.com/office/drawing/2014/main" id="{7010440E-CE24-4D01-8AD4-6ABAF6947B3A}"/>
                </a:ext>
              </a:extLst>
            </p:cNvPr>
            <p:cNvGrpSpPr/>
            <p:nvPr/>
          </p:nvGrpSpPr>
          <p:grpSpPr>
            <a:xfrm>
              <a:off x="502725" y="5947155"/>
              <a:ext cx="10974687" cy="335989"/>
              <a:chOff x="502725" y="5936789"/>
              <a:chExt cx="10974687" cy="335989"/>
            </a:xfrm>
          </p:grpSpPr>
          <p:sp>
            <p:nvSpPr>
              <p:cNvPr id="31" name="Pentagon 30">
                <a:extLst>
                  <a:ext uri="{FF2B5EF4-FFF2-40B4-BE49-F238E27FC236}">
                    <a16:creationId xmlns:a16="http://schemas.microsoft.com/office/drawing/2014/main" id="{99FCA9C0-4F8C-5B45-B461-9177CF85C084}"/>
                  </a:ext>
                </a:extLst>
              </p:cNvPr>
              <p:cNvSpPr/>
              <p:nvPr/>
            </p:nvSpPr>
            <p:spPr>
              <a:xfrm>
                <a:off x="5296402" y="6009875"/>
                <a:ext cx="6181010" cy="159253"/>
              </a:xfrm>
              <a:prstGeom prst="homePlate">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2A960BAF-6633-CE40-90D0-A6B4511B84E7}"/>
                  </a:ext>
                </a:extLst>
              </p:cNvPr>
              <p:cNvSpPr txBox="1"/>
              <p:nvPr/>
            </p:nvSpPr>
            <p:spPr>
              <a:xfrm>
                <a:off x="502725" y="5936789"/>
                <a:ext cx="10663965" cy="335989"/>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9292"/>
                    </a:solidFill>
                    <a:effectLst/>
                    <a:uLnTx/>
                    <a:uFillTx/>
                    <a:latin typeface="Trebuchet MS" panose="020B0603020202020204"/>
                    <a:ea typeface="+mn-ea"/>
                    <a:cs typeface="Leelawadee" panose="020B0502040204020203" pitchFamily="34" charset="-34"/>
                  </a:rPr>
                  <a:t>PUBLIC COMMENT OPPORTUNITIES THROUGHOUT</a:t>
                </a:r>
              </a:p>
            </p:txBody>
          </p:sp>
        </p:grpSp>
        <p:grpSp>
          <p:nvGrpSpPr>
            <p:cNvPr id="35" name="Group 34">
              <a:extLst>
                <a:ext uri="{FF2B5EF4-FFF2-40B4-BE49-F238E27FC236}">
                  <a16:creationId xmlns:a16="http://schemas.microsoft.com/office/drawing/2014/main" id="{7C88ABD7-1530-469C-8B8C-C271A3BCF511}"/>
                </a:ext>
              </a:extLst>
            </p:cNvPr>
            <p:cNvGrpSpPr/>
            <p:nvPr/>
          </p:nvGrpSpPr>
          <p:grpSpPr>
            <a:xfrm>
              <a:off x="612053" y="1694828"/>
              <a:ext cx="11186910" cy="3837627"/>
              <a:chOff x="612053" y="1882913"/>
              <a:chExt cx="11186910" cy="3837627"/>
            </a:xfrm>
          </p:grpSpPr>
          <p:grpSp>
            <p:nvGrpSpPr>
              <p:cNvPr id="33" name="Group 32">
                <a:extLst>
                  <a:ext uri="{FF2B5EF4-FFF2-40B4-BE49-F238E27FC236}">
                    <a16:creationId xmlns:a16="http://schemas.microsoft.com/office/drawing/2014/main" id="{E1E62FF0-6CA3-4B41-9C39-C89D986375D6}"/>
                  </a:ext>
                </a:extLst>
              </p:cNvPr>
              <p:cNvGrpSpPr/>
              <p:nvPr/>
            </p:nvGrpSpPr>
            <p:grpSpPr>
              <a:xfrm>
                <a:off x="9159482" y="1950685"/>
                <a:ext cx="2639481" cy="1767106"/>
                <a:chOff x="9159482" y="2184606"/>
                <a:chExt cx="2639481" cy="1767106"/>
              </a:xfrm>
            </p:grpSpPr>
            <p:sp>
              <p:nvSpPr>
                <p:cNvPr id="26" name="L-Shape 25">
                  <a:extLst>
                    <a:ext uri="{FF2B5EF4-FFF2-40B4-BE49-F238E27FC236}">
                      <a16:creationId xmlns:a16="http://schemas.microsoft.com/office/drawing/2014/main" id="{3CEB00F6-60A3-4EEB-BA06-7D3D49D2C010}"/>
                    </a:ext>
                  </a:extLst>
                </p:cNvPr>
                <p:cNvSpPr/>
                <p:nvPr/>
              </p:nvSpPr>
              <p:spPr>
                <a:xfrm rot="5400000">
                  <a:off x="9639446" y="1704642"/>
                  <a:ext cx="1445722" cy="2405649"/>
                </a:xfrm>
                <a:prstGeom prst="corner">
                  <a:avLst>
                    <a:gd name="adj1" fmla="val 16120"/>
                    <a:gd name="adj2" fmla="val 16110"/>
                  </a:avLst>
                </a:prstGeom>
                <a:solidFill>
                  <a:srgbClr val="589099"/>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7056B6B2-418D-4E40-ADE8-0CBAE8A526F8}"/>
                    </a:ext>
                  </a:extLst>
                </p:cNvPr>
                <p:cNvSpPr/>
                <p:nvPr/>
              </p:nvSpPr>
              <p:spPr>
                <a:xfrm>
                  <a:off x="9398119" y="2423413"/>
                  <a:ext cx="2167013" cy="1206916"/>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Local Housing Element Updates</a:t>
                  </a:r>
                </a:p>
              </p:txBody>
            </p:sp>
            <p:sp>
              <p:nvSpPr>
                <p:cNvPr id="10" name="TextBox 9">
                  <a:extLst>
                    <a:ext uri="{FF2B5EF4-FFF2-40B4-BE49-F238E27FC236}">
                      <a16:creationId xmlns:a16="http://schemas.microsoft.com/office/drawing/2014/main" id="{97EBF119-6A6E-4327-B728-92C8B6A46016}"/>
                    </a:ext>
                  </a:extLst>
                </p:cNvPr>
                <p:cNvSpPr txBox="1"/>
                <p:nvPr/>
              </p:nvSpPr>
              <p:spPr>
                <a:xfrm>
                  <a:off x="9407213" y="3582380"/>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January 2023</a:t>
                  </a:r>
                </a:p>
              </p:txBody>
            </p:sp>
          </p:grpSp>
          <p:grpSp>
            <p:nvGrpSpPr>
              <p:cNvPr id="32" name="Group 31">
                <a:extLst>
                  <a:ext uri="{FF2B5EF4-FFF2-40B4-BE49-F238E27FC236}">
                    <a16:creationId xmlns:a16="http://schemas.microsoft.com/office/drawing/2014/main" id="{CAC15474-46E5-4940-87A7-1B63215792FE}"/>
                  </a:ext>
                </a:extLst>
              </p:cNvPr>
              <p:cNvGrpSpPr/>
              <p:nvPr/>
            </p:nvGrpSpPr>
            <p:grpSpPr>
              <a:xfrm>
                <a:off x="6310339" y="1882913"/>
                <a:ext cx="2594322" cy="2509429"/>
                <a:chOff x="6310339" y="2116834"/>
                <a:chExt cx="2594322" cy="2509429"/>
              </a:xfrm>
            </p:grpSpPr>
            <p:sp>
              <p:nvSpPr>
                <p:cNvPr id="23" name="L-Shape 22">
                  <a:extLst>
                    <a:ext uri="{FF2B5EF4-FFF2-40B4-BE49-F238E27FC236}">
                      <a16:creationId xmlns:a16="http://schemas.microsoft.com/office/drawing/2014/main" id="{75898AA0-0854-4DD5-8D0F-CA2C98287CB8}"/>
                    </a:ext>
                  </a:extLst>
                </p:cNvPr>
                <p:cNvSpPr/>
                <p:nvPr/>
              </p:nvSpPr>
              <p:spPr>
                <a:xfrm rot="5400000">
                  <a:off x="6790303" y="2362551"/>
                  <a:ext cx="1445722" cy="2405649"/>
                </a:xfrm>
                <a:prstGeom prst="corner">
                  <a:avLst>
                    <a:gd name="adj1" fmla="val 16120"/>
                    <a:gd name="adj2" fmla="val 16110"/>
                  </a:avLst>
                </a:prstGeom>
                <a:solidFill>
                  <a:srgbClr val="577832"/>
                </a:solid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A21B2441-6B09-4B3F-8AE9-68AB6AA30A84}"/>
                    </a:ext>
                  </a:extLst>
                </p:cNvPr>
                <p:cNvSpPr/>
                <p:nvPr/>
              </p:nvSpPr>
              <p:spPr>
                <a:xfrm>
                  <a:off x="6548976" y="3081323"/>
                  <a:ext cx="2174286" cy="949468"/>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Final Allocation</a:t>
                  </a:r>
                </a:p>
              </p:txBody>
            </p:sp>
            <p:sp>
              <p:nvSpPr>
                <p:cNvPr id="25" name="Isosceles Triangle 24">
                  <a:extLst>
                    <a:ext uri="{FF2B5EF4-FFF2-40B4-BE49-F238E27FC236}">
                      <a16:creationId xmlns:a16="http://schemas.microsoft.com/office/drawing/2014/main" id="{5E7CFF80-C620-47FA-B89E-7659083EDCAC}"/>
                    </a:ext>
                  </a:extLst>
                </p:cNvPr>
                <p:cNvSpPr/>
                <p:nvPr/>
              </p:nvSpPr>
              <p:spPr>
                <a:xfrm>
                  <a:off x="8311030" y="2185444"/>
                  <a:ext cx="409779" cy="409779"/>
                </a:xfrm>
                <a:prstGeom prst="triangle">
                  <a:avLst>
                    <a:gd name="adj" fmla="val 100000"/>
                  </a:avLst>
                </a:prstGeom>
                <a:solidFill>
                  <a:srgbClr val="007F7F"/>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E21FFA6-A94B-8743-AC2F-D4170C55171D}"/>
                    </a:ext>
                  </a:extLst>
                </p:cNvPr>
                <p:cNvSpPr txBox="1"/>
                <p:nvPr/>
              </p:nvSpPr>
              <p:spPr>
                <a:xfrm>
                  <a:off x="7088821" y="2116834"/>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15" name="TextBox 14">
                  <a:extLst>
                    <a:ext uri="{FF2B5EF4-FFF2-40B4-BE49-F238E27FC236}">
                      <a16:creationId xmlns:a16="http://schemas.microsoft.com/office/drawing/2014/main" id="{5DD2BD68-8F74-6349-A513-20F72F2F221E}"/>
                    </a:ext>
                  </a:extLst>
                </p:cNvPr>
                <p:cNvSpPr txBox="1"/>
                <p:nvPr/>
              </p:nvSpPr>
              <p:spPr>
                <a:xfrm>
                  <a:off x="6512911" y="4256931"/>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End of 2021</a:t>
                  </a:r>
                </a:p>
              </p:txBody>
            </p:sp>
          </p:grpSp>
          <p:grpSp>
            <p:nvGrpSpPr>
              <p:cNvPr id="30" name="Group 29">
                <a:extLst>
                  <a:ext uri="{FF2B5EF4-FFF2-40B4-BE49-F238E27FC236}">
                    <a16:creationId xmlns:a16="http://schemas.microsoft.com/office/drawing/2014/main" id="{AEFB44EE-E636-489A-874B-5A4D020CA13E}"/>
                  </a:ext>
                </a:extLst>
              </p:cNvPr>
              <p:cNvGrpSpPr/>
              <p:nvPr/>
            </p:nvGrpSpPr>
            <p:grpSpPr>
              <a:xfrm>
                <a:off x="3461196" y="2544440"/>
                <a:ext cx="2626273" cy="2489968"/>
                <a:chOff x="3461196" y="2778361"/>
                <a:chExt cx="2626273" cy="2489968"/>
              </a:xfrm>
            </p:grpSpPr>
            <p:sp>
              <p:nvSpPr>
                <p:cNvPr id="9" name="L-Shape 8">
                  <a:extLst>
                    <a:ext uri="{FF2B5EF4-FFF2-40B4-BE49-F238E27FC236}">
                      <a16:creationId xmlns:a16="http://schemas.microsoft.com/office/drawing/2014/main" id="{6F78A450-DB16-4E97-8D3C-99B839480BF8}"/>
                    </a:ext>
                  </a:extLst>
                </p:cNvPr>
                <p:cNvSpPr/>
                <p:nvPr/>
              </p:nvSpPr>
              <p:spPr>
                <a:xfrm rot="5400000">
                  <a:off x="3941160" y="3020461"/>
                  <a:ext cx="1445722" cy="2405649"/>
                </a:xfrm>
                <a:prstGeom prst="corner">
                  <a:avLst>
                    <a:gd name="adj1" fmla="val 16120"/>
                    <a:gd name="adj2" fmla="val 16110"/>
                  </a:avLst>
                </a:prstGeom>
                <a:solidFill>
                  <a:srgbClr val="FF9300"/>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84058BB6-B57D-41C2-860E-A3EE1DC521CE}"/>
                    </a:ext>
                  </a:extLst>
                </p:cNvPr>
                <p:cNvSpPr/>
                <p:nvPr/>
              </p:nvSpPr>
              <p:spPr>
                <a:xfrm>
                  <a:off x="3699834" y="3739233"/>
                  <a:ext cx="1933196" cy="1104356"/>
                </a:xfrm>
                <a:custGeom>
                  <a:avLst/>
                  <a:gdLst>
                    <a:gd name="connsiteX0" fmla="*/ 0 w 2171833"/>
                    <a:gd name="connsiteY0" fmla="*/ 0 h 1903739"/>
                    <a:gd name="connsiteX1" fmla="*/ 2171833 w 2171833"/>
                    <a:gd name="connsiteY1" fmla="*/ 0 h 1903739"/>
                    <a:gd name="connsiteX2" fmla="*/ 2171833 w 2171833"/>
                    <a:gd name="connsiteY2" fmla="*/ 1903739 h 1903739"/>
                    <a:gd name="connsiteX3" fmla="*/ 0 w 2171833"/>
                    <a:gd name="connsiteY3" fmla="*/ 1903739 h 1903739"/>
                    <a:gd name="connsiteX4" fmla="*/ 0 w 2171833"/>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833" h="1903739">
                      <a:moveTo>
                        <a:pt x="0" y="0"/>
                      </a:moveTo>
                      <a:lnTo>
                        <a:pt x="2171833" y="0"/>
                      </a:lnTo>
                      <a:lnTo>
                        <a:pt x="2171833"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Draft Allocation</a:t>
                  </a:r>
                </a:p>
              </p:txBody>
            </p:sp>
            <p:sp>
              <p:nvSpPr>
                <p:cNvPr id="22" name="Isosceles Triangle 21">
                  <a:extLst>
                    <a:ext uri="{FF2B5EF4-FFF2-40B4-BE49-F238E27FC236}">
                      <a16:creationId xmlns:a16="http://schemas.microsoft.com/office/drawing/2014/main" id="{C34CE585-6D64-4497-B937-F3129CBE4E68}"/>
                    </a:ext>
                  </a:extLst>
                </p:cNvPr>
                <p:cNvSpPr/>
                <p:nvPr/>
              </p:nvSpPr>
              <p:spPr>
                <a:xfrm>
                  <a:off x="5461887" y="2843354"/>
                  <a:ext cx="409779" cy="409779"/>
                </a:xfrm>
                <a:prstGeom prst="triangle">
                  <a:avLst>
                    <a:gd name="adj" fmla="val 100000"/>
                  </a:avLst>
                </a:prstGeom>
                <a:solidFill>
                  <a:srgbClr val="F6B149"/>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18A548C1-8E0B-7844-ABFD-5C3BCA22AF7A}"/>
                    </a:ext>
                  </a:extLst>
                </p:cNvPr>
                <p:cNvSpPr txBox="1"/>
                <p:nvPr/>
              </p:nvSpPr>
              <p:spPr>
                <a:xfrm>
                  <a:off x="4271629" y="2778361"/>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17" name="TextBox 16">
                  <a:extLst>
                    <a:ext uri="{FF2B5EF4-FFF2-40B4-BE49-F238E27FC236}">
                      <a16:creationId xmlns:a16="http://schemas.microsoft.com/office/drawing/2014/main" id="{39A3D2CC-4C54-C34B-BC04-4CCB1874203D}"/>
                    </a:ext>
                  </a:extLst>
                </p:cNvPr>
                <p:cNvSpPr txBox="1"/>
                <p:nvPr/>
              </p:nvSpPr>
              <p:spPr>
                <a:xfrm>
                  <a:off x="3695719" y="4898997"/>
                  <a:ext cx="2391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Spring 2021</a:t>
                  </a:r>
                </a:p>
              </p:txBody>
            </p:sp>
          </p:grpSp>
          <p:grpSp>
            <p:nvGrpSpPr>
              <p:cNvPr id="28" name="Group 27">
                <a:extLst>
                  <a:ext uri="{FF2B5EF4-FFF2-40B4-BE49-F238E27FC236}">
                    <a16:creationId xmlns:a16="http://schemas.microsoft.com/office/drawing/2014/main" id="{3FA3961A-7C23-4B46-A2BD-639BB530B1EC}"/>
                  </a:ext>
                </a:extLst>
              </p:cNvPr>
              <p:cNvGrpSpPr/>
              <p:nvPr/>
            </p:nvGrpSpPr>
            <p:grpSpPr>
              <a:xfrm>
                <a:off x="612053" y="3217223"/>
                <a:ext cx="2849142" cy="2503317"/>
                <a:chOff x="612053" y="3451144"/>
                <a:chExt cx="2849142" cy="2503317"/>
              </a:xfrm>
            </p:grpSpPr>
            <p:sp>
              <p:nvSpPr>
                <p:cNvPr id="6" name="L-Shape 5">
                  <a:extLst>
                    <a:ext uri="{FF2B5EF4-FFF2-40B4-BE49-F238E27FC236}">
                      <a16:creationId xmlns:a16="http://schemas.microsoft.com/office/drawing/2014/main" id="{539DB02B-423F-4CAD-9B44-452865CB737C}"/>
                    </a:ext>
                  </a:extLst>
                </p:cNvPr>
                <p:cNvSpPr/>
                <p:nvPr/>
              </p:nvSpPr>
              <p:spPr>
                <a:xfrm rot="5400000">
                  <a:off x="1092017" y="3678371"/>
                  <a:ext cx="1445722" cy="2405649"/>
                </a:xfrm>
                <a:prstGeom prst="corner">
                  <a:avLst>
                    <a:gd name="adj1" fmla="val 16120"/>
                    <a:gd name="adj2" fmla="val 16110"/>
                  </a:avLst>
                </a:prstGeom>
                <a:solidFill>
                  <a:srgbClr val="AD152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586522BA-D7C6-4D7A-87FE-2BFDD8296498}"/>
                    </a:ext>
                  </a:extLst>
                </p:cNvPr>
                <p:cNvSpPr/>
                <p:nvPr/>
              </p:nvSpPr>
              <p:spPr>
                <a:xfrm>
                  <a:off x="843383" y="4507274"/>
                  <a:ext cx="2210386" cy="1096784"/>
                </a:xfrm>
                <a:custGeom>
                  <a:avLst/>
                  <a:gdLst>
                    <a:gd name="connsiteX0" fmla="*/ 0 w 2552621"/>
                    <a:gd name="connsiteY0" fmla="*/ 0 h 1903739"/>
                    <a:gd name="connsiteX1" fmla="*/ 2552621 w 2552621"/>
                    <a:gd name="connsiteY1" fmla="*/ 0 h 1903739"/>
                    <a:gd name="connsiteX2" fmla="*/ 2552621 w 2552621"/>
                    <a:gd name="connsiteY2" fmla="*/ 1903739 h 1903739"/>
                    <a:gd name="connsiteX3" fmla="*/ 0 w 2552621"/>
                    <a:gd name="connsiteY3" fmla="*/ 1903739 h 1903739"/>
                    <a:gd name="connsiteX4" fmla="*/ 0 w 2552621"/>
                    <a:gd name="connsiteY4" fmla="*/ 0 h 190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21" h="1903739">
                      <a:moveTo>
                        <a:pt x="0" y="0"/>
                      </a:moveTo>
                      <a:lnTo>
                        <a:pt x="2552621" y="0"/>
                      </a:lnTo>
                      <a:lnTo>
                        <a:pt x="2552621" y="1903739"/>
                      </a:lnTo>
                      <a:lnTo>
                        <a:pt x="0" y="1903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mn-ea"/>
                      <a:cs typeface="+mn-cs"/>
                    </a:rPr>
                    <a:t>Allocation Methodology</a:t>
                  </a:r>
                </a:p>
              </p:txBody>
            </p:sp>
            <p:sp>
              <p:nvSpPr>
                <p:cNvPr id="8" name="Isosceles Triangle 7">
                  <a:extLst>
                    <a:ext uri="{FF2B5EF4-FFF2-40B4-BE49-F238E27FC236}">
                      <a16:creationId xmlns:a16="http://schemas.microsoft.com/office/drawing/2014/main" id="{2633DDC4-7352-4191-89D1-45B677DA4E74}"/>
                    </a:ext>
                  </a:extLst>
                </p:cNvPr>
                <p:cNvSpPr/>
                <p:nvPr/>
              </p:nvSpPr>
              <p:spPr>
                <a:xfrm>
                  <a:off x="2612744" y="3501264"/>
                  <a:ext cx="409779" cy="409779"/>
                </a:xfrm>
                <a:prstGeom prst="triangle">
                  <a:avLst>
                    <a:gd name="adj" fmla="val 100000"/>
                  </a:avLst>
                </a:prstGeom>
                <a:solidFill>
                  <a:srgbClr val="EC5668"/>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6EAF6197-72EB-304C-990E-3B77329F7F4D}"/>
                    </a:ext>
                  </a:extLst>
                </p:cNvPr>
                <p:cNvSpPr txBox="1"/>
                <p:nvPr/>
              </p:nvSpPr>
              <p:spPr>
                <a:xfrm>
                  <a:off x="1392854" y="3451144"/>
                  <a:ext cx="1239931" cy="579646"/>
                </a:xfrm>
                <a:prstGeom prst="rect">
                  <a:avLst/>
                </a:prstGeom>
                <a:noFill/>
              </p:spPr>
              <p:txBody>
                <a:bodyPr wrap="square" rtlCol="0">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Public </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B7A83"/>
                      </a:solidFill>
                      <a:effectLst/>
                      <a:uLnTx/>
                      <a:uFillTx/>
                      <a:latin typeface="Trebuchet MS" panose="020B0603020202020204"/>
                      <a:ea typeface="+mn-ea"/>
                      <a:cs typeface="Leelawadee" panose="020B0502040204020203" pitchFamily="34" charset="-34"/>
                    </a:rPr>
                    <a:t>Comment</a:t>
                  </a:r>
                </a:p>
              </p:txBody>
            </p:sp>
            <p:sp>
              <p:nvSpPr>
                <p:cNvPr id="29" name="TextBox 28">
                  <a:extLst>
                    <a:ext uri="{FF2B5EF4-FFF2-40B4-BE49-F238E27FC236}">
                      <a16:creationId xmlns:a16="http://schemas.microsoft.com/office/drawing/2014/main" id="{023439C0-C874-4D26-9E4F-56442464C061}"/>
                    </a:ext>
                  </a:extLst>
                </p:cNvPr>
                <p:cNvSpPr txBox="1"/>
                <p:nvPr/>
              </p:nvSpPr>
              <p:spPr>
                <a:xfrm>
                  <a:off x="778188" y="5585129"/>
                  <a:ext cx="26830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Leelawadee" panose="020B0502040204020203" pitchFamily="34" charset="-34"/>
                    </a:rPr>
                    <a:t>Fall 2020/Spring 2021</a:t>
                  </a:r>
                </a:p>
              </p:txBody>
            </p:sp>
          </p:grpSp>
        </p:grpSp>
      </p:grpSp>
    </p:spTree>
    <p:extLst>
      <p:ext uri="{BB962C8B-B14F-4D97-AF65-F5344CB8AC3E}">
        <p14:creationId xmlns:p14="http://schemas.microsoft.com/office/powerpoint/2010/main" val="151438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9A7C-6B8F-4A76-ACB6-B113A70F92DB}"/>
              </a:ext>
            </a:extLst>
          </p:cNvPr>
          <p:cNvSpPr>
            <a:spLocks noGrp="1"/>
          </p:cNvSpPr>
          <p:nvPr>
            <p:ph type="title"/>
          </p:nvPr>
        </p:nvSpPr>
        <p:spPr/>
        <p:txBody>
          <a:bodyPr>
            <a:normAutofit/>
          </a:bodyPr>
          <a:lstStyle/>
          <a:p>
            <a:r>
              <a:rPr lang="en-US" dirty="0"/>
              <a:t>Engagement with Stakeholders &amp; the Public</a:t>
            </a:r>
          </a:p>
        </p:txBody>
      </p:sp>
      <p:pic>
        <p:nvPicPr>
          <p:cNvPr id="10" name="Content Placeholder 9">
            <a:extLst>
              <a:ext uri="{FF2B5EF4-FFF2-40B4-BE49-F238E27FC236}">
                <a16:creationId xmlns:a16="http://schemas.microsoft.com/office/drawing/2014/main" id="{7497F4E9-F0F0-4B2C-895D-D178FCB0C12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7201"/>
          <a:stretch/>
        </p:blipFill>
        <p:spPr>
          <a:xfrm>
            <a:off x="447498" y="1938898"/>
            <a:ext cx="2507181" cy="2594906"/>
          </a:xfrm>
        </p:spPr>
      </p:pic>
      <p:sp>
        <p:nvSpPr>
          <p:cNvPr id="6" name="TextBox 5">
            <a:extLst>
              <a:ext uri="{FF2B5EF4-FFF2-40B4-BE49-F238E27FC236}">
                <a16:creationId xmlns:a16="http://schemas.microsoft.com/office/drawing/2014/main" id="{1E884A0F-B164-4D89-82F5-3A5616898644}"/>
              </a:ext>
            </a:extLst>
          </p:cNvPr>
          <p:cNvSpPr txBox="1"/>
          <p:nvPr/>
        </p:nvSpPr>
        <p:spPr>
          <a:xfrm>
            <a:off x="107664" y="4737856"/>
            <a:ext cx="32019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rPr>
              <a:t>Stakeholder Meetings</a:t>
            </a:r>
            <a:endParaRPr kumimoji="0" lang="en-US" sz="2400" b="0" i="1"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D6401F"/>
                </a:solidFill>
                <a:effectLst/>
                <a:uLnTx/>
                <a:uFillTx/>
                <a:latin typeface="Trebuchet MS" panose="020B0603020202020204"/>
                <a:ea typeface="+mn-ea"/>
                <a:cs typeface="Leelawadee" panose="020B0502040204020203" pitchFamily="34" charset="-34"/>
              </a:rPr>
              <a:t>(HMC, etc.)</a:t>
            </a:r>
          </a:p>
        </p:txBody>
      </p:sp>
      <p:sp>
        <p:nvSpPr>
          <p:cNvPr id="7" name="TextBox 6">
            <a:extLst>
              <a:ext uri="{FF2B5EF4-FFF2-40B4-BE49-F238E27FC236}">
                <a16:creationId xmlns:a16="http://schemas.microsoft.com/office/drawing/2014/main" id="{D9CDAD6F-C19D-413C-92B1-906F2485A24E}"/>
              </a:ext>
            </a:extLst>
          </p:cNvPr>
          <p:cNvSpPr txBox="1"/>
          <p:nvPr/>
        </p:nvSpPr>
        <p:spPr>
          <a:xfrm>
            <a:off x="3151990" y="4735475"/>
            <a:ext cx="3201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6624"/>
                </a:solidFill>
                <a:effectLst/>
                <a:uLnTx/>
                <a:uFillTx/>
                <a:latin typeface="Trebuchet MS" panose="020B0603020202020204"/>
                <a:ea typeface="+mn-ea"/>
                <a:cs typeface="Leelawadee" panose="020B0502040204020203" pitchFamily="34" charset="-34"/>
              </a:rPr>
              <a:t>Meetings with Local Officials &amp; Staff + Assistance with Housing Elements</a:t>
            </a:r>
            <a:endParaRPr kumimoji="0" lang="en-US" sz="2400" b="0" i="1" u="none" strike="noStrike" kern="1200" cap="none" spc="0" normalizeH="0" baseline="0" noProof="0" dirty="0">
              <a:ln>
                <a:noFill/>
              </a:ln>
              <a:solidFill>
                <a:srgbClr val="E86624"/>
              </a:solidFill>
              <a:effectLst/>
              <a:uLnTx/>
              <a:uFillTx/>
              <a:latin typeface="Trebuchet MS" panose="020B0603020202020204"/>
              <a:ea typeface="+mn-ea"/>
              <a:cs typeface="Leelawadee" panose="020B0502040204020203" pitchFamily="34" charset="-34"/>
            </a:endParaRPr>
          </a:p>
        </p:txBody>
      </p:sp>
      <p:sp>
        <p:nvSpPr>
          <p:cNvPr id="8" name="TextBox 7">
            <a:extLst>
              <a:ext uri="{FF2B5EF4-FFF2-40B4-BE49-F238E27FC236}">
                <a16:creationId xmlns:a16="http://schemas.microsoft.com/office/drawing/2014/main" id="{5B7BEDBF-5F2F-43D8-B2E8-11995B9197B3}"/>
              </a:ext>
            </a:extLst>
          </p:cNvPr>
          <p:cNvSpPr txBox="1"/>
          <p:nvPr/>
        </p:nvSpPr>
        <p:spPr>
          <a:xfrm>
            <a:off x="6488040" y="4745794"/>
            <a:ext cx="24690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C17A"/>
                </a:solidFill>
                <a:effectLst/>
                <a:uLnTx/>
                <a:uFillTx/>
                <a:latin typeface="Trebuchet MS" panose="020B0603020202020204"/>
                <a:ea typeface="+mn-ea"/>
                <a:cs typeface="Leelawadee" panose="020B0502040204020203" pitchFamily="34" charset="-34"/>
              </a:rPr>
              <a:t>Virtual Presentations and Webinars</a:t>
            </a:r>
          </a:p>
        </p:txBody>
      </p:sp>
      <p:pic>
        <p:nvPicPr>
          <p:cNvPr id="20" name="Graphic 19">
            <a:extLst>
              <a:ext uri="{FF2B5EF4-FFF2-40B4-BE49-F238E27FC236}">
                <a16:creationId xmlns:a16="http://schemas.microsoft.com/office/drawing/2014/main" id="{AF8DDE28-89C5-4178-9932-CE8D0085F79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935"/>
          <a:stretch/>
        </p:blipFill>
        <p:spPr>
          <a:xfrm>
            <a:off x="9349932" y="2027400"/>
            <a:ext cx="2423587" cy="2546723"/>
          </a:xfrm>
          <a:prstGeom prst="rect">
            <a:avLst/>
          </a:prstGeom>
        </p:spPr>
      </p:pic>
      <p:pic>
        <p:nvPicPr>
          <p:cNvPr id="12" name="Graphic 11">
            <a:extLst>
              <a:ext uri="{FF2B5EF4-FFF2-40B4-BE49-F238E27FC236}">
                <a16:creationId xmlns:a16="http://schemas.microsoft.com/office/drawing/2014/main" id="{328A7618-470F-4970-A0BD-C2322D26966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1" b="18099"/>
          <a:stretch/>
        </p:blipFill>
        <p:spPr>
          <a:xfrm>
            <a:off x="3490762" y="1943910"/>
            <a:ext cx="2524385" cy="2594906"/>
          </a:xfrm>
          <a:prstGeom prst="rect">
            <a:avLst/>
          </a:prstGeom>
        </p:spPr>
      </p:pic>
      <p:pic>
        <p:nvPicPr>
          <p:cNvPr id="14" name="Graphic 13">
            <a:extLst>
              <a:ext uri="{FF2B5EF4-FFF2-40B4-BE49-F238E27FC236}">
                <a16:creationId xmlns:a16="http://schemas.microsoft.com/office/drawing/2014/main" id="{1A062002-8585-4F4A-9BBA-C8D151E50B5A}"/>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25885"/>
          <a:stretch/>
        </p:blipFill>
        <p:spPr>
          <a:xfrm>
            <a:off x="6244542" y="1766118"/>
            <a:ext cx="2992892" cy="2772698"/>
          </a:xfrm>
          <a:prstGeom prst="rect">
            <a:avLst/>
          </a:prstGeom>
        </p:spPr>
      </p:pic>
      <p:sp>
        <p:nvSpPr>
          <p:cNvPr id="18" name="TextBox 17">
            <a:extLst>
              <a:ext uri="{FF2B5EF4-FFF2-40B4-BE49-F238E27FC236}">
                <a16:creationId xmlns:a16="http://schemas.microsoft.com/office/drawing/2014/main" id="{447820A3-5E14-4850-A5DC-CDBB0326F4C0}"/>
              </a:ext>
            </a:extLst>
          </p:cNvPr>
          <p:cNvSpPr txBox="1"/>
          <p:nvPr/>
        </p:nvSpPr>
        <p:spPr>
          <a:xfrm>
            <a:off x="9091207" y="4735343"/>
            <a:ext cx="31170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t>Media Outreach </a:t>
            </a:r>
            <a:b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br>
            <a:r>
              <a:rPr kumimoji="0" lang="en-US" sz="2400" b="1" i="0" u="none" strike="noStrike" kern="1200" cap="none" spc="0" normalizeH="0" baseline="0" noProof="0" dirty="0">
                <a:ln>
                  <a:noFill/>
                </a:ln>
                <a:solidFill>
                  <a:srgbClr val="0F999E"/>
                </a:solidFill>
                <a:effectLst/>
                <a:uLnTx/>
                <a:uFillTx/>
                <a:latin typeface="Trebuchet MS" panose="020B0603020202020204"/>
                <a:ea typeface="+mn-ea"/>
                <a:cs typeface="Leelawadee" panose="020B0502040204020203" pitchFamily="34" charset="-34"/>
              </a:rPr>
              <a:t>+ Web</a:t>
            </a:r>
          </a:p>
        </p:txBody>
      </p:sp>
      <p:sp>
        <p:nvSpPr>
          <p:cNvPr id="11" name="Slide Number Placeholder 3">
            <a:extLst>
              <a:ext uri="{FF2B5EF4-FFF2-40B4-BE49-F238E27FC236}">
                <a16:creationId xmlns:a16="http://schemas.microsoft.com/office/drawing/2014/main" id="{1C42AA80-DDD6-4D37-BB06-93BC864E2286}"/>
              </a:ext>
            </a:extLst>
          </p:cNvPr>
          <p:cNvSpPr txBox="1">
            <a:spLocks/>
          </p:cNvSpPr>
          <p:nvPr/>
        </p:nvSpPr>
        <p:spPr>
          <a:xfrm>
            <a:off x="11735706" y="6415558"/>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FFFFFF"/>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FFFFF"/>
              </a:solidFill>
              <a:effectLst/>
              <a:uLnTx/>
              <a:uFillTx/>
              <a:latin typeface="Trebuchet MS" panose="020B0603020202020204"/>
              <a:cs typeface="Leelawadee" charset="0"/>
            </a:endParaRPr>
          </a:p>
        </p:txBody>
      </p:sp>
      <p:sp>
        <p:nvSpPr>
          <p:cNvPr id="13" name="Slide Number Placeholder 3">
            <a:extLst>
              <a:ext uri="{FF2B5EF4-FFF2-40B4-BE49-F238E27FC236}">
                <a16:creationId xmlns:a16="http://schemas.microsoft.com/office/drawing/2014/main" id="{1173E72F-48A9-473E-ACEA-54EE92F19B25}"/>
              </a:ext>
            </a:extLst>
          </p:cNvPr>
          <p:cNvSpPr txBox="1">
            <a:spLocks/>
          </p:cNvSpPr>
          <p:nvPr/>
        </p:nvSpPr>
        <p:spPr>
          <a:xfrm>
            <a:off x="11735706" y="6362700"/>
            <a:ext cx="456294" cy="442442"/>
          </a:xfrm>
          <a:prstGeom prst="rect">
            <a:avLst/>
          </a:prstGeom>
        </p:spPr>
        <p:txBody>
          <a:bodyPr vert="horz" lIns="91440" tIns="45720" rIns="91440" bIns="45720" rtlCol="0" anchor="ctr"/>
          <a:lstStyle>
            <a:defPPr>
              <a:defRPr lang="en-US"/>
            </a:defPPr>
            <a:lvl1pPr marL="0" algn="ctr" defTabSz="914400" rtl="0" eaLnBrk="1" latinLnBrk="0" hangingPunct="1">
              <a:defRPr sz="1400" b="0" kern="1200">
                <a:solidFill>
                  <a:schemeClr val="tx2"/>
                </a:solidFill>
                <a:latin typeface="+mj-lt"/>
                <a:ea typeface="Trebuchet MS" panose="020B0703020202090204" pitchFamily="34" charset="0"/>
                <a:cs typeface="Leelawade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13C6F-CEAE-954E-9C94-6AA99F0B75E2}" type="slidenum">
              <a:rPr kumimoji="0" lang="en-US" sz="1400" b="0" i="0" u="none" strike="noStrike" kern="1200" cap="none" spc="0" normalizeH="0" baseline="0" noProof="0" smtClean="0">
                <a:ln>
                  <a:noFill/>
                </a:ln>
                <a:solidFill>
                  <a:srgbClr val="166470"/>
                </a:solidFill>
                <a:effectLst/>
                <a:uLnTx/>
                <a:uFillTx/>
                <a:latin typeface="Trebuchet MS" panose="020B0603020202020204"/>
                <a:cs typeface="Leelawadee"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166470"/>
              </a:solidFill>
              <a:effectLst/>
              <a:uLnTx/>
              <a:uFillTx/>
              <a:latin typeface="Trebuchet MS" panose="020B0603020202020204"/>
              <a:cs typeface="Leelawadee" charset="0"/>
            </a:endParaRPr>
          </a:p>
        </p:txBody>
      </p:sp>
    </p:spTree>
    <p:extLst>
      <p:ext uri="{BB962C8B-B14F-4D97-AF65-F5344CB8AC3E}">
        <p14:creationId xmlns:p14="http://schemas.microsoft.com/office/powerpoint/2010/main" val="354776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543E94-33AC-4C1A-8CA6-E99F8735D4D7}"/>
              </a:ext>
            </a:extLst>
          </p:cNvPr>
          <p:cNvSpPr/>
          <p:nvPr/>
        </p:nvSpPr>
        <p:spPr>
          <a:xfrm>
            <a:off x="-1" y="4516917"/>
            <a:ext cx="12188011" cy="2359196"/>
          </a:xfrm>
          <a:prstGeom prst="rect">
            <a:avLst/>
          </a:prstGeom>
          <a:solidFill>
            <a:srgbClr val="16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202BCA-BF77-4744-A706-466545A94429}"/>
              </a:ext>
            </a:extLst>
          </p:cNvPr>
          <p:cNvSpPr>
            <a:spLocks noGrp="1"/>
          </p:cNvSpPr>
          <p:nvPr>
            <p:ph type="title" idx="4294967295"/>
          </p:nvPr>
        </p:nvSpPr>
        <p:spPr>
          <a:xfrm>
            <a:off x="433136" y="5091762"/>
            <a:ext cx="7834193" cy="1572768"/>
          </a:xfrm>
        </p:spPr>
        <p:txBody>
          <a:bodyPr vert="horz" lIns="91440" tIns="45720" rIns="91440" bIns="45720" rtlCol="0" anchor="ctr">
            <a:normAutofit/>
          </a:bodyPr>
          <a:lstStyle/>
          <a:p>
            <a:pPr algn="r"/>
            <a:r>
              <a:rPr lang="en-US" sz="3800" dirty="0">
                <a:solidFill>
                  <a:schemeClr val="bg1"/>
                </a:solidFill>
                <a:latin typeface="+mj-lt"/>
                <a:ea typeface="+mj-ea"/>
                <a:cs typeface="+mj-cs"/>
              </a:rPr>
              <a:t>Final RHNA Methodology and Draft RHNA Allocations</a:t>
            </a:r>
          </a:p>
        </p:txBody>
      </p:sp>
      <p:sp>
        <p:nvSpPr>
          <p:cNvPr id="6" name="Text Placeholder 5">
            <a:extLst>
              <a:ext uri="{FF2B5EF4-FFF2-40B4-BE49-F238E27FC236}">
                <a16:creationId xmlns:a16="http://schemas.microsoft.com/office/drawing/2014/main" id="{9ED17D07-4D36-4C5A-A283-49A0794AA7C9}"/>
              </a:ext>
            </a:extLst>
          </p:cNvPr>
          <p:cNvSpPr>
            <a:spLocks noGrp="1"/>
          </p:cNvSpPr>
          <p:nvPr>
            <p:ph type="body" idx="4294967295"/>
          </p:nvPr>
        </p:nvSpPr>
        <p:spPr>
          <a:xfrm>
            <a:off x="8499107" y="5244163"/>
            <a:ext cx="3151424" cy="1264587"/>
          </a:xfrm>
        </p:spPr>
        <p:txBody>
          <a:bodyPr vert="horz" lIns="91440" tIns="45720" rIns="91440" bIns="45720" rtlCol="0" anchor="ctr">
            <a:normAutofit/>
          </a:bodyPr>
          <a:lstStyle/>
          <a:p>
            <a:pPr marL="0" indent="0">
              <a:lnSpc>
                <a:spcPct val="90000"/>
              </a:lnSpc>
              <a:spcAft>
                <a:spcPts val="0"/>
              </a:spcAft>
              <a:buNone/>
            </a:pPr>
            <a:r>
              <a:rPr lang="en-US" sz="2200" dirty="0">
                <a:solidFill>
                  <a:schemeClr val="bg1"/>
                </a:solidFill>
              </a:rPr>
              <a:t>Meeting Name</a:t>
            </a:r>
          </a:p>
          <a:p>
            <a:pPr marL="0" indent="0">
              <a:lnSpc>
                <a:spcPct val="90000"/>
              </a:lnSpc>
              <a:spcAft>
                <a:spcPts val="0"/>
              </a:spcAft>
              <a:buNone/>
            </a:pPr>
            <a:r>
              <a:rPr lang="en-US" sz="2200" dirty="0">
                <a:solidFill>
                  <a:schemeClr val="bg1"/>
                </a:solidFill>
              </a:rPr>
              <a:t>Date</a:t>
            </a:r>
          </a:p>
        </p:txBody>
      </p:sp>
      <p:cxnSp>
        <p:nvCxnSpPr>
          <p:cNvPr id="7" name="Straight Connector 6">
            <a:extLst>
              <a:ext uri="{FF2B5EF4-FFF2-40B4-BE49-F238E27FC236}">
                <a16:creationId xmlns:a16="http://schemas.microsoft.com/office/drawing/2014/main" id="{8D24A27B-8FC4-4598-AB43-B46BCC2E77FD}"/>
              </a:ext>
            </a:extLst>
          </p:cNvPr>
          <p:cNvCxnSpPr>
            <a:cxnSpLocks/>
          </p:cNvCxnSpPr>
          <p:nvPr/>
        </p:nvCxnSpPr>
        <p:spPr>
          <a:xfrm>
            <a:off x="8382000" y="5257800"/>
            <a:ext cx="0" cy="1257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erson standing in front of a house&#10;&#10;Description automatically generated">
            <a:extLst>
              <a:ext uri="{FF2B5EF4-FFF2-40B4-BE49-F238E27FC236}">
                <a16:creationId xmlns:a16="http://schemas.microsoft.com/office/drawing/2014/main" id="{709160FD-F9EC-4853-96CA-27DF28F72B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461"/>
          <a:stretch/>
        </p:blipFill>
        <p:spPr>
          <a:xfrm>
            <a:off x="0" y="-19006"/>
            <a:ext cx="12188010" cy="4743406"/>
          </a:xfrm>
          <a:prstGeom prst="rect">
            <a:avLst/>
          </a:prstGeom>
        </p:spPr>
      </p:pic>
    </p:spTree>
    <p:extLst>
      <p:ext uri="{BB962C8B-B14F-4D97-AF65-F5344CB8AC3E}">
        <p14:creationId xmlns:p14="http://schemas.microsoft.com/office/powerpoint/2010/main" val="594039191"/>
      </p:ext>
    </p:extLst>
  </p:cSld>
  <p:clrMapOvr>
    <a:masterClrMapping/>
  </p:clrMapOvr>
</p:sld>
</file>

<file path=ppt/theme/theme1.xml><?xml version="1.0" encoding="utf-8"?>
<a:theme xmlns:a="http://schemas.openxmlformats.org/drawingml/2006/main" name="Office Theme">
  <a:themeElements>
    <a:clrScheme name="Custom 34">
      <a:dk1>
        <a:srgbClr val="000000"/>
      </a:dk1>
      <a:lt1>
        <a:srgbClr val="FFFFFF"/>
      </a:lt1>
      <a:dk2>
        <a:srgbClr val="3B5EAB"/>
      </a:dk2>
      <a:lt2>
        <a:srgbClr val="E7E6E6"/>
      </a:lt2>
      <a:accent1>
        <a:srgbClr val="5CB8D1"/>
      </a:accent1>
      <a:accent2>
        <a:srgbClr val="D6401F"/>
      </a:accent2>
      <a:accent3>
        <a:srgbClr val="E86624"/>
      </a:accent3>
      <a:accent4>
        <a:srgbClr val="F2B01F"/>
      </a:accent4>
      <a:accent5>
        <a:srgbClr val="1CC17A"/>
      </a:accent5>
      <a:accent6>
        <a:srgbClr val="0F999E"/>
      </a:accent6>
      <a:hlink>
        <a:srgbClr val="B53B99"/>
      </a:hlink>
      <a:folHlink>
        <a:srgbClr val="9CAAB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cs typeface="Leelawadee" panose="020B0502040204020203" pitchFamily="34" charset="-34"/>
          </a:defRPr>
        </a:defPPr>
      </a:lstStyle>
    </a:txDef>
  </a:objectDefaults>
  <a:extraClrSchemeLst/>
  <a:extLst>
    <a:ext uri="{05A4C25C-085E-4340-85A3-A5531E510DB2}">
      <thm15:themeFamily xmlns:thm15="http://schemas.microsoft.com/office/thememl/2012/main" name="PBA2050_Presentation_Template_07092019.potx" id="{4CC99882-11DC-4927-B5ED-568880262AAE}" vid="{67E6D9B3-E150-44BE-A6AF-32AF67C3BE11}"/>
    </a:ext>
  </a:extLst>
</a:theme>
</file>

<file path=ppt/theme/theme2.xml><?xml version="1.0" encoding="utf-8"?>
<a:theme xmlns:a="http://schemas.openxmlformats.org/drawingml/2006/main" name="1_Office Theme">
  <a:themeElements>
    <a:clrScheme name="Custom 2">
      <a:dk1>
        <a:srgbClr val="000000"/>
      </a:dk1>
      <a:lt1>
        <a:srgbClr val="FFFFFF"/>
      </a:lt1>
      <a:dk2>
        <a:srgbClr val="005392"/>
      </a:dk2>
      <a:lt2>
        <a:srgbClr val="FFC000"/>
      </a:lt2>
      <a:accent1>
        <a:srgbClr val="797979"/>
      </a:accent1>
      <a:accent2>
        <a:srgbClr val="70AD47"/>
      </a:accent2>
      <a:accent3>
        <a:srgbClr val="FF7D78"/>
      </a:accent3>
      <a:accent4>
        <a:srgbClr val="0AAAAC"/>
      </a:accent4>
      <a:accent5>
        <a:srgbClr val="FF9300"/>
      </a:accent5>
      <a:accent6>
        <a:srgbClr val="70AD47"/>
      </a:accent6>
      <a:hlink>
        <a:srgbClr val="FF2F92"/>
      </a:hlink>
      <a:folHlink>
        <a:srgbClr val="521B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092020_template_V2.potx" id="{42C3D340-1347-6D43-B68D-827AAFD9016F}" vid="{35098E4B-A9F1-F442-9AA2-8D357A1C8841}"/>
    </a:ext>
  </a:extLst>
</a:theme>
</file>

<file path=ppt/theme/theme4.xml><?xml version="1.0" encoding="utf-8"?>
<a:theme xmlns:a="http://schemas.openxmlformats.org/drawingml/2006/main" name="3_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template_v1" id="{A77A902E-86E4-A24A-A5C5-61EEDF09ACA7}" vid="{B44C12DE-ABA8-6343-939D-25C9033291D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6438</TotalTime>
  <Words>5175</Words>
  <Application>Microsoft Office PowerPoint</Application>
  <PresentationFormat>Widescreen</PresentationFormat>
  <Paragraphs>570</Paragraphs>
  <Slides>34</Slides>
  <Notes>33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interface</vt:lpstr>
      <vt:lpstr>Wingdings</vt:lpstr>
      <vt:lpstr>Courier New</vt:lpstr>
      <vt:lpstr>Symbol</vt:lpstr>
      <vt:lpstr>Times</vt:lpstr>
      <vt:lpstr>Segoe UI</vt:lpstr>
      <vt:lpstr>Calibri</vt:lpstr>
      <vt:lpstr>Arial</vt:lpstr>
      <vt:lpstr>Lato</vt:lpstr>
      <vt:lpstr>Arial Narrow</vt:lpstr>
      <vt:lpstr>Trebuchet MS</vt:lpstr>
      <vt:lpstr>Montserrat</vt:lpstr>
      <vt:lpstr>Office Theme</vt:lpstr>
      <vt:lpstr>1_Office Theme</vt:lpstr>
      <vt:lpstr>2_Office Theme</vt:lpstr>
      <vt:lpstr>3_Office Theme</vt:lpstr>
      <vt:lpstr>Final Regional Housing Needs Allocation (RHNA) Methodology and Appeals of Draft RHNA Allocations</vt:lpstr>
      <vt:lpstr>RHNA Background</vt:lpstr>
      <vt:lpstr>What is RHNA?</vt:lpstr>
      <vt:lpstr>What are the statutory objectives of RHNA?</vt:lpstr>
      <vt:lpstr>What’s new for this RHNA cycle?</vt:lpstr>
      <vt:lpstr>Bay Area RHNA Progress: 1999-2019</vt:lpstr>
      <vt:lpstr>What are the primary steps in the process?</vt:lpstr>
      <vt:lpstr>Engagement with Stakeholders &amp; the Public</vt:lpstr>
      <vt:lpstr>Final RHNA Methodology and Draft RHNA Allocations</vt:lpstr>
      <vt:lpstr>RHNA Methodology Development Process</vt:lpstr>
      <vt:lpstr>Highlights from HCD’s Findings from Review of Draft RHNA Methodology</vt:lpstr>
      <vt:lpstr>PowerPoint Presentation</vt:lpstr>
      <vt:lpstr>PowerPoint Presentation</vt:lpstr>
      <vt:lpstr>Draft RHNA Allocations</vt:lpstr>
      <vt:lpstr>Draft RHNA Allocations by County</vt:lpstr>
      <vt:lpstr>RHNA Appeals Process</vt:lpstr>
      <vt:lpstr>Key Milestones &amp; Timeline: RHNA Appeals Process Overview</vt:lpstr>
      <vt:lpstr>Key Milestones &amp; Timeline:  What is the Anticipated Appeals Schedule?</vt:lpstr>
      <vt:lpstr>Filing an Appeal: What are the Allowable Reasons for an Appeal?</vt:lpstr>
      <vt:lpstr>Filing an Appeal:  What are the Requirements for an Appeal?</vt:lpstr>
      <vt:lpstr>ABAG Consideration of Appeals:  What Have Other COGs Experienced?</vt:lpstr>
      <vt:lpstr>ABAG Consideration of Appeals: Hearing Procedures </vt:lpstr>
      <vt:lpstr>ABAG Consideration of Appeals:  Hearing Structure</vt:lpstr>
      <vt:lpstr>ABAG Consideration of Appeals:  Redistribution of Units from Successful Appeals</vt:lpstr>
      <vt:lpstr>PowerPoint Presentation</vt:lpstr>
      <vt:lpstr>For More Information</vt:lpstr>
      <vt:lpstr>Regional Housing Technical Assistance Program</vt:lpstr>
      <vt:lpstr>Program Goal</vt:lpstr>
      <vt:lpstr>PowerPoint Presentation</vt:lpstr>
      <vt:lpstr>Housing Element Webinar Series</vt:lpstr>
      <vt:lpstr>Regional Housing Data Tools</vt:lpstr>
      <vt:lpstr>Local REAP Grants</vt:lpstr>
      <vt:lpstr>Regional Consulting Bench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Comments on  Proposed RHNA Methodology</dc:title>
  <dc:creator>Gillian Adams</dc:creator>
  <cp:lastModifiedBy>Leah Zippert</cp:lastModifiedBy>
  <cp:revision>447</cp:revision>
  <dcterms:created xsi:type="dcterms:W3CDTF">2020-12-01T22:57:29Z</dcterms:created>
  <dcterms:modified xsi:type="dcterms:W3CDTF">2021-08-02T21:06:29Z</dcterms:modified>
</cp:coreProperties>
</file>